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17" r:id="rId19"/>
    <p:sldId id="318" r:id="rId20"/>
    <p:sldId id="338" r:id="rId21"/>
    <p:sldId id="341" r:id="rId22"/>
    <p:sldId id="312" r:id="rId23"/>
    <p:sldId id="340" r:id="rId24"/>
    <p:sldId id="313" r:id="rId25"/>
    <p:sldId id="339" r:id="rId26"/>
    <p:sldId id="275" r:id="rId27"/>
    <p:sldId id="319" r:id="rId28"/>
    <p:sldId id="323" r:id="rId29"/>
    <p:sldId id="314" r:id="rId30"/>
  </p:sldIdLst>
  <p:sldSz cx="9144000" cy="5715000" type="screen16x1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/>
    <p:restoredTop sz="94694"/>
  </p:normalViewPr>
  <p:slideViewPr>
    <p:cSldViewPr snapToGrid="0">
      <p:cViewPr varScale="1">
        <p:scale>
          <a:sx n="140" d="100"/>
          <a:sy n="140" d="100"/>
        </p:scale>
        <p:origin x="1352" y="192"/>
      </p:cViewPr>
      <p:guideLst>
        <p:guide orient="horz" pos="180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76cab8b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76cab8b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976cab8bc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76cab8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76cab8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976cab8bc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6cab8b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6cab8b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976cab8b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76cab8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76cab8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f976cab8bc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76cab8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76cab8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f976cab8bc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76cab8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76cab8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f976cab8bc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76cab8b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76cab8b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f976cab8bc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76cab8b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76cab8b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976cab8bc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0aa5670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ec0aa5670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c0aa5670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c0aa5670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4d9baee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4d9baee1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f4d9baee1c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917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335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0f2f6c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100f2f6c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823b69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823b69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f3823b6950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0aa567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ec0aa567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97e8df8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e97e8df8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e97e8df8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6f0adc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e6f0adc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976cab8b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976cab8b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f976cab8bc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76cab8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76cab8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f976cab8bc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76cab8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76cab8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976cab8bc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76cab8b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76cab8b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f976cab8b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76cab8b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76cab8b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f976cab8bc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76cab8b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76cab8b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f976cab8bc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76cab8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76cab8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f976cab8b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dxSt2DVre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15lmy5Zh5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Bo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psoares.github.io/Renderizado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WH_HIQvEJW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hyperlink" Target="http://www.youtube.com/watch?v=aOyo7A6zGt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14: Primitivas 3D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38" y="17578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888" y="19102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45" name="Google Shape;145;p17" title="Coordenadas esféricas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894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Podemos repetir essa construção para diferentes valores de 𝛷  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888" y="19263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Podemos repetir essa construção para diferentes valores de 𝛷  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163" name="Google Shape;163;p19" title="Coordenadas esféricas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2275" y="19102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63" y="1540025"/>
            <a:ext cx="6885267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75" y="1540025"/>
            <a:ext cx="6885267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0" y="1455225"/>
            <a:ext cx="6733791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3"/>
          <p:cNvGrpSpPr/>
          <p:nvPr/>
        </p:nvGrpSpPr>
        <p:grpSpPr>
          <a:xfrm>
            <a:off x="469157" y="848097"/>
            <a:ext cx="7889683" cy="4615181"/>
            <a:chOff x="192" y="432"/>
            <a:chExt cx="4993" cy="2784"/>
          </a:xfrm>
        </p:grpSpPr>
        <p:pic>
          <p:nvPicPr>
            <p:cNvPr id="459" name="Google Shape;45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" y="432"/>
              <a:ext cx="1968" cy="2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3" descr="03_5-Transform"/>
            <p:cNvPicPr preferRelativeResize="0"/>
            <p:nvPr/>
          </p:nvPicPr>
          <p:blipFill rotWithShape="1">
            <a:blip r:embed="rId4">
              <a:alphaModFix/>
            </a:blip>
            <a:srcRect l="19510" r="9410"/>
            <a:stretch/>
          </p:blipFill>
          <p:spPr>
            <a:xfrm>
              <a:off x="2304" y="480"/>
              <a:ext cx="2881" cy="2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Formas e Transformações (X3D-Edit)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de algumas primitivas</a:t>
            </a:r>
            <a:endParaRPr/>
          </a:p>
        </p:txBody>
      </p:sp>
      <p:pic>
        <p:nvPicPr>
          <p:cNvPr id="467" name="Google Shape;467;p34" descr="X3dSpecification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1" y="1079726"/>
            <a:ext cx="2049268" cy="22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 descr="X3dSpecificationCyl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759" y="3155158"/>
            <a:ext cx="2748603" cy="238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descr="X3dSpecificationSphe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6849" y="3452817"/>
            <a:ext cx="2163793" cy="21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 descr="X3dSpecificationBo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6822" y="1071550"/>
            <a:ext cx="2397717" cy="221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57900" y="1763402"/>
            <a:ext cx="8428200" cy="218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Desenhando esferas: um pouco de geometria</a:t>
            </a:r>
            <a:endParaRPr sz="480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Construindo um Cubo</a:t>
            </a:r>
            <a:endParaRPr dirty="0"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Posicione os 8 vértices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Faça as conexões</a:t>
            </a:r>
          </a:p>
          <a:p>
            <a:pPr marL="742950" lvl="1" indent="-285750">
              <a:spcBef>
                <a:spcPts val="0"/>
              </a:spcBef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por faces</a:t>
            </a:r>
            <a:endParaRPr lang="pt-BR" sz="1800" dirty="0"/>
          </a:p>
          <a:p>
            <a:pPr marL="742950" lvl="1" indent="-285750">
              <a:spcBef>
                <a:spcPts val="0"/>
              </a:spcBef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por triângulos</a:t>
            </a:r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18F561-8B6C-090A-492E-14CDE1CFB599}"/>
              </a:ext>
            </a:extLst>
          </p:cNvPr>
          <p:cNvGrpSpPr/>
          <p:nvPr/>
        </p:nvGrpSpPr>
        <p:grpSpPr>
          <a:xfrm>
            <a:off x="4203263" y="1324281"/>
            <a:ext cx="3822195" cy="3827329"/>
            <a:chOff x="2660903" y="1033035"/>
            <a:chExt cx="3822195" cy="38273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CA07C0-465B-FC5D-D253-90203B727D21}"/>
                </a:ext>
              </a:extLst>
            </p:cNvPr>
            <p:cNvCxnSpPr/>
            <p:nvPr/>
          </p:nvCxnSpPr>
          <p:spPr>
            <a:xfrm>
              <a:off x="2660904" y="1042416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6D381B9-C8C1-F309-2876-739C86A11F93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4" y="1042416"/>
              <a:ext cx="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4C31C0-7BF2-AC29-CD33-BCB09D566766}"/>
                </a:ext>
              </a:extLst>
            </p:cNvPr>
            <p:cNvCxnSpPr/>
            <p:nvPr/>
          </p:nvCxnSpPr>
          <p:spPr>
            <a:xfrm>
              <a:off x="5431538" y="1042416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4DB360-58E0-EB50-205A-1044E17709CB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4" y="1042416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E5D062-1F00-A169-B173-1C1BCD2C6785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2112264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56D5E9-9839-AC50-EA38-0DF9B0869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2463" y="2112264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877FAF-6257-A5AE-3ADA-5B4A6B396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097" y="2112264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532FF5-1DA8-F61C-436F-BF0B72493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0903" y="1048347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D12F8A-E91B-B4A6-C297-8B8A9C207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536" y="1033035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A380FD-00AE-B5E3-C7BE-3B94A95596A0}"/>
                </a:ext>
              </a:extLst>
            </p:cNvPr>
            <p:cNvCxnSpPr/>
            <p:nvPr/>
          </p:nvCxnSpPr>
          <p:spPr>
            <a:xfrm>
              <a:off x="2660903" y="3776299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0FA58C-92C1-1961-7C8D-84F0BA90BA5A}"/>
                </a:ext>
              </a:extLst>
            </p:cNvPr>
            <p:cNvCxnSpPr/>
            <p:nvPr/>
          </p:nvCxnSpPr>
          <p:spPr>
            <a:xfrm>
              <a:off x="5431537" y="3776299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9BCAC7-BA72-45C1-615D-20D4660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3" y="3776299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F949A9-0CC1-24C8-2C01-1599DC5D76E0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3" y="4846147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E16EBF-154E-68D5-5BFB-77B1AED33C6E}"/>
              </a:ext>
            </a:extLst>
          </p:cNvPr>
          <p:cNvCxnSpPr/>
          <p:nvPr/>
        </p:nvCxnSpPr>
        <p:spPr>
          <a:xfrm>
            <a:off x="8612306" y="323998"/>
            <a:ext cx="1051560" cy="106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5E4714C-F596-F283-DE5E-A28C5608A793}"/>
              </a:ext>
            </a:extLst>
          </p:cNvPr>
          <p:cNvSpPr/>
          <p:nvPr/>
        </p:nvSpPr>
        <p:spPr>
          <a:xfrm>
            <a:off x="4166688" y="1303017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90A975-43A6-8C67-E56A-F4908C47D389}"/>
              </a:ext>
            </a:extLst>
          </p:cNvPr>
          <p:cNvSpPr/>
          <p:nvPr/>
        </p:nvSpPr>
        <p:spPr>
          <a:xfrm>
            <a:off x="6937320" y="1297267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2D9ECE-7C37-0984-A105-1812E938833C}"/>
              </a:ext>
            </a:extLst>
          </p:cNvPr>
          <p:cNvSpPr/>
          <p:nvPr/>
        </p:nvSpPr>
        <p:spPr>
          <a:xfrm>
            <a:off x="5218248" y="2363762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DF424-AF78-4001-04C4-2191E07566C4}"/>
              </a:ext>
            </a:extLst>
          </p:cNvPr>
          <p:cNvSpPr/>
          <p:nvPr/>
        </p:nvSpPr>
        <p:spPr>
          <a:xfrm>
            <a:off x="7988881" y="2363762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F46742-F01A-1DCC-3E8B-CE3937BE62DB}"/>
              </a:ext>
            </a:extLst>
          </p:cNvPr>
          <p:cNvSpPr/>
          <p:nvPr/>
        </p:nvSpPr>
        <p:spPr>
          <a:xfrm>
            <a:off x="4166687" y="403096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6FEE2C-6E3D-487D-413B-618C9F9A876F}"/>
              </a:ext>
            </a:extLst>
          </p:cNvPr>
          <p:cNvSpPr/>
          <p:nvPr/>
        </p:nvSpPr>
        <p:spPr>
          <a:xfrm>
            <a:off x="6940846" y="403096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7A423B-5FB3-D315-7A9B-DB64C6A41E0E}"/>
              </a:ext>
            </a:extLst>
          </p:cNvPr>
          <p:cNvSpPr/>
          <p:nvPr/>
        </p:nvSpPr>
        <p:spPr>
          <a:xfrm>
            <a:off x="5214722" y="510081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0AF14B-360E-7186-C9F9-1562B91948CF}"/>
              </a:ext>
            </a:extLst>
          </p:cNvPr>
          <p:cNvSpPr/>
          <p:nvPr/>
        </p:nvSpPr>
        <p:spPr>
          <a:xfrm>
            <a:off x="7985356" y="510081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6D52B-C884-7838-97DE-FF3F9ABFD729}"/>
              </a:ext>
            </a:extLst>
          </p:cNvPr>
          <p:cNvSpPr txBox="1"/>
          <p:nvPr/>
        </p:nvSpPr>
        <p:spPr>
          <a:xfrm>
            <a:off x="3945791" y="1068392"/>
            <a:ext cx="25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51127-7F75-B917-01FC-B26FC84E75CF}"/>
              </a:ext>
            </a:extLst>
          </p:cNvPr>
          <p:cNvSpPr txBox="1"/>
          <p:nvPr/>
        </p:nvSpPr>
        <p:spPr>
          <a:xfrm>
            <a:off x="6740062" y="1058892"/>
            <a:ext cx="233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CF0147-2280-3E93-732B-309843617606}"/>
              </a:ext>
            </a:extLst>
          </p:cNvPr>
          <p:cNvSpPr txBox="1"/>
          <p:nvPr/>
        </p:nvSpPr>
        <p:spPr>
          <a:xfrm>
            <a:off x="5217757" y="2082873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576586-FE6B-C105-22FF-2E423D0BBC1E}"/>
              </a:ext>
            </a:extLst>
          </p:cNvPr>
          <p:cNvSpPr txBox="1"/>
          <p:nvPr/>
        </p:nvSpPr>
        <p:spPr>
          <a:xfrm>
            <a:off x="8020180" y="2097259"/>
            <a:ext cx="232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38DE9-F747-6504-7CA9-319272AD012D}"/>
              </a:ext>
            </a:extLst>
          </p:cNvPr>
          <p:cNvSpPr txBox="1"/>
          <p:nvPr/>
        </p:nvSpPr>
        <p:spPr>
          <a:xfrm>
            <a:off x="3945791" y="3754457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DE55B1-F7D9-E808-B116-9B23A1B211D1}"/>
              </a:ext>
            </a:extLst>
          </p:cNvPr>
          <p:cNvSpPr txBox="1"/>
          <p:nvPr/>
        </p:nvSpPr>
        <p:spPr>
          <a:xfrm>
            <a:off x="6740062" y="3744957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4D668-43AA-02E5-78FB-80A40EF8A68B}"/>
              </a:ext>
            </a:extLst>
          </p:cNvPr>
          <p:cNvSpPr txBox="1"/>
          <p:nvPr/>
        </p:nvSpPr>
        <p:spPr>
          <a:xfrm>
            <a:off x="5217757" y="4768938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523D50-369E-4539-F308-4676E3C45A66}"/>
              </a:ext>
            </a:extLst>
          </p:cNvPr>
          <p:cNvSpPr txBox="1"/>
          <p:nvPr/>
        </p:nvSpPr>
        <p:spPr>
          <a:xfrm>
            <a:off x="7985901" y="4794274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1EC7E3F3-F0B1-7146-8ECF-2F658F09A243}"/>
              </a:ext>
            </a:extLst>
          </p:cNvPr>
          <p:cNvGrpSpPr/>
          <p:nvPr/>
        </p:nvGrpSpPr>
        <p:grpSpPr>
          <a:xfrm>
            <a:off x="4201302" y="1331885"/>
            <a:ext cx="3822194" cy="3808359"/>
            <a:chOff x="2658941" y="1324103"/>
            <a:chExt cx="3822194" cy="380835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5B7B44-DB23-1D54-5FE5-644EC8206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941" y="2392556"/>
              <a:ext cx="1051561" cy="166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AA5328-15E6-1EC9-5895-AE8D5A5C4FC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74" y="1326061"/>
              <a:ext cx="1048036" cy="3803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5480FA-46C2-80CF-4335-E82FAB2D5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976" y="2392556"/>
              <a:ext cx="2774159" cy="2737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7F9E0D-D836-DE50-0729-4ECBBB211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0918" y="2379300"/>
              <a:ext cx="2774158" cy="272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4E149A-C699-9CF8-7914-9CCE6D01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2463" y="1324103"/>
              <a:ext cx="1719072" cy="106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223B46-319F-3A14-8ECE-8677C67E1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975" y="4065967"/>
              <a:ext cx="1719072" cy="106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0" name="Table 520">
            <a:extLst>
              <a:ext uri="{FF2B5EF4-FFF2-40B4-BE49-F238E27FC236}">
                <a16:creationId xmlns:a16="http://schemas.microsoft.com/office/drawing/2014/main" id="{72972C24-5825-A1B8-0D23-A21CC02C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71543"/>
              </p:ext>
            </p:extLst>
          </p:nvPr>
        </p:nvGraphicFramePr>
        <p:xfrm>
          <a:off x="283464" y="1934633"/>
          <a:ext cx="106367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8">
                  <a:extLst>
                    <a:ext uri="{9D8B030D-6E8A-4147-A177-3AD203B41FA5}">
                      <a16:colId xmlns:a16="http://schemas.microsoft.com/office/drawing/2014/main" val="3065559563"/>
                    </a:ext>
                  </a:extLst>
                </a:gridCol>
                <a:gridCol w="838121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Vértices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Vértices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(-1,1,-1)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(-1,1,1)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(-1,-1,-1)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(-1,-1,1)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(1,-1,1)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83707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(1,-1,-1)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31"/>
                  </a:ext>
                </a:extLst>
              </a:tr>
            </a:tbl>
          </a:graphicData>
        </a:graphic>
      </p:graphicFrame>
      <p:graphicFrame>
        <p:nvGraphicFramePr>
          <p:cNvPr id="521" name="Table 520">
            <a:extLst>
              <a:ext uri="{FF2B5EF4-FFF2-40B4-BE49-F238E27FC236}">
                <a16:creationId xmlns:a16="http://schemas.microsoft.com/office/drawing/2014/main" id="{F122998F-5214-6738-4153-4A23F92C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5949"/>
              </p:ext>
            </p:extLst>
          </p:nvPr>
        </p:nvGraphicFramePr>
        <p:xfrm>
          <a:off x="1525892" y="1934632"/>
          <a:ext cx="98219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97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0,4,5,1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1,5,6,2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2,6,7,3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3,7,4,0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4,7,6,5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</a:tbl>
          </a:graphicData>
        </a:graphic>
      </p:graphicFrame>
      <p:graphicFrame>
        <p:nvGraphicFramePr>
          <p:cNvPr id="522" name="Table 521">
            <a:extLst>
              <a:ext uri="{FF2B5EF4-FFF2-40B4-BE49-F238E27FC236}">
                <a16:creationId xmlns:a16="http://schemas.microsoft.com/office/drawing/2014/main" id="{406225B3-88BA-7E90-4285-B18A76E3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09558"/>
              </p:ext>
            </p:extLst>
          </p:nvPr>
        </p:nvGraphicFramePr>
        <p:xfrm>
          <a:off x="2668799" y="1944848"/>
          <a:ext cx="98219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97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Triângulos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0,4,1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5,6,2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2,6,3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70948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6,7,3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59232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3,7,0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7819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7,4,0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0615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309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7,6,5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467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Box</a:t>
            </a:r>
            <a:br>
              <a:rPr lang="pt-BR"/>
            </a:br>
            <a:endParaRPr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O nó </a:t>
            </a:r>
            <a:r>
              <a:rPr lang="pt-BR" sz="1700" b="1"/>
              <a:t>Box</a:t>
            </a:r>
            <a:r>
              <a:rPr lang="pt-BR" sz="1700"/>
              <a:t> especifica uma caixa 3D paralelepípeda retangular centrada no (0, 0, 0) no sistema de coordenadas local e alinhado com os eixos de coordenadas locais. Por padrão, a caixa mede 2 unidades em cada dimensão, de -1 a +1. O campo </a:t>
            </a:r>
            <a:r>
              <a:rPr lang="pt-BR" sz="1700" b="1"/>
              <a:t>size</a:t>
            </a:r>
            <a:r>
              <a:rPr lang="pt-BR" sz="1700"/>
              <a:t> especifica as extensões da caixa ao longo dos eixos X, Y e Z, respectivamente, e cada valor do tamanho deve ser maior que zero.</a:t>
            </a:r>
            <a:endParaRPr/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2790092" y="3016403"/>
            <a:ext cx="6248400" cy="12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: X3DGeometryNode {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NULL 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b="1" dirty="0">
                <a:solidFill>
                  <a:schemeClr val="dk1"/>
                </a:solidFill>
              </a:rPr>
              <a:t>  SFVec3f 	[]       	</a:t>
            </a:r>
            <a:r>
              <a:rPr lang="pt-BR" sz="1600" b="1" dirty="0" err="1">
                <a:solidFill>
                  <a:schemeClr val="dk1"/>
                </a:solidFill>
              </a:rPr>
              <a:t>size</a:t>
            </a:r>
            <a:r>
              <a:rPr lang="pt-BR" sz="1600" b="1" dirty="0">
                <a:solidFill>
                  <a:schemeClr val="dk1"/>
                </a:solidFill>
              </a:rPr>
              <a:t>    	2 2 2 	(0,∞)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42" name="Google Shape;542;p56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https://www.web3d.org/documents/specifications/19775-1/V3.3/Part01/components/geometry3D.html#Box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543" name="Google Shape;543;p56" descr="Box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08" y="2407113"/>
            <a:ext cx="2619250" cy="241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320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BC2EFF55-8685-451C-AD1F-92AC0EC9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53" y="1543106"/>
            <a:ext cx="3988173" cy="398817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730" name="Google Shape;7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774500"/>
            <a:ext cx="3560575" cy="35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8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Revisão de Coordenadas Esféricas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737" name="Google Shape;7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39" y="863600"/>
            <a:ext cx="4910049" cy="456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190-4A7E-1C13-F0E5-60AF3D0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malhas de esferas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BCD4-04CD-D5C8-5EF0-2673FA9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506" y="760974"/>
            <a:ext cx="3529822" cy="4496159"/>
          </a:xfrm>
        </p:spPr>
        <p:txBody>
          <a:bodyPr>
            <a:noAutofit/>
          </a:bodyPr>
          <a:lstStyle/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UV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Icosphere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Quad</a:t>
            </a:r>
            <a:r>
              <a:rPr lang="pt-BR" sz="2350" dirty="0"/>
              <a:t> </a:t>
            </a:r>
            <a:r>
              <a:rPr lang="pt-BR" sz="2350" dirty="0" err="1"/>
              <a:t>sphere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Goldberg </a:t>
            </a:r>
            <a:r>
              <a:rPr lang="pt-BR" sz="2350" dirty="0" err="1"/>
              <a:t>polyhedra</a:t>
            </a:r>
            <a:endParaRPr lang="pt-BR" sz="23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D6916-5CFE-C24C-B6ED-3A7F39C2D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A0AB-9881-52A0-C1AC-B5CC4F21AD4C}"/>
              </a:ext>
            </a:extLst>
          </p:cNvPr>
          <p:cNvSpPr txBox="1"/>
          <p:nvPr/>
        </p:nvSpPr>
        <p:spPr>
          <a:xfrm>
            <a:off x="1789938" y="5388452"/>
            <a:ext cx="64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https://</a:t>
            </a:r>
            <a:r>
              <a:rPr lang="pt-BR" sz="1200" dirty="0" err="1"/>
              <a:t>www.danielsieger.com</a:t>
            </a:r>
            <a:r>
              <a:rPr lang="pt-BR" sz="1200" dirty="0"/>
              <a:t>/blog/2021/03/27/</a:t>
            </a:r>
            <a:r>
              <a:rPr lang="pt-BR" sz="1200" dirty="0" err="1"/>
              <a:t>generating-spheres.html</a:t>
            </a:r>
            <a:endParaRPr lang="pt-BR" sz="1200" dirty="0"/>
          </a:p>
        </p:txBody>
      </p:sp>
      <p:pic>
        <p:nvPicPr>
          <p:cNvPr id="1026" name="Picture 2" descr="Different refinement levels of the UV sphere">
            <a:extLst>
              <a:ext uri="{FF2B5EF4-FFF2-40B4-BE49-F238E27FC236}">
                <a16:creationId xmlns:a16="http://schemas.microsoft.com/office/drawing/2014/main" id="{A42A3408-97F9-614D-3091-6B3307E9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660462"/>
            <a:ext cx="3795266" cy="9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t refinement levels of the icosphere">
            <a:extLst>
              <a:ext uri="{FF2B5EF4-FFF2-40B4-BE49-F238E27FC236}">
                <a16:creationId xmlns:a16="http://schemas.microsoft.com/office/drawing/2014/main" id="{1D9E5F73-E751-B5A1-21DD-F1866159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1878390"/>
            <a:ext cx="3795266" cy="9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 refinement levels of the quad sphere">
            <a:extLst>
              <a:ext uri="{FF2B5EF4-FFF2-40B4-BE49-F238E27FC236}">
                <a16:creationId xmlns:a16="http://schemas.microsoft.com/office/drawing/2014/main" id="{C80C88E9-8D43-86A0-F4C8-55FDAC52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2" y="3045583"/>
            <a:ext cx="3795265" cy="9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t Goldberg polyhedra">
            <a:extLst>
              <a:ext uri="{FF2B5EF4-FFF2-40B4-BE49-F238E27FC236}">
                <a16:creationId xmlns:a16="http://schemas.microsoft.com/office/drawing/2014/main" id="{D7D4179A-28B9-7562-14FA-4D018A5F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293" y="4275371"/>
            <a:ext cx="3795264" cy="10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3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Novos Nós X3D : Sphere</a:t>
            </a:r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390550" y="838981"/>
            <a:ext cx="8428200" cy="19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400"/>
              <a:t>Usada para desenhar esferas na cena. O esfera é centrada no (0, 0, 0) no sistema de coordenadas local. O argumento </a:t>
            </a:r>
            <a:r>
              <a:rPr lang="pt-BR" sz="1400" b="1"/>
              <a:t>radius</a:t>
            </a:r>
            <a:r>
              <a:rPr lang="pt-BR" sz="1400"/>
              <a:t> especifica o raio da esfera que está sendo criada. Para desenha essa esfera você vai precisar tesselar ela em triângulos, para isso encontre os vértices e defina os triângulos.</a:t>
            </a:r>
            <a:endParaRPr sz="1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74900" y="2043225"/>
            <a:ext cx="48546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 : X3DGeometryNode {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SFNode  [in,out] metadata NULL [X3DMetadataObject]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radius   1    (0,∞)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solid    TRUE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325" y="2346531"/>
            <a:ext cx="2660043" cy="259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das primitivas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221332" y="1124700"/>
            <a:ext cx="4350668" cy="3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Box : X3DGeometryNode { 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SFNode</a:t>
            </a:r>
            <a:r>
              <a:rPr lang="pt-BR" sz="1000" b="1" dirty="0"/>
              <a:t>  [</a:t>
            </a:r>
            <a:r>
              <a:rPr lang="pt-BR" sz="1000" b="1" dirty="0" err="1"/>
              <a:t>in,out</a:t>
            </a:r>
            <a:r>
              <a:rPr lang="pt-BR" sz="1000" b="1" dirty="0"/>
              <a:t>] </a:t>
            </a:r>
            <a:r>
              <a:rPr lang="pt-BR" sz="1000" b="1" dirty="0" err="1"/>
              <a:t>metadata</a:t>
            </a:r>
            <a:r>
              <a:rPr lang="pt-BR" sz="1000" b="1" dirty="0"/>
              <a:t> NULL  [X3DMetadataObject]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SFVec3f []       </a:t>
            </a:r>
            <a:r>
              <a:rPr lang="pt-BR" sz="1000" b="1" dirty="0" err="1"/>
              <a:t>size</a:t>
            </a:r>
            <a:r>
              <a:rPr lang="pt-BR" sz="1000" b="1" dirty="0"/>
              <a:t>     2 2 2 (0,∞)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  </a:t>
            </a:r>
            <a:r>
              <a:rPr lang="pt-BR" sz="1000" b="1" dirty="0" err="1"/>
              <a:t>SFBool</a:t>
            </a:r>
            <a:r>
              <a:rPr lang="pt-BR" sz="1000" b="1" dirty="0"/>
              <a:t>  []       </a:t>
            </a:r>
            <a:r>
              <a:rPr lang="pt-BR" sz="1000" b="1" dirty="0" err="1"/>
              <a:t>solid</a:t>
            </a:r>
            <a:r>
              <a:rPr lang="pt-BR" sz="1000" b="1" dirty="0"/>
              <a:t>    TRUE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b="1" dirty="0"/>
              <a:t>}</a:t>
            </a:r>
            <a:endParaRPr sz="1000" b="1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 err="1"/>
              <a:t>Cylinder</a:t>
            </a:r>
            <a:r>
              <a:rPr lang="pt-BR" sz="1000" dirty="0"/>
              <a:t> : X3DGeometryNode { 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SFNode</a:t>
            </a:r>
            <a:r>
              <a:rPr lang="pt-BR" sz="1000" dirty="0"/>
              <a:t>  [</a:t>
            </a:r>
            <a:r>
              <a:rPr lang="pt-BR" sz="1000" dirty="0" err="1"/>
              <a:t>in,out</a:t>
            </a:r>
            <a:r>
              <a:rPr lang="pt-BR" sz="1000" dirty="0"/>
              <a:t>] </a:t>
            </a:r>
            <a:r>
              <a:rPr lang="pt-BR" sz="1000" dirty="0" err="1"/>
              <a:t>metadata</a:t>
            </a:r>
            <a:r>
              <a:rPr lang="pt-BR" sz="1000" dirty="0"/>
              <a:t> NULL [X3DMetadataObject]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bottom</a:t>
            </a:r>
            <a:r>
              <a:rPr lang="pt-BR" sz="1000" dirty="0"/>
              <a:t>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height</a:t>
            </a:r>
            <a:r>
              <a:rPr lang="pt-BR" sz="1000" dirty="0"/>
              <a:t>   2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SFFloat</a:t>
            </a:r>
            <a:r>
              <a:rPr lang="pt-BR" sz="1000" dirty="0"/>
              <a:t> []       </a:t>
            </a:r>
            <a:r>
              <a:rPr lang="pt-BR" sz="1000" dirty="0" err="1"/>
              <a:t>radius</a:t>
            </a:r>
            <a:r>
              <a:rPr lang="pt-BR" sz="1000" dirty="0"/>
              <a:t>   1    (0,∞)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side</a:t>
            </a:r>
            <a:r>
              <a:rPr lang="pt-BR" sz="1000" dirty="0"/>
              <a:t>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</a:t>
            </a:r>
            <a:r>
              <a:rPr lang="pt-BR" sz="1000" dirty="0" err="1"/>
              <a:t>solid</a:t>
            </a:r>
            <a:r>
              <a:rPr lang="pt-BR" sz="1000" dirty="0"/>
              <a:t>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  </a:t>
            </a:r>
            <a:r>
              <a:rPr lang="pt-BR" sz="1000" dirty="0" err="1"/>
              <a:t>SFBool</a:t>
            </a:r>
            <a:r>
              <a:rPr lang="pt-BR" sz="1000" dirty="0"/>
              <a:t>  []       top      TRUE</a:t>
            </a:r>
            <a:endParaRPr sz="1000" dirty="0"/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pt-BR" sz="1000" dirty="0"/>
              <a:t>}</a:t>
            </a:r>
            <a:endParaRPr sz="1000" dirty="0"/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4782311" y="1124700"/>
            <a:ext cx="4197097" cy="39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Cone : X3DGeometryNode { 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NULL [X3DMetadataObject]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bottomRadius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height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2    (0,∞)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side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TRUE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Sphere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X3DGeometryNode { 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SFNode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in,out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metadata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NULL [X3DMetadataObject]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SFFloat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radius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1    (0,∞)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SFBool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[]       </a:t>
            </a:r>
            <a:r>
              <a:rPr lang="pt-BR" sz="1000" b="1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solid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TRUE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pt-BR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 b="1" dirty="0"/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Quinta parte do projeto 1</a:t>
            </a:r>
            <a:endParaRPr dirty="0"/>
          </a:p>
        </p:txBody>
      </p:sp>
      <p:sp>
        <p:nvSpPr>
          <p:cNvPr id="757" name="Google Shape;757;p7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1869618" y="2488188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sp>
        <p:nvSpPr>
          <p:cNvPr id="763" name="Google Shape;763;p74"/>
          <p:cNvSpPr/>
          <p:nvPr/>
        </p:nvSpPr>
        <p:spPr>
          <a:xfrm>
            <a:off x="2565712" y="5115192"/>
            <a:ext cx="4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https://lpsoares.github.io/Renderizador/</a:t>
            </a:r>
            <a:r>
              <a:rPr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pic>
        <p:nvPicPr>
          <p:cNvPr id="768" name="Google Shape;76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930" y="1055787"/>
            <a:ext cx="2566074" cy="1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74"/>
          <p:cNvSpPr/>
          <p:nvPr/>
        </p:nvSpPr>
        <p:spPr>
          <a:xfrm>
            <a:off x="4854856" y="2488200"/>
            <a:ext cx="21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texturas</a:t>
            </a: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/>
          </a:p>
        </p:txBody>
      </p:sp>
      <p:pic>
        <p:nvPicPr>
          <p:cNvPr id="770" name="Google Shape;77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7706" y="1036088"/>
            <a:ext cx="2163994" cy="144266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2;p74">
            <a:extLst>
              <a:ext uri="{FF2B5EF4-FFF2-40B4-BE49-F238E27FC236}">
                <a16:creationId xmlns:a16="http://schemas.microsoft.com/office/drawing/2014/main" id="{89100981-2626-FB6D-F6EB-BF66AD56F810}"/>
              </a:ext>
            </a:extLst>
          </p:cNvPr>
          <p:cNvSpPr/>
          <p:nvPr/>
        </p:nvSpPr>
        <p:spPr>
          <a:xfrm>
            <a:off x="3490650" y="4474563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primitivas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 dirty="0"/>
          </a:p>
        </p:txBody>
      </p:sp>
      <p:pic>
        <p:nvPicPr>
          <p:cNvPr id="4" name="Picture 3" descr="A picture containing screen&#10;&#10;Description automatically generated">
            <a:extLst>
              <a:ext uri="{FF2B5EF4-FFF2-40B4-BE49-F238E27FC236}">
                <a16:creationId xmlns:a16="http://schemas.microsoft.com/office/drawing/2014/main" id="{7F4B1189-28DC-2328-6546-D796DC12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303" y="3022164"/>
            <a:ext cx="2561394" cy="14426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" name="Google Shape;777;p75">
            <a:extLst>
              <a:ext uri="{FF2B5EF4-FFF2-40B4-BE49-F238E27FC236}">
                <a16:creationId xmlns:a16="http://schemas.microsoft.com/office/drawing/2014/main" id="{E9A42F31-FA11-F7D4-DBB8-F216FBBD8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67650" y="4078223"/>
            <a:ext cx="6119700" cy="10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Desenhando esferas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136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Existem muitos poliedros que podem ser usados para aproximar uma esfera: </a:t>
            </a:r>
            <a:endParaRPr sz="300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55" name="Google Shape;5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00" y="2414725"/>
            <a:ext cx="2094065" cy="232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1315238" y="4944250"/>
            <a:ext cx="2394600" cy="4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Icosaedro regular </a:t>
            </a:r>
            <a:endParaRPr sz="1800"/>
          </a:p>
        </p:txBody>
      </p:sp>
      <p:pic>
        <p:nvPicPr>
          <p:cNvPr id="57" name="Google Shape;5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713" y="2650938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4929776" y="4944275"/>
            <a:ext cx="2607900" cy="47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Icosaedro truncado </a:t>
            </a:r>
            <a:endParaRPr sz="1800"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8141" y="2153741"/>
            <a:ext cx="4813000" cy="35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Desenhando esferas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136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Existem muitos poliedros que podem ser usados para aproximar uma esfera: </a:t>
            </a:r>
            <a:endParaRPr sz="300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28540" y="2711075"/>
            <a:ext cx="2978560" cy="223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750" y="2485975"/>
            <a:ext cx="2512300" cy="25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Desenhando esferas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20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É preciso definir a posição dos vértices dos polígonos que usaremos para aproximar a nossa esfera. </a:t>
            </a:r>
            <a:endParaRPr sz="30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900" y="3446825"/>
            <a:ext cx="8428200" cy="75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FF"/>
                </a:solidFill>
              </a:rPr>
              <a:t>Parametrização de superfícies esféricas 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Coordenadas polares (plano): </a:t>
            </a:r>
            <a:endParaRPr sz="3000"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" y="1529275"/>
            <a:ext cx="4969124" cy="3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25" y="1738525"/>
            <a:ext cx="2033275" cy="7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100" y="3051444"/>
            <a:ext cx="2033275" cy="152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Curva parametrizada: </a:t>
            </a:r>
            <a:endParaRPr sz="3000"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838975"/>
            <a:ext cx="3976351" cy="12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Curva parametrizada: </a:t>
            </a:r>
            <a:endParaRPr sz="3000"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838975"/>
            <a:ext cx="3976351" cy="12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 title="Coordenadas polares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650" y="2195725"/>
            <a:ext cx="4484700" cy="33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Curva parametrizada: </a:t>
            </a:r>
            <a:endParaRPr sz="3000"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838975"/>
            <a:ext cx="3976351" cy="12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 title="Coordenadas polares 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9650" y="2255925"/>
            <a:ext cx="4484700" cy="33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922</Words>
  <Application>Microsoft Macintosh PowerPoint</Application>
  <PresentationFormat>On-screen Show (16:10)</PresentationFormat>
  <Paragraphs>205</Paragraphs>
  <Slides>29</Slides>
  <Notes>28</Notes>
  <HiddenSlides>16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Verdana</vt:lpstr>
      <vt:lpstr>Consolas</vt:lpstr>
      <vt:lpstr>Arial</vt:lpstr>
      <vt:lpstr>Personalizar design</vt:lpstr>
      <vt:lpstr>PowerPoint Presentation</vt:lpstr>
      <vt:lpstr>Desenhando esferas: um pouco de geometria</vt:lpstr>
      <vt:lpstr>Desenhando esferas</vt:lpstr>
      <vt:lpstr>Desenhando esferas</vt:lpstr>
      <vt:lpstr>Desenhando esferas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Formas e Transformações (X3D-Edit)</vt:lpstr>
      <vt:lpstr>Especificação de algumas primitivas</vt:lpstr>
      <vt:lpstr>Construindo um Cubo</vt:lpstr>
      <vt:lpstr>Box </vt:lpstr>
      <vt:lpstr>Geração de Esferas em 3D</vt:lpstr>
      <vt:lpstr>Geração de Esferas em 3D</vt:lpstr>
      <vt:lpstr>Revisão de Coordenadas Esféricas</vt:lpstr>
      <vt:lpstr>Mais malhas de esferas</vt:lpstr>
      <vt:lpstr>Novos Nós X3D : Sphere</vt:lpstr>
      <vt:lpstr>Especificação das primitivas</vt:lpstr>
      <vt:lpstr>Quinta parte do projeto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22</cp:revision>
  <dcterms:modified xsi:type="dcterms:W3CDTF">2023-04-12T23:59:51Z</dcterms:modified>
</cp:coreProperties>
</file>