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22"/>
  </p:notesMasterIdLst>
  <p:sldIdLst>
    <p:sldId id="256" r:id="rId2"/>
    <p:sldId id="272" r:id="rId3"/>
    <p:sldId id="284" r:id="rId4"/>
    <p:sldId id="285" r:id="rId5"/>
    <p:sldId id="286" r:id="rId6"/>
    <p:sldId id="274" r:id="rId7"/>
    <p:sldId id="287" r:id="rId8"/>
    <p:sldId id="275" r:id="rId9"/>
    <p:sldId id="276" r:id="rId10"/>
    <p:sldId id="277" r:id="rId11"/>
    <p:sldId id="288" r:id="rId12"/>
    <p:sldId id="289" r:id="rId13"/>
    <p:sldId id="279" r:id="rId14"/>
    <p:sldId id="280" r:id="rId15"/>
    <p:sldId id="281" r:id="rId16"/>
    <p:sldId id="282" r:id="rId17"/>
    <p:sldId id="292" r:id="rId18"/>
    <p:sldId id="290" r:id="rId19"/>
    <p:sldId id="293" r:id="rId20"/>
    <p:sldId id="283" r:id="rId21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009966"/>
    <a:srgbClr val="00994D"/>
    <a:srgbClr val="00B200"/>
    <a:srgbClr val="00B24D"/>
    <a:srgbClr val="B2B24D"/>
    <a:srgbClr val="B2B200"/>
    <a:srgbClr val="CCCC33"/>
    <a:srgbClr val="CCCC00"/>
    <a:srgbClr val="3A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BA8DA7C-0CDE-4F2D-9E21-5CD2D90D41B8}">
  <a:tblStyle styleId="{8BA8DA7C-0CDE-4F2D-9E21-5CD2D90D41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83"/>
    <p:restoredTop sz="94694"/>
  </p:normalViewPr>
  <p:slideViewPr>
    <p:cSldViewPr snapToGrid="0">
      <p:cViewPr varScale="1">
        <p:scale>
          <a:sx n="140" d="100"/>
          <a:sy n="140" d="100"/>
        </p:scale>
        <p:origin x="1360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16c53e34-c952-423e-8700-c0525d23304f" providerId="ADAL" clId="{1B355F65-02CA-453F-99C2-3E7365EF7654}"/>
    <pc:docChg chg="delSld modSld">
      <pc:chgData name="Luciano Pereira Soares" userId="16c53e34-c952-423e-8700-c0525d23304f" providerId="ADAL" clId="{1B355F65-02CA-453F-99C2-3E7365EF7654}" dt="2024-09-11T21:20:06.171" v="43" actId="20577"/>
      <pc:docMkLst>
        <pc:docMk/>
      </pc:docMkLst>
      <pc:sldChg chg="modSp mod">
        <pc:chgData name="Luciano Pereira Soares" userId="16c53e34-c952-423e-8700-c0525d23304f" providerId="ADAL" clId="{1B355F65-02CA-453F-99C2-3E7365EF7654}" dt="2024-09-11T21:20:06.171" v="43" actId="20577"/>
        <pc:sldMkLst>
          <pc:docMk/>
          <pc:sldMk cId="0" sldId="256"/>
        </pc:sldMkLst>
        <pc:spChg chg="mod">
          <ac:chgData name="Luciano Pereira Soares" userId="16c53e34-c952-423e-8700-c0525d23304f" providerId="ADAL" clId="{1B355F65-02CA-453F-99C2-3E7365EF7654}" dt="2024-09-11T21:20:06.171" v="43" actId="20577"/>
          <ac:spMkLst>
            <pc:docMk/>
            <pc:sldMk cId="0" sldId="256"/>
            <ac:spMk id="43" creationId="{00000000-0000-0000-0000-000000000000}"/>
          </ac:spMkLst>
        </pc:spChg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5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1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2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3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4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5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6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7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8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69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0"/>
        </pc:sldMkLst>
      </pc:sldChg>
      <pc:sldChg chg="del">
        <pc:chgData name="Luciano Pereira Soares" userId="16c53e34-c952-423e-8700-c0525d23304f" providerId="ADAL" clId="{1B355F65-02CA-453F-99C2-3E7365EF7654}" dt="2024-09-11T21:17:43.349" v="0" actId="2696"/>
        <pc:sldMkLst>
          <pc:docMk/>
          <pc:sldMk cId="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7950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" name="Google Shape;4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86216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2" name="Google Shape;45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4" name="Google Shape;46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69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0783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7" name="Google Shape;47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9673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604909d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f604909d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213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1534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0024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pt-BR" dirty="0" err="1"/>
              <a:t>Z</a:t>
            </a: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1451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11.png"/><Relationship Id="rId10" Type="http://schemas.openxmlformats.org/officeDocument/2006/relationships/image" Target="../media/image51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61.png"/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12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59.png"/><Relationship Id="rId5" Type="http://schemas.openxmlformats.org/officeDocument/2006/relationships/image" Target="../media/image13.png"/><Relationship Id="rId15" Type="http://schemas.openxmlformats.org/officeDocument/2006/relationships/image" Target="../media/image63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Relationship Id="rId1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US"/>
              <a:t>Aula 12: </a:t>
            </a:r>
            <a:r>
              <a:rPr lang="en-US" dirty="0" err="1"/>
              <a:t>Revisão</a:t>
            </a:r>
            <a:r>
              <a:rPr lang="en-US" dirty="0"/>
              <a:t> 3 </a:t>
            </a:r>
            <a:r>
              <a:rPr lang="en-US" dirty="0" err="1"/>
              <a:t>Interpolaçãoo</a:t>
            </a:r>
            <a:r>
              <a:rPr lang="en-US" dirty="0"/>
              <a:t>, </a:t>
            </a:r>
            <a:r>
              <a:rPr lang="en-US" dirty="0" err="1"/>
              <a:t>MipMap</a:t>
            </a:r>
            <a:r>
              <a:rPr lang="en-US" dirty="0"/>
              <a:t>, </a:t>
            </a:r>
            <a:r>
              <a:rPr lang="en-US" dirty="0" err="1"/>
              <a:t>Visibilidade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379" name="Google Shape;379;p28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80" name="Google Shape;380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1" name="Google Shape;381;p28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82" name="Google Shape;382;p28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84" name="Google Shape;384;p28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85" name="Google Shape;385;p28"/>
              <p:cNvCxnSpPr>
                <a:stCxn id="386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86" name="Google Shape;386;p28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399" name="Google Shape;399;p28"/>
          <p:cNvSpPr txBox="1"/>
          <p:nvPr/>
        </p:nvSpPr>
        <p:spPr>
          <a:xfrm>
            <a:off x="4572000" y="1732030"/>
            <a:ext cx="363408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1" name="Google Shape;401;p28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0452" y="2802855"/>
            <a:ext cx="1414410" cy="1214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8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45094" y="2802855"/>
            <a:ext cx="1407737" cy="121955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345;p27">
            <a:extLst>
              <a:ext uri="{FF2B5EF4-FFF2-40B4-BE49-F238E27FC236}">
                <a16:creationId xmlns:a16="http://schemas.microsoft.com/office/drawing/2014/main" id="{29A8DD57-C5BE-6166-ED88-954DD47116C1}"/>
              </a:ext>
            </a:extLst>
          </p:cNvPr>
          <p:cNvSpPr txBox="1"/>
          <p:nvPr/>
        </p:nvSpPr>
        <p:spPr>
          <a:xfrm>
            <a:off x="84173" y="688183"/>
            <a:ext cx="4270851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365;p27">
            <a:extLst>
              <a:ext uri="{FF2B5EF4-FFF2-40B4-BE49-F238E27FC236}">
                <a16:creationId xmlns:a16="http://schemas.microsoft.com/office/drawing/2014/main" id="{8E46714C-3000-9427-DF57-119716FAEE4B}"/>
              </a:ext>
            </a:extLst>
          </p:cNvPr>
          <p:cNvSpPr txBox="1"/>
          <p:nvPr/>
        </p:nvSpPr>
        <p:spPr>
          <a:xfrm>
            <a:off x="4572000" y="1279390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6D9B8-04F7-4EB1-F7A7-7222CD1625D7}"/>
              </a:ext>
            </a:extLst>
          </p:cNvPr>
          <p:cNvGrpSpPr/>
          <p:nvPr/>
        </p:nvGrpSpPr>
        <p:grpSpPr>
          <a:xfrm>
            <a:off x="1380649" y="4647870"/>
            <a:ext cx="613286" cy="824327"/>
            <a:chOff x="1380649" y="4647870"/>
            <a:chExt cx="613286" cy="82432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8DE2210-EAA1-BF61-371F-959D8F1720FF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B069C14-0A4B-6055-E063-04F539A41E3C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4E1B369-61D5-9F57-E247-D6E4FDFD82E1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0B339B-C2BA-614F-EEF8-ECB4992540DE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29" descr="{&quot;backgroundColor&quot;:&quot;#FFFFFF&quot;,&quot;code&quot;:&quot;\\begin{lalign*}\n&amp;{\\frac{∂u}{∂x}=\\frac{\\text{u}_{10}-\\text{u}_{00}}{1}}\\\\\n&amp;{}\\\\\n&amp;{\\frac{∂u}{∂y}=\\frac{\\text{u}_{01}-\\text{u}_{00}}{1}}\t\n\\end{lalign*}&quot;,&quot;aid&quot;:null,&quot;backgroundColorModified&quot;:null,&quot;font&quot;:{&quot;color&quot;:&quot;#000000&quot;,&quot;family&quot;:&quot;Arial&quot;,&quot;size&quot;:12},&quot;id&quot;:&quot;1&quot;,&quot;type&quot;:&quot;lalign*&quot;,&quot;ts&quot;:1632701200109,&quot;cs&quot;:&quot;Tot4mAX+bMdIwfaMUrKx5Q==&quot;,&quot;size&quot;:{&quot;width&quot;:130.83333333333334,&quot;height&quot;:112.33333333333333}}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3642" y="1695532"/>
            <a:ext cx="1414410" cy="121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29" descr="{&quot;id&quot;:&quot;1&quot;,&quot;code&quot;:&quot;\\begin{lalign*}\n&amp;{\\frac{∂v}{∂x}=\\frac{\\text{v}_{10}-\\text{v}_{00}}{1}}\\\\\n&amp;{}\\\\\n&amp;{\\frac{∂v}{∂y}=\\frac{\\text{v}_{01}-\\text{v}_{00}}{1}}\t\n\\end{lalign*}&quot;,&quot;backgroundColor&quot;:&quot;#FFFFFF&quot;,&quot;backgroundColorModified&quot;:false,&quot;aid&quot;:null,&quot;font&quot;:{&quot;size&quot;:12,&quot;color&quot;:&quot;#000000&quot;,&quot;family&quot;:&quot;Arial&quot;},&quot;type&quot;:&quot;lalign*&quot;,&quot;ts&quot;:1632701277160,&quot;cs&quot;:&quot;2EKu5Bol8ko4bqkAQO3YNw==&quot;,&quot;size&quot;:{&quot;width&quot;:129.66666666666666,&quot;height&quot;:112.33333333333333}}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71293" y="1751089"/>
            <a:ext cx="1407737" cy="121955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Google Shape;435;p29"/>
              <p:cNvSpPr txBox="1"/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0.414−0.264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=4.8</m:t>
                    </m:r>
                  </m:oMath>
                </a14:m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endParaRPr sz="1600" dirty="0"/>
              </a:p>
            </p:txBody>
          </p:sp>
        </mc:Choice>
        <mc:Fallback xmlns="">
          <p:sp>
            <p:nvSpPr>
              <p:cNvPr id="435" name="Google Shape;435;p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286" y="1707311"/>
                <a:ext cx="2316088" cy="460791"/>
              </a:xfrm>
              <a:prstGeom prst="rect">
                <a:avLst/>
              </a:prstGeom>
              <a:blipFill>
                <a:blip r:embed="rId6"/>
                <a:stretch>
                  <a:fillRect l="-2732" t="-5405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9" name="Google Shape;439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41106" y="825605"/>
            <a:ext cx="781050" cy="5619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248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−0.264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=−0.56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051" y="2444963"/>
                <a:ext cx="2723949" cy="460791"/>
              </a:xfrm>
              <a:prstGeom prst="rect">
                <a:avLst/>
              </a:prstGeom>
              <a:blipFill>
                <a:blip r:embed="rId8"/>
                <a:stretch>
                  <a:fillRect l="-2326" t="-2703" b="-135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oogle Shape;357;p27">
            <a:extLst>
              <a:ext uri="{FF2B5EF4-FFF2-40B4-BE49-F238E27FC236}">
                <a16:creationId xmlns:a16="http://schemas.microsoft.com/office/drawing/2014/main" id="{5440631A-E63B-7B2D-96EA-95BDF2DE5D37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47053" y="3477775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70;p27">
            <a:extLst>
              <a:ext uri="{FF2B5EF4-FFF2-40B4-BE49-F238E27FC236}">
                <a16:creationId xmlns:a16="http://schemas.microsoft.com/office/drawing/2014/main" id="{D47AB51C-44A3-4A60-C39C-E3849B10564B}"/>
              </a:ext>
            </a:extLst>
          </p:cNvPr>
          <p:cNvSpPr txBox="1"/>
          <p:nvPr/>
        </p:nvSpPr>
        <p:spPr>
          <a:xfrm>
            <a:off x="6266624" y="3062830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/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129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=−0.32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B16DF6AF-6A89-EC0A-8331-F003B550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503" y="1751089"/>
                <a:ext cx="2723949" cy="460791"/>
              </a:xfrm>
              <a:prstGeom prst="rect">
                <a:avLst/>
              </a:prstGeom>
              <a:blipFill>
                <a:blip r:embed="rId10"/>
                <a:stretch>
                  <a:fillRect l="-2326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/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:r>
                  <a:rPr lang="en-US" sz="20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= 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32</m:t>
                    </m:r>
                    <m:d>
                      <m:dPr>
                        <m:ctrlPr>
                          <a:rPr lang="en-US" sz="16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010</m:t>
                            </m:r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−0.</m:t>
                            </m:r>
                            <m:r>
                              <a:rPr lang="pt-BR" sz="16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139</m:t>
                            </m:r>
                          </m:num>
                          <m:den>
                            <m:r>
                              <a:rPr lang="pt-BR" sz="16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pt-BR" sz="160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=−4.8</m:t>
                    </m:r>
                  </m:oMath>
                </a14:m>
                <a:endParaRPr sz="1600" dirty="0"/>
              </a:p>
            </p:txBody>
          </p:sp>
        </mc:Choice>
        <mc:Fallback xmlns="">
          <p:sp>
            <p:nvSpPr>
              <p:cNvPr id="8" name="Google Shape;435;p29">
                <a:extLst>
                  <a:ext uri="{FF2B5EF4-FFF2-40B4-BE49-F238E27FC236}">
                    <a16:creationId xmlns:a16="http://schemas.microsoft.com/office/drawing/2014/main" id="{C02F68C1-BA64-6D45-51C5-5F916C92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269" y="2488741"/>
                <a:ext cx="2723949" cy="460791"/>
              </a:xfrm>
              <a:prstGeom prst="rect">
                <a:avLst/>
              </a:prstGeom>
              <a:blipFill>
                <a:blip r:embed="rId11"/>
                <a:stretch>
                  <a:fillRect l="-1852" t="-2632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2CF98B9-9E66-66C3-D0C2-6736065D7B57}"/>
              </a:ext>
            </a:extLst>
          </p:cNvPr>
          <p:cNvGrpSpPr/>
          <p:nvPr/>
        </p:nvGrpSpPr>
        <p:grpSpPr>
          <a:xfrm>
            <a:off x="1380649" y="4647870"/>
            <a:ext cx="613286" cy="824327"/>
            <a:chOff x="1380649" y="4647870"/>
            <a:chExt cx="613286" cy="82432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239C7B-832A-C21F-5185-65DB9AA30AFD}"/>
                </a:ext>
              </a:extLst>
            </p:cNvPr>
            <p:cNvSpPr/>
            <p:nvPr/>
          </p:nvSpPr>
          <p:spPr>
            <a:xfrm>
              <a:off x="1577041" y="4863554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F720AA9-0B1D-7604-62F7-7A63C41E8496}"/>
                </a:ext>
              </a:extLst>
            </p:cNvPr>
            <p:cNvSpPr/>
            <p:nvPr/>
          </p:nvSpPr>
          <p:spPr>
            <a:xfrm>
              <a:off x="1380649" y="5119647"/>
              <a:ext cx="81681" cy="82493"/>
            </a:xfrm>
            <a:prstGeom prst="ellipse">
              <a:avLst/>
            </a:prstGeom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188033-919E-9AF1-4293-56CC3C0DF431}"/>
                </a:ext>
              </a:extLst>
            </p:cNvPr>
            <p:cNvSpPr txBox="1"/>
            <p:nvPr/>
          </p:nvSpPr>
          <p:spPr>
            <a:xfrm>
              <a:off x="1380649" y="516442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01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18084A-467C-19DB-D935-D509E8D3E734}"/>
                </a:ext>
              </a:extLst>
            </p:cNvPr>
            <p:cNvSpPr txBox="1"/>
            <p:nvPr/>
          </p:nvSpPr>
          <p:spPr>
            <a:xfrm>
              <a:off x="1617881" y="4647870"/>
              <a:ext cx="376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5207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 MipMap</a:t>
            </a:r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410" name="Google Shape;410;p29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411" name="Google Shape;411;p2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2" name="Google Shape;412;p29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413" name="Google Shape;413;p29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4" name="Google Shape;414;p29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415" name="Google Shape;415;p29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416" name="Google Shape;416;p29"/>
              <p:cNvCxnSpPr>
                <a:stCxn id="417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417" name="Google Shape;417;p29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/>
              </a:p>
            </p:txBody>
          </p:sp>
        </p:grpSp>
      </p:grpSp>
      <p:pic>
        <p:nvPicPr>
          <p:cNvPr id="418" name="Google Shape;418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07187" y="42968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9"/>
          <p:cNvSpPr txBox="1"/>
          <p:nvPr/>
        </p:nvSpPr>
        <p:spPr>
          <a:xfrm>
            <a:off x="189005" y="781702"/>
            <a:ext cx="142444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0.264</a:t>
            </a:r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dirty="0"/>
          </a:p>
        </p:txBody>
      </p:sp>
      <p:pic>
        <p:nvPicPr>
          <p:cNvPr id="420" name="Google Shape;420;p2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6949292" y="2653111"/>
            <a:ext cx="1353612" cy="13536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1" name="Google Shape;421;p29"/>
          <p:cNvGrpSpPr/>
          <p:nvPr/>
        </p:nvGrpSpPr>
        <p:grpSpPr>
          <a:xfrm>
            <a:off x="7626098" y="4048315"/>
            <a:ext cx="676806" cy="1362414"/>
            <a:chOff x="7594646" y="2253587"/>
            <a:chExt cx="1440000" cy="2898727"/>
          </a:xfrm>
        </p:grpSpPr>
        <p:pic>
          <p:nvPicPr>
            <p:cNvPr id="422" name="Google Shape;422;p2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7594646" y="2253587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3" name="Google Shape;423;p2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8314646" y="3759829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4" name="Google Shape;424;p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8674646" y="4546071"/>
              <a:ext cx="360000" cy="36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5" name="Google Shape;425;p2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854646" y="4972314"/>
              <a:ext cx="180000" cy="18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6" name="Google Shape;426;p29"/>
          <p:cNvSpPr txBox="1"/>
          <p:nvPr/>
        </p:nvSpPr>
        <p:spPr>
          <a:xfrm>
            <a:off x="1507888" y="550801"/>
            <a:ext cx="370513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Coordenadas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u,v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(29, 22) =&gt; UV(0.414, 0.129)</a:t>
            </a:r>
            <a:endParaRPr lang="en-US" sz="1800" dirty="0"/>
          </a:p>
          <a:p>
            <a:pPr lvl="0"/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pixel</a:t>
            </a:r>
            <a:r>
              <a:rPr lang="en-US" sz="1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01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(28, 23) =&gt; UV(0.248, -0.010)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34963" y="2634514"/>
            <a:ext cx="3587199" cy="84836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29"/>
          <p:cNvSpPr txBox="1"/>
          <p:nvPr/>
        </p:nvSpPr>
        <p:spPr>
          <a:xfrm>
            <a:off x="6239422" y="79619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431" name="Google Shape;431;p29"/>
          <p:cNvSpPr txBox="1"/>
          <p:nvPr/>
        </p:nvSpPr>
        <p:spPr>
          <a:xfrm>
            <a:off x="3914117" y="4348360"/>
            <a:ext cx="25432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 = 4.83</a:t>
            </a:r>
            <a:endParaRPr dirty="0"/>
          </a:p>
        </p:txBody>
      </p:sp>
      <p:sp>
        <p:nvSpPr>
          <p:cNvPr id="432" name="Google Shape;432;p29"/>
          <p:cNvSpPr txBox="1"/>
          <p:nvPr/>
        </p:nvSpPr>
        <p:spPr>
          <a:xfrm>
            <a:off x="3914116" y="4781875"/>
            <a:ext cx="26164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2.27</a:t>
            </a:r>
            <a:endParaRPr dirty="0"/>
          </a:p>
        </p:txBody>
      </p:sp>
      <p:sp>
        <p:nvSpPr>
          <p:cNvPr id="433" name="Google Shape;433;p29"/>
          <p:cNvSpPr txBox="1"/>
          <p:nvPr/>
        </p:nvSpPr>
        <p:spPr>
          <a:xfrm>
            <a:off x="3915523" y="5193532"/>
            <a:ext cx="76786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=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4" name="Google Shape;434;p29"/>
          <p:cNvCxnSpPr>
            <a:stCxn id="433" idx="3"/>
            <a:endCxn id="422" idx="1"/>
          </p:cNvCxnSpPr>
          <p:nvPr/>
        </p:nvCxnSpPr>
        <p:spPr>
          <a:xfrm rot="10800000" flipH="1">
            <a:off x="4683385" y="4386698"/>
            <a:ext cx="2942700" cy="991500"/>
          </a:xfrm>
          <a:prstGeom prst="curvedConnector3">
            <a:avLst>
              <a:gd name="adj1" fmla="val 76268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0" name="Google Shape;440;p29"/>
          <p:cNvSpPr txBox="1"/>
          <p:nvPr/>
        </p:nvSpPr>
        <p:spPr>
          <a:xfrm>
            <a:off x="8287615" y="1277486"/>
            <a:ext cx="30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41" name="Google Shape;441;p29"/>
          <p:cNvSpPr txBox="1"/>
          <p:nvPr/>
        </p:nvSpPr>
        <p:spPr>
          <a:xfrm>
            <a:off x="8282925" y="3029775"/>
            <a:ext cx="86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(16x16)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9"/>
          <p:cNvSpPr txBox="1"/>
          <p:nvPr/>
        </p:nvSpPr>
        <p:spPr>
          <a:xfrm>
            <a:off x="8282914" y="4196325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(8x8)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9"/>
          <p:cNvSpPr txBox="1"/>
          <p:nvPr/>
        </p:nvSpPr>
        <p:spPr>
          <a:xfrm>
            <a:off x="8282914" y="4715456"/>
            <a:ext cx="73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(4x4)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/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=−0.56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2" name="Google Shape;435;p29">
                <a:extLst>
                  <a:ext uri="{FF2B5EF4-FFF2-40B4-BE49-F238E27FC236}">
                    <a16:creationId xmlns:a16="http://schemas.microsoft.com/office/drawing/2014/main" id="{BA848251-EE17-2997-01CF-F03970DE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1" y="2461488"/>
                <a:ext cx="1613454" cy="601856"/>
              </a:xfrm>
              <a:prstGeom prst="rect">
                <a:avLst/>
              </a:prstGeom>
              <a:blipFill>
                <a:blip r:embed="rId11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/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𝑑𝑢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3" name="Google Shape;435;p29">
                <a:extLst>
                  <a:ext uri="{FF2B5EF4-FFF2-40B4-BE49-F238E27FC236}">
                    <a16:creationId xmlns:a16="http://schemas.microsoft.com/office/drawing/2014/main" id="{4F2C1D7B-06FB-E524-BE96-DBD52B6D2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78" y="1608958"/>
                <a:ext cx="1407737" cy="559793"/>
              </a:xfrm>
              <a:prstGeom prst="rect">
                <a:avLst/>
              </a:prstGeom>
              <a:blipFill>
                <a:blip r:embed="rId12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/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𝑥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=−0.32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4" name="Google Shape;435;p29">
                <a:extLst>
                  <a:ext uri="{FF2B5EF4-FFF2-40B4-BE49-F238E27FC236}">
                    <a16:creationId xmlns:a16="http://schemas.microsoft.com/office/drawing/2014/main" id="{7F28CAAA-75CC-2A44-6906-34A9112F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1621104"/>
                <a:ext cx="1613454" cy="559793"/>
              </a:xfrm>
              <a:prstGeom prst="rect">
                <a:avLst/>
              </a:prstGeom>
              <a:blipFill>
                <a:blip r:embed="rId13"/>
                <a:stretch>
                  <a:fillRect b="-444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/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𝑣</m:t>
                          </m:r>
                        </m:num>
                        <m:den>
                          <m:r>
                            <a:rPr lang="pt-BR" sz="16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𝑑</m:t>
                          </m:r>
                          <m:r>
                            <a:rPr lang="pt-BR" sz="16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𝑦</m:t>
                          </m:r>
                        </m:den>
                      </m:f>
                      <m:r>
                        <a:rPr lang="pt-BR" sz="1600" b="0" i="0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=−4.8</m:t>
                      </m:r>
                    </m:oMath>
                  </m:oMathPara>
                </a14:m>
                <a:endParaRPr sz="1600" dirty="0"/>
              </a:p>
            </p:txBody>
          </p:sp>
        </mc:Choice>
        <mc:Fallback xmlns="">
          <p:sp>
            <p:nvSpPr>
              <p:cNvPr id="5" name="Google Shape;435;p29">
                <a:extLst>
                  <a:ext uri="{FF2B5EF4-FFF2-40B4-BE49-F238E27FC236}">
                    <a16:creationId xmlns:a16="http://schemas.microsoft.com/office/drawing/2014/main" id="{BB24FE78-7856-1A34-AD29-7B486F82C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878" y="2445945"/>
                <a:ext cx="1613454" cy="601856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/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4.8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b="0" i="1" smtClean="0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b="0" i="1" smtClean="0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−0.32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,</m:t>
                              </m:r>
                              <m:rad>
                                <m:radPr>
                                  <m:degHide m:val="on"/>
                                  <m:ctrlP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−0.56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12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4</m:t>
                                          </m:r>
                                          <m:r>
                                            <a:rPr lang="pt-BR" sz="1200" i="1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.</m:t>
                                          </m:r>
                                          <m:r>
                                            <a:rPr lang="pt-BR" sz="1200" b="0" i="1" smtClean="0">
                                              <a:solidFill>
                                                <a:schemeClr val="dk1"/>
                                              </a:solidFill>
                                              <a:latin typeface="Cambria Math" panose="02040503050406030204" pitchFamily="18" charset="0"/>
                                              <a:cs typeface="Calibri"/>
                                              <a:sym typeface="Calibri"/>
                                            </a:rPr>
                                            <m:t>8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1200" i="1">
                                          <a:solidFill>
                                            <a:schemeClr val="dk1"/>
                                          </a:solidFill>
                                          <a:latin typeface="Cambria Math" panose="02040503050406030204" pitchFamily="18" charset="0"/>
                                          <a:cs typeface="Calibri"/>
                                          <a:sym typeface="Calibr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6" name="Google Shape;435;p29">
                <a:extLst>
                  <a:ext uri="{FF2B5EF4-FFF2-40B4-BE49-F238E27FC236}">
                    <a16:creationId xmlns:a16="http://schemas.microsoft.com/office/drawing/2014/main" id="{2B51863A-3BD0-62F3-9C1D-AB6893F2C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292" y="3587201"/>
                <a:ext cx="3694006" cy="36871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/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𝐿</m:t>
                      </m:r>
                      <m:r>
                        <a:rPr lang="pt-BR" sz="12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unc>
                        <m:funcPr>
                          <m:ctrlPr>
                            <a:rPr lang="pt-BR" sz="120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1200" b="0" i="0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pt-BR" sz="12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4.81,4,83</m:t>
                              </m:r>
                              <m:r>
                                <a:rPr lang="pt-BR" sz="120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7" name="Google Shape;435;p29">
                <a:extLst>
                  <a:ext uri="{FF2B5EF4-FFF2-40B4-BE49-F238E27FC236}">
                    <a16:creationId xmlns:a16="http://schemas.microsoft.com/office/drawing/2014/main" id="{8EE54352-BA70-A3B2-13A5-5E6753AA8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001" y="3901828"/>
                <a:ext cx="3694006" cy="276959"/>
              </a:xfrm>
              <a:prstGeom prst="rect">
                <a:avLst/>
              </a:prstGeom>
              <a:blipFill>
                <a:blip r:embed="rId16"/>
                <a:stretch>
                  <a:fillRect b="-136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51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Z-Buffer</a:t>
            </a:r>
            <a:endParaRPr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56" name="Google Shape;456;p3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457" name="Google Shape;457;p31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8" name="Google Shape;458;p31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59" name="Google Shape;459;p31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60" name="Google Shape;460;p31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1" name="Google Shape;461;p31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0" name="Google Shape;470;p32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" name="Google Shape;471;p32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72" name="Google Shape;472;p32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3" name="Google Shape;473;p32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74" name="Google Shape;474;p32"/>
          <p:cNvSpPr/>
          <p:nvPr/>
        </p:nvSpPr>
        <p:spPr>
          <a:xfrm>
            <a:off x="4566616" y="1036949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Desenhando com Z-Buffer</a:t>
            </a:r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865410"/>
            <a:ext cx="4586140" cy="364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/>
        </p:nvGraphicFramePr>
        <p:xfrm>
          <a:off x="5175984" y="906780"/>
          <a:ext cx="3336300" cy="195080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5083404" y="562867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/>
          </a:p>
        </p:txBody>
      </p:sp>
      <p:graphicFrame>
        <p:nvGraphicFramePr>
          <p:cNvPr id="485" name="Google Shape;485;p33"/>
          <p:cNvGraphicFramePr/>
          <p:nvPr/>
        </p:nvGraphicFramePr>
        <p:xfrm>
          <a:off x="5175984" y="3340466"/>
          <a:ext cx="3336300" cy="192384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278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80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0.8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 sz="1200" b="1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1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0" marR="0" marT="28800" marB="288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6" name="Google Shape;486;p33"/>
          <p:cNvSpPr txBox="1"/>
          <p:nvPr/>
        </p:nvSpPr>
        <p:spPr>
          <a:xfrm>
            <a:off x="5083404" y="2996553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Profundidade</a:t>
            </a:r>
            <a:endParaRPr/>
          </a:p>
        </p:txBody>
      </p:sp>
      <p:sp>
        <p:nvSpPr>
          <p:cNvPr id="487" name="Google Shape;487;p33"/>
          <p:cNvSpPr/>
          <p:nvPr/>
        </p:nvSpPr>
        <p:spPr>
          <a:xfrm>
            <a:off x="4572000" y="268898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 dirty="0" err="1"/>
              <a:t>Transparência</a:t>
            </a:r>
            <a:endParaRPr dirty="0"/>
          </a:p>
        </p:txBody>
      </p:sp>
      <p:sp>
        <p:nvSpPr>
          <p:cNvPr id="449" name="Google Shape;449;p3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761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‘1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‘0.2’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3313242401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transparência</a:t>
            </a:r>
          </a:p>
          <a:p>
            <a:pPr>
              <a:spcBef>
                <a:spcPts val="360"/>
              </a:spcBef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rbg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endParaRPr lang="pt-BR"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487;p33">
            <a:extLst>
              <a:ext uri="{FF2B5EF4-FFF2-40B4-BE49-F238E27FC236}">
                <a16:creationId xmlns:a16="http://schemas.microsoft.com/office/drawing/2014/main" id="{BE750651-942B-F829-A0CE-8A1D1DA6F2F3}"/>
              </a:ext>
            </a:extLst>
          </p:cNvPr>
          <p:cNvSpPr/>
          <p:nvPr/>
        </p:nvSpPr>
        <p:spPr>
          <a:xfrm>
            <a:off x="2969443" y="813690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3B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279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Transparência</a:t>
            </a:r>
          </a:p>
        </p:txBody>
      </p:sp>
      <p:sp>
        <p:nvSpPr>
          <p:cNvPr id="481" name="Google Shape;481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82" name="Google Shape;482;p33"/>
          <p:cNvSpPr txBox="1"/>
          <p:nvPr/>
        </p:nvSpPr>
        <p:spPr>
          <a:xfrm>
            <a:off x="84172" y="713602"/>
            <a:ext cx="4586140" cy="3808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"-1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'-2 -2 -1 2 -2 -1 0 2 -1'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0 1'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translation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"1 0 0"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'-2 -2 0 2 -2 0 0 2 0'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05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&lt;Material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50" dirty="0" err="1">
                <a:solidFill>
                  <a:srgbClr val="FF0000"/>
                </a:solidFill>
              </a:rPr>
              <a:t>emissive</a:t>
            </a:r>
            <a:r>
              <a:rPr lang="en-US" sz="105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 1 0’</a:t>
            </a:r>
          </a:p>
          <a:p>
            <a:r>
              <a:rPr lang="pt-BR" sz="1050" dirty="0">
                <a:solidFill>
                  <a:srgbClr val="FF0000"/>
                </a:solidFill>
              </a:rPr>
              <a:t>                        </a:t>
            </a:r>
            <a:r>
              <a:rPr lang="pt-BR" sz="1050" dirty="0" err="1">
                <a:solidFill>
                  <a:srgbClr val="FF0000"/>
                </a:solidFill>
              </a:rPr>
              <a:t>transparency</a:t>
            </a:r>
            <a:r>
              <a:rPr lang="en-US" sz="105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05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‘0.4’</a:t>
            </a: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lang="en-US"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05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83" name="Google Shape;483;p33"/>
          <p:cNvGraphicFramePr/>
          <p:nvPr>
            <p:extLst>
              <p:ext uri="{D42A27DB-BD31-4B8C-83A1-F6EECF244321}">
                <p14:modId xmlns:p14="http://schemas.microsoft.com/office/powerpoint/2010/main" val="1711901028"/>
              </p:ext>
            </p:extLst>
          </p:nvPr>
        </p:nvGraphicFramePr>
        <p:xfrm>
          <a:off x="3254604" y="712389"/>
          <a:ext cx="5805228" cy="3360330"/>
        </p:xfrm>
        <a:graphic>
          <a:graphicData uri="http://schemas.openxmlformats.org/drawingml/2006/table">
            <a:tbl>
              <a:tblPr>
                <a:noFill/>
                <a:tableStyleId>{8BA8DA7C-0CDE-4F2D-9E21-5CD2D90D41B8}</a:tableStyleId>
              </a:tblPr>
              <a:tblGrid>
                <a:gridCol w="483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76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5896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  <a:endParaRPr sz="9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(0,0.6,0.4)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9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A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(0,0,1)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B00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4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  <a:endParaRPr kumimoji="0" lang="pt-BR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Verdana" panose="020B0604030504040204" pitchFamily="34" charset="0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pt-BR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Verdana" panose="020B0604030504040204" pitchFamily="34" charset="0"/>
                          <a:cs typeface="Calibri" panose="020F0502020204030204" pitchFamily="34" charset="0"/>
                          <a:sym typeface="Arial"/>
                        </a:rPr>
                        <a:t>(0,0,0)</a:t>
                      </a:r>
                    </a:p>
                  </a:txBody>
                  <a:tcPr marL="0" marR="0" marT="0" marB="0" anchor="ctr" anchorCtr="1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84" name="Google Shape;484;p33"/>
          <p:cNvSpPr txBox="1"/>
          <p:nvPr/>
        </p:nvSpPr>
        <p:spPr>
          <a:xfrm>
            <a:off x="3254604" y="259110"/>
            <a:ext cx="187357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85512-F458-3787-6BA0-40B39892545B}"/>
              </a:ext>
            </a:extLst>
          </p:cNvPr>
          <p:cNvSpPr txBox="1"/>
          <p:nvPr/>
        </p:nvSpPr>
        <p:spPr>
          <a:xfrm>
            <a:off x="3254604" y="4141928"/>
            <a:ext cx="5889396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* transparência</a:t>
            </a:r>
          </a:p>
          <a:p>
            <a:pPr>
              <a:spcBef>
                <a:spcPts val="360"/>
              </a:spcBef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rbg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 (1 – transparência)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framebuffer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x,y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cor_anterior</a:t>
            </a:r>
            <a:r>
              <a:rPr lang="pt-BR" sz="1400" b="1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lang="pt-BR" sz="1400" b="1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cor_nova</a:t>
            </a:r>
            <a:endParaRPr lang="pt-BR" sz="1400" b="1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487;p33">
            <a:extLst>
              <a:ext uri="{FF2B5EF4-FFF2-40B4-BE49-F238E27FC236}">
                <a16:creationId xmlns:a16="http://schemas.microsoft.com/office/drawing/2014/main" id="{BC623649-5C3F-D4CA-3C1C-4696BCBE56FE}"/>
              </a:ext>
            </a:extLst>
          </p:cNvPr>
          <p:cNvSpPr/>
          <p:nvPr/>
        </p:nvSpPr>
        <p:spPr>
          <a:xfrm>
            <a:off x="2922309" y="2488456"/>
            <a:ext cx="103695" cy="1652038"/>
          </a:xfrm>
          <a:prstGeom prst="rightBracket">
            <a:avLst>
              <a:gd name="adj" fmla="val 8333"/>
            </a:avLst>
          </a:prstGeom>
          <a:noFill/>
          <a:ln w="57150" cap="flat" cmpd="sng">
            <a:solidFill>
              <a:srgbClr val="00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5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Interpolação em Triângulos</a:t>
            </a:r>
            <a:endParaRPr/>
          </a:p>
        </p:txBody>
      </p:sp>
      <p:sp>
        <p:nvSpPr>
          <p:cNvPr id="273" name="Google Shape;273;p2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274" name="Google Shape;274;p2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93" name="Google Shape;493;p34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US"/>
              <a:t>Computação Gráfica</a:t>
            </a: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body" idx="2"/>
          </p:nvPr>
        </p:nvSpPr>
        <p:spPr>
          <a:xfrm>
            <a:off x="1567650" y="4187951"/>
            <a:ext cx="6119700" cy="96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US" sz="2333" dirty="0"/>
              <a:t>&lt;</a:t>
            </a:r>
            <a:r>
              <a:rPr lang="en-US" sz="2333" dirty="0" err="1"/>
              <a:t>lpsoares@insper.edu.br</a:t>
            </a:r>
            <a:r>
              <a:rPr lang="en-US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24" descr="A picture containing shap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4"/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85" name="Google Shape;285;p24"/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86" name="Google Shape;286;p24"/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87" name="Google Shape;287;p24"/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88" name="Google Shape;288;p24"/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24"/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91" name="Google Shape;291;p24"/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2" name="Google Shape;292;p24"/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293" name="Google Shape;293;p24"/>
            <p:cNvCxnSpPr>
              <a:stCxn id="294" idx="2"/>
              <a:endCxn id="29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94" name="Google Shape;294;p24"/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295" name="Google Shape;295;p24"/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296" name="Google Shape;296;p24"/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97" name="Google Shape;297;p24"/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6" y="703506"/>
            <a:ext cx="4504523" cy="3924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Distâncias do ponto(28, 22) as arestas</a:t>
            </a:r>
            <a:endParaRPr lang="pt-B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L(x, y) = (x – x0)(y1 – y0) – (y – y0)(x1 – x0)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(28.5 - 32.77)(16.65 - 23.18) - (22.5 - 23.18)(30 - 32.77)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(-4.27)(-6.53) - (-0.68)(-2.77)</a:t>
            </a:r>
          </a:p>
          <a:p>
            <a:pPr lvl="0"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27.8831 - 1.8836</a:t>
            </a:r>
            <a:endParaRPr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25.9995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lvl="0"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(28.5 - 30)(23.52 - 16.65) - (22.5 – 16.65)(26.95 - 30)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(-1.5)(6.87) - (5.85)(-3.05)</a:t>
            </a:r>
          </a:p>
          <a:p>
            <a:pPr>
              <a:buSzPts val="1800"/>
            </a:pP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350" dirty="0"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-10.305 + 17.8425</a:t>
            </a: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7.5375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lang="en-US" sz="1350" dirty="0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350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35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(28.5 - 26.95)(23.18 - 23.52) - (22.5 - 23.52)(32.77 - 26.95)</a:t>
            </a:r>
            <a:endParaRPr lang="pt-BR" sz="13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(1.55)(-0.34) - (-1.02)(5.82)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dk1"/>
              </a:buClr>
              <a:buSzPts val="1800"/>
            </a:pP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-0.527 + 5.9364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L</a:t>
            </a:r>
            <a:r>
              <a:rPr lang="en-US" sz="1800" b="1" baseline="-25000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 = 5.4094</a:t>
            </a:r>
            <a:endParaRPr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9" name="Google Shape;299;p24"/>
          <p:cNvSpPr txBox="1"/>
          <p:nvPr/>
        </p:nvSpPr>
        <p:spPr>
          <a:xfrm>
            <a:off x="5088373" y="4819325"/>
            <a:ext cx="3726405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Todos positivos: Dentro !!!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6536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dirty="0"/>
          </a:p>
        </p:txBody>
      </p:sp>
      <p:sp>
        <p:nvSpPr>
          <p:cNvPr id="298" name="Google Shape;298;p24"/>
          <p:cNvSpPr txBox="1"/>
          <p:nvPr/>
        </p:nvSpPr>
        <p:spPr>
          <a:xfrm>
            <a:off x="4639475" y="703506"/>
            <a:ext cx="4504523" cy="4778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b="1" dirty="0">
                <a:latin typeface="Calibri" panose="020F0502020204030204" pitchFamily="34" charset="0"/>
                <a:cs typeface="Calibri" panose="020F0502020204030204" pitchFamily="34" charset="0"/>
              </a:rPr>
              <a:t>Area </a:t>
            </a:r>
            <a:r>
              <a:rPr lang="pt-BR" b="1" dirty="0"/>
              <a:t>= |x</a:t>
            </a:r>
            <a:r>
              <a:rPr lang="pt-BR" b="1" baseline="-25000" dirty="0"/>
              <a:t>0</a:t>
            </a:r>
            <a:r>
              <a:rPr lang="pt-BR" b="1" dirty="0"/>
              <a:t>(y</a:t>
            </a:r>
            <a:r>
              <a:rPr lang="pt-BR" b="1" baseline="-25000" dirty="0"/>
              <a:t>1</a:t>
            </a:r>
            <a:r>
              <a:rPr lang="pt-BR" b="1" dirty="0"/>
              <a:t>–y</a:t>
            </a:r>
            <a:r>
              <a:rPr lang="pt-BR" b="1" baseline="-25000" dirty="0"/>
              <a:t>2</a:t>
            </a:r>
            <a:r>
              <a:rPr lang="pt-BR" b="1" dirty="0"/>
              <a:t>) + x</a:t>
            </a:r>
            <a:r>
              <a:rPr lang="pt-BR" b="1" baseline="-25000" dirty="0"/>
              <a:t>1</a:t>
            </a:r>
            <a:r>
              <a:rPr lang="pt-BR" b="1" dirty="0"/>
              <a:t>(y</a:t>
            </a:r>
            <a:r>
              <a:rPr lang="pt-BR" b="1" baseline="-25000" dirty="0"/>
              <a:t>2</a:t>
            </a:r>
            <a:r>
              <a:rPr lang="pt-BR" b="1" dirty="0"/>
              <a:t>–y</a:t>
            </a:r>
            <a:r>
              <a:rPr lang="pt-BR" b="1" baseline="-25000" dirty="0"/>
              <a:t>0</a:t>
            </a:r>
            <a:r>
              <a:rPr lang="pt-BR" b="1" dirty="0"/>
              <a:t>) + x</a:t>
            </a:r>
            <a:r>
              <a:rPr lang="pt-BR" b="1" baseline="-25000" dirty="0"/>
              <a:t>2</a:t>
            </a:r>
            <a:r>
              <a:rPr lang="pt-BR" b="1" dirty="0"/>
              <a:t>(y</a:t>
            </a:r>
            <a:r>
              <a:rPr lang="pt-BR" b="1" baseline="-25000" dirty="0"/>
              <a:t>0</a:t>
            </a:r>
            <a:r>
              <a:rPr lang="pt-BR" b="1" dirty="0"/>
              <a:t>–y</a:t>
            </a:r>
            <a:r>
              <a:rPr lang="pt-BR" b="1" baseline="-25000" dirty="0"/>
              <a:t>1</a:t>
            </a:r>
            <a:r>
              <a:rPr lang="pt-BR" b="1" dirty="0"/>
              <a:t>)| / 2</a:t>
            </a:r>
          </a:p>
          <a:p>
            <a:endParaRPr lang="pt-BR" sz="13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|26.95(23.18-16.65)+32.77(16.65-23.52)+30(23.52-23.18)|/2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|26.95(6.53)+32.77(-6.87)+30(0.34)|/2</a:t>
            </a:r>
          </a:p>
          <a:p>
            <a:pPr lvl="0"/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 = |175.9835-225.1299+10.2|/2</a:t>
            </a:r>
            <a:endParaRPr lang="pt-BR" sz="125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|28.5(23.18-16.65)+32.77(16.65-22.5)+30(22.5-23.18)|/2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|28.5(6.53)+32.77(-5.85)+30(-0.68)|/2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|186.105-191.7045-20.4|/2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|28.5(16.65-23.52)+30(23.52-22.5)+26.95(22.5-16.65)|/2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|28.5(-6.87)+30(1.02)+26.95(5.85)|/2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|-195.795+30.6+157.6575|/2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endParaRPr lang="pt-BR" sz="12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|28.5(23.52-23.18)+26.95(23.18-22.5)+32.77(22.5-23.52)|/2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|28.5(0.34)+26.95(0.68)+32.77(-1.02)|/2</a:t>
            </a:r>
          </a:p>
          <a:p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25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250" dirty="0">
                <a:latin typeface="Calibri" panose="020F0502020204030204" pitchFamily="34" charset="0"/>
                <a:cs typeface="Calibri" panose="020F0502020204030204" pitchFamily="34" charset="0"/>
              </a:rPr>
              <a:t> = |9.69+18.326-33.4254|/2</a:t>
            </a:r>
          </a:p>
          <a:p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8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8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280;p24">
            <a:extLst>
              <a:ext uri="{FF2B5EF4-FFF2-40B4-BE49-F238E27FC236}">
                <a16:creationId xmlns:a16="http://schemas.microsoft.com/office/drawing/2014/main" id="{708CE72A-CE6D-44B7-897F-EC24F6818A9C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0F6726A7-B6A6-6115-BE9B-8D07DE0D19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82;p24">
            <a:extLst>
              <a:ext uri="{FF2B5EF4-FFF2-40B4-BE49-F238E27FC236}">
                <a16:creationId xmlns:a16="http://schemas.microsoft.com/office/drawing/2014/main" id="{7DB2C06C-7DF4-4684-3B8F-D483228EABFE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C0DD3CA-1569-903A-AC85-AA157E9447D6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6" name="Google Shape;286;p24">
            <a:extLst>
              <a:ext uri="{FF2B5EF4-FFF2-40B4-BE49-F238E27FC236}">
                <a16:creationId xmlns:a16="http://schemas.microsoft.com/office/drawing/2014/main" id="{76D988A3-FB63-A98A-5325-2D850151AC1C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7" name="Google Shape;287;p24">
            <a:extLst>
              <a:ext uri="{FF2B5EF4-FFF2-40B4-BE49-F238E27FC236}">
                <a16:creationId xmlns:a16="http://schemas.microsoft.com/office/drawing/2014/main" id="{33A15156-07D3-48D5-3959-54EC5FC049F4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8" name="Google Shape;288;p24">
            <a:extLst>
              <a:ext uri="{FF2B5EF4-FFF2-40B4-BE49-F238E27FC236}">
                <a16:creationId xmlns:a16="http://schemas.microsoft.com/office/drawing/2014/main" id="{AC7C6C46-1170-3F1A-CD4B-6C62F6CAC4CA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82A8FDF8-796B-84CC-AE22-E873AB1FD3A6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10" name="Google Shape;290;p24">
            <a:extLst>
              <a:ext uri="{FF2B5EF4-FFF2-40B4-BE49-F238E27FC236}">
                <a16:creationId xmlns:a16="http://schemas.microsoft.com/office/drawing/2014/main" id="{4F9A515D-2CB0-5791-9D4B-D6E046B5FBFF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11" name="Google Shape;291;p24">
            <a:extLst>
              <a:ext uri="{FF2B5EF4-FFF2-40B4-BE49-F238E27FC236}">
                <a16:creationId xmlns:a16="http://schemas.microsoft.com/office/drawing/2014/main" id="{E193A51E-78E1-C355-0730-AB0150BF9F3C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12" name="Google Shape;292;p24">
            <a:extLst>
              <a:ext uri="{FF2B5EF4-FFF2-40B4-BE49-F238E27FC236}">
                <a16:creationId xmlns:a16="http://schemas.microsoft.com/office/drawing/2014/main" id="{4BCCC041-31E0-11D9-7570-5A4BA050BA41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13" name="Google Shape;293;p24">
              <a:extLst>
                <a:ext uri="{FF2B5EF4-FFF2-40B4-BE49-F238E27FC236}">
                  <a16:creationId xmlns:a16="http://schemas.microsoft.com/office/drawing/2014/main" id="{9D128453-7156-DD33-BF53-D5400F968B9B}"/>
                </a:ext>
              </a:extLst>
            </p:cNvPr>
            <p:cNvCxnSpPr>
              <a:stCxn id="14" idx="2"/>
              <a:endCxn id="15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4" name="Google Shape;294;p24">
              <a:extLst>
                <a:ext uri="{FF2B5EF4-FFF2-40B4-BE49-F238E27FC236}">
                  <a16:creationId xmlns:a16="http://schemas.microsoft.com/office/drawing/2014/main" id="{EFD2545B-399C-39CE-07F5-AF36F012E54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15" name="Google Shape;295;p24">
            <a:extLst>
              <a:ext uri="{FF2B5EF4-FFF2-40B4-BE49-F238E27FC236}">
                <a16:creationId xmlns:a16="http://schemas.microsoft.com/office/drawing/2014/main" id="{92A65EC5-4075-9BCF-1D2C-AD8178272033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16" name="Google Shape;296;p24">
            <a:extLst>
              <a:ext uri="{FF2B5EF4-FFF2-40B4-BE49-F238E27FC236}">
                <a16:creationId xmlns:a16="http://schemas.microsoft.com/office/drawing/2014/main" id="{6965524E-0203-1059-7CEC-3E3C970C3F88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7" name="Google Shape;297;p24">
            <a:extLst>
              <a:ext uri="{FF2B5EF4-FFF2-40B4-BE49-F238E27FC236}">
                <a16:creationId xmlns:a16="http://schemas.microsoft.com/office/drawing/2014/main" id="{0456AD16-15D6-8882-83A8-3DF2043EBA86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510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vértices de cores diferentes</a:t>
            </a: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ldNum" idx="12"/>
          </p:nvPr>
        </p:nvSpPr>
        <p:spPr>
          <a:xfrm>
            <a:off x="-10886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  <p:sp>
        <p:nvSpPr>
          <p:cNvPr id="289" name="Google Shape;289;p24"/>
          <p:cNvSpPr txBox="1"/>
          <p:nvPr/>
        </p:nvSpPr>
        <p:spPr>
          <a:xfrm>
            <a:off x="516244" y="5231951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2D(26.95, 23.52)</a:t>
            </a:r>
            <a:endParaRPr/>
          </a:p>
        </p:txBody>
      </p:sp>
      <p:sp>
        <p:nvSpPr>
          <p:cNvPr id="290" name="Google Shape;290;p24"/>
          <p:cNvSpPr txBox="1"/>
          <p:nvPr/>
        </p:nvSpPr>
        <p:spPr>
          <a:xfrm>
            <a:off x="2739798" y="5211799"/>
            <a:ext cx="17799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2D(32.77, 23.18)</a:t>
            </a:r>
            <a:endParaRPr/>
          </a:p>
        </p:txBody>
      </p:sp>
      <p:sp>
        <p:nvSpPr>
          <p:cNvPr id="298" name="Google Shape;298;p24"/>
          <p:cNvSpPr txBox="1"/>
          <p:nvPr/>
        </p:nvSpPr>
        <p:spPr>
          <a:xfrm>
            <a:off x="4930219" y="703506"/>
            <a:ext cx="421378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/>
              </a:rPr>
              <a:t>Área dos triângulos: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 = 19.4732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12.99975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3.76875</a:t>
            </a:r>
          </a:p>
          <a:p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pt-BR" sz="1600" b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1600" b="1" dirty="0">
                <a:latin typeface="Calibri" panose="020F0502020204030204" pitchFamily="34" charset="0"/>
                <a:cs typeface="Calibri" panose="020F0502020204030204" pitchFamily="34" charset="0"/>
              </a:rPr>
              <a:t> = 2.7047</a:t>
            </a:r>
          </a:p>
        </p:txBody>
      </p:sp>
      <p:sp>
        <p:nvSpPr>
          <p:cNvPr id="2" name="Google Shape;300;p24">
            <a:extLst>
              <a:ext uri="{FF2B5EF4-FFF2-40B4-BE49-F238E27FC236}">
                <a16:creationId xmlns:a16="http://schemas.microsoft.com/office/drawing/2014/main" id="{A0D55363-9BEE-773B-A4A6-FF215A63610A}"/>
              </a:ext>
            </a:extLst>
          </p:cNvPr>
          <p:cNvSpPr txBox="1"/>
          <p:nvPr/>
        </p:nvSpPr>
        <p:spPr>
          <a:xfrm>
            <a:off x="4930219" y="2173198"/>
            <a:ext cx="3855010" cy="1877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= 12.99975 / 19.4732 ~= 0.668</a:t>
            </a:r>
          </a:p>
          <a:p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 = 3.76875 / 19. 4732 ~= 0.194</a:t>
            </a:r>
          </a:p>
          <a:p>
            <a:pPr lvl="0"/>
            <a:r>
              <a:rPr lang="en-US" sz="1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2.7047 / 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9. 4732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 ~= 0.139</a:t>
            </a:r>
          </a:p>
          <a:p>
            <a:pPr lvl="0"/>
            <a:r>
              <a:rPr lang="en-US" sz="1600" dirty="0" err="1">
                <a:latin typeface="Calibri"/>
                <a:ea typeface="Calibri"/>
                <a:cs typeface="Calibri"/>
                <a:sym typeface="Calibri"/>
              </a:rPr>
              <a:t>ou</a:t>
            </a:r>
            <a:endParaRPr lang="en-US" sz="16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1 –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 - β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 ~= 0.138</a:t>
            </a:r>
          </a:p>
          <a:p>
            <a:pPr lvl="0"/>
            <a:endParaRPr lang="en-US"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301;p24">
            <a:extLst>
              <a:ext uri="{FF2B5EF4-FFF2-40B4-BE49-F238E27FC236}">
                <a16:creationId xmlns:a16="http://schemas.microsoft.com/office/drawing/2014/main" id="{CB65E64C-47B3-DC74-A843-B98924490369}"/>
              </a:ext>
            </a:extLst>
          </p:cNvPr>
          <p:cNvSpPr txBox="1"/>
          <p:nvPr/>
        </p:nvSpPr>
        <p:spPr>
          <a:xfrm>
            <a:off x="4912735" y="3895995"/>
            <a:ext cx="2799760" cy="1107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 do pixel: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 = αR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γR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 = αG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γG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0.194</a:t>
            </a:r>
            <a:endParaRPr sz="16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αB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γB</a:t>
            </a:r>
            <a:r>
              <a:rPr lang="en-US" sz="16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sz="1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9A9DD-A569-EA2C-893C-252AE98A4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537" y="5111651"/>
            <a:ext cx="812800" cy="406400"/>
          </a:xfrm>
          <a:prstGeom prst="rect">
            <a:avLst/>
          </a:prstGeom>
        </p:spPr>
      </p:pic>
      <p:sp>
        <p:nvSpPr>
          <p:cNvPr id="19" name="Google Shape;280;p24">
            <a:extLst>
              <a:ext uri="{FF2B5EF4-FFF2-40B4-BE49-F238E27FC236}">
                <a16:creationId xmlns:a16="http://schemas.microsoft.com/office/drawing/2014/main" id="{6E38405A-D32E-688C-80F2-6C3828BD8A69}"/>
              </a:ext>
            </a:extLst>
          </p:cNvPr>
          <p:cNvSpPr txBox="1"/>
          <p:nvPr/>
        </p:nvSpPr>
        <p:spPr>
          <a:xfrm>
            <a:off x="84172" y="726928"/>
            <a:ext cx="6467457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39FDA86B-A096-D3FF-FB4C-34986954AE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82;p24">
            <a:extLst>
              <a:ext uri="{FF2B5EF4-FFF2-40B4-BE49-F238E27FC236}">
                <a16:creationId xmlns:a16="http://schemas.microsoft.com/office/drawing/2014/main" id="{4F4AADF5-7027-79E3-8841-5CFEDEB78BB8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22" name="Google Shape;285;p24">
            <a:extLst>
              <a:ext uri="{FF2B5EF4-FFF2-40B4-BE49-F238E27FC236}">
                <a16:creationId xmlns:a16="http://schemas.microsoft.com/office/drawing/2014/main" id="{9FFD780F-8AFD-82D8-F07F-471815A5BF77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23" name="Google Shape;286;p24">
            <a:extLst>
              <a:ext uri="{FF2B5EF4-FFF2-40B4-BE49-F238E27FC236}">
                <a16:creationId xmlns:a16="http://schemas.microsoft.com/office/drawing/2014/main" id="{ECDB055B-821D-0D92-16C6-4DBFA443ACFA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24" name="Google Shape;287;p24">
            <a:extLst>
              <a:ext uri="{FF2B5EF4-FFF2-40B4-BE49-F238E27FC236}">
                <a16:creationId xmlns:a16="http://schemas.microsoft.com/office/drawing/2014/main" id="{0A680C14-8E80-2792-871A-DB1E1A78875D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25" name="Google Shape;288;p24">
            <a:extLst>
              <a:ext uri="{FF2B5EF4-FFF2-40B4-BE49-F238E27FC236}">
                <a16:creationId xmlns:a16="http://schemas.microsoft.com/office/drawing/2014/main" id="{322AA5EE-4DE0-2873-8EB0-3C773F3820C7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289;p24">
            <a:extLst>
              <a:ext uri="{FF2B5EF4-FFF2-40B4-BE49-F238E27FC236}">
                <a16:creationId xmlns:a16="http://schemas.microsoft.com/office/drawing/2014/main" id="{24D5721E-054C-3AED-AC4E-99A9BCAC44AA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27" name="Google Shape;290;p24">
            <a:extLst>
              <a:ext uri="{FF2B5EF4-FFF2-40B4-BE49-F238E27FC236}">
                <a16:creationId xmlns:a16="http://schemas.microsoft.com/office/drawing/2014/main" id="{DEFCC42B-AF35-541B-B540-F65F3346D65C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28" name="Google Shape;291;p24">
            <a:extLst>
              <a:ext uri="{FF2B5EF4-FFF2-40B4-BE49-F238E27FC236}">
                <a16:creationId xmlns:a16="http://schemas.microsoft.com/office/drawing/2014/main" id="{09EA6C6A-CA34-319A-15C7-1277925C3BCD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29" name="Google Shape;292;p24">
            <a:extLst>
              <a:ext uri="{FF2B5EF4-FFF2-40B4-BE49-F238E27FC236}">
                <a16:creationId xmlns:a16="http://schemas.microsoft.com/office/drawing/2014/main" id="{12054B24-F9E3-66C0-8A8D-4BA45C8735B8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0" name="Google Shape;293;p24">
              <a:extLst>
                <a:ext uri="{FF2B5EF4-FFF2-40B4-BE49-F238E27FC236}">
                  <a16:creationId xmlns:a16="http://schemas.microsoft.com/office/drawing/2014/main" id="{F2F2368E-8141-F1B3-AC12-E4C3CE6EC16A}"/>
                </a:ext>
              </a:extLst>
            </p:cNvPr>
            <p:cNvCxnSpPr>
              <a:stCxn id="31" idx="2"/>
              <a:endCxn id="32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1" name="Google Shape;294;p24">
              <a:extLst>
                <a:ext uri="{FF2B5EF4-FFF2-40B4-BE49-F238E27FC236}">
                  <a16:creationId xmlns:a16="http://schemas.microsoft.com/office/drawing/2014/main" id="{21E97788-48E7-C22D-49C5-1D6C7D459761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32" name="Google Shape;295;p24">
            <a:extLst>
              <a:ext uri="{FF2B5EF4-FFF2-40B4-BE49-F238E27FC236}">
                <a16:creationId xmlns:a16="http://schemas.microsoft.com/office/drawing/2014/main" id="{E6F6AE6F-2008-1113-7C42-0F4D8D5D30AA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33" name="Google Shape;296;p24">
            <a:extLst>
              <a:ext uri="{FF2B5EF4-FFF2-40B4-BE49-F238E27FC236}">
                <a16:creationId xmlns:a16="http://schemas.microsoft.com/office/drawing/2014/main" id="{21CE39FD-6AC4-CE52-EB5D-49918188E359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4" name="Google Shape;297;p24">
            <a:extLst>
              <a:ext uri="{FF2B5EF4-FFF2-40B4-BE49-F238E27FC236}">
                <a16:creationId xmlns:a16="http://schemas.microsoft.com/office/drawing/2014/main" id="{6B896F1E-BD14-5510-CC75-9B576268398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p:sp>
        <p:nvSpPr>
          <p:cNvPr id="35" name="Google Shape;331;p25">
            <a:extLst>
              <a:ext uri="{FF2B5EF4-FFF2-40B4-BE49-F238E27FC236}">
                <a16:creationId xmlns:a16="http://schemas.microsoft.com/office/drawing/2014/main" id="{6805EB91-AB71-9474-9E2D-9D5FC35630AD}"/>
              </a:ext>
            </a:extLst>
          </p:cNvPr>
          <p:cNvSpPr txBox="1"/>
          <p:nvPr/>
        </p:nvSpPr>
        <p:spPr>
          <a:xfrm>
            <a:off x="4912735" y="5131610"/>
            <a:ext cx="2496119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(0.668, 0.194, 0.139)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249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24301" y="4731582"/>
            <a:ext cx="142516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5009128" y="726928"/>
            <a:ext cx="1215173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pic>
        <p:nvPicPr>
          <p:cNvPr id="325" name="Google Shape;325;p25" descr="{&quot;font&quot;:{&quot;color&quot;:&quot;#000000&quot;,&quot;family&quot;:&quot;Arial&quot;,&quot;size&quot;:12},&quot;type&quot;:&quot;$$&quot;,&quot;code&quot;:&quot;$$Z=\\frac{1}{\\alpha\\frac{1}{Z_{0}}+\\beta\\frac{1}{Z_{1}}+\\gamma\\frac{1}{Z_{2}}}$$&quot;,&quot;backgroundColorModified&quot;:null,&quot;backgroundColor&quot;:&quot;#FFFFFF&quot;,&quot;aid&quot;:null,&quot;id&quot;:&quot;2&quot;,&quot;ts&quot;:1631907053691,&quot;cs&quot;:&quot;ekxqzyKm6k/I1kL/YwQfBA==&quot;,&quot;size&quot;:{&quot;width&quot;:190.5,&quot;height&quot;:49.333333333333336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2677" y="2320984"/>
            <a:ext cx="2536280" cy="65696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340310" y="982185"/>
            <a:ext cx="240134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1800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b="1"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/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0.668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9.5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+0.194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10.5</m:t>
                              </m:r>
                            </m:den>
                          </m:f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+0.139</m:t>
                          </m:r>
                          <m:f>
                            <m:f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1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0.0703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+0.0185+0.0139</m:t>
                          </m:r>
                        </m:den>
                      </m:f>
                    </m:oMath>
                  </m:oMathPara>
                </a14:m>
                <a:endParaRPr lang="pt-BR" sz="12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5F03D41-FE7B-017E-FC7D-A9C8262BE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06" y="3255090"/>
                <a:ext cx="2718304" cy="11239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Cores do Triângulo com Correção Perspectiva</a:t>
            </a:r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6292345" y="1438550"/>
            <a:ext cx="142516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6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Z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9.74</a:t>
            </a:r>
            <a:endParaRPr sz="1050" dirty="0"/>
          </a:p>
        </p:txBody>
      </p:sp>
      <p:sp>
        <p:nvSpPr>
          <p:cNvPr id="324" name="Google Shape;324;p25"/>
          <p:cNvSpPr txBox="1"/>
          <p:nvPr/>
        </p:nvSpPr>
        <p:spPr>
          <a:xfrm>
            <a:off x="4745267" y="726928"/>
            <a:ext cx="121517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sz="1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6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600" dirty="0"/>
          </a:p>
        </p:txBody>
      </p:sp>
      <p:pic>
        <p:nvPicPr>
          <p:cNvPr id="329" name="Google Shape;329;p25" descr="{&quot;code&quot;:&quot;$$C=Z\\cdot\\left(\\alpha\\frac{C_{0}}{Z_{0}}+\\beta\\frac{C_{1}}{Z_{1}}+\\gamma\\frac{C_{2}}{Z_{2}}\\right)$$&quot;,&quot;font&quot;:{&quot;size&quot;:21.5,&quot;color&quot;:&quot;#000000&quot;,&quot;family&quot;:&quot;Arial&quot;},&quot;backgroundColor&quot;:&quot;#FFFFFF&quot;,&quot;aid&quot;:null,&quot;type&quot;:&quot;$$&quot;,&quot;backgroundColorModified&quot;:false,&quot;id&quot;:&quot;2&quot;,&quot;ts&quot;:1631907352508,&quot;cs&quot;:&quot;oDr5wX4D5Pog/0gDCgJLYA==&quot;,&quot;size&quot;:{&quot;width&quot;:458,&quot;height&quot;:80.66666666666667}}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50483" y="1951286"/>
            <a:ext cx="3619623" cy="63720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25"/>
          <p:cNvSpPr txBox="1"/>
          <p:nvPr/>
        </p:nvSpPr>
        <p:spPr>
          <a:xfrm>
            <a:off x="6041654" y="712156"/>
            <a:ext cx="188202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|-9.5|= 9.5</a:t>
            </a: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|-10.5|= 10.5</a:t>
            </a:r>
            <a:endParaRPr sz="11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b="1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|-10.0|= 10</a:t>
            </a:r>
            <a:endParaRPr sz="1100" b="1" dirty="0"/>
          </a:p>
        </p:txBody>
      </p:sp>
      <p:sp>
        <p:nvSpPr>
          <p:cNvPr id="331" name="Google Shape;331;p25"/>
          <p:cNvSpPr txBox="1"/>
          <p:nvPr/>
        </p:nvSpPr>
        <p:spPr>
          <a:xfrm>
            <a:off x="5027223" y="4860152"/>
            <a:ext cx="2496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= (0.685, 0.180, 0.135)</a:t>
            </a:r>
            <a:endParaRPr dirty="0"/>
          </a:p>
        </p:txBody>
      </p:sp>
      <p:sp>
        <p:nvSpPr>
          <p:cNvPr id="27" name="Google Shape;280;p24">
            <a:extLst>
              <a:ext uri="{FF2B5EF4-FFF2-40B4-BE49-F238E27FC236}">
                <a16:creationId xmlns:a16="http://schemas.microsoft.com/office/drawing/2014/main" id="{AD126011-9C30-165A-6D7A-04066268226E}"/>
              </a:ext>
            </a:extLst>
          </p:cNvPr>
          <p:cNvSpPr txBox="1"/>
          <p:nvPr/>
        </p:nvSpPr>
        <p:spPr>
          <a:xfrm>
            <a:off x="84172" y="726928"/>
            <a:ext cx="4773503" cy="21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>
                <a:solidFill>
                  <a:srgbClr val="800000"/>
                </a:solidFill>
              </a:rPr>
              <a:t>Scene&gt;</a:t>
            </a:r>
          </a:p>
          <a:p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dirty="0">
              <a:solidFill>
                <a:srgbClr val="8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&lt;Trans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'true'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'1 0 0 0 1 0 0 0 1'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b="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1;p24" descr="A picture containing shape&#10;&#10;Description automatically generated">
            <a:extLst>
              <a:ext uri="{FF2B5EF4-FFF2-40B4-BE49-F238E27FC236}">
                <a16:creationId xmlns:a16="http://schemas.microsoft.com/office/drawing/2014/main" id="{FA3257F6-009D-ACCB-C6E8-998D5A83D35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9222" y="2837285"/>
            <a:ext cx="4213780" cy="272557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82;p24">
            <a:extLst>
              <a:ext uri="{FF2B5EF4-FFF2-40B4-BE49-F238E27FC236}">
                <a16:creationId xmlns:a16="http://schemas.microsoft.com/office/drawing/2014/main" id="{659746AF-42BE-8CD6-3A0B-342FE1F084B9}"/>
              </a:ext>
            </a:extLst>
          </p:cNvPr>
          <p:cNvSpPr txBox="1"/>
          <p:nvPr/>
        </p:nvSpPr>
        <p:spPr>
          <a:xfrm>
            <a:off x="2509688" y="2977951"/>
            <a:ext cx="134515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VIEW(0, 1, -10)</a:t>
            </a:r>
            <a:endParaRPr dirty="0"/>
          </a:p>
        </p:txBody>
      </p:sp>
      <p:sp>
        <p:nvSpPr>
          <p:cNvPr id="30" name="Google Shape;285;p24">
            <a:extLst>
              <a:ext uri="{FF2B5EF4-FFF2-40B4-BE49-F238E27FC236}">
                <a16:creationId xmlns:a16="http://schemas.microsoft.com/office/drawing/2014/main" id="{E480C1CE-140A-174F-1B5F-ADC9D8265528}"/>
              </a:ext>
            </a:extLst>
          </p:cNvPr>
          <p:cNvSpPr txBox="1"/>
          <p:nvPr/>
        </p:nvSpPr>
        <p:spPr>
          <a:xfrm>
            <a:off x="516243" y="4957783"/>
            <a:ext cx="1923067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VIEW(-0.87, -1, -9.5)</a:t>
            </a:r>
            <a:endParaRPr dirty="0"/>
          </a:p>
        </p:txBody>
      </p:sp>
      <p:sp>
        <p:nvSpPr>
          <p:cNvPr id="31" name="Google Shape;286;p24">
            <a:extLst>
              <a:ext uri="{FF2B5EF4-FFF2-40B4-BE49-F238E27FC236}">
                <a16:creationId xmlns:a16="http://schemas.microsoft.com/office/drawing/2014/main" id="{6CD75BF7-7EDF-7A34-7BBA-049FB266B598}"/>
              </a:ext>
            </a:extLst>
          </p:cNvPr>
          <p:cNvSpPr txBox="1"/>
          <p:nvPr/>
        </p:nvSpPr>
        <p:spPr>
          <a:xfrm>
            <a:off x="2763059" y="4911617"/>
            <a:ext cx="177994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VIEW(0.87, -1, -10.5)</a:t>
            </a:r>
            <a:endParaRPr dirty="0"/>
          </a:p>
        </p:txBody>
      </p:sp>
      <p:sp>
        <p:nvSpPr>
          <p:cNvPr id="32" name="Google Shape;287;p24">
            <a:extLst>
              <a:ext uri="{FF2B5EF4-FFF2-40B4-BE49-F238E27FC236}">
                <a16:creationId xmlns:a16="http://schemas.microsoft.com/office/drawing/2014/main" id="{1BED3FE6-3750-0D80-DB15-E5D982CE545B}"/>
              </a:ext>
            </a:extLst>
          </p:cNvPr>
          <p:cNvSpPr txBox="1"/>
          <p:nvPr/>
        </p:nvSpPr>
        <p:spPr>
          <a:xfrm>
            <a:off x="3298133" y="914444"/>
            <a:ext cx="54978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30°</a:t>
            </a:r>
            <a:endParaRPr/>
          </a:p>
        </p:txBody>
      </p:sp>
      <p:cxnSp>
        <p:nvCxnSpPr>
          <p:cNvPr id="33" name="Google Shape;288;p24">
            <a:extLst>
              <a:ext uri="{FF2B5EF4-FFF2-40B4-BE49-F238E27FC236}">
                <a16:creationId xmlns:a16="http://schemas.microsoft.com/office/drawing/2014/main" id="{C7BE0210-93F9-6026-A211-D6A449CADA88}"/>
              </a:ext>
            </a:extLst>
          </p:cNvPr>
          <p:cNvCxnSpPr/>
          <p:nvPr/>
        </p:nvCxnSpPr>
        <p:spPr>
          <a:xfrm flipH="1">
            <a:off x="2612937" y="1093270"/>
            <a:ext cx="621900" cy="141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4" name="Google Shape;289;p24">
            <a:extLst>
              <a:ext uri="{FF2B5EF4-FFF2-40B4-BE49-F238E27FC236}">
                <a16:creationId xmlns:a16="http://schemas.microsoft.com/office/drawing/2014/main" id="{59BF8F81-7287-DFC0-3FB4-BD1961DC3603}"/>
              </a:ext>
            </a:extLst>
          </p:cNvPr>
          <p:cNvSpPr txBox="1"/>
          <p:nvPr/>
        </p:nvSpPr>
        <p:spPr>
          <a:xfrm>
            <a:off x="516244" y="5193206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SCREEN(26.95, 23.52)</a:t>
            </a:r>
            <a:endParaRPr dirty="0"/>
          </a:p>
        </p:txBody>
      </p:sp>
      <p:sp>
        <p:nvSpPr>
          <p:cNvPr id="35" name="Google Shape;290;p24">
            <a:extLst>
              <a:ext uri="{FF2B5EF4-FFF2-40B4-BE49-F238E27FC236}">
                <a16:creationId xmlns:a16="http://schemas.microsoft.com/office/drawing/2014/main" id="{433D022C-5D47-B519-D29C-3D5E6765F7EE}"/>
              </a:ext>
            </a:extLst>
          </p:cNvPr>
          <p:cNvSpPr txBox="1"/>
          <p:nvPr/>
        </p:nvSpPr>
        <p:spPr>
          <a:xfrm>
            <a:off x="2739798" y="5173054"/>
            <a:ext cx="177994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SCREEN(32.77, 23.18)</a:t>
            </a:r>
            <a:endParaRPr dirty="0"/>
          </a:p>
        </p:txBody>
      </p:sp>
      <p:sp>
        <p:nvSpPr>
          <p:cNvPr id="36" name="Google Shape;291;p24">
            <a:extLst>
              <a:ext uri="{FF2B5EF4-FFF2-40B4-BE49-F238E27FC236}">
                <a16:creationId xmlns:a16="http://schemas.microsoft.com/office/drawing/2014/main" id="{3E605EF5-1A97-84AA-1941-926B7418A96B}"/>
              </a:ext>
            </a:extLst>
          </p:cNvPr>
          <p:cNvSpPr txBox="1"/>
          <p:nvPr/>
        </p:nvSpPr>
        <p:spPr>
          <a:xfrm>
            <a:off x="2509688" y="3190591"/>
            <a:ext cx="169682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SCREEN(30, 16.65)</a:t>
            </a:r>
            <a:endParaRPr dirty="0"/>
          </a:p>
        </p:txBody>
      </p:sp>
      <p:grpSp>
        <p:nvGrpSpPr>
          <p:cNvPr id="37" name="Google Shape;292;p24">
            <a:extLst>
              <a:ext uri="{FF2B5EF4-FFF2-40B4-BE49-F238E27FC236}">
                <a16:creationId xmlns:a16="http://schemas.microsoft.com/office/drawing/2014/main" id="{8466280B-A82F-3CEF-3120-02ABF4594B6D}"/>
              </a:ext>
            </a:extLst>
          </p:cNvPr>
          <p:cNvGrpSpPr/>
          <p:nvPr/>
        </p:nvGrpSpPr>
        <p:grpSpPr>
          <a:xfrm>
            <a:off x="1495436" y="2347301"/>
            <a:ext cx="1333582" cy="2529155"/>
            <a:chOff x="1636954" y="2336415"/>
            <a:chExt cx="1333582" cy="2529155"/>
          </a:xfrm>
        </p:grpSpPr>
        <p:cxnSp>
          <p:nvCxnSpPr>
            <p:cNvPr id="38" name="Google Shape;293;p24">
              <a:extLst>
                <a:ext uri="{FF2B5EF4-FFF2-40B4-BE49-F238E27FC236}">
                  <a16:creationId xmlns:a16="http://schemas.microsoft.com/office/drawing/2014/main" id="{EBA6BC63-B7FB-30BD-B2E7-00E2F1C0C925}"/>
                </a:ext>
              </a:extLst>
            </p:cNvPr>
            <p:cNvCxnSpPr>
              <a:stCxn id="39" idx="2"/>
              <a:endCxn id="40" idx="3"/>
            </p:cNvCxnSpPr>
            <p:nvPr/>
          </p:nvCxnSpPr>
          <p:spPr>
            <a:xfrm rot="5400000">
              <a:off x="1054224" y="3616048"/>
              <a:ext cx="2190601" cy="308443"/>
            </a:xfrm>
            <a:prstGeom prst="curvedConnector2">
              <a:avLst/>
            </a:prstGeom>
            <a:noFill/>
            <a:ln w="28575" cap="flat" cmpd="sng">
              <a:solidFill>
                <a:srgbClr val="632423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9" name="Google Shape;294;p24">
              <a:extLst>
                <a:ext uri="{FF2B5EF4-FFF2-40B4-BE49-F238E27FC236}">
                  <a16:creationId xmlns:a16="http://schemas.microsoft.com/office/drawing/2014/main" id="{5A2D7BD6-137E-DCC9-A141-D3CFA144980A}"/>
                </a:ext>
              </a:extLst>
            </p:cNvPr>
            <p:cNvSpPr txBox="1"/>
            <p:nvPr/>
          </p:nvSpPr>
          <p:spPr>
            <a:xfrm>
              <a:off x="1636954" y="2336415"/>
              <a:ext cx="1333582" cy="338554"/>
            </a:xfrm>
            <a:prstGeom prst="rect">
              <a:avLst/>
            </a:prstGeom>
            <a:solidFill>
              <a:srgbClr val="DDD9C3"/>
            </a:solidFill>
            <a:ln w="9525" cap="flat" cmpd="sng">
              <a:solidFill>
                <a:srgbClr val="63242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632423"/>
                  </a:solidFill>
                  <a:latin typeface="Calibri"/>
                  <a:ea typeface="Calibri"/>
                  <a:cs typeface="Calibri"/>
                  <a:sym typeface="Calibri"/>
                </a:rPr>
                <a:t>Pixel (28, 22)</a:t>
              </a:r>
              <a:endParaRPr/>
            </a:p>
          </p:txBody>
        </p:sp>
      </p:grpSp>
      <p:sp>
        <p:nvSpPr>
          <p:cNvPr id="40" name="Google Shape;295;p24">
            <a:extLst>
              <a:ext uri="{FF2B5EF4-FFF2-40B4-BE49-F238E27FC236}">
                <a16:creationId xmlns:a16="http://schemas.microsoft.com/office/drawing/2014/main" id="{AAF334E0-23CB-AC88-9093-BD0EDC3B7E25}"/>
              </a:ext>
            </a:extLst>
          </p:cNvPr>
          <p:cNvSpPr txBox="1"/>
          <p:nvPr/>
        </p:nvSpPr>
        <p:spPr>
          <a:xfrm>
            <a:off x="1321373" y="4648246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/>
          </a:p>
        </p:txBody>
      </p:sp>
      <p:sp>
        <p:nvSpPr>
          <p:cNvPr id="41" name="Google Shape;296;p24">
            <a:extLst>
              <a:ext uri="{FF2B5EF4-FFF2-40B4-BE49-F238E27FC236}">
                <a16:creationId xmlns:a16="http://schemas.microsoft.com/office/drawing/2014/main" id="{E6E40829-1CE8-0BA3-CA80-29C44E2C0DCF}"/>
              </a:ext>
            </a:extLst>
          </p:cNvPr>
          <p:cNvSpPr txBox="1"/>
          <p:nvPr/>
        </p:nvSpPr>
        <p:spPr>
          <a:xfrm>
            <a:off x="3058422" y="4573799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42" name="Google Shape;297;p24">
            <a:extLst>
              <a:ext uri="{FF2B5EF4-FFF2-40B4-BE49-F238E27FC236}">
                <a16:creationId xmlns:a16="http://schemas.microsoft.com/office/drawing/2014/main" id="{09B356E2-65B4-02C9-EB56-D6D490075BE4}"/>
              </a:ext>
            </a:extLst>
          </p:cNvPr>
          <p:cNvSpPr txBox="1"/>
          <p:nvPr/>
        </p:nvSpPr>
        <p:spPr>
          <a:xfrm>
            <a:off x="2215572" y="2880154"/>
            <a:ext cx="51063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800" b="1" baseline="-25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/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0.685 </a:t>
                </a:r>
              </a:p>
              <a:p>
                <a:endParaRPr lang="pt-BR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=9.74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0.668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9.5</m:t>
                            </m:r>
                          </m:den>
                        </m:f>
                        <m:r>
                          <a:rPr lang="pt-BR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0.194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10.5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+0.139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</a:t>
                </a:r>
              </a:p>
              <a:p>
                <a:pPr lvl="0"/>
                <a:endParaRPr lang="pt-BR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F3C92C-1500-6779-01D3-5FB700902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989" y="2822900"/>
                <a:ext cx="4394839" cy="1705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739905-1F29-E71A-B4F8-A671A6F9A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1163" y="4832912"/>
            <a:ext cx="8128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Aplicando Texturas</a:t>
            </a:r>
            <a:endParaRPr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339" name="Google Shape;339;p2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7"/>
          <p:cNvSpPr txBox="1"/>
          <p:nvPr/>
        </p:nvSpPr>
        <p:spPr>
          <a:xfrm>
            <a:off x="84173" y="688183"/>
            <a:ext cx="5967230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&lt;Scene&gt;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</a:rPr>
              <a:t>  &lt;Viewpoint </a:t>
            </a:r>
            <a:r>
              <a:rPr lang="en-US" sz="1200" dirty="0">
                <a:solidFill>
                  <a:srgbClr val="FF0000"/>
                </a:solidFill>
              </a:rPr>
              <a:t>position</a:t>
            </a:r>
            <a:r>
              <a:rPr lang="en-US" sz="1200" dirty="0">
                <a:solidFill>
                  <a:srgbClr val="800000"/>
                </a:solidFill>
              </a:rPr>
              <a:t>=</a:t>
            </a:r>
            <a:r>
              <a:rPr lang="en-US" sz="1200" dirty="0">
                <a:solidFill>
                  <a:srgbClr val="0000FF"/>
                </a:solidFill>
              </a:rPr>
              <a:t>"0 0 10"</a:t>
            </a:r>
            <a:r>
              <a:rPr lang="en-US" sz="1200" dirty="0">
                <a:solidFill>
                  <a:srgbClr val="800000"/>
                </a:solidFill>
              </a:rPr>
              <a:t>/&gt;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&lt;Transform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b="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rotation</a:t>
            </a:r>
            <a:r>
              <a:rPr lang="en-US" sz="12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b="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"0 1 0 0.52"</a:t>
            </a: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 1 2 -1'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'-1 -1 0 1 -1 0 0 1 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TextureCoordinate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'0.0 0.0 1.0 0.0 0.5 1.0'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  &lt;</a:t>
            </a:r>
            <a:r>
              <a:rPr lang="en-US" sz="1200" dirty="0" err="1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ImageTexture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200" dirty="0" err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-US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' "</a:t>
            </a:r>
            <a:r>
              <a:rPr lang="en-US" sz="1200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chess.png</a:t>
            </a:r>
            <a:r>
              <a:rPr lang="en-US" sz="1200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" '</a:t>
            </a: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/&gt;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  &lt;/Appearance&gt;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  &lt;/Shape&gt;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  &lt;/Transform&gt;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dirty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&lt;/Scene&gt;</a:t>
            </a:r>
            <a:endParaRPr sz="12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en-US"/>
              <a:t>Triângulo com Texturas</a:t>
            </a:r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348" name="Google Shape;348;p27"/>
          <p:cNvGrpSpPr/>
          <p:nvPr/>
        </p:nvGrpSpPr>
        <p:grpSpPr>
          <a:xfrm>
            <a:off x="174306" y="3363166"/>
            <a:ext cx="3063277" cy="2238117"/>
            <a:chOff x="174306" y="3363166"/>
            <a:chExt cx="3063277" cy="2238117"/>
          </a:xfrm>
        </p:grpSpPr>
        <p:pic>
          <p:nvPicPr>
            <p:cNvPr id="349" name="Google Shape;349;p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0004" y="3363166"/>
              <a:ext cx="2877579" cy="22381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27"/>
            <p:cNvSpPr txBox="1"/>
            <p:nvPr/>
          </p:nvSpPr>
          <p:spPr>
            <a:xfrm>
              <a:off x="901230" y="493813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51" name="Google Shape;351;p27"/>
            <p:cNvSpPr txBox="1"/>
            <p:nvPr/>
          </p:nvSpPr>
          <p:spPr>
            <a:xfrm>
              <a:off x="2318319" y="4715242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52" name="Google Shape;352;p27"/>
            <p:cNvSpPr txBox="1"/>
            <p:nvPr/>
          </p:nvSpPr>
          <p:spPr>
            <a:xfrm>
              <a:off x="1677576" y="3401879"/>
              <a:ext cx="51063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1" baseline="-25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grpSp>
          <p:nvGrpSpPr>
            <p:cNvPr id="353" name="Google Shape;353;p27"/>
            <p:cNvGrpSpPr/>
            <p:nvPr/>
          </p:nvGrpSpPr>
          <p:grpSpPr>
            <a:xfrm>
              <a:off x="174306" y="3556382"/>
              <a:ext cx="1333582" cy="1381654"/>
              <a:chOff x="1636954" y="2336415"/>
              <a:chExt cx="1333582" cy="1381654"/>
            </a:xfrm>
          </p:grpSpPr>
          <p:cxnSp>
            <p:nvCxnSpPr>
              <p:cNvPr id="354" name="Google Shape;354;p27"/>
              <p:cNvCxnSpPr>
                <a:stCxn id="355" idx="2"/>
              </p:cNvCxnSpPr>
              <p:nvPr/>
            </p:nvCxnSpPr>
            <p:spPr>
              <a:xfrm rot="-5400000" flipH="1">
                <a:off x="2066745" y="2911969"/>
                <a:ext cx="1043100" cy="569100"/>
              </a:xfrm>
              <a:prstGeom prst="curvedConnector3">
                <a:avLst>
                  <a:gd name="adj1" fmla="val 50000"/>
                </a:avLst>
              </a:prstGeom>
              <a:noFill/>
              <a:ln w="2857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355" name="Google Shape;355;p27"/>
              <p:cNvSpPr txBox="1"/>
              <p:nvPr/>
            </p:nvSpPr>
            <p:spPr>
              <a:xfrm>
                <a:off x="1636954" y="2336415"/>
                <a:ext cx="1333582" cy="338554"/>
              </a:xfrm>
              <a:prstGeom prst="rect">
                <a:avLst/>
              </a:prstGeom>
              <a:solidFill>
                <a:srgbClr val="DDD9C3"/>
              </a:solidFill>
              <a:ln w="9525" cap="flat" cmpd="sng">
                <a:solidFill>
                  <a:srgbClr val="63242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dirty="0">
                    <a:solidFill>
                      <a:srgbClr val="63242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Pixel (28, 22)</a:t>
                </a:r>
                <a:endParaRPr dirty="0"/>
              </a:p>
            </p:txBody>
          </p:sp>
        </p:grpSp>
      </p:grpSp>
      <p:sp>
        <p:nvSpPr>
          <p:cNvPr id="356" name="Google Shape;356;p27"/>
          <p:cNvSpPr/>
          <p:nvPr/>
        </p:nvSpPr>
        <p:spPr>
          <a:xfrm>
            <a:off x="4577984" y="4657093"/>
            <a:ext cx="754144" cy="320334"/>
          </a:xfrm>
          <a:prstGeom prst="rect">
            <a:avLst/>
          </a:prstGeom>
          <a:solidFill>
            <a:srgbClr val="3B00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38622" y="3063103"/>
            <a:ext cx="2095717" cy="2095717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7"/>
          <p:cNvSpPr txBox="1"/>
          <p:nvPr/>
        </p:nvSpPr>
        <p:spPr>
          <a:xfrm>
            <a:off x="4244330" y="548384"/>
            <a:ext cx="1547242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Pesos</a:t>
            </a:r>
            <a:endParaRPr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α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0.668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β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0.194</a:t>
            </a:r>
            <a:endParaRPr lang="en-US" sz="1800" dirty="0"/>
          </a:p>
          <a:p>
            <a:pPr lvl="0"/>
            <a:r>
              <a:rPr lang="el-G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γ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0.139</a:t>
            </a:r>
            <a:endParaRPr lang="en-US" sz="1800" dirty="0"/>
          </a:p>
        </p:txBody>
      </p:sp>
      <p:sp>
        <p:nvSpPr>
          <p:cNvPr id="359" name="Google Shape;359;p27"/>
          <p:cNvSpPr txBox="1"/>
          <p:nvPr/>
        </p:nvSpPr>
        <p:spPr>
          <a:xfrm>
            <a:off x="5422820" y="584464"/>
            <a:ext cx="3824861" cy="1815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αU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γU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0.668*0.0 + 0.194*1.0 + 0.139*0.5</a:t>
            </a:r>
          </a:p>
          <a:p>
            <a:pPr lvl="0"/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= 0.2635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αV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βV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γV</a:t>
            </a:r>
            <a:r>
              <a:rPr lang="en-US" sz="16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0.668*0.0 + 0.194*0.0 + 0.139*1.0</a:t>
            </a:r>
          </a:p>
          <a:p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0.139</a:t>
            </a:r>
            <a:endParaRPr lang="en-US" sz="16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0" name="Google Shape;360;p27"/>
          <p:cNvGrpSpPr/>
          <p:nvPr/>
        </p:nvGrpSpPr>
        <p:grpSpPr>
          <a:xfrm>
            <a:off x="5773338" y="2965548"/>
            <a:ext cx="2555268" cy="2599049"/>
            <a:chOff x="6145673" y="773422"/>
            <a:chExt cx="2555268" cy="2599049"/>
          </a:xfrm>
        </p:grpSpPr>
        <p:cxnSp>
          <p:nvCxnSpPr>
            <p:cNvPr id="361" name="Google Shape;361;p27"/>
            <p:cNvCxnSpPr/>
            <p:nvPr/>
          </p:nvCxnSpPr>
          <p:spPr>
            <a:xfrm>
              <a:off x="6397834" y="3082565"/>
              <a:ext cx="230310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62" name="Google Shape;362;p27"/>
            <p:cNvCxnSpPr/>
            <p:nvPr/>
          </p:nvCxnSpPr>
          <p:spPr>
            <a:xfrm rot="10800000">
              <a:off x="6400844" y="773422"/>
              <a:ext cx="0" cy="2318571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63" name="Google Shape;363;p27"/>
            <p:cNvSpPr txBox="1"/>
            <p:nvPr/>
          </p:nvSpPr>
          <p:spPr>
            <a:xfrm>
              <a:off x="7368251" y="3003139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7"/>
            <p:cNvSpPr txBox="1"/>
            <p:nvPr/>
          </p:nvSpPr>
          <p:spPr>
            <a:xfrm>
              <a:off x="6145673" y="1799860"/>
              <a:ext cx="3464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27"/>
          <p:cNvSpPr txBox="1"/>
          <p:nvPr/>
        </p:nvSpPr>
        <p:spPr>
          <a:xfrm>
            <a:off x="3698544" y="3207691"/>
            <a:ext cx="223870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UV = (0.264, 0.139)</a:t>
            </a:r>
            <a:endParaRPr dirty="0"/>
          </a:p>
        </p:txBody>
      </p:sp>
      <p:grpSp>
        <p:nvGrpSpPr>
          <p:cNvPr id="366" name="Google Shape;366;p27"/>
          <p:cNvGrpSpPr/>
          <p:nvPr/>
        </p:nvGrpSpPr>
        <p:grpSpPr>
          <a:xfrm>
            <a:off x="3694621" y="3060957"/>
            <a:ext cx="2776904" cy="1733057"/>
            <a:chOff x="2329883" y="2306503"/>
            <a:chExt cx="2776904" cy="1733057"/>
          </a:xfrm>
        </p:grpSpPr>
        <p:sp>
          <p:nvSpPr>
            <p:cNvPr id="367" name="Google Shape;367;p27"/>
            <p:cNvSpPr/>
            <p:nvPr/>
          </p:nvSpPr>
          <p:spPr>
            <a:xfrm>
              <a:off x="2329883" y="2306503"/>
              <a:ext cx="1991659" cy="604417"/>
            </a:xfrm>
            <a:prstGeom prst="rect">
              <a:avLst/>
            </a:prstGeom>
            <a:noFill/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8" name="Google Shape;368;p27"/>
            <p:cNvCxnSpPr>
              <a:cxnSpLocks/>
            </p:cNvCxnSpPr>
            <p:nvPr/>
          </p:nvCxnSpPr>
          <p:spPr>
            <a:xfrm>
              <a:off x="3284749" y="2980014"/>
              <a:ext cx="1822038" cy="1059546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369" name="Google Shape;369;p27"/>
          <p:cNvCxnSpPr>
            <a:cxnSpLocks/>
          </p:cNvCxnSpPr>
          <p:nvPr/>
        </p:nvCxnSpPr>
        <p:spPr>
          <a:xfrm flipH="1">
            <a:off x="5359993" y="4817261"/>
            <a:ext cx="1114887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70" name="Google Shape;370;p27"/>
          <p:cNvSpPr txBox="1"/>
          <p:nvPr/>
        </p:nvSpPr>
        <p:spPr>
          <a:xfrm>
            <a:off x="6258193" y="2648158"/>
            <a:ext cx="189428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chess.png (32x32)</a:t>
            </a:r>
            <a:endParaRPr/>
          </a:p>
        </p:txBody>
      </p:sp>
      <p:sp>
        <p:nvSpPr>
          <p:cNvPr id="3" name="Google Shape;285;p24">
            <a:extLst>
              <a:ext uri="{FF2B5EF4-FFF2-40B4-BE49-F238E27FC236}">
                <a16:creationId xmlns:a16="http://schemas.microsoft.com/office/drawing/2014/main" id="{2135B9FA-4E17-07B9-89C7-0415805BAEC7}"/>
              </a:ext>
            </a:extLst>
          </p:cNvPr>
          <p:cNvSpPr txBox="1"/>
          <p:nvPr/>
        </p:nvSpPr>
        <p:spPr>
          <a:xfrm>
            <a:off x="434762" y="5256861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(0.0, 0.0)</a:t>
            </a:r>
            <a:endParaRPr dirty="0"/>
          </a:p>
        </p:txBody>
      </p:sp>
      <p:sp>
        <p:nvSpPr>
          <p:cNvPr id="5" name="Google Shape;285;p24">
            <a:extLst>
              <a:ext uri="{FF2B5EF4-FFF2-40B4-BE49-F238E27FC236}">
                <a16:creationId xmlns:a16="http://schemas.microsoft.com/office/drawing/2014/main" id="{899218CF-488E-6828-4BE4-38C6B5BB77CF}"/>
              </a:ext>
            </a:extLst>
          </p:cNvPr>
          <p:cNvSpPr txBox="1"/>
          <p:nvPr/>
        </p:nvSpPr>
        <p:spPr>
          <a:xfrm>
            <a:off x="2188215" y="5026817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(1.0, 0.0)</a:t>
            </a:r>
            <a:endParaRPr dirty="0"/>
          </a:p>
        </p:txBody>
      </p:sp>
      <p:sp>
        <p:nvSpPr>
          <p:cNvPr id="6" name="Google Shape;285;p24">
            <a:extLst>
              <a:ext uri="{FF2B5EF4-FFF2-40B4-BE49-F238E27FC236}">
                <a16:creationId xmlns:a16="http://schemas.microsoft.com/office/drawing/2014/main" id="{1B5F61E9-6555-C37B-CE3A-309615D0F124}"/>
              </a:ext>
            </a:extLst>
          </p:cNvPr>
          <p:cNvSpPr txBox="1"/>
          <p:nvPr/>
        </p:nvSpPr>
        <p:spPr>
          <a:xfrm>
            <a:off x="2018344" y="3426732"/>
            <a:ext cx="1161563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uv</a:t>
            </a: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(0.5, 1.0)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</TotalTime>
  <Words>3508</Words>
  <Application>Microsoft Macintosh PowerPoint</Application>
  <PresentationFormat>On-screen Show (16:10)</PresentationFormat>
  <Paragraphs>956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Times New Roman</vt:lpstr>
      <vt:lpstr>Verdana</vt:lpstr>
      <vt:lpstr>Personalizar design</vt:lpstr>
      <vt:lpstr>PowerPoint Presentation</vt:lpstr>
      <vt:lpstr>Interpolação em Triângulos</vt:lpstr>
      <vt:lpstr>Triângulo com vértices de cores diferentes</vt:lpstr>
      <vt:lpstr>Triângulo com vértices de cores diferentes</vt:lpstr>
      <vt:lpstr>Triângulo com vértices de cores diferentes</vt:lpstr>
      <vt:lpstr>Cores do Triângulo com Correção Perspectiva</vt:lpstr>
      <vt:lpstr>Cores do Triângulo com Correção Perspectiva</vt:lpstr>
      <vt:lpstr>Aplicando Texturas</vt:lpstr>
      <vt:lpstr>Triângulo com Texturas</vt:lpstr>
      <vt:lpstr>Triângulo com Texturas MipMap</vt:lpstr>
      <vt:lpstr>Triângulo com Texturas MipMap</vt:lpstr>
      <vt:lpstr>Triângulo com Texturas MipMap</vt:lpstr>
      <vt:lpstr>Z-Buffer</vt:lpstr>
      <vt:lpstr>Desenhando com Z-Buffer</vt:lpstr>
      <vt:lpstr>Desenhando com Z-Buffer</vt:lpstr>
      <vt:lpstr>Desenhando com Z-Buffer</vt:lpstr>
      <vt:lpstr>Transparência</vt:lpstr>
      <vt:lpstr>Transparência</vt:lpstr>
      <vt:lpstr>Transparência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19</cp:revision>
  <dcterms:modified xsi:type="dcterms:W3CDTF">2024-09-12T03:46:54Z</dcterms:modified>
</cp:coreProperties>
</file>