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55"/>
  </p:notesMasterIdLst>
  <p:sldIdLst>
    <p:sldId id="256" r:id="rId2"/>
    <p:sldId id="295" r:id="rId3"/>
    <p:sldId id="269" r:id="rId4"/>
    <p:sldId id="271" r:id="rId5"/>
    <p:sldId id="307" r:id="rId6"/>
    <p:sldId id="308" r:id="rId7"/>
    <p:sldId id="309" r:id="rId8"/>
    <p:sldId id="313" r:id="rId9"/>
    <p:sldId id="314" r:id="rId10"/>
    <p:sldId id="310" r:id="rId11"/>
    <p:sldId id="311" r:id="rId12"/>
    <p:sldId id="312" r:id="rId13"/>
    <p:sldId id="315" r:id="rId14"/>
    <p:sldId id="316" r:id="rId15"/>
    <p:sldId id="317" r:id="rId16"/>
    <p:sldId id="326" r:id="rId17"/>
    <p:sldId id="272" r:id="rId18"/>
    <p:sldId id="320" r:id="rId19"/>
    <p:sldId id="319" r:id="rId20"/>
    <p:sldId id="273" r:id="rId21"/>
    <p:sldId id="321" r:id="rId22"/>
    <p:sldId id="277" r:id="rId23"/>
    <p:sldId id="324" r:id="rId24"/>
    <p:sldId id="325" r:id="rId25"/>
    <p:sldId id="323" r:id="rId26"/>
    <p:sldId id="322" r:id="rId27"/>
    <p:sldId id="327" r:id="rId28"/>
    <p:sldId id="328" r:id="rId29"/>
    <p:sldId id="329" r:id="rId30"/>
    <p:sldId id="330" r:id="rId31"/>
    <p:sldId id="331" r:id="rId32"/>
    <p:sldId id="332" r:id="rId33"/>
    <p:sldId id="318" r:id="rId34"/>
    <p:sldId id="333" r:id="rId35"/>
    <p:sldId id="334" r:id="rId36"/>
    <p:sldId id="335" r:id="rId37"/>
    <p:sldId id="336" r:id="rId38"/>
    <p:sldId id="337" r:id="rId39"/>
    <p:sldId id="338" r:id="rId40"/>
    <p:sldId id="339" r:id="rId41"/>
    <p:sldId id="340" r:id="rId42"/>
    <p:sldId id="341" r:id="rId43"/>
    <p:sldId id="285" r:id="rId44"/>
    <p:sldId id="343" r:id="rId45"/>
    <p:sldId id="344" r:id="rId46"/>
    <p:sldId id="345" r:id="rId47"/>
    <p:sldId id="346" r:id="rId48"/>
    <p:sldId id="347" r:id="rId49"/>
    <p:sldId id="348" r:id="rId50"/>
    <p:sldId id="284" r:id="rId51"/>
    <p:sldId id="342" r:id="rId52"/>
    <p:sldId id="280" r:id="rId53"/>
    <p:sldId id="268" r:id="rId54"/>
  </p:sldIdLst>
  <p:sldSz cx="9144000" cy="5715000" type="screen16x1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80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136" d="100"/>
          <a:sy n="136" d="100"/>
        </p:scale>
        <p:origin x="200" y="264"/>
      </p:cViewPr>
      <p:guideLst>
        <p:guide orient="horz" pos="180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pt-BR"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
        <p:cNvGrpSpPr/>
        <p:nvPr/>
      </p:nvGrpSpPr>
      <p:grpSpPr>
        <a:xfrm>
          <a:off x="0" y="0"/>
          <a:ext cx="0" cy="0"/>
          <a:chOff x="0" y="0"/>
          <a:chExt cx="0" cy="0"/>
        </a:xfrm>
      </p:grpSpPr>
      <p:sp>
        <p:nvSpPr>
          <p:cNvPr id="30" name="Google Shape;3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 name="Google Shape;31;p1: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24</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62311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434555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27123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0261740022_0_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g10261740022_0_78:notes"/>
          <p:cNvSpPr>
            <a:spLocks noGrp="1" noRot="1" noChangeAspect="1"/>
          </p:cNvSpPr>
          <p:nvPr>
            <p:ph type="sldImg" idx="2"/>
          </p:nvPr>
        </p:nvSpPr>
        <p:spPr>
          <a:xfrm>
            <a:off x="685800" y="685800"/>
            <a:ext cx="54864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5</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590835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6</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9753839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7</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2475279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17</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4710426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19</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004730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21</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879252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22</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3410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pt-BR" sz="1200" b="0" i="0" u="none" strike="noStrike" cap="none" smtClean="0">
                <a:solidFill>
                  <a:schemeClr val="dk1"/>
                </a:solidFill>
                <a:latin typeface="Arial"/>
                <a:ea typeface="Arial"/>
                <a:cs typeface="Arial"/>
                <a:sym typeface="Arial"/>
              </a:rPr>
              <a:t>23</a:t>
            </a:fld>
            <a:endParaRPr lang="pt-B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39843459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e conteúdo">
  <p:cSld name="Título e conteúdo">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5296959"/>
            <a:ext cx="2133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2"/>
          <p:cNvSpPr txBox="1">
            <a:spLocks noGrp="1"/>
          </p:cNvSpPr>
          <p:nvPr>
            <p:ph type="ftr" idx="11"/>
          </p:nvPr>
        </p:nvSpPr>
        <p:spPr>
          <a:xfrm>
            <a:off x="3124200" y="5296959"/>
            <a:ext cx="2895600" cy="304271"/>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rgbClr val="BCBEC0"/>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2"/>
          <p:cNvSpPr txBox="1">
            <a:spLocks noGrp="1"/>
          </p:cNvSpPr>
          <p:nvPr>
            <p:ph type="sldNum" idx="12"/>
          </p:nvPr>
        </p:nvSpPr>
        <p:spPr>
          <a:xfrm>
            <a:off x="6553200" y="5296959"/>
            <a:ext cx="2133600" cy="304271"/>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rgbClr val="BCBEC0"/>
                </a:solidFill>
                <a:latin typeface="Arial"/>
                <a:ea typeface="Arial"/>
                <a:cs typeface="Arial"/>
                <a:sym typeface="Arial"/>
              </a:defRPr>
            </a:lvl1pPr>
            <a:lvl2pPr marL="0" marR="0" lvl="1" indent="0" algn="l" rtl="0">
              <a:spcBef>
                <a:spcPts val="0"/>
              </a:spcBef>
              <a:buNone/>
              <a:defRPr sz="1800" b="0" i="0" u="none" strike="noStrike" cap="none">
                <a:solidFill>
                  <a:srgbClr val="BCBEC0"/>
                </a:solidFill>
                <a:latin typeface="Arial"/>
                <a:ea typeface="Arial"/>
                <a:cs typeface="Arial"/>
                <a:sym typeface="Arial"/>
              </a:defRPr>
            </a:lvl2pPr>
            <a:lvl3pPr marL="0" marR="0" lvl="2" indent="0" algn="l" rtl="0">
              <a:spcBef>
                <a:spcPts val="0"/>
              </a:spcBef>
              <a:buNone/>
              <a:defRPr sz="1800" b="0" i="0" u="none" strike="noStrike" cap="none">
                <a:solidFill>
                  <a:srgbClr val="BCBEC0"/>
                </a:solidFill>
                <a:latin typeface="Arial"/>
                <a:ea typeface="Arial"/>
                <a:cs typeface="Arial"/>
                <a:sym typeface="Arial"/>
              </a:defRPr>
            </a:lvl3pPr>
            <a:lvl4pPr marL="0" marR="0" lvl="3" indent="0" algn="l" rtl="0">
              <a:spcBef>
                <a:spcPts val="0"/>
              </a:spcBef>
              <a:buNone/>
              <a:defRPr sz="1800" b="0" i="0" u="none" strike="noStrike" cap="none">
                <a:solidFill>
                  <a:srgbClr val="BCBEC0"/>
                </a:solidFill>
                <a:latin typeface="Arial"/>
                <a:ea typeface="Arial"/>
                <a:cs typeface="Arial"/>
                <a:sym typeface="Arial"/>
              </a:defRPr>
            </a:lvl4pPr>
            <a:lvl5pPr marL="0" marR="0" lvl="4" indent="0" algn="l" rtl="0">
              <a:spcBef>
                <a:spcPts val="0"/>
              </a:spcBef>
              <a:buNone/>
              <a:defRPr sz="1800" b="0" i="0" u="none" strike="noStrike" cap="none">
                <a:solidFill>
                  <a:srgbClr val="BCBEC0"/>
                </a:solidFill>
                <a:latin typeface="Arial"/>
                <a:ea typeface="Arial"/>
                <a:cs typeface="Arial"/>
                <a:sym typeface="Arial"/>
              </a:defRPr>
            </a:lvl5pPr>
            <a:lvl6pPr marL="0" marR="0" lvl="5" indent="0" algn="l" rtl="0">
              <a:spcBef>
                <a:spcPts val="0"/>
              </a:spcBef>
              <a:buNone/>
              <a:defRPr sz="1800" b="0" i="0" u="none" strike="noStrike" cap="none">
                <a:solidFill>
                  <a:srgbClr val="BCBEC0"/>
                </a:solidFill>
                <a:latin typeface="Arial"/>
                <a:ea typeface="Arial"/>
                <a:cs typeface="Arial"/>
                <a:sym typeface="Arial"/>
              </a:defRPr>
            </a:lvl6pPr>
            <a:lvl7pPr marL="0" marR="0" lvl="6" indent="0" algn="l" rtl="0">
              <a:spcBef>
                <a:spcPts val="0"/>
              </a:spcBef>
              <a:buNone/>
              <a:defRPr sz="1800" b="0" i="0" u="none" strike="noStrike" cap="none">
                <a:solidFill>
                  <a:srgbClr val="BCBEC0"/>
                </a:solidFill>
                <a:latin typeface="Arial"/>
                <a:ea typeface="Arial"/>
                <a:cs typeface="Arial"/>
                <a:sym typeface="Arial"/>
              </a:defRPr>
            </a:lvl7pPr>
            <a:lvl8pPr marL="0" marR="0" lvl="7" indent="0" algn="l" rtl="0">
              <a:spcBef>
                <a:spcPts val="0"/>
              </a:spcBef>
              <a:buNone/>
              <a:defRPr sz="1800" b="0" i="0" u="none" strike="noStrike" cap="none">
                <a:solidFill>
                  <a:srgbClr val="BCBEC0"/>
                </a:solidFill>
                <a:latin typeface="Arial"/>
                <a:ea typeface="Arial"/>
                <a:cs typeface="Arial"/>
                <a:sym typeface="Arial"/>
              </a:defRPr>
            </a:lvl8pPr>
            <a:lvl9pPr marL="0" marR="0" lvl="8" indent="0" algn="l" rtl="0">
              <a:spcBef>
                <a:spcPts val="0"/>
              </a:spcBef>
              <a:buNone/>
              <a:defRPr sz="1800" b="0" i="0" u="none" strike="noStrike" cap="none">
                <a:solidFill>
                  <a:srgbClr val="BCBEC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pt-BR"/>
              <a:t>‹#›</a:t>
            </a:fld>
            <a:endParaRPr/>
          </a:p>
        </p:txBody>
      </p:sp>
      <p:pic>
        <p:nvPicPr>
          <p:cNvPr id="15" name="Google Shape;15;p2"/>
          <p:cNvPicPr preferRelativeResize="0"/>
          <p:nvPr/>
        </p:nvPicPr>
        <p:blipFill rotWithShape="1">
          <a:blip r:embed="rId2">
            <a:alphaModFix/>
          </a:blip>
          <a:srcRect t="1" b="16530"/>
          <a:stretch/>
        </p:blipFill>
        <p:spPr>
          <a:xfrm>
            <a:off x="6094" y="-1"/>
            <a:ext cx="9123426" cy="5715001"/>
          </a:xfrm>
          <a:prstGeom prst="rect">
            <a:avLst/>
          </a:prstGeom>
          <a:noFill/>
          <a:ln>
            <a:noFill/>
          </a:ln>
        </p:spPr>
      </p:pic>
      <p:sp>
        <p:nvSpPr>
          <p:cNvPr id="16" name="Google Shape;16;p2"/>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600"/>
              </a:spcBef>
              <a:spcAft>
                <a:spcPts val="0"/>
              </a:spcAft>
              <a:buClr>
                <a:schemeClr val="lt1"/>
              </a:buClr>
              <a:buSzPts val="3000"/>
              <a:buFont typeface="Arial"/>
              <a:buNone/>
              <a:defRPr sz="3000" b="1"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7" name="Google Shape;17;p2"/>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333"/>
              </a:spcBef>
              <a:spcAft>
                <a:spcPts val="0"/>
              </a:spcAft>
              <a:buClr>
                <a:schemeClr val="lt1"/>
              </a:buClr>
              <a:buSzPts val="1667"/>
              <a:buFont typeface="Arial"/>
              <a:buNone/>
              <a:defRPr sz="16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body" idx="3"/>
          </p:nvPr>
        </p:nvSpPr>
        <p:spPr>
          <a:xfrm>
            <a:off x="900112" y="5296958"/>
            <a:ext cx="7343775" cy="198438"/>
          </a:xfrm>
          <a:prstGeom prst="rect">
            <a:avLst/>
          </a:prstGeom>
          <a:noFill/>
          <a:ln>
            <a:noFill/>
          </a:ln>
        </p:spPr>
        <p:txBody>
          <a:bodyPr spcFirstLastPara="1" wrap="square" lIns="91425" tIns="45700" rIns="91425" bIns="45700" anchor="t" anchorCtr="0">
            <a:normAutofit/>
          </a:bodyPr>
          <a:lstStyle>
            <a:lvl1pPr marL="457200" marR="0" lvl="0" indent="-228600" algn="ctr" rtl="0">
              <a:spcBef>
                <a:spcPts val="233"/>
              </a:spcBef>
              <a:spcAft>
                <a:spcPts val="0"/>
              </a:spcAft>
              <a:buClr>
                <a:schemeClr val="lt1"/>
              </a:buClr>
              <a:buSzPts val="1167"/>
              <a:buFont typeface="Arial"/>
              <a:buNone/>
              <a:defRPr sz="1167" b="0" i="0" u="none" strike="noStrike" cap="none">
                <a:solidFill>
                  <a:schemeClr val="lt1"/>
                </a:solidFill>
                <a:latin typeface="Verdana"/>
                <a:ea typeface="Verdana"/>
                <a:cs typeface="Verdana"/>
                <a:sym typeface="Verdana"/>
              </a:defRPr>
            </a:lvl1pPr>
            <a:lvl2pPr marL="914400" marR="0" lvl="1"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2pPr>
            <a:lvl3pPr marL="1371600" marR="0" lvl="2"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3pPr>
            <a:lvl4pPr marL="1828800" marR="0" lvl="3"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4pPr>
            <a:lvl5pPr marL="2286000" marR="0" lvl="4" indent="-323850" algn="l" rtl="0">
              <a:spcBef>
                <a:spcPts val="300"/>
              </a:spcBef>
              <a:spcAft>
                <a:spcPts val="0"/>
              </a:spcAft>
              <a:buClr>
                <a:schemeClr val="dk1"/>
              </a:buClr>
              <a:buSzPts val="1500"/>
              <a:buFont typeface="Arial"/>
              <a:buChar char="»"/>
              <a:defRPr sz="15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4172" y="113717"/>
            <a:ext cx="8428232" cy="51593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rgbClr val="C00026"/>
              </a:buClr>
              <a:buSzPts val="2667"/>
              <a:buFont typeface="Verdana"/>
              <a:buNone/>
              <a:defRPr sz="2667" b="0" i="0" u="none" strike="noStrike" cap="none">
                <a:solidFill>
                  <a:srgbClr val="C00026"/>
                </a:solidFill>
                <a:latin typeface="Verdana"/>
                <a:ea typeface="Verdana"/>
                <a:cs typeface="Verdana"/>
                <a:sym typeface="Verdan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p:cNvSpPr txBox="1">
            <a:spLocks noGrp="1"/>
          </p:cNvSpPr>
          <p:nvPr>
            <p:ph type="body" idx="1"/>
          </p:nvPr>
        </p:nvSpPr>
        <p:spPr>
          <a:xfrm>
            <a:off x="390548" y="838985"/>
            <a:ext cx="8428232" cy="4496159"/>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400"/>
              </a:spcBef>
              <a:spcAft>
                <a:spcPts val="0"/>
              </a:spcAft>
              <a:buClr>
                <a:schemeClr val="dk1"/>
              </a:buClr>
              <a:buSzPts val="2000"/>
              <a:buFont typeface="Arial"/>
              <a:buNone/>
              <a:defRPr sz="20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5pPr>
            <a:lvl6pPr marL="2743200" marR="0" lvl="5"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6pPr>
            <a:lvl7pPr marL="3200400" marR="0" lvl="6"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7pPr>
            <a:lvl8pPr marL="3657600" marR="0" lvl="7"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8pPr>
            <a:lvl9pPr marL="4114800" marR="0" lvl="8" indent="-334454" algn="l" rtl="0">
              <a:spcBef>
                <a:spcPts val="333"/>
              </a:spcBef>
              <a:spcAft>
                <a:spcPts val="0"/>
              </a:spcAft>
              <a:buClr>
                <a:schemeClr val="dk1"/>
              </a:buClr>
              <a:buSzPts val="1667"/>
              <a:buFont typeface="Arial"/>
              <a:buChar char="•"/>
              <a:defRPr sz="1667" b="0" i="0" u="none" strike="noStrike" cap="none">
                <a:solidFill>
                  <a:schemeClr val="dk1"/>
                </a:solidFill>
                <a:latin typeface="Arial"/>
                <a:ea typeface="Arial"/>
                <a:cs typeface="Arial"/>
                <a:sym typeface="Arial"/>
              </a:defRPr>
            </a:lvl9pPr>
          </a:lstStyle>
          <a:p>
            <a:endParaRPr/>
          </a:p>
        </p:txBody>
      </p:sp>
      <p:sp>
        <p:nvSpPr>
          <p:cNvPr id="22" name="Google Shape;22;p3"/>
          <p:cNvSpPr txBox="1">
            <a:spLocks noGrp="1"/>
          </p:cNvSpPr>
          <p:nvPr>
            <p:ph type="sldNum" idx="12"/>
          </p:nvPr>
        </p:nvSpPr>
        <p:spPr>
          <a:xfrm>
            <a:off x="0" y="5410729"/>
            <a:ext cx="475013" cy="304271"/>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833" b="0" i="0" u="none" strike="noStrike" cap="none">
                <a:solidFill>
                  <a:srgbClr val="888888"/>
                </a:solidFill>
                <a:latin typeface="Verdana"/>
                <a:ea typeface="Verdana"/>
                <a:cs typeface="Verdana"/>
                <a:sym typeface="Verdana"/>
              </a:defRPr>
            </a:lvl1pPr>
            <a:lvl2pPr marL="0" marR="0" lvl="1" indent="0" algn="ctr" rtl="0">
              <a:spcBef>
                <a:spcPts val="0"/>
              </a:spcBef>
              <a:buNone/>
              <a:defRPr sz="833" b="0" i="0" u="none" strike="noStrike" cap="none">
                <a:solidFill>
                  <a:srgbClr val="888888"/>
                </a:solidFill>
                <a:latin typeface="Verdana"/>
                <a:ea typeface="Verdana"/>
                <a:cs typeface="Verdana"/>
                <a:sym typeface="Verdana"/>
              </a:defRPr>
            </a:lvl2pPr>
            <a:lvl3pPr marL="0" marR="0" lvl="2" indent="0" algn="ctr" rtl="0">
              <a:spcBef>
                <a:spcPts val="0"/>
              </a:spcBef>
              <a:buNone/>
              <a:defRPr sz="833" b="0" i="0" u="none" strike="noStrike" cap="none">
                <a:solidFill>
                  <a:srgbClr val="888888"/>
                </a:solidFill>
                <a:latin typeface="Verdana"/>
                <a:ea typeface="Verdana"/>
                <a:cs typeface="Verdana"/>
                <a:sym typeface="Verdana"/>
              </a:defRPr>
            </a:lvl3pPr>
            <a:lvl4pPr marL="0" marR="0" lvl="3" indent="0" algn="ctr" rtl="0">
              <a:spcBef>
                <a:spcPts val="0"/>
              </a:spcBef>
              <a:buNone/>
              <a:defRPr sz="833" b="0" i="0" u="none" strike="noStrike" cap="none">
                <a:solidFill>
                  <a:srgbClr val="888888"/>
                </a:solidFill>
                <a:latin typeface="Verdana"/>
                <a:ea typeface="Verdana"/>
                <a:cs typeface="Verdana"/>
                <a:sym typeface="Verdana"/>
              </a:defRPr>
            </a:lvl4pPr>
            <a:lvl5pPr marL="0" marR="0" lvl="4" indent="0" algn="ctr" rtl="0">
              <a:spcBef>
                <a:spcPts val="0"/>
              </a:spcBef>
              <a:buNone/>
              <a:defRPr sz="833" b="0" i="0" u="none" strike="noStrike" cap="none">
                <a:solidFill>
                  <a:srgbClr val="888888"/>
                </a:solidFill>
                <a:latin typeface="Verdana"/>
                <a:ea typeface="Verdana"/>
                <a:cs typeface="Verdana"/>
                <a:sym typeface="Verdana"/>
              </a:defRPr>
            </a:lvl5pPr>
            <a:lvl6pPr marL="0" marR="0" lvl="5" indent="0" algn="ctr" rtl="0">
              <a:spcBef>
                <a:spcPts val="0"/>
              </a:spcBef>
              <a:buNone/>
              <a:defRPr sz="833" b="0" i="0" u="none" strike="noStrike" cap="none">
                <a:solidFill>
                  <a:srgbClr val="888888"/>
                </a:solidFill>
                <a:latin typeface="Verdana"/>
                <a:ea typeface="Verdana"/>
                <a:cs typeface="Verdana"/>
                <a:sym typeface="Verdana"/>
              </a:defRPr>
            </a:lvl6pPr>
            <a:lvl7pPr marL="0" marR="0" lvl="6" indent="0" algn="ctr" rtl="0">
              <a:spcBef>
                <a:spcPts val="0"/>
              </a:spcBef>
              <a:buNone/>
              <a:defRPr sz="833" b="0" i="0" u="none" strike="noStrike" cap="none">
                <a:solidFill>
                  <a:srgbClr val="888888"/>
                </a:solidFill>
                <a:latin typeface="Verdana"/>
                <a:ea typeface="Verdana"/>
                <a:cs typeface="Verdana"/>
                <a:sym typeface="Verdana"/>
              </a:defRPr>
            </a:lvl7pPr>
            <a:lvl8pPr marL="0" marR="0" lvl="7" indent="0" algn="ctr" rtl="0">
              <a:spcBef>
                <a:spcPts val="0"/>
              </a:spcBef>
              <a:buNone/>
              <a:defRPr sz="833" b="0" i="0" u="none" strike="noStrike" cap="none">
                <a:solidFill>
                  <a:srgbClr val="888888"/>
                </a:solidFill>
                <a:latin typeface="Verdana"/>
                <a:ea typeface="Verdana"/>
                <a:cs typeface="Verdana"/>
                <a:sym typeface="Verdana"/>
              </a:defRPr>
            </a:lvl8pPr>
            <a:lvl9pPr marL="0" marR="0" lvl="8" indent="0" algn="ctr" rtl="0">
              <a:spcBef>
                <a:spcPts val="0"/>
              </a:spcBef>
              <a:buNone/>
              <a:defRPr sz="833" b="0" i="0" u="none" strike="noStrike" cap="none">
                <a:solidFill>
                  <a:srgbClr val="888888"/>
                </a:solidFill>
                <a:latin typeface="Verdana"/>
                <a:ea typeface="Verdana"/>
                <a:cs typeface="Verdana"/>
                <a:sym typeface="Verdana"/>
              </a:defRPr>
            </a:lvl9pPr>
          </a:lstStyle>
          <a:p>
            <a:pPr marL="0" lvl="0" indent="0" algn="ctr" rtl="0">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457200" y="228865"/>
            <a:ext cx="8229600" cy="9528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Clr>
                <a:schemeClr val="dk1"/>
              </a:buClr>
              <a:buSzPts val="1800"/>
              <a:buChar char="●"/>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457200" y="1333500"/>
            <a:ext cx="8229600" cy="37716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6" name="Google Shape;26;p4"/>
          <p:cNvSpPr txBox="1">
            <a:spLocks noGrp="1"/>
          </p:cNvSpPr>
          <p:nvPr>
            <p:ph type="dt" idx="10"/>
          </p:nvPr>
        </p:nvSpPr>
        <p:spPr>
          <a:xfrm>
            <a:off x="457200" y="5296958"/>
            <a:ext cx="2133600" cy="304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3124200" y="5296958"/>
            <a:ext cx="2895600" cy="3042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6553200" y="5296958"/>
            <a:ext cx="2133600" cy="3042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fundo_ppt1_ok.jpg"/>
          <p:cNvPicPr preferRelativeResize="0"/>
          <p:nvPr/>
        </p:nvPicPr>
        <p:blipFill rotWithShape="1">
          <a:blip r:embed="rId5">
            <a:alphaModFix/>
          </a:blip>
          <a:srcRect/>
          <a:stretch/>
        </p:blipFill>
        <p:spPr>
          <a:xfrm>
            <a:off x="1524000" y="0"/>
            <a:ext cx="7620000" cy="5715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Doom_(1993_video_game)" TargetMode="External"/><Relationship Id="rId2" Type="http://schemas.openxmlformats.org/officeDocument/2006/relationships/hyperlink" Target="https://en.wikipedia.org/wiki/Wolfenstein_3D" TargetMode="External"/><Relationship Id="rId1" Type="http://schemas.openxmlformats.org/officeDocument/2006/relationships/slideLayout" Target="../slideLayouts/slideLayout2.xml"/><Relationship Id="rId5" Type="http://schemas.openxmlformats.org/officeDocument/2006/relationships/hyperlink" Target="https://en.wikipedia.org/wiki/Monte_Carlo_method" TargetMode="External"/><Relationship Id="rId4" Type="http://schemas.openxmlformats.org/officeDocument/2006/relationships/hyperlink" Target="https://www.iquilezles.org/www/articles/intersectors/intersectors.ht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hyperlink" Target="https://iquilezles.org/articles/distfunctions2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www.youtube.com/playlist?list=PL0EpikNmjs2AUFqRi3vmpkrO3j-zWuoyq"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hyperlink" Target="https://inspirnathan.com/posts/49-shadertoy-tutorial-part-3" TargetMode="External"/><Relationship Id="rId2" Type="http://schemas.openxmlformats.org/officeDocument/2006/relationships/hyperlink" Target="https://www.shadertoy.com/" TargetMode="External"/><Relationship Id="rId1" Type="http://schemas.openxmlformats.org/officeDocument/2006/relationships/slideLayout" Target="../slideLayouts/slideLayout2.xml"/><Relationship Id="rId5" Type="http://schemas.openxmlformats.org/officeDocument/2006/relationships/hyperlink" Target="https://thebookofshaders.com/" TargetMode="External"/><Relationship Id="rId4" Type="http://schemas.openxmlformats.org/officeDocument/2006/relationships/hyperlink" Target="https://iquilezles.org/" TargetMode="Externa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
        <p:cNvGrpSpPr/>
        <p:nvPr/>
      </p:nvGrpSpPr>
      <p:grpSpPr>
        <a:xfrm>
          <a:off x="0" y="0"/>
          <a:ext cx="0" cy="0"/>
          <a:chOff x="0" y="0"/>
          <a:chExt cx="0" cy="0"/>
        </a:xfrm>
      </p:grpSpPr>
      <p:sp>
        <p:nvSpPr>
          <p:cNvPr id="33" name="Google Shape;33;p5"/>
          <p:cNvSpPr txBox="1">
            <a:spLocks noGrp="1"/>
          </p:cNvSpPr>
          <p:nvPr>
            <p:ph type="body" idx="1"/>
          </p:nvPr>
        </p:nvSpPr>
        <p:spPr>
          <a:xfrm>
            <a:off x="966787" y="2262188"/>
            <a:ext cx="7343775" cy="59531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34" name="Google Shape;34;p5"/>
          <p:cNvSpPr txBox="1">
            <a:spLocks noGrp="1"/>
          </p:cNvSpPr>
          <p:nvPr>
            <p:ph type="body" idx="2"/>
          </p:nvPr>
        </p:nvSpPr>
        <p:spPr>
          <a:xfrm>
            <a:off x="966787" y="2857501"/>
            <a:ext cx="7343775" cy="396875"/>
          </a:xfrm>
          <a:prstGeom prst="rect">
            <a:avLst/>
          </a:prstGeom>
          <a:noFill/>
          <a:ln>
            <a:noFill/>
          </a:ln>
        </p:spPr>
        <p:txBody>
          <a:bodyPr spcFirstLastPara="1" wrap="square" lIns="91425" tIns="45700" rIns="91425" bIns="45700" anchor="t" anchorCtr="0">
            <a:normAutofit/>
          </a:bodyPr>
          <a:lstStyle/>
          <a:p>
            <a:pPr marL="0" indent="0">
              <a:spcBef>
                <a:spcPts val="0"/>
              </a:spcBef>
              <a:buSzPts val="1600"/>
            </a:pPr>
            <a:r>
              <a:rPr lang="pt-BR" dirty="0"/>
              <a:t>Aula 20: SDF (</a:t>
            </a:r>
            <a:r>
              <a:rPr lang="en-US" dirty="0"/>
              <a:t>Signed Distance Function</a:t>
            </a:r>
            <a:r>
              <a:rPr lang="pt-BR" dirty="0"/>
              <a:t>)</a:t>
            </a:r>
          </a:p>
          <a:p>
            <a:pPr marL="0" indent="0">
              <a:spcBef>
                <a:spcPts val="0"/>
              </a:spcBef>
              <a:buSzPts val="1600"/>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a:t>In e </a:t>
            </a:r>
            <a:r>
              <a:rPr lang="pt-BR" dirty="0" err="1"/>
              <a:t>Outs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390548" y="838985"/>
            <a:ext cx="8579716" cy="4496159"/>
          </a:xfrm>
        </p:spPr>
        <p:txBody>
          <a:bodyPr/>
          <a:lstStyle/>
          <a:p>
            <a:r>
              <a:rPr lang="pt-BR" dirty="0"/>
              <a:t>Podemos especificar se as variáveis são para a entrada de dados, ou saída de dados. Isso é importante para pode exemplo passar o valor de um </a:t>
            </a:r>
            <a:r>
              <a:rPr lang="pt-BR" dirty="0" err="1"/>
              <a:t>shader</a:t>
            </a:r>
            <a:r>
              <a:rPr lang="pt-BR" dirty="0"/>
              <a:t> no pipeline para outro.</a:t>
            </a:r>
          </a:p>
          <a:p>
            <a:r>
              <a:rPr lang="pt-BR" dirty="0"/>
              <a:t>Pode ser usado para receber os dados dos vértices (</a:t>
            </a:r>
            <a:r>
              <a:rPr lang="pt-BR" dirty="0" err="1"/>
              <a:t>vertex</a:t>
            </a:r>
            <a:r>
              <a:rPr lang="pt-BR" dirty="0"/>
              <a:t> </a:t>
            </a:r>
            <a:r>
              <a:rPr lang="pt-BR" dirty="0" err="1"/>
              <a:t>shader</a:t>
            </a:r>
            <a:r>
              <a:rPr lang="pt-BR" dirty="0"/>
              <a:t>) ou para definir o valor da cor final do pixel (fragmente </a:t>
            </a:r>
            <a:r>
              <a:rPr lang="pt-BR" dirty="0" err="1"/>
              <a:t>shader</a:t>
            </a:r>
            <a:r>
              <a:rPr lang="pt-BR" dirty="0"/>
              <a:t>)</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10</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1694890" y="3231914"/>
            <a:ext cx="5971032" cy="1938992"/>
          </a:xfrm>
          <a:prstGeom prst="rect">
            <a:avLst/>
          </a:prstGeom>
          <a:solidFill>
            <a:schemeClr val="tx1">
              <a:lumMod val="85000"/>
              <a:lumOff val="15000"/>
            </a:schemeClr>
          </a:solidFill>
        </p:spPr>
        <p:txBody>
          <a:bodyPr wrap="square">
            <a:spAutoFit/>
          </a:bodyPr>
          <a:lstStyle/>
          <a:p>
            <a:r>
              <a:rPr lang="en-US" sz="2000" b="0" i="0" noProof="1">
                <a:solidFill>
                  <a:srgbClr val="8CBBAD"/>
                </a:solidFill>
                <a:effectLst/>
                <a:latin typeface="Courier New" panose="02070309020205020404" pitchFamily="49" charset="0"/>
              </a:rPr>
              <a:t>#version 330 core</a:t>
            </a:r>
            <a:endParaRPr lang="en-US" sz="2000" noProof="1">
              <a:solidFill>
                <a:srgbClr val="E0E2E4"/>
              </a:solidFill>
              <a:latin typeface="Courier New" panose="02070309020205020404" pitchFamily="49" charset="0"/>
            </a:endParaRPr>
          </a:p>
          <a:p>
            <a:r>
              <a:rPr lang="en-US" sz="2000" b="1" i="0" noProof="1">
                <a:solidFill>
                  <a:srgbClr val="93C763"/>
                </a:solidFill>
                <a:effectLst/>
                <a:latin typeface="Courier New" panose="02070309020205020404" pitchFamily="49" charset="0"/>
              </a:rPr>
              <a:t>in</a:t>
            </a:r>
            <a:r>
              <a:rPr lang="en-US" sz="2000" b="0" i="0" noProof="1">
                <a:solidFill>
                  <a:srgbClr val="E0E2E4"/>
                </a:solidFill>
                <a:effectLst/>
                <a:latin typeface="Courier New" panose="02070309020205020404" pitchFamily="49" charset="0"/>
              </a:rPr>
              <a:t> </a:t>
            </a:r>
            <a:r>
              <a:rPr lang="en-US" sz="2000" b="0" i="0" noProof="1">
                <a:solidFill>
                  <a:srgbClr val="8CBBAD"/>
                </a:solidFill>
                <a:effectLst/>
                <a:latin typeface="Courier New" panose="02070309020205020404" pitchFamily="49" charset="0"/>
              </a:rPr>
              <a:t>vec4</a:t>
            </a:r>
            <a:r>
              <a:rPr lang="en-US" sz="2000" b="0" i="0" noProof="1">
                <a:solidFill>
                  <a:srgbClr val="E0E2E4"/>
                </a:solidFill>
                <a:effectLst/>
                <a:latin typeface="Courier New" panose="02070309020205020404" pitchFamily="49" charset="0"/>
              </a:rPr>
              <a:t> vertexColor;</a:t>
            </a:r>
          </a:p>
          <a:p>
            <a:r>
              <a:rPr lang="en-US" sz="2000" b="1" i="0" noProof="1">
                <a:solidFill>
                  <a:srgbClr val="93C763"/>
                </a:solidFill>
                <a:effectLst/>
                <a:latin typeface="Courier New" panose="02070309020205020404" pitchFamily="49" charset="0"/>
              </a:rPr>
              <a:t>out</a:t>
            </a:r>
            <a:r>
              <a:rPr lang="en-US" sz="2000" b="0" i="0" noProof="1">
                <a:solidFill>
                  <a:srgbClr val="E0E2E4"/>
                </a:solidFill>
                <a:effectLst/>
                <a:latin typeface="Courier New" panose="02070309020205020404" pitchFamily="49" charset="0"/>
              </a:rPr>
              <a:t> </a:t>
            </a:r>
            <a:r>
              <a:rPr lang="en-US" sz="2000" b="0" i="0" noProof="1">
                <a:solidFill>
                  <a:srgbClr val="8CBBAD"/>
                </a:solidFill>
                <a:effectLst/>
                <a:latin typeface="Courier New" panose="02070309020205020404" pitchFamily="49" charset="0"/>
              </a:rPr>
              <a:t>vec4</a:t>
            </a:r>
            <a:r>
              <a:rPr lang="en-US" sz="2000" b="0" i="0" noProof="1">
                <a:solidFill>
                  <a:srgbClr val="E0E2E4"/>
                </a:solidFill>
                <a:effectLst/>
                <a:latin typeface="Courier New" panose="02070309020205020404" pitchFamily="49" charset="0"/>
              </a:rPr>
              <a:t> FragColor;</a:t>
            </a:r>
          </a:p>
          <a:p>
            <a:r>
              <a:rPr lang="en-US" sz="2000" b="1" i="0" noProof="1">
                <a:solidFill>
                  <a:srgbClr val="93C763"/>
                </a:solidFill>
                <a:effectLst/>
                <a:latin typeface="Courier New" panose="02070309020205020404" pitchFamily="49" charset="0"/>
              </a:rPr>
              <a:t>void</a:t>
            </a:r>
            <a:r>
              <a:rPr lang="en-US" sz="2000" b="0" i="0" noProof="1">
                <a:solidFill>
                  <a:srgbClr val="E0E2E4"/>
                </a:solidFill>
                <a:effectLst/>
                <a:latin typeface="Courier New" panose="02070309020205020404" pitchFamily="49" charset="0"/>
              </a:rPr>
              <a:t> main() { </a:t>
            </a:r>
          </a:p>
          <a:p>
            <a:r>
              <a:rPr lang="en-US" sz="2000" noProof="1">
                <a:solidFill>
                  <a:srgbClr val="E0E2E4"/>
                </a:solidFill>
                <a:latin typeface="Courier New" panose="02070309020205020404" pitchFamily="49" charset="0"/>
              </a:rPr>
              <a:t>    </a:t>
            </a:r>
            <a:r>
              <a:rPr lang="en-US" sz="2000" b="0" i="0" noProof="1">
                <a:solidFill>
                  <a:srgbClr val="E0E2E4"/>
                </a:solidFill>
                <a:effectLst/>
                <a:latin typeface="Courier New" panose="02070309020205020404" pitchFamily="49" charset="0"/>
              </a:rPr>
              <a:t>FragColor = vertexColor;</a:t>
            </a:r>
          </a:p>
          <a:p>
            <a:r>
              <a:rPr lang="en-US" sz="2000" noProof="1">
                <a:solidFill>
                  <a:srgbClr val="E0E2E4"/>
                </a:solidFill>
                <a:latin typeface="Courier New" panose="02070309020205020404" pitchFamily="49" charset="0"/>
              </a:rPr>
              <a:t>}</a:t>
            </a:r>
            <a:endParaRPr lang="en-US" sz="1600" noProof="1">
              <a:solidFill>
                <a:schemeClr val="bg1"/>
              </a:solidFill>
            </a:endParaRPr>
          </a:p>
        </p:txBody>
      </p:sp>
    </p:spTree>
    <p:extLst>
      <p:ext uri="{BB962C8B-B14F-4D97-AF65-F5344CB8AC3E}">
        <p14:creationId xmlns:p14="http://schemas.microsoft.com/office/powerpoint/2010/main" val="4207393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a:t>In e </a:t>
            </a:r>
            <a:r>
              <a:rPr lang="pt-BR" dirty="0" err="1"/>
              <a:t>Outs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539258" y="4932325"/>
            <a:ext cx="4187952" cy="603877"/>
          </a:xfrm>
        </p:spPr>
        <p:txBody>
          <a:bodyPr/>
          <a:lstStyle/>
          <a:p>
            <a:r>
              <a:rPr lang="pt-BR" dirty="0"/>
              <a:t>Qual seria o resultado?</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11</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639723" y="3236149"/>
            <a:ext cx="3850099" cy="1569660"/>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i="0" noProof="1">
                <a:solidFill>
                  <a:srgbClr val="93C763"/>
                </a:solidFill>
                <a:effectLst/>
                <a:latin typeface="Courier New" panose="02070309020205020404" pitchFamily="49" charset="0"/>
              </a:rPr>
              <a:t>in</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vertexColor;</a:t>
            </a:r>
          </a:p>
          <a:p>
            <a:r>
              <a:rPr lang="en-US" sz="1600" b="1" i="0" noProof="1">
                <a:solidFill>
                  <a:srgbClr val="93C763"/>
                </a:solidFill>
                <a:effectLst/>
                <a:latin typeface="Courier New" panose="02070309020205020404" pitchFamily="49" charset="0"/>
              </a:rPr>
              <a:t>out</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FragColor;</a:t>
            </a:r>
          </a:p>
          <a:p>
            <a:r>
              <a:rPr lang="en-US" sz="1600" b="1" i="0" noProof="1">
                <a:solidFill>
                  <a:srgbClr val="93C763"/>
                </a:solidFill>
                <a:effectLst/>
                <a:latin typeface="Courier New" panose="02070309020205020404" pitchFamily="49" charset="0"/>
              </a:rPr>
              <a:t>void</a:t>
            </a:r>
            <a:r>
              <a:rPr lang="en-US" sz="1600" b="0" i="0" noProof="1">
                <a:solidFill>
                  <a:srgbClr val="E0E2E4"/>
                </a:solidFill>
                <a:effectLst/>
                <a:latin typeface="Courier New" panose="02070309020205020404" pitchFamily="49" charset="0"/>
              </a:rPr>
              <a:t> main() { </a:t>
            </a:r>
          </a:p>
          <a:p>
            <a:r>
              <a:rPr lang="en-US" sz="1600" noProof="1">
                <a:solidFill>
                  <a:srgbClr val="E0E2E4"/>
                </a:solidFill>
                <a:latin typeface="Courier New" panose="02070309020205020404" pitchFamily="49" charset="0"/>
              </a:rPr>
              <a:t>    </a:t>
            </a:r>
            <a:r>
              <a:rPr lang="en-US" sz="1600" b="0" i="0" noProof="1">
                <a:solidFill>
                  <a:srgbClr val="E0E2E4"/>
                </a:solidFill>
                <a:effectLst/>
                <a:latin typeface="Courier New" panose="02070309020205020404" pitchFamily="49" charset="0"/>
              </a:rPr>
              <a:t>FragColor = vertexColor;</a:t>
            </a:r>
          </a:p>
          <a:p>
            <a:r>
              <a:rPr lang="en-US" sz="1600" noProof="1">
                <a:solidFill>
                  <a:srgbClr val="E0E2E4"/>
                </a:solidFill>
                <a:latin typeface="Courier New" panose="02070309020205020404" pitchFamily="49" charset="0"/>
              </a:rPr>
              <a:t>}</a:t>
            </a:r>
            <a:endParaRPr lang="en-US" sz="1200" noProof="1">
              <a:solidFill>
                <a:schemeClr val="bg1"/>
              </a:solidFill>
            </a:endParaRPr>
          </a:p>
        </p:txBody>
      </p:sp>
      <p:sp>
        <p:nvSpPr>
          <p:cNvPr id="6" name="TextBox 5">
            <a:extLst>
              <a:ext uri="{FF2B5EF4-FFF2-40B4-BE49-F238E27FC236}">
                <a16:creationId xmlns:a16="http://schemas.microsoft.com/office/drawing/2014/main" id="{EC0E82F5-D314-7B14-C314-505219FD63DD}"/>
              </a:ext>
            </a:extLst>
          </p:cNvPr>
          <p:cNvSpPr txBox="1"/>
          <p:nvPr/>
        </p:nvSpPr>
        <p:spPr>
          <a:xfrm>
            <a:off x="639723" y="778740"/>
            <a:ext cx="7330780" cy="2308324"/>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noProof="1">
                <a:solidFill>
                  <a:srgbClr val="93C763"/>
                </a:solidFill>
                <a:latin typeface="Courier New" panose="02070309020205020404" pitchFamily="49" charset="0"/>
              </a:rPr>
              <a:t>layout</a:t>
            </a:r>
            <a:r>
              <a:rPr lang="en-US" sz="1600" noProof="1">
                <a:solidFill>
                  <a:srgbClr val="E0E2E4"/>
                </a:solidFill>
                <a:latin typeface="Courier New" panose="02070309020205020404" pitchFamily="49" charset="0"/>
              </a:rPr>
              <a:t> (location = 0) </a:t>
            </a:r>
            <a:r>
              <a:rPr lang="en-US" sz="1600" b="1" noProof="1">
                <a:solidFill>
                  <a:srgbClr val="93C763"/>
                </a:solidFill>
                <a:latin typeface="Courier New" panose="02070309020205020404" pitchFamily="49" charset="0"/>
              </a:rPr>
              <a:t>in</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position;</a:t>
            </a:r>
          </a:p>
          <a:p>
            <a:r>
              <a:rPr lang="en-US" sz="1600" b="1" noProof="1">
                <a:solidFill>
                  <a:srgbClr val="93C763"/>
                </a:solidFill>
                <a:latin typeface="Courier New" panose="02070309020205020404" pitchFamily="49" charset="0"/>
              </a:rPr>
              <a:t>out</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bColor;</a:t>
            </a:r>
          </a:p>
          <a:p>
            <a:r>
              <a:rPr lang="en-US" sz="1600" b="1" noProof="1">
                <a:solidFill>
                  <a:srgbClr val="93C763"/>
                </a:solidFill>
                <a:latin typeface="Courier New" panose="02070309020205020404" pitchFamily="49" charset="0"/>
              </a:rPr>
              <a:t>void</a:t>
            </a:r>
            <a:r>
              <a:rPr lang="en-US" sz="1600" noProof="1">
                <a:solidFill>
                  <a:srgbClr val="E0E2E4"/>
                </a:solidFill>
                <a:latin typeface="Courier New" panose="02070309020205020404" pitchFamily="49" charset="0"/>
              </a:rPr>
              <a:t> main() {</a:t>
            </a:r>
          </a:p>
          <a:p>
            <a:r>
              <a:rPr lang="en-US" sz="1600" noProof="1">
                <a:solidFill>
                  <a:srgbClr val="E0E2E4"/>
                </a:solidFill>
                <a:latin typeface="Courier New" panose="02070309020205020404" pitchFamily="49" charset="0"/>
              </a:rPr>
              <a:t>    gl_Position = </a:t>
            </a:r>
            <a:r>
              <a:rPr lang="en-US" sz="1600" noProof="1">
                <a:solidFill>
                  <a:srgbClr val="8CBBAD"/>
                </a:solidFill>
                <a:latin typeface="Courier New" panose="02070309020205020404" pitchFamily="49" charset="0"/>
              </a:rPr>
              <a:t>vec4</a:t>
            </a:r>
            <a:r>
              <a:rPr lang="en-US" sz="1600" noProof="1">
                <a:solidFill>
                  <a:srgbClr val="E0E2E4"/>
                </a:solidFill>
                <a:latin typeface="Courier New" panose="02070309020205020404" pitchFamily="49" charset="0"/>
              </a:rPr>
              <a:t>(position, 1.0);</a:t>
            </a:r>
          </a:p>
          <a:p>
            <a:r>
              <a:rPr lang="en-US" sz="1600" noProof="1">
                <a:solidFill>
                  <a:srgbClr val="E0E2E4"/>
                </a:solidFill>
                <a:latin typeface="Courier New" panose="02070309020205020404" pitchFamily="49" charset="0"/>
              </a:rPr>
              <a:t>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( 1.0, 1.0, 0.0);</a:t>
            </a:r>
          </a:p>
          <a:p>
            <a:r>
              <a:rPr lang="en-US" sz="1600" noProof="1">
                <a:solidFill>
                  <a:srgbClr val="E0E2E4"/>
                </a:solidFill>
                <a:latin typeface="Courier New" panose="02070309020205020404" pitchFamily="49" charset="0"/>
              </a:rPr>
              <a:t>}</a:t>
            </a:r>
          </a:p>
          <a:p>
            <a:endParaRPr lang="en-US" sz="1600" noProof="1">
              <a:solidFill>
                <a:srgbClr val="E0E2E4"/>
              </a:solidFill>
              <a:latin typeface="Courier New" panose="02070309020205020404" pitchFamily="49" charset="0"/>
            </a:endParaRPr>
          </a:p>
          <a:p>
            <a:endParaRPr lang="en-US" sz="1600" noProof="1">
              <a:solidFill>
                <a:srgbClr val="E0E2E4"/>
              </a:solidFill>
              <a:latin typeface="Courier New" panose="02070309020205020404" pitchFamily="49" charset="0"/>
            </a:endParaRPr>
          </a:p>
        </p:txBody>
      </p:sp>
      <p:pic>
        <p:nvPicPr>
          <p:cNvPr id="12" name="Picture 11" descr="Shape&#10;&#10;Description automatically generated">
            <a:extLst>
              <a:ext uri="{FF2B5EF4-FFF2-40B4-BE49-F238E27FC236}">
                <a16:creationId xmlns:a16="http://schemas.microsoft.com/office/drawing/2014/main" id="{6B2392B3-8E1B-F0CA-350C-D9A4DBD9B53E}"/>
              </a:ext>
            </a:extLst>
          </p:cNvPr>
          <p:cNvPicPr>
            <a:picLocks noChangeAspect="1"/>
          </p:cNvPicPr>
          <p:nvPr/>
        </p:nvPicPr>
        <p:blipFill>
          <a:blip r:embed="rId2"/>
          <a:stretch>
            <a:fillRect/>
          </a:stretch>
        </p:blipFill>
        <p:spPr>
          <a:xfrm>
            <a:off x="5038040" y="3236150"/>
            <a:ext cx="2932463" cy="2308324"/>
          </a:xfrm>
          <a:prstGeom prst="rect">
            <a:avLst/>
          </a:prstGeom>
        </p:spPr>
      </p:pic>
    </p:spTree>
    <p:extLst>
      <p:ext uri="{BB962C8B-B14F-4D97-AF65-F5344CB8AC3E}">
        <p14:creationId xmlns:p14="http://schemas.microsoft.com/office/powerpoint/2010/main" val="384649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a:t>In e </a:t>
            </a:r>
            <a:r>
              <a:rPr lang="pt-BR" dirty="0" err="1"/>
              <a:t>Outs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539258" y="4932325"/>
            <a:ext cx="4187952" cy="603877"/>
          </a:xfrm>
        </p:spPr>
        <p:txBody>
          <a:bodyPr/>
          <a:lstStyle/>
          <a:p>
            <a:r>
              <a:rPr lang="pt-BR" dirty="0"/>
              <a:t>Qual seria o resultado?</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12</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639723" y="3236149"/>
            <a:ext cx="3850099" cy="1569660"/>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i="0" noProof="1">
                <a:solidFill>
                  <a:srgbClr val="93C763"/>
                </a:solidFill>
                <a:effectLst/>
                <a:latin typeface="Courier New" panose="02070309020205020404" pitchFamily="49" charset="0"/>
              </a:rPr>
              <a:t>in</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vertexColor;</a:t>
            </a:r>
          </a:p>
          <a:p>
            <a:r>
              <a:rPr lang="en-US" sz="1600" b="1" i="0" noProof="1">
                <a:solidFill>
                  <a:srgbClr val="93C763"/>
                </a:solidFill>
                <a:effectLst/>
                <a:latin typeface="Courier New" panose="02070309020205020404" pitchFamily="49" charset="0"/>
              </a:rPr>
              <a:t>out</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FragColor;</a:t>
            </a:r>
          </a:p>
          <a:p>
            <a:r>
              <a:rPr lang="en-US" sz="1600" b="1" i="0" noProof="1">
                <a:solidFill>
                  <a:srgbClr val="93C763"/>
                </a:solidFill>
                <a:effectLst/>
                <a:latin typeface="Courier New" panose="02070309020205020404" pitchFamily="49" charset="0"/>
              </a:rPr>
              <a:t>void</a:t>
            </a:r>
            <a:r>
              <a:rPr lang="en-US" sz="1600" b="0" i="0" noProof="1">
                <a:solidFill>
                  <a:srgbClr val="E0E2E4"/>
                </a:solidFill>
                <a:effectLst/>
                <a:latin typeface="Courier New" panose="02070309020205020404" pitchFamily="49" charset="0"/>
              </a:rPr>
              <a:t> main() { </a:t>
            </a:r>
          </a:p>
          <a:p>
            <a:r>
              <a:rPr lang="en-US" sz="1600" noProof="1">
                <a:solidFill>
                  <a:srgbClr val="E0E2E4"/>
                </a:solidFill>
                <a:latin typeface="Courier New" panose="02070309020205020404" pitchFamily="49" charset="0"/>
              </a:rPr>
              <a:t>    </a:t>
            </a:r>
            <a:r>
              <a:rPr lang="en-US" sz="1600" b="0" i="0" noProof="1">
                <a:solidFill>
                  <a:srgbClr val="E0E2E4"/>
                </a:solidFill>
                <a:effectLst/>
                <a:latin typeface="Courier New" panose="02070309020205020404" pitchFamily="49" charset="0"/>
              </a:rPr>
              <a:t>FragColor = vertexColor;</a:t>
            </a:r>
          </a:p>
          <a:p>
            <a:r>
              <a:rPr lang="en-US" sz="1600" noProof="1">
                <a:solidFill>
                  <a:srgbClr val="E0E2E4"/>
                </a:solidFill>
                <a:latin typeface="Courier New" panose="02070309020205020404" pitchFamily="49" charset="0"/>
              </a:rPr>
              <a:t>}</a:t>
            </a:r>
            <a:endParaRPr lang="en-US" sz="1200" noProof="1">
              <a:solidFill>
                <a:schemeClr val="bg1"/>
              </a:solidFill>
            </a:endParaRPr>
          </a:p>
        </p:txBody>
      </p:sp>
      <p:sp>
        <p:nvSpPr>
          <p:cNvPr id="6" name="TextBox 5">
            <a:extLst>
              <a:ext uri="{FF2B5EF4-FFF2-40B4-BE49-F238E27FC236}">
                <a16:creationId xmlns:a16="http://schemas.microsoft.com/office/drawing/2014/main" id="{EC0E82F5-D314-7B14-C314-505219FD63DD}"/>
              </a:ext>
            </a:extLst>
          </p:cNvPr>
          <p:cNvSpPr txBox="1"/>
          <p:nvPr/>
        </p:nvSpPr>
        <p:spPr>
          <a:xfrm>
            <a:off x="639723" y="778740"/>
            <a:ext cx="7330780" cy="2308324"/>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noProof="1">
                <a:solidFill>
                  <a:srgbClr val="93C763"/>
                </a:solidFill>
                <a:latin typeface="Courier New" panose="02070309020205020404" pitchFamily="49" charset="0"/>
              </a:rPr>
              <a:t>layout</a:t>
            </a:r>
            <a:r>
              <a:rPr lang="en-US" sz="1600" noProof="1">
                <a:solidFill>
                  <a:srgbClr val="E0E2E4"/>
                </a:solidFill>
                <a:latin typeface="Courier New" panose="02070309020205020404" pitchFamily="49" charset="0"/>
              </a:rPr>
              <a:t> (location = 0) </a:t>
            </a:r>
            <a:r>
              <a:rPr lang="en-US" sz="1600" b="1" noProof="1">
                <a:solidFill>
                  <a:srgbClr val="93C763"/>
                </a:solidFill>
                <a:latin typeface="Courier New" panose="02070309020205020404" pitchFamily="49" charset="0"/>
              </a:rPr>
              <a:t>in</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position;</a:t>
            </a:r>
          </a:p>
          <a:p>
            <a:r>
              <a:rPr lang="en-US" sz="1600" b="1" noProof="1">
                <a:solidFill>
                  <a:srgbClr val="93C763"/>
                </a:solidFill>
                <a:latin typeface="Courier New" panose="02070309020205020404" pitchFamily="49" charset="0"/>
              </a:rPr>
              <a:t>out</a:t>
            </a:r>
            <a:r>
              <a:rPr lang="en-US" sz="1600" noProof="1">
                <a:solidFill>
                  <a:srgbClr val="E0E2E4"/>
                </a:solidFill>
                <a:latin typeface="Courier New" panose="02070309020205020404" pitchFamily="49" charset="0"/>
              </a:rPr>
              <a:t>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 bColor;</a:t>
            </a:r>
          </a:p>
          <a:p>
            <a:r>
              <a:rPr lang="en-US" sz="1600" b="1" noProof="1">
                <a:solidFill>
                  <a:srgbClr val="93C763"/>
                </a:solidFill>
                <a:latin typeface="Courier New" panose="02070309020205020404" pitchFamily="49" charset="0"/>
              </a:rPr>
              <a:t>void</a:t>
            </a:r>
            <a:r>
              <a:rPr lang="en-US" sz="1600" noProof="1">
                <a:solidFill>
                  <a:srgbClr val="E0E2E4"/>
                </a:solidFill>
                <a:latin typeface="Courier New" panose="02070309020205020404" pitchFamily="49" charset="0"/>
              </a:rPr>
              <a:t> main() {</a:t>
            </a:r>
          </a:p>
          <a:p>
            <a:r>
              <a:rPr lang="en-US" sz="1600" noProof="1">
                <a:solidFill>
                  <a:srgbClr val="E0E2E4"/>
                </a:solidFill>
                <a:latin typeface="Courier New" panose="02070309020205020404" pitchFamily="49" charset="0"/>
              </a:rPr>
              <a:t>    gl_Position = </a:t>
            </a:r>
            <a:r>
              <a:rPr lang="en-US" sz="1600" noProof="1">
                <a:solidFill>
                  <a:srgbClr val="8CBBAD"/>
                </a:solidFill>
                <a:latin typeface="Courier New" panose="02070309020205020404" pitchFamily="49" charset="0"/>
              </a:rPr>
              <a:t>vec4</a:t>
            </a:r>
            <a:r>
              <a:rPr lang="en-US" sz="1600" noProof="1">
                <a:solidFill>
                  <a:srgbClr val="E0E2E4"/>
                </a:solidFill>
                <a:latin typeface="Courier New" panose="02070309020205020404" pitchFamily="49" charset="0"/>
              </a:rPr>
              <a:t>(position, 1.0);</a:t>
            </a:r>
          </a:p>
          <a:p>
            <a:r>
              <a:rPr lang="en-US" sz="1600" noProof="1">
                <a:solidFill>
                  <a:srgbClr val="E0E2E4"/>
                </a:solidFill>
                <a:latin typeface="Courier New" panose="02070309020205020404" pitchFamily="49" charset="0"/>
              </a:rPr>
              <a:t>    if(gl_VertexID == 0)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(1.0, 0.0, 0.0);</a:t>
            </a:r>
          </a:p>
          <a:p>
            <a:r>
              <a:rPr lang="en-US" sz="1600" noProof="1">
                <a:solidFill>
                  <a:srgbClr val="E0E2E4"/>
                </a:solidFill>
                <a:latin typeface="Courier New" panose="02070309020205020404" pitchFamily="49" charset="0"/>
              </a:rPr>
              <a:t>    if(gl_VertexID == 1)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(0.0, 1.0, 0.0);</a:t>
            </a:r>
          </a:p>
          <a:p>
            <a:r>
              <a:rPr lang="en-US" sz="1600" noProof="1">
                <a:solidFill>
                  <a:srgbClr val="E0E2E4"/>
                </a:solidFill>
                <a:latin typeface="Courier New" panose="02070309020205020404" pitchFamily="49" charset="0"/>
              </a:rPr>
              <a:t>    if(gl_VertexID == 2) bColor = </a:t>
            </a:r>
            <a:r>
              <a:rPr lang="en-US" sz="1600" noProof="1">
                <a:solidFill>
                  <a:srgbClr val="8CBBAD"/>
                </a:solidFill>
                <a:latin typeface="Courier New" panose="02070309020205020404" pitchFamily="49" charset="0"/>
              </a:rPr>
              <a:t>vec3</a:t>
            </a:r>
            <a:r>
              <a:rPr lang="en-US" sz="1600" noProof="1">
                <a:solidFill>
                  <a:srgbClr val="E0E2E4"/>
                </a:solidFill>
                <a:latin typeface="Courier New" panose="02070309020205020404" pitchFamily="49" charset="0"/>
              </a:rPr>
              <a:t>(0.0, 0.0, 1.0);</a:t>
            </a:r>
          </a:p>
          <a:p>
            <a:r>
              <a:rPr lang="en-US" sz="1600" noProof="1">
                <a:solidFill>
                  <a:srgbClr val="E0E2E4"/>
                </a:solidFill>
                <a:latin typeface="Courier New" panose="02070309020205020404" pitchFamily="49" charset="0"/>
              </a:rPr>
              <a:t>}</a:t>
            </a:r>
          </a:p>
        </p:txBody>
      </p:sp>
      <p:pic>
        <p:nvPicPr>
          <p:cNvPr id="7" name="Picture 6">
            <a:extLst>
              <a:ext uri="{FF2B5EF4-FFF2-40B4-BE49-F238E27FC236}">
                <a16:creationId xmlns:a16="http://schemas.microsoft.com/office/drawing/2014/main" id="{0F0A4523-E108-4C18-AF8A-C580C8DD47FC}"/>
              </a:ext>
            </a:extLst>
          </p:cNvPr>
          <p:cNvPicPr>
            <a:picLocks noChangeAspect="1"/>
          </p:cNvPicPr>
          <p:nvPr/>
        </p:nvPicPr>
        <p:blipFill rotWithShape="1">
          <a:blip r:embed="rId2"/>
          <a:srcRect l="23143" t="21327" r="21993" b="23781"/>
          <a:stretch/>
        </p:blipFill>
        <p:spPr>
          <a:xfrm>
            <a:off x="5084064" y="3236149"/>
            <a:ext cx="2886439" cy="2308324"/>
          </a:xfrm>
          <a:prstGeom prst="rect">
            <a:avLst/>
          </a:prstGeom>
        </p:spPr>
      </p:pic>
    </p:spTree>
    <p:extLst>
      <p:ext uri="{BB962C8B-B14F-4D97-AF65-F5344CB8AC3E}">
        <p14:creationId xmlns:p14="http://schemas.microsoft.com/office/powerpoint/2010/main" val="2655282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0624-0AB2-EB9F-5784-0B50359469D2}"/>
              </a:ext>
            </a:extLst>
          </p:cNvPr>
          <p:cNvSpPr>
            <a:spLocks noGrp="1"/>
          </p:cNvSpPr>
          <p:nvPr>
            <p:ph type="title"/>
          </p:nvPr>
        </p:nvSpPr>
        <p:spPr/>
        <p:txBody>
          <a:bodyPr/>
          <a:lstStyle/>
          <a:p>
            <a:r>
              <a:rPr lang="pt-BR" dirty="0"/>
              <a:t>Variáveis </a:t>
            </a:r>
            <a:r>
              <a:rPr lang="pt-BR" dirty="0" err="1"/>
              <a:t>Built</a:t>
            </a:r>
            <a:r>
              <a:rPr lang="pt-BR" dirty="0"/>
              <a:t>-in</a:t>
            </a:r>
          </a:p>
        </p:txBody>
      </p:sp>
      <p:sp>
        <p:nvSpPr>
          <p:cNvPr id="3" name="Text Placeholder 2">
            <a:extLst>
              <a:ext uri="{FF2B5EF4-FFF2-40B4-BE49-F238E27FC236}">
                <a16:creationId xmlns:a16="http://schemas.microsoft.com/office/drawing/2014/main" id="{5DC76202-5A75-438F-765B-1FD9EC4E53BE}"/>
              </a:ext>
            </a:extLst>
          </p:cNvPr>
          <p:cNvSpPr>
            <a:spLocks noGrp="1"/>
          </p:cNvSpPr>
          <p:nvPr>
            <p:ph type="body" idx="1"/>
          </p:nvPr>
        </p:nvSpPr>
        <p:spPr/>
        <p:txBody>
          <a:bodyPr>
            <a:normAutofit/>
          </a:bodyPr>
          <a:lstStyle/>
          <a:p>
            <a:r>
              <a:rPr lang="pt-BR" sz="1800" b="1" dirty="0" err="1"/>
              <a:t>Vertex</a:t>
            </a:r>
            <a:r>
              <a:rPr lang="pt-BR" sz="1800" b="1" dirty="0"/>
              <a:t> </a:t>
            </a:r>
            <a:r>
              <a:rPr lang="pt-BR" sz="1800" b="1" dirty="0" err="1"/>
              <a:t>Shader</a:t>
            </a:r>
            <a:r>
              <a:rPr lang="pt-BR" sz="1800" b="1" dirty="0"/>
              <a:t>:</a:t>
            </a:r>
          </a:p>
          <a:p>
            <a:r>
              <a:rPr lang="pt-BR" sz="1800" dirty="0"/>
              <a:t>Saída:</a:t>
            </a:r>
          </a:p>
          <a:p>
            <a:pPr marL="571500" indent="-342900">
              <a:buFont typeface="Arial" panose="020B0604020202020204" pitchFamily="34" charset="0"/>
              <a:buChar char="•"/>
            </a:pPr>
            <a:r>
              <a:rPr lang="en-US" sz="1800" dirty="0" err="1"/>
              <a:t>gl_Position</a:t>
            </a:r>
            <a:r>
              <a:rPr lang="en-US" sz="1800" dirty="0"/>
              <a:t> (vec4)</a:t>
            </a:r>
          </a:p>
          <a:p>
            <a:pPr marL="571500" indent="-342900">
              <a:buFont typeface="Arial" panose="020B0604020202020204" pitchFamily="34" charset="0"/>
              <a:buChar char="•"/>
            </a:pPr>
            <a:r>
              <a:rPr lang="en-US" sz="1800" dirty="0" err="1"/>
              <a:t>gl_Position</a:t>
            </a:r>
            <a:r>
              <a:rPr lang="en-US" sz="1800" dirty="0"/>
              <a:t> (int)</a:t>
            </a:r>
          </a:p>
          <a:p>
            <a:endParaRPr lang="en-US" sz="1800" dirty="0"/>
          </a:p>
          <a:p>
            <a:r>
              <a:rPr lang="en-US" sz="1800" b="1" dirty="0"/>
              <a:t>Fragment Shader:</a:t>
            </a:r>
          </a:p>
          <a:p>
            <a:r>
              <a:rPr lang="en-US" sz="1800" dirty="0"/>
              <a:t>Entrada:</a:t>
            </a:r>
          </a:p>
          <a:p>
            <a:pPr marL="571500" indent="-342900">
              <a:buFont typeface="Arial" panose="020B0604020202020204" pitchFamily="34" charset="0"/>
              <a:buChar char="•"/>
            </a:pPr>
            <a:r>
              <a:rPr lang="en-US" sz="1800" dirty="0" err="1"/>
              <a:t>gl_FragCoord</a:t>
            </a:r>
            <a:r>
              <a:rPr lang="en-US" sz="1800" dirty="0"/>
              <a:t> (vec4)</a:t>
            </a:r>
          </a:p>
          <a:p>
            <a:pPr marL="571500" indent="-342900">
              <a:buFont typeface="Arial" panose="020B0604020202020204" pitchFamily="34" charset="0"/>
              <a:buChar char="•"/>
            </a:pPr>
            <a:r>
              <a:rPr lang="en-US" sz="1800" dirty="0" err="1"/>
              <a:t>gl_FrontFacing</a:t>
            </a:r>
            <a:r>
              <a:rPr lang="en-US" sz="1800" dirty="0"/>
              <a:t> (bool)</a:t>
            </a:r>
          </a:p>
          <a:p>
            <a:pPr marL="571500" indent="-342900">
              <a:buFont typeface="Arial" panose="020B0604020202020204" pitchFamily="34" charset="0"/>
              <a:buChar char="•"/>
            </a:pPr>
            <a:r>
              <a:rPr lang="en-US" sz="1800" dirty="0" err="1"/>
              <a:t>gl_PointCoord</a:t>
            </a:r>
            <a:r>
              <a:rPr lang="en-US" sz="1800" dirty="0"/>
              <a:t> (vec2)</a:t>
            </a:r>
          </a:p>
          <a:p>
            <a:endParaRPr lang="en-US" sz="1800" dirty="0"/>
          </a:p>
          <a:p>
            <a:r>
              <a:rPr lang="en-US" sz="1800" dirty="0" err="1"/>
              <a:t>Saída</a:t>
            </a:r>
            <a:r>
              <a:rPr lang="en-US" sz="1800" dirty="0"/>
              <a:t>:</a:t>
            </a:r>
          </a:p>
          <a:p>
            <a:pPr marL="571500" indent="-342900">
              <a:buFont typeface="Arial" panose="020B0604020202020204" pitchFamily="34" charset="0"/>
              <a:buChar char="•"/>
            </a:pPr>
            <a:r>
              <a:rPr lang="en-US" sz="1800" dirty="0" err="1"/>
              <a:t>gl_FragColor</a:t>
            </a:r>
            <a:r>
              <a:rPr lang="en-US" sz="1800" dirty="0"/>
              <a:t> (vec4)</a:t>
            </a:r>
            <a:endParaRPr lang="pt-BR" sz="1800" dirty="0"/>
          </a:p>
        </p:txBody>
      </p:sp>
      <p:sp>
        <p:nvSpPr>
          <p:cNvPr id="4" name="Slide Number Placeholder 3">
            <a:extLst>
              <a:ext uri="{FF2B5EF4-FFF2-40B4-BE49-F238E27FC236}">
                <a16:creationId xmlns:a16="http://schemas.microsoft.com/office/drawing/2014/main" id="{F068E8DC-E3FA-7DA2-1A6A-BD8B3E3D76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13</a:t>
            </a:fld>
            <a:endParaRPr lang="pt-BR"/>
          </a:p>
        </p:txBody>
      </p:sp>
    </p:spTree>
    <p:extLst>
      <p:ext uri="{BB962C8B-B14F-4D97-AF65-F5344CB8AC3E}">
        <p14:creationId xmlns:p14="http://schemas.microsoft.com/office/powerpoint/2010/main" val="14517037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90624-0AB2-EB9F-5784-0B50359469D2}"/>
              </a:ext>
            </a:extLst>
          </p:cNvPr>
          <p:cNvSpPr>
            <a:spLocks noGrp="1"/>
          </p:cNvSpPr>
          <p:nvPr>
            <p:ph type="title"/>
          </p:nvPr>
        </p:nvSpPr>
        <p:spPr/>
        <p:txBody>
          <a:bodyPr/>
          <a:lstStyle/>
          <a:p>
            <a:r>
              <a:rPr lang="pt-BR" dirty="0"/>
              <a:t>Funções </a:t>
            </a:r>
            <a:r>
              <a:rPr lang="pt-BR" dirty="0" err="1"/>
              <a:t>Built</a:t>
            </a:r>
            <a:r>
              <a:rPr lang="pt-BR" dirty="0"/>
              <a:t>-in</a:t>
            </a:r>
          </a:p>
        </p:txBody>
      </p:sp>
      <p:sp>
        <p:nvSpPr>
          <p:cNvPr id="3" name="Text Placeholder 2">
            <a:extLst>
              <a:ext uri="{FF2B5EF4-FFF2-40B4-BE49-F238E27FC236}">
                <a16:creationId xmlns:a16="http://schemas.microsoft.com/office/drawing/2014/main" id="{5DC76202-5A75-438F-765B-1FD9EC4E53BE}"/>
              </a:ext>
            </a:extLst>
          </p:cNvPr>
          <p:cNvSpPr>
            <a:spLocks noGrp="1"/>
          </p:cNvSpPr>
          <p:nvPr>
            <p:ph type="body" idx="1"/>
          </p:nvPr>
        </p:nvSpPr>
        <p:spPr/>
        <p:txBody>
          <a:bodyPr>
            <a:normAutofit/>
          </a:bodyPr>
          <a:lstStyle/>
          <a:p>
            <a:r>
              <a:rPr lang="pt-BR" sz="1800" dirty="0"/>
              <a:t>O GLSL possui vária funções nativas, a maioria delas funciona para um valor escalar ou um vetor.</a:t>
            </a:r>
          </a:p>
          <a:p>
            <a:r>
              <a:rPr lang="pt-BR" sz="1800" dirty="0"/>
              <a:t>Em geral as funções não funcionam para inteiros ou booleanos, assim pode ser necessário converter os valor.</a:t>
            </a:r>
          </a:p>
          <a:p>
            <a:r>
              <a:rPr lang="pt-BR" sz="1800" dirty="0"/>
              <a:t>Por exemplo, a função seno funciona com vários tipos:</a:t>
            </a:r>
          </a:p>
          <a:p>
            <a:endParaRPr lang="pt-BR" sz="1800" dirty="0"/>
          </a:p>
        </p:txBody>
      </p:sp>
      <p:sp>
        <p:nvSpPr>
          <p:cNvPr id="4" name="Slide Number Placeholder 3">
            <a:extLst>
              <a:ext uri="{FF2B5EF4-FFF2-40B4-BE49-F238E27FC236}">
                <a16:creationId xmlns:a16="http://schemas.microsoft.com/office/drawing/2014/main" id="{F068E8DC-E3FA-7DA2-1A6A-BD8B3E3D767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14</a:t>
            </a:fld>
            <a:endParaRPr lang="pt-BR"/>
          </a:p>
        </p:txBody>
      </p:sp>
      <p:pic>
        <p:nvPicPr>
          <p:cNvPr id="5" name="Picture 4">
            <a:extLst>
              <a:ext uri="{FF2B5EF4-FFF2-40B4-BE49-F238E27FC236}">
                <a16:creationId xmlns:a16="http://schemas.microsoft.com/office/drawing/2014/main" id="{3A85281D-A345-8A6E-9D9F-B9A9ED302827}"/>
              </a:ext>
            </a:extLst>
          </p:cNvPr>
          <p:cNvPicPr>
            <a:picLocks noChangeAspect="1"/>
          </p:cNvPicPr>
          <p:nvPr/>
        </p:nvPicPr>
        <p:blipFill>
          <a:blip r:embed="rId2"/>
          <a:stretch>
            <a:fillRect/>
          </a:stretch>
        </p:blipFill>
        <p:spPr>
          <a:xfrm>
            <a:off x="1445006" y="2691130"/>
            <a:ext cx="3492500" cy="2527300"/>
          </a:xfrm>
          <a:prstGeom prst="rect">
            <a:avLst/>
          </a:prstGeom>
        </p:spPr>
      </p:pic>
      <p:sp>
        <p:nvSpPr>
          <p:cNvPr id="7" name="TextBox 6">
            <a:extLst>
              <a:ext uri="{FF2B5EF4-FFF2-40B4-BE49-F238E27FC236}">
                <a16:creationId xmlns:a16="http://schemas.microsoft.com/office/drawing/2014/main" id="{0E6F8DF4-2CF6-324C-4C2F-BBFA36F240A7}"/>
              </a:ext>
            </a:extLst>
          </p:cNvPr>
          <p:cNvSpPr txBox="1"/>
          <p:nvPr/>
        </p:nvSpPr>
        <p:spPr>
          <a:xfrm>
            <a:off x="1445006" y="5282864"/>
            <a:ext cx="4585716" cy="246221"/>
          </a:xfrm>
          <a:prstGeom prst="rect">
            <a:avLst/>
          </a:prstGeom>
          <a:noFill/>
        </p:spPr>
        <p:txBody>
          <a:bodyPr wrap="square">
            <a:spAutoFit/>
          </a:bodyPr>
          <a:lstStyle/>
          <a:p>
            <a:r>
              <a:rPr lang="pt-BR" sz="1000" dirty="0"/>
              <a:t>https://</a:t>
            </a:r>
            <a:r>
              <a:rPr lang="pt-BR" sz="1000" dirty="0" err="1"/>
              <a:t>registry.khronos.org</a:t>
            </a:r>
            <a:r>
              <a:rPr lang="pt-BR" sz="1000" dirty="0"/>
              <a:t>/OpenGL-</a:t>
            </a:r>
            <a:r>
              <a:rPr lang="pt-BR" sz="1000" dirty="0" err="1"/>
              <a:t>Refpages</a:t>
            </a:r>
            <a:r>
              <a:rPr lang="pt-BR" sz="1000" dirty="0"/>
              <a:t>/gl4/</a:t>
            </a:r>
            <a:r>
              <a:rPr lang="pt-BR" sz="1000" dirty="0" err="1"/>
              <a:t>html</a:t>
            </a:r>
            <a:r>
              <a:rPr lang="pt-BR" sz="1000" dirty="0"/>
              <a:t>/</a:t>
            </a:r>
            <a:r>
              <a:rPr lang="pt-BR" sz="1000" dirty="0" err="1"/>
              <a:t>sin.xhtml</a:t>
            </a:r>
            <a:endParaRPr lang="pt-BR" sz="1000" dirty="0"/>
          </a:p>
        </p:txBody>
      </p:sp>
      <p:sp>
        <p:nvSpPr>
          <p:cNvPr id="9" name="TextBox 8">
            <a:extLst>
              <a:ext uri="{FF2B5EF4-FFF2-40B4-BE49-F238E27FC236}">
                <a16:creationId xmlns:a16="http://schemas.microsoft.com/office/drawing/2014/main" id="{2E34208F-43A1-A7D4-7409-5544D53D4429}"/>
              </a:ext>
            </a:extLst>
          </p:cNvPr>
          <p:cNvSpPr txBox="1"/>
          <p:nvPr/>
        </p:nvSpPr>
        <p:spPr>
          <a:xfrm>
            <a:off x="5456682" y="3784610"/>
            <a:ext cx="3202686" cy="523220"/>
          </a:xfrm>
          <a:prstGeom prst="rect">
            <a:avLst/>
          </a:prstGeom>
          <a:noFill/>
          <a:ln>
            <a:solidFill>
              <a:schemeClr val="tx1"/>
            </a:solidFill>
            <a:prstDash val="dash"/>
          </a:ln>
        </p:spPr>
        <p:txBody>
          <a:bodyPr wrap="square">
            <a:spAutoFit/>
          </a:bodyPr>
          <a:lstStyle/>
          <a:p>
            <a:r>
              <a:rPr lang="pt-BR" b="1" dirty="0" err="1"/>
              <a:t>genType</a:t>
            </a:r>
            <a:r>
              <a:rPr lang="pt-BR" b="1" dirty="0"/>
              <a:t> </a:t>
            </a:r>
            <a:r>
              <a:rPr lang="pt-BR" dirty="0"/>
              <a:t>indica que o tipo de dados pode ser </a:t>
            </a:r>
            <a:r>
              <a:rPr lang="pt-BR" dirty="0" err="1"/>
              <a:t>float</a:t>
            </a:r>
            <a:r>
              <a:rPr lang="pt-BR" dirty="0"/>
              <a:t>, vec2, vec3 ou vec4.</a:t>
            </a:r>
          </a:p>
        </p:txBody>
      </p:sp>
    </p:spTree>
    <p:extLst>
      <p:ext uri="{BB962C8B-B14F-4D97-AF65-F5344CB8AC3E}">
        <p14:creationId xmlns:p14="http://schemas.microsoft.com/office/powerpoint/2010/main" val="1483172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7EC5-4FD5-8AA7-72AC-385881FB3BDD}"/>
              </a:ext>
            </a:extLst>
          </p:cNvPr>
          <p:cNvSpPr>
            <a:spLocks noGrp="1"/>
          </p:cNvSpPr>
          <p:nvPr>
            <p:ph type="title"/>
          </p:nvPr>
        </p:nvSpPr>
        <p:spPr/>
        <p:txBody>
          <a:bodyPr/>
          <a:lstStyle/>
          <a:p>
            <a:r>
              <a:rPr lang="pt-BR" dirty="0"/>
              <a:t>Algumas das principais funções</a:t>
            </a:r>
          </a:p>
        </p:txBody>
      </p:sp>
      <p:sp>
        <p:nvSpPr>
          <p:cNvPr id="4" name="Slide Number Placeholder 3">
            <a:extLst>
              <a:ext uri="{FF2B5EF4-FFF2-40B4-BE49-F238E27FC236}">
                <a16:creationId xmlns:a16="http://schemas.microsoft.com/office/drawing/2014/main" id="{215F03FB-C5AD-1BA6-F435-F9974BF1C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15</a:t>
            </a:fld>
            <a:endParaRPr lang="pt-BR"/>
          </a:p>
        </p:txBody>
      </p:sp>
      <p:graphicFrame>
        <p:nvGraphicFramePr>
          <p:cNvPr id="7" name="Table 6">
            <a:extLst>
              <a:ext uri="{FF2B5EF4-FFF2-40B4-BE49-F238E27FC236}">
                <a16:creationId xmlns:a16="http://schemas.microsoft.com/office/drawing/2014/main" id="{37890C8C-186B-7482-91DA-009B9306C680}"/>
              </a:ext>
            </a:extLst>
          </p:cNvPr>
          <p:cNvGraphicFramePr>
            <a:graphicFrameLocks noGrp="1"/>
          </p:cNvGraphicFramePr>
          <p:nvPr>
            <p:extLst>
              <p:ext uri="{D42A27DB-BD31-4B8C-83A1-F6EECF244321}">
                <p14:modId xmlns:p14="http://schemas.microsoft.com/office/powerpoint/2010/main" val="4171335613"/>
              </p:ext>
            </p:extLst>
          </p:nvPr>
        </p:nvGraphicFramePr>
        <p:xfrm>
          <a:off x="329184" y="697866"/>
          <a:ext cx="8247888" cy="4414809"/>
        </p:xfrm>
        <a:graphic>
          <a:graphicData uri="http://schemas.openxmlformats.org/drawingml/2006/table">
            <a:tbl>
              <a:tblPr firstRow="1">
                <a:tableStyleId>{3C2FFA5D-87B4-456A-9821-1D502468CF0F}</a:tableStyleId>
              </a:tblPr>
              <a:tblGrid>
                <a:gridCol w="4123944">
                  <a:extLst>
                    <a:ext uri="{9D8B030D-6E8A-4147-A177-3AD203B41FA5}">
                      <a16:colId xmlns:a16="http://schemas.microsoft.com/office/drawing/2014/main" val="1609615702"/>
                    </a:ext>
                  </a:extLst>
                </a:gridCol>
                <a:gridCol w="4123944">
                  <a:extLst>
                    <a:ext uri="{9D8B030D-6E8A-4147-A177-3AD203B41FA5}">
                      <a16:colId xmlns:a16="http://schemas.microsoft.com/office/drawing/2014/main" val="243688613"/>
                    </a:ext>
                  </a:extLst>
                </a:gridCol>
              </a:tblGrid>
              <a:tr h="396947">
                <a:tc>
                  <a:txBody>
                    <a:bodyPr/>
                    <a:lstStyle/>
                    <a:p>
                      <a:pPr algn="ctr"/>
                      <a:r>
                        <a:rPr lang="pt-BR" sz="1050" b="1" noProof="0">
                          <a:solidFill>
                            <a:schemeClr val="bg1"/>
                          </a:solidFill>
                          <a:effectLst/>
                        </a:rPr>
                        <a:t>Função</a:t>
                      </a:r>
                      <a:endParaRPr lang="pt-BR" sz="1050" b="1" noProof="0">
                        <a:solidFill>
                          <a:schemeClr val="bg1"/>
                        </a:solidFill>
                        <a:effectLst/>
                        <a:latin typeface="Arial" panose="020B0604020202020204" pitchFamily="34" charset="0"/>
                      </a:endParaRPr>
                    </a:p>
                  </a:txBody>
                  <a:tcPr marL="0" marR="0" marT="0" marB="0" anchor="ctr"/>
                </a:tc>
                <a:tc>
                  <a:txBody>
                    <a:bodyPr/>
                    <a:lstStyle/>
                    <a:p>
                      <a:pPr algn="ctr"/>
                      <a:r>
                        <a:rPr lang="pt-BR" sz="1050" b="1" noProof="0" dirty="0">
                          <a:solidFill>
                            <a:schemeClr val="bg1"/>
                          </a:solidFill>
                          <a:effectLst/>
                        </a:rPr>
                        <a:t>Descrição</a:t>
                      </a:r>
                      <a:endParaRPr lang="pt-BR" sz="1050" b="1" noProof="0" dirty="0">
                        <a:solidFill>
                          <a:schemeClr val="bg1"/>
                        </a:solidFill>
                        <a:effectLst/>
                        <a:latin typeface="Arial" panose="020B0604020202020204" pitchFamily="34" charset="0"/>
                      </a:endParaRPr>
                    </a:p>
                  </a:txBody>
                  <a:tcPr marL="0" marR="0" marT="0" marB="0" anchor="ctr"/>
                </a:tc>
                <a:extLst>
                  <a:ext uri="{0D108BD9-81ED-4DB2-BD59-A6C34878D82A}">
                    <a16:rowId xmlns:a16="http://schemas.microsoft.com/office/drawing/2014/main" val="104130290"/>
                  </a:ext>
                </a:extLst>
              </a:tr>
              <a:tr h="113357">
                <a:tc>
                  <a:txBody>
                    <a:bodyPr/>
                    <a:lstStyle/>
                    <a:p>
                      <a:pPr algn="ctr"/>
                      <a:r>
                        <a:rPr lang="en-US" sz="1000" noProof="1">
                          <a:solidFill>
                            <a:schemeClr val="tx1"/>
                          </a:solidFill>
                          <a:effectLst/>
                        </a:rPr>
                        <a:t>genType abs(genType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valor absoluto de α, ou seja, -α se α &lt; 0;</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1889412429"/>
                  </a:ext>
                </a:extLst>
              </a:tr>
              <a:tr h="340072">
                <a:tc>
                  <a:txBody>
                    <a:bodyPr/>
                    <a:lstStyle/>
                    <a:p>
                      <a:pPr algn="ctr"/>
                      <a:r>
                        <a:rPr lang="en-US" sz="1000" noProof="1">
                          <a:solidFill>
                            <a:schemeClr val="tx1"/>
                          </a:solidFill>
                          <a:effectLst/>
                        </a:rPr>
                        <a:t>genType sign(genType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a:t>
                      </a:r>
                    </a:p>
                    <a:p>
                      <a:pPr algn="ctr">
                        <a:buFont typeface="Arial" panose="020B0604020202020204" pitchFamily="34" charset="0"/>
                        <a:buNone/>
                      </a:pPr>
                      <a:r>
                        <a:rPr lang="pt-BR" sz="1000" noProof="0" dirty="0">
                          <a:effectLst/>
                        </a:rPr>
                        <a:t>-1 para α &lt; 0</a:t>
                      </a:r>
                    </a:p>
                    <a:p>
                      <a:pPr algn="ctr">
                        <a:buFont typeface="Arial" panose="020B0604020202020204" pitchFamily="34" charset="0"/>
                        <a:buNone/>
                      </a:pPr>
                      <a:r>
                        <a:rPr lang="pt-BR" sz="1000" noProof="0" dirty="0">
                          <a:effectLst/>
                        </a:rPr>
                        <a:t>0 para α </a:t>
                      </a:r>
                      <a:r>
                        <a:rPr lang="pt-BR" sz="1000" noProof="0" dirty="0">
                          <a:solidFill>
                            <a:srgbClr val="A52A2A"/>
                          </a:solidFill>
                          <a:effectLst/>
                        </a:rPr>
                        <a:t>= </a:t>
                      </a:r>
                      <a:r>
                        <a:rPr lang="pt-BR" sz="1000" noProof="0" dirty="0">
                          <a:effectLst/>
                        </a:rPr>
                        <a:t>0</a:t>
                      </a:r>
                    </a:p>
                    <a:p>
                      <a:pPr algn="ctr">
                        <a:buFont typeface="Arial" panose="020B0604020202020204" pitchFamily="34" charset="0"/>
                        <a:buNone/>
                      </a:pPr>
                      <a:r>
                        <a:rPr lang="pt-BR" sz="1000" noProof="0" dirty="0">
                          <a:effectLst/>
                        </a:rPr>
                        <a:t>1 para α &gt; 0</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1011400053"/>
                  </a:ext>
                </a:extLst>
              </a:tr>
              <a:tr h="113357">
                <a:tc>
                  <a:txBody>
                    <a:bodyPr/>
                    <a:lstStyle/>
                    <a:p>
                      <a:pPr algn="ctr"/>
                      <a:r>
                        <a:rPr lang="en-US" sz="1000" noProof="1">
                          <a:solidFill>
                            <a:schemeClr val="tx1"/>
                          </a:solidFill>
                          <a:effectLst/>
                        </a:rPr>
                        <a:t>genType floor(genType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um inteiro menor ou igual a α</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442417043"/>
                  </a:ext>
                </a:extLst>
              </a:tr>
              <a:tr h="226715">
                <a:tc>
                  <a:txBody>
                    <a:bodyPr/>
                    <a:lstStyle/>
                    <a:p>
                      <a:pPr algn="ctr"/>
                      <a:r>
                        <a:rPr lang="en-US" sz="1000" noProof="1">
                          <a:solidFill>
                            <a:schemeClr val="tx1"/>
                          </a:solidFill>
                          <a:effectLst/>
                        </a:rPr>
                        <a:t>genType ceil(genType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um inteiro maior ou igual a α</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4248995522"/>
                  </a:ext>
                </a:extLst>
              </a:tr>
              <a:tr h="340072">
                <a:tc>
                  <a:txBody>
                    <a:bodyPr/>
                    <a:lstStyle/>
                    <a:p>
                      <a:pPr algn="ctr"/>
                      <a:r>
                        <a:rPr lang="en-US" sz="1000" noProof="1">
                          <a:solidFill>
                            <a:schemeClr val="tx1"/>
                          </a:solidFill>
                          <a:effectLst/>
                        </a:rPr>
                        <a:t>genType mod(genType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mod(genType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o resto da divisão α por β</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815692028"/>
                  </a:ext>
                </a:extLst>
              </a:tr>
              <a:tr h="340072">
                <a:tc>
                  <a:txBody>
                    <a:bodyPr/>
                    <a:lstStyle/>
                    <a:p>
                      <a:pPr algn="ctr"/>
                      <a:r>
                        <a:rPr lang="en-US" sz="1000" noProof="1">
                          <a:solidFill>
                            <a:schemeClr val="tx1"/>
                          </a:solidFill>
                          <a:effectLst/>
                        </a:rPr>
                        <a:t>genType min(genType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min(genType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α quando α &lt; β</a:t>
                      </a:r>
                    </a:p>
                    <a:p>
                      <a:pPr algn="ctr">
                        <a:buFont typeface="Arial" panose="020B0604020202020204" pitchFamily="34" charset="0"/>
                        <a:buNone/>
                      </a:pPr>
                      <a:r>
                        <a:rPr lang="pt-BR" sz="1000" noProof="0" dirty="0">
                          <a:effectLst/>
                        </a:rPr>
                        <a:t>Retorna β quando β &lt; α</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2638812137"/>
                  </a:ext>
                </a:extLst>
              </a:tr>
              <a:tr h="340072">
                <a:tc>
                  <a:txBody>
                    <a:bodyPr/>
                    <a:lstStyle/>
                    <a:p>
                      <a:pPr algn="ctr"/>
                      <a:r>
                        <a:rPr lang="en-US" sz="1000" noProof="1">
                          <a:solidFill>
                            <a:schemeClr val="tx1"/>
                          </a:solidFill>
                          <a:effectLst/>
                        </a:rPr>
                        <a:t>genType max(genType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max(genType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α quando α &gt; β</a:t>
                      </a:r>
                    </a:p>
                    <a:p>
                      <a:pPr algn="ctr">
                        <a:buFont typeface="Arial" panose="020B0604020202020204" pitchFamily="34" charset="0"/>
                        <a:buNone/>
                      </a:pPr>
                      <a:r>
                        <a:rPr lang="pt-BR" sz="1000" noProof="0" dirty="0">
                          <a:effectLst/>
                        </a:rPr>
                        <a:t>Retorna β quando β &gt; α</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1414353638"/>
                  </a:ext>
                </a:extLst>
              </a:tr>
              <a:tr h="453430">
                <a:tc>
                  <a:txBody>
                    <a:bodyPr/>
                    <a:lstStyle/>
                    <a:p>
                      <a:pPr algn="ctr"/>
                      <a:r>
                        <a:rPr lang="en-US" sz="1000" noProof="1">
                          <a:solidFill>
                            <a:schemeClr val="tx1"/>
                          </a:solidFill>
                          <a:effectLst/>
                        </a:rPr>
                        <a:t>genType clamp(genType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 </a:t>
                      </a:r>
                      <a:r>
                        <a:rPr lang="en-US" sz="1000" noProof="1">
                          <a:solidFill>
                            <a:schemeClr val="tx1"/>
                          </a:solidFill>
                          <a:effectLst/>
                        </a:rPr>
                        <a:t>float </a:t>
                      </a:r>
                      <a:r>
                        <a:rPr lang="el-GR" sz="1000" noProof="1">
                          <a:solidFill>
                            <a:schemeClr val="tx1"/>
                          </a:solidFill>
                          <a:effectLst/>
                        </a:rPr>
                        <a:t>δ)</a:t>
                      </a:r>
                      <a:br>
                        <a:rPr lang="el-GR" sz="1000" noProof="1">
                          <a:solidFill>
                            <a:schemeClr val="tx1"/>
                          </a:solidFill>
                          <a:effectLst/>
                        </a:rPr>
                      </a:br>
                      <a:r>
                        <a:rPr lang="en-US" sz="1000" noProof="1">
                          <a:solidFill>
                            <a:schemeClr val="tx1"/>
                          </a:solidFill>
                          <a:effectLst/>
                        </a:rPr>
                        <a:t>genType clamp(genType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 </a:t>
                      </a:r>
                      <a:r>
                        <a:rPr lang="en-US" sz="1000" noProof="1">
                          <a:solidFill>
                            <a:schemeClr val="tx1"/>
                          </a:solidFill>
                          <a:effectLst/>
                        </a:rPr>
                        <a:t>genType </a:t>
                      </a:r>
                      <a:r>
                        <a:rPr lang="el-GR" sz="1000" noProof="1">
                          <a:solidFill>
                            <a:schemeClr val="tx1"/>
                          </a:solidFill>
                          <a:effectLst/>
                        </a:rPr>
                        <a:t>δ)</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a:t>
                      </a:r>
                    </a:p>
                    <a:p>
                      <a:pPr algn="ctr">
                        <a:buFont typeface="Arial" panose="020B0604020202020204" pitchFamily="34" charset="0"/>
                        <a:buNone/>
                      </a:pPr>
                      <a:r>
                        <a:rPr lang="pt-BR" sz="1000" noProof="0" dirty="0">
                          <a:effectLst/>
                        </a:rPr>
                        <a:t>α quando β &lt; α &lt; </a:t>
                      </a:r>
                      <a:r>
                        <a:rPr lang="pt-BR" sz="1000" noProof="0" dirty="0" err="1">
                          <a:effectLst/>
                        </a:rPr>
                        <a:t>δ</a:t>
                      </a:r>
                      <a:endParaRPr lang="pt-BR" sz="1000" noProof="0" dirty="0">
                        <a:effectLst/>
                      </a:endParaRPr>
                    </a:p>
                    <a:p>
                      <a:pPr algn="ctr">
                        <a:buFont typeface="Arial" panose="020B0604020202020204" pitchFamily="34" charset="0"/>
                        <a:buNone/>
                      </a:pPr>
                      <a:r>
                        <a:rPr lang="pt-BR" sz="1000" noProof="0" dirty="0">
                          <a:effectLst/>
                        </a:rPr>
                        <a:t>β quando α &gt; β</a:t>
                      </a:r>
                    </a:p>
                    <a:p>
                      <a:pPr algn="ctr">
                        <a:buFont typeface="Arial" panose="020B0604020202020204" pitchFamily="34" charset="0"/>
                        <a:buNone/>
                      </a:pPr>
                      <a:r>
                        <a:rPr lang="pt-BR" sz="1000" noProof="0" dirty="0" err="1">
                          <a:effectLst/>
                        </a:rPr>
                        <a:t>δ</a:t>
                      </a:r>
                      <a:r>
                        <a:rPr lang="pt-BR" sz="1000" noProof="0" dirty="0">
                          <a:effectLst/>
                        </a:rPr>
                        <a:t> quando α &gt; </a:t>
                      </a:r>
                      <a:r>
                        <a:rPr lang="pt-BR" sz="1000" noProof="0" dirty="0" err="1">
                          <a:effectLst/>
                        </a:rPr>
                        <a:t>δ</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3551276769"/>
                  </a:ext>
                </a:extLst>
              </a:tr>
              <a:tr h="340072">
                <a:tc>
                  <a:txBody>
                    <a:bodyPr/>
                    <a:lstStyle/>
                    <a:p>
                      <a:pPr algn="ctr"/>
                      <a:r>
                        <a:rPr lang="en-US" sz="1000" noProof="1">
                          <a:solidFill>
                            <a:schemeClr val="tx1"/>
                          </a:solidFill>
                          <a:effectLst/>
                        </a:rPr>
                        <a:t>genType mix(genType </a:t>
                      </a:r>
                      <a:r>
                        <a:rPr lang="el-GR" sz="1000" noProof="1">
                          <a:solidFill>
                            <a:schemeClr val="tx1"/>
                          </a:solidFill>
                          <a:effectLst/>
                        </a:rPr>
                        <a:t>α, </a:t>
                      </a:r>
                      <a:r>
                        <a:rPr lang="en-US" sz="1000" noProof="1">
                          <a:solidFill>
                            <a:schemeClr val="tx1"/>
                          </a:solidFill>
                          <a:effectLst/>
                        </a:rPr>
                        <a:t>float </a:t>
                      </a:r>
                      <a:r>
                        <a:rPr lang="el-GR" sz="1000" noProof="1">
                          <a:solidFill>
                            <a:schemeClr val="tx1"/>
                          </a:solidFill>
                          <a:effectLst/>
                        </a:rPr>
                        <a:t>β, </a:t>
                      </a:r>
                      <a:r>
                        <a:rPr lang="en-US" sz="1000" noProof="1">
                          <a:solidFill>
                            <a:schemeClr val="tx1"/>
                          </a:solidFill>
                          <a:effectLst/>
                        </a:rPr>
                        <a:t>float </a:t>
                      </a:r>
                      <a:r>
                        <a:rPr lang="el-GR" sz="1000" noProof="1">
                          <a:solidFill>
                            <a:schemeClr val="tx1"/>
                          </a:solidFill>
                          <a:effectLst/>
                        </a:rPr>
                        <a:t>δ)</a:t>
                      </a:r>
                      <a:br>
                        <a:rPr lang="el-GR" sz="1000" noProof="1">
                          <a:solidFill>
                            <a:schemeClr val="tx1"/>
                          </a:solidFill>
                          <a:effectLst/>
                        </a:rPr>
                      </a:br>
                      <a:r>
                        <a:rPr lang="en-US" sz="1000" noProof="1">
                          <a:solidFill>
                            <a:schemeClr val="tx1"/>
                          </a:solidFill>
                          <a:effectLst/>
                        </a:rPr>
                        <a:t>genType mix(genType </a:t>
                      </a:r>
                      <a:r>
                        <a:rPr lang="el-GR" sz="1000" noProof="1">
                          <a:solidFill>
                            <a:schemeClr val="tx1"/>
                          </a:solidFill>
                          <a:effectLst/>
                        </a:rPr>
                        <a:t>α, </a:t>
                      </a:r>
                      <a:r>
                        <a:rPr lang="en-US" sz="1000" noProof="1">
                          <a:solidFill>
                            <a:schemeClr val="tx1"/>
                          </a:solidFill>
                          <a:effectLst/>
                        </a:rPr>
                        <a:t>genType </a:t>
                      </a:r>
                      <a:r>
                        <a:rPr lang="el-GR" sz="1000" noProof="1">
                          <a:solidFill>
                            <a:schemeClr val="tx1"/>
                          </a:solidFill>
                          <a:effectLst/>
                        </a:rPr>
                        <a:t>β, </a:t>
                      </a:r>
                      <a:r>
                        <a:rPr lang="en-US" sz="1000" noProof="1">
                          <a:solidFill>
                            <a:schemeClr val="tx1"/>
                          </a:solidFill>
                          <a:effectLst/>
                        </a:rPr>
                        <a:t>genType </a:t>
                      </a:r>
                      <a:r>
                        <a:rPr lang="el-GR" sz="1000" noProof="1">
                          <a:solidFill>
                            <a:schemeClr val="tx1"/>
                          </a:solidFill>
                          <a:effectLst/>
                        </a:rPr>
                        <a:t>δ)</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a interpolação linear de α e β, ou seja, α + </a:t>
                      </a:r>
                      <a:r>
                        <a:rPr lang="pt-BR" sz="1000" noProof="0" dirty="0" err="1">
                          <a:effectLst/>
                        </a:rPr>
                        <a:t>δ</a:t>
                      </a:r>
                      <a:r>
                        <a:rPr lang="pt-BR" sz="1000" noProof="0" dirty="0">
                          <a:effectLst/>
                        </a:rPr>
                        <a:t>(β - α)</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356809918"/>
                  </a:ext>
                </a:extLst>
              </a:tr>
              <a:tr h="340072">
                <a:tc>
                  <a:txBody>
                    <a:bodyPr/>
                    <a:lstStyle/>
                    <a:p>
                      <a:pPr algn="ctr"/>
                      <a:r>
                        <a:rPr lang="en-US" sz="1000" noProof="1">
                          <a:solidFill>
                            <a:schemeClr val="tx1"/>
                          </a:solidFill>
                          <a:effectLst/>
                        </a:rPr>
                        <a:t>genType step(float limit, genType </a:t>
                      </a:r>
                      <a:r>
                        <a:rPr lang="el-GR" sz="1000" noProof="1">
                          <a:solidFill>
                            <a:schemeClr val="tx1"/>
                          </a:solidFill>
                          <a:effectLst/>
                        </a:rPr>
                        <a:t>α)</a:t>
                      </a:r>
                      <a:br>
                        <a:rPr lang="el-GR" sz="1000" noProof="1">
                          <a:solidFill>
                            <a:schemeClr val="tx1"/>
                          </a:solidFill>
                          <a:effectLst/>
                        </a:rPr>
                      </a:br>
                      <a:r>
                        <a:rPr lang="en-US" sz="1000" noProof="1">
                          <a:solidFill>
                            <a:schemeClr val="tx1"/>
                          </a:solidFill>
                          <a:effectLst/>
                        </a:rPr>
                        <a:t>genType step(genType limit, genType </a:t>
                      </a:r>
                      <a:r>
                        <a:rPr lang="el-GR" sz="1000" noProof="1">
                          <a:solidFill>
                            <a:schemeClr val="tx1"/>
                          </a:solidFill>
                          <a:effectLst/>
                        </a:rPr>
                        <a:t>α)</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0 quando α &lt; </a:t>
                      </a:r>
                      <a:r>
                        <a:rPr lang="pt-BR" sz="1000" noProof="0" dirty="0" err="1">
                          <a:effectLst/>
                        </a:rPr>
                        <a:t>limit</a:t>
                      </a:r>
                      <a:endParaRPr lang="pt-BR" sz="1000" noProof="0" dirty="0">
                        <a:effectLst/>
                      </a:endParaRPr>
                    </a:p>
                    <a:p>
                      <a:pPr algn="ctr">
                        <a:buFont typeface="Arial" panose="020B0604020202020204" pitchFamily="34" charset="0"/>
                        <a:buNone/>
                      </a:pPr>
                      <a:r>
                        <a:rPr lang="pt-BR" sz="1000" noProof="0" dirty="0">
                          <a:effectLst/>
                        </a:rPr>
                        <a:t>Retorna 1 quando α &gt;= </a:t>
                      </a:r>
                      <a:r>
                        <a:rPr lang="pt-BR" sz="1000" noProof="0" dirty="0" err="1">
                          <a:effectLst/>
                        </a:rPr>
                        <a:t>limit</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626147876"/>
                  </a:ext>
                </a:extLst>
              </a:tr>
              <a:tr h="566787">
                <a:tc>
                  <a:txBody>
                    <a:bodyPr/>
                    <a:lstStyle/>
                    <a:p>
                      <a:pPr algn="ctr"/>
                      <a:r>
                        <a:rPr lang="en-US" sz="1000" noProof="1">
                          <a:solidFill>
                            <a:schemeClr val="tx1"/>
                          </a:solidFill>
                          <a:effectLst/>
                        </a:rPr>
                        <a:t>genType smoothstep(float </a:t>
                      </a:r>
                      <a:r>
                        <a:rPr lang="el-GR" sz="1000" noProof="1">
                          <a:solidFill>
                            <a:schemeClr val="tx1"/>
                          </a:solidFill>
                          <a:effectLst/>
                        </a:rPr>
                        <a:t>α0, </a:t>
                      </a:r>
                      <a:r>
                        <a:rPr lang="en-US" sz="1000" noProof="1">
                          <a:solidFill>
                            <a:schemeClr val="tx1"/>
                          </a:solidFill>
                          <a:effectLst/>
                        </a:rPr>
                        <a:t>float </a:t>
                      </a:r>
                      <a:r>
                        <a:rPr lang="el-GR" sz="1000" noProof="1">
                          <a:solidFill>
                            <a:schemeClr val="tx1"/>
                          </a:solidFill>
                          <a:effectLst/>
                        </a:rPr>
                        <a:t>α1, </a:t>
                      </a:r>
                      <a:r>
                        <a:rPr lang="en-US" sz="1000" noProof="1">
                          <a:solidFill>
                            <a:schemeClr val="tx1"/>
                          </a:solidFill>
                          <a:effectLst/>
                        </a:rPr>
                        <a:t>genType </a:t>
                      </a:r>
                      <a:r>
                        <a:rPr lang="el-GR" sz="1000" noProof="1">
                          <a:solidFill>
                            <a:schemeClr val="tx1"/>
                          </a:solidFill>
                          <a:effectLst/>
                        </a:rPr>
                        <a:t>β)</a:t>
                      </a:r>
                      <a:br>
                        <a:rPr lang="el-GR" sz="1000" noProof="1">
                          <a:solidFill>
                            <a:schemeClr val="tx1"/>
                          </a:solidFill>
                          <a:effectLst/>
                        </a:rPr>
                      </a:br>
                      <a:r>
                        <a:rPr lang="en-US" sz="1000" noProof="1">
                          <a:solidFill>
                            <a:schemeClr val="tx1"/>
                          </a:solidFill>
                          <a:effectLst/>
                        </a:rPr>
                        <a:t>genType smoothstep(genType </a:t>
                      </a:r>
                      <a:r>
                        <a:rPr lang="el-GR" sz="1000" noProof="1">
                          <a:solidFill>
                            <a:schemeClr val="tx1"/>
                          </a:solidFill>
                          <a:effectLst/>
                        </a:rPr>
                        <a:t>α0, </a:t>
                      </a:r>
                      <a:r>
                        <a:rPr lang="en-US" sz="1000" noProof="1">
                          <a:solidFill>
                            <a:schemeClr val="tx1"/>
                          </a:solidFill>
                          <a:effectLst/>
                        </a:rPr>
                        <a:t>genType </a:t>
                      </a:r>
                      <a:r>
                        <a:rPr lang="el-GR" sz="1000" noProof="1">
                          <a:solidFill>
                            <a:schemeClr val="tx1"/>
                          </a:solidFill>
                          <a:effectLst/>
                        </a:rPr>
                        <a:t>α1, </a:t>
                      </a:r>
                      <a:r>
                        <a:rPr lang="en-US" sz="1000" noProof="1">
                          <a:solidFill>
                            <a:schemeClr val="tx1"/>
                          </a:solidFill>
                          <a:effectLst/>
                        </a:rPr>
                        <a:t>genType </a:t>
                      </a:r>
                      <a:r>
                        <a:rPr lang="el-GR" sz="1000" noProof="1">
                          <a:solidFill>
                            <a:schemeClr val="tx1"/>
                          </a:solidFill>
                          <a:effectLst/>
                        </a:rPr>
                        <a:t>β)</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0 quando β &lt; α0</a:t>
                      </a:r>
                    </a:p>
                    <a:p>
                      <a:pPr algn="ctr">
                        <a:buFont typeface="Arial" panose="020B0604020202020204" pitchFamily="34" charset="0"/>
                        <a:buNone/>
                      </a:pPr>
                      <a:r>
                        <a:rPr lang="pt-BR" sz="1000" noProof="0" dirty="0">
                          <a:effectLst/>
                        </a:rPr>
                        <a:t>Retorna 1 quando β &gt; α1;</a:t>
                      </a:r>
                    </a:p>
                    <a:p>
                      <a:pPr algn="ctr">
                        <a:buFont typeface="Arial" panose="020B0604020202020204" pitchFamily="34" charset="0"/>
                        <a:buNone/>
                      </a:pPr>
                      <a:r>
                        <a:rPr lang="pt-BR" sz="1000" noProof="0" dirty="0">
                          <a:effectLst/>
                        </a:rPr>
                        <a:t>Retorna a interpolação de </a:t>
                      </a:r>
                      <a:r>
                        <a:rPr lang="pt-BR" sz="1000" noProof="0" dirty="0" err="1">
                          <a:effectLst/>
                        </a:rPr>
                        <a:t>Hermite</a:t>
                      </a:r>
                      <a:r>
                        <a:rPr lang="pt-BR" sz="1000" noProof="0" dirty="0">
                          <a:effectLst/>
                        </a:rPr>
                        <a:t> quando α0 &lt; β &lt; α1</a:t>
                      </a:r>
                      <a:endParaRPr lang="pt-BR" sz="1000" i="0" noProof="0" dirty="0">
                        <a:effectLst/>
                        <a:latin typeface="Verdana" panose="020B0604030504040204" pitchFamily="34" charset="0"/>
                      </a:endParaRPr>
                    </a:p>
                  </a:txBody>
                  <a:tcPr marL="0" marR="0" marT="0" marB="0" anchor="ctr"/>
                </a:tc>
                <a:extLst>
                  <a:ext uri="{0D108BD9-81ED-4DB2-BD59-A6C34878D82A}">
                    <a16:rowId xmlns:a16="http://schemas.microsoft.com/office/drawing/2014/main" val="2432940290"/>
                  </a:ext>
                </a:extLst>
              </a:tr>
            </a:tbl>
          </a:graphicData>
        </a:graphic>
      </p:graphicFrame>
      <p:sp>
        <p:nvSpPr>
          <p:cNvPr id="9" name="TextBox 8">
            <a:extLst>
              <a:ext uri="{FF2B5EF4-FFF2-40B4-BE49-F238E27FC236}">
                <a16:creationId xmlns:a16="http://schemas.microsoft.com/office/drawing/2014/main" id="{FB0E48C9-E9C3-7193-4DF6-38AD18B1B3F6}"/>
              </a:ext>
            </a:extLst>
          </p:cNvPr>
          <p:cNvSpPr txBox="1"/>
          <p:nvPr/>
        </p:nvSpPr>
        <p:spPr>
          <a:xfrm>
            <a:off x="1460754" y="5447448"/>
            <a:ext cx="6878574" cy="230832"/>
          </a:xfrm>
          <a:prstGeom prst="rect">
            <a:avLst/>
          </a:prstGeom>
          <a:noFill/>
        </p:spPr>
        <p:txBody>
          <a:bodyPr wrap="square">
            <a:spAutoFit/>
          </a:bodyPr>
          <a:lstStyle/>
          <a:p>
            <a:pPr algn="r"/>
            <a:r>
              <a:rPr lang="pt-BR" sz="900" dirty="0"/>
              <a:t>https://</a:t>
            </a:r>
            <a:r>
              <a:rPr lang="pt-BR" sz="900" dirty="0" err="1"/>
              <a:t>relativity.net.au</a:t>
            </a:r>
            <a:r>
              <a:rPr lang="pt-BR" sz="900" dirty="0"/>
              <a:t>/</a:t>
            </a:r>
            <a:r>
              <a:rPr lang="pt-BR" sz="900" dirty="0" err="1"/>
              <a:t>gaming</a:t>
            </a:r>
            <a:r>
              <a:rPr lang="pt-BR" sz="900" dirty="0"/>
              <a:t>/</a:t>
            </a:r>
            <a:r>
              <a:rPr lang="pt-BR" sz="900" dirty="0" err="1"/>
              <a:t>glsl</a:t>
            </a:r>
            <a:r>
              <a:rPr lang="pt-BR" sz="900" dirty="0"/>
              <a:t>/</a:t>
            </a:r>
            <a:r>
              <a:rPr lang="pt-BR" sz="900" dirty="0" err="1"/>
              <a:t>Built-inCommonFunctions.html</a:t>
            </a:r>
            <a:endParaRPr lang="pt-BR" sz="900" dirty="0"/>
          </a:p>
        </p:txBody>
      </p:sp>
    </p:spTree>
    <p:extLst>
      <p:ext uri="{BB962C8B-B14F-4D97-AF65-F5344CB8AC3E}">
        <p14:creationId xmlns:p14="http://schemas.microsoft.com/office/powerpoint/2010/main" val="3187671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27EC5-4FD5-8AA7-72AC-385881FB3BDD}"/>
              </a:ext>
            </a:extLst>
          </p:cNvPr>
          <p:cNvSpPr>
            <a:spLocks noGrp="1"/>
          </p:cNvSpPr>
          <p:nvPr>
            <p:ph type="title"/>
          </p:nvPr>
        </p:nvSpPr>
        <p:spPr/>
        <p:txBody>
          <a:bodyPr/>
          <a:lstStyle/>
          <a:p>
            <a:r>
              <a:rPr lang="pt-BR" dirty="0"/>
              <a:t>Algumas das principais funções</a:t>
            </a:r>
          </a:p>
        </p:txBody>
      </p:sp>
      <p:sp>
        <p:nvSpPr>
          <p:cNvPr id="4" name="Slide Number Placeholder 3">
            <a:extLst>
              <a:ext uri="{FF2B5EF4-FFF2-40B4-BE49-F238E27FC236}">
                <a16:creationId xmlns:a16="http://schemas.microsoft.com/office/drawing/2014/main" id="{215F03FB-C5AD-1BA6-F435-F9974BF1CA3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16</a:t>
            </a:fld>
            <a:endParaRPr lang="pt-BR"/>
          </a:p>
        </p:txBody>
      </p:sp>
      <p:graphicFrame>
        <p:nvGraphicFramePr>
          <p:cNvPr id="7" name="Table 6">
            <a:extLst>
              <a:ext uri="{FF2B5EF4-FFF2-40B4-BE49-F238E27FC236}">
                <a16:creationId xmlns:a16="http://schemas.microsoft.com/office/drawing/2014/main" id="{37890C8C-186B-7482-91DA-009B9306C680}"/>
              </a:ext>
            </a:extLst>
          </p:cNvPr>
          <p:cNvGraphicFramePr>
            <a:graphicFrameLocks noGrp="1"/>
          </p:cNvGraphicFramePr>
          <p:nvPr>
            <p:extLst>
              <p:ext uri="{D42A27DB-BD31-4B8C-83A1-F6EECF244321}">
                <p14:modId xmlns:p14="http://schemas.microsoft.com/office/powerpoint/2010/main" val="1764920312"/>
              </p:ext>
            </p:extLst>
          </p:nvPr>
        </p:nvGraphicFramePr>
        <p:xfrm>
          <a:off x="329184" y="697866"/>
          <a:ext cx="8247888" cy="1346619"/>
        </p:xfrm>
        <a:graphic>
          <a:graphicData uri="http://schemas.openxmlformats.org/drawingml/2006/table">
            <a:tbl>
              <a:tblPr firstRow="1">
                <a:tableStyleId>{3C2FFA5D-87B4-456A-9821-1D502468CF0F}</a:tableStyleId>
              </a:tblPr>
              <a:tblGrid>
                <a:gridCol w="4123944">
                  <a:extLst>
                    <a:ext uri="{9D8B030D-6E8A-4147-A177-3AD203B41FA5}">
                      <a16:colId xmlns:a16="http://schemas.microsoft.com/office/drawing/2014/main" val="1609615702"/>
                    </a:ext>
                  </a:extLst>
                </a:gridCol>
                <a:gridCol w="4123944">
                  <a:extLst>
                    <a:ext uri="{9D8B030D-6E8A-4147-A177-3AD203B41FA5}">
                      <a16:colId xmlns:a16="http://schemas.microsoft.com/office/drawing/2014/main" val="243688613"/>
                    </a:ext>
                  </a:extLst>
                </a:gridCol>
              </a:tblGrid>
              <a:tr h="396947">
                <a:tc>
                  <a:txBody>
                    <a:bodyPr/>
                    <a:lstStyle/>
                    <a:p>
                      <a:pPr algn="ctr"/>
                      <a:r>
                        <a:rPr lang="pt-BR" sz="1050" b="1" noProof="0">
                          <a:solidFill>
                            <a:schemeClr val="bg1"/>
                          </a:solidFill>
                          <a:effectLst/>
                        </a:rPr>
                        <a:t>Função</a:t>
                      </a:r>
                      <a:endParaRPr lang="pt-BR" sz="1050" b="1" noProof="0">
                        <a:solidFill>
                          <a:schemeClr val="bg1"/>
                        </a:solidFill>
                        <a:effectLst/>
                        <a:latin typeface="Arial" panose="020B0604020202020204" pitchFamily="34" charset="0"/>
                      </a:endParaRPr>
                    </a:p>
                  </a:txBody>
                  <a:tcPr marL="0" marR="0" marT="0" marB="0" anchor="ctr"/>
                </a:tc>
                <a:tc>
                  <a:txBody>
                    <a:bodyPr/>
                    <a:lstStyle/>
                    <a:p>
                      <a:pPr algn="ctr"/>
                      <a:r>
                        <a:rPr lang="pt-BR" sz="1050" b="1" noProof="0" dirty="0">
                          <a:solidFill>
                            <a:schemeClr val="bg1"/>
                          </a:solidFill>
                          <a:effectLst/>
                        </a:rPr>
                        <a:t>Descrição</a:t>
                      </a:r>
                      <a:endParaRPr lang="pt-BR" sz="1050" b="1" noProof="0" dirty="0">
                        <a:solidFill>
                          <a:schemeClr val="bg1"/>
                        </a:solidFill>
                        <a:effectLst/>
                        <a:latin typeface="Arial" panose="020B0604020202020204" pitchFamily="34" charset="0"/>
                      </a:endParaRPr>
                    </a:p>
                  </a:txBody>
                  <a:tcPr marL="0" marR="0" marT="0" marB="0" anchor="ctr"/>
                </a:tc>
                <a:extLst>
                  <a:ext uri="{0D108BD9-81ED-4DB2-BD59-A6C34878D82A}">
                    <a16:rowId xmlns:a16="http://schemas.microsoft.com/office/drawing/2014/main" val="104130290"/>
                  </a:ext>
                </a:extLst>
              </a:tr>
              <a:tr h="113357">
                <a:tc>
                  <a:txBody>
                    <a:bodyPr/>
                    <a:lstStyle/>
                    <a:p>
                      <a:pPr algn="ctr"/>
                      <a:r>
                        <a:rPr lang="en-US" sz="1000" noProof="1">
                          <a:solidFill>
                            <a:schemeClr val="tx1"/>
                          </a:solidFill>
                          <a:effectLst/>
                        </a:rPr>
                        <a:t>genType </a:t>
                      </a:r>
                      <a:r>
                        <a:rPr lang="pt-BR" sz="1000" noProof="1">
                          <a:solidFill>
                            <a:schemeClr val="tx1"/>
                          </a:solidFill>
                          <a:effectLst/>
                        </a:rPr>
                        <a:t>pow</a:t>
                      </a:r>
                      <a:r>
                        <a:rPr lang="en-US" sz="1000" noProof="1">
                          <a:solidFill>
                            <a:schemeClr val="tx1"/>
                          </a:solidFill>
                          <a:effectLst/>
                        </a:rPr>
                        <a:t>(genType </a:t>
                      </a:r>
                      <a:r>
                        <a:rPr lang="pt-BR" sz="1000" noProof="1">
                          <a:solidFill>
                            <a:schemeClr val="tx1"/>
                          </a:solidFill>
                          <a:effectLst/>
                        </a:rPr>
                        <a:t>x, </a:t>
                      </a:r>
                      <a:r>
                        <a:rPr lang="en-US" sz="1000" noProof="1">
                          <a:solidFill>
                            <a:schemeClr val="tx1"/>
                          </a:solidFill>
                          <a:effectLst/>
                        </a:rPr>
                        <a:t>genType </a:t>
                      </a:r>
                      <a:r>
                        <a:rPr lang="pt-BR" sz="1000" noProof="1">
                          <a:solidFill>
                            <a:schemeClr val="tx1"/>
                          </a:solidFill>
                          <a:effectLst/>
                        </a:rPr>
                        <a:t>y</a:t>
                      </a:r>
                      <a:r>
                        <a:rPr lang="el-GR" sz="1000" noProof="1">
                          <a:solidFill>
                            <a:schemeClr val="tx1"/>
                          </a:solidFill>
                          <a:effectLst/>
                        </a:rPr>
                        <a:t>)</a:t>
                      </a:r>
                      <a:r>
                        <a:rPr lang="pt-BR" sz="1000" noProof="1">
                          <a:solidFill>
                            <a:schemeClr val="tx1"/>
                          </a:solidFill>
                          <a:effectLst/>
                        </a:rPr>
                        <a:t>  </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rPr>
                        <a:t>Retorna valor de </a:t>
                      </a:r>
                      <a:r>
                        <a:rPr lang="pt-BR" sz="1000" noProof="0" dirty="0" err="1">
                          <a:effectLst/>
                        </a:rPr>
                        <a:t>x</a:t>
                      </a:r>
                      <a:r>
                        <a:rPr lang="pt-BR" sz="1000" noProof="0" dirty="0">
                          <a:effectLst/>
                        </a:rPr>
                        <a:t> elevado a </a:t>
                      </a:r>
                      <a:r>
                        <a:rPr lang="pt-BR" sz="1000" noProof="0" dirty="0" err="1">
                          <a:effectLst/>
                        </a:rPr>
                        <a:t>y</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1889412429"/>
                  </a:ext>
                </a:extLst>
              </a:tr>
              <a:tr h="340072">
                <a:tc>
                  <a:txBody>
                    <a:bodyPr/>
                    <a:lstStyle/>
                    <a:p>
                      <a:pPr algn="ctr"/>
                      <a:r>
                        <a:rPr lang="en-US" sz="1000" noProof="1">
                          <a:solidFill>
                            <a:schemeClr val="tx1"/>
                          </a:solidFill>
                          <a:effectLst/>
                        </a:rPr>
                        <a:t>float dot(genType </a:t>
                      </a:r>
                      <a:r>
                        <a:rPr lang="pt-BR" sz="1000" noProof="1">
                          <a:solidFill>
                            <a:schemeClr val="tx1"/>
                          </a:solidFill>
                          <a:effectLst/>
                        </a:rPr>
                        <a:t>x, </a:t>
                      </a:r>
                      <a:r>
                        <a:rPr lang="en-US" sz="1000" noProof="1">
                          <a:solidFill>
                            <a:schemeClr val="tx1"/>
                          </a:solidFill>
                          <a:effectLst/>
                        </a:rPr>
                        <a:t>genType </a:t>
                      </a:r>
                      <a:r>
                        <a:rPr lang="pt-BR" sz="1000" noProof="1">
                          <a:solidFill>
                            <a:schemeClr val="tx1"/>
                          </a:solidFill>
                          <a:effectLst/>
                        </a:rPr>
                        <a:t>y</a:t>
                      </a:r>
                      <a:r>
                        <a:rPr lang="el-GR" sz="1000" noProof="1">
                          <a:solidFill>
                            <a:schemeClr val="tx1"/>
                          </a:solidFill>
                          <a:effectLst/>
                        </a:rPr>
                        <a:t>)</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o produto escalar dos vetores </a:t>
                      </a:r>
                      <a:r>
                        <a:rPr lang="pt-BR" sz="1000" noProof="0" dirty="0" err="1">
                          <a:effectLst/>
                        </a:rPr>
                        <a:t>x</a:t>
                      </a:r>
                      <a:r>
                        <a:rPr lang="pt-BR" sz="1000" noProof="0" dirty="0">
                          <a:effectLst/>
                        </a:rPr>
                        <a:t> e </a:t>
                      </a:r>
                      <a:r>
                        <a:rPr lang="pt-BR" sz="1000" noProof="0" dirty="0" err="1">
                          <a:effectLst/>
                        </a:rPr>
                        <a:t>y</a:t>
                      </a:r>
                      <a:endParaRPr lang="pt-BR" sz="1000" noProof="0" dirty="0">
                        <a:effectLst/>
                      </a:endParaRPr>
                    </a:p>
                  </a:txBody>
                  <a:tcPr marL="0" marR="0" marT="0" marB="0" anchor="ctr"/>
                </a:tc>
                <a:extLst>
                  <a:ext uri="{0D108BD9-81ED-4DB2-BD59-A6C34878D82A}">
                    <a16:rowId xmlns:a16="http://schemas.microsoft.com/office/drawing/2014/main" val="1011400053"/>
                  </a:ext>
                </a:extLst>
              </a:tr>
              <a:tr h="113357">
                <a:tc>
                  <a:txBody>
                    <a:bodyPr/>
                    <a:lstStyle/>
                    <a:p>
                      <a:pPr algn="ctr"/>
                      <a:r>
                        <a:rPr lang="en-US" sz="1000" noProof="1">
                          <a:solidFill>
                            <a:schemeClr val="tx1"/>
                          </a:solidFill>
                          <a:effectLst/>
                        </a:rPr>
                        <a:t>vec3 </a:t>
                      </a:r>
                      <a:r>
                        <a:rPr lang="pt-BR" sz="1000" noProof="1">
                          <a:solidFill>
                            <a:schemeClr val="tx1"/>
                          </a:solidFill>
                          <a:effectLst/>
                        </a:rPr>
                        <a:t>cross</a:t>
                      </a:r>
                      <a:r>
                        <a:rPr lang="en-US" sz="1000" noProof="1">
                          <a:solidFill>
                            <a:schemeClr val="tx1"/>
                          </a:solidFill>
                          <a:effectLst/>
                        </a:rPr>
                        <a:t>(</a:t>
                      </a:r>
                      <a:r>
                        <a:rPr lang="pt-BR" sz="1000" noProof="1">
                          <a:solidFill>
                            <a:schemeClr val="tx1"/>
                          </a:solidFill>
                          <a:effectLst/>
                        </a:rPr>
                        <a:t>vec3 x, vec3 y</a:t>
                      </a:r>
                      <a:r>
                        <a:rPr lang="el-GR" sz="1000" noProof="1">
                          <a:solidFill>
                            <a:schemeClr val="tx1"/>
                          </a:solidFill>
                          <a:effectLst/>
                        </a:rPr>
                        <a:t>)</a:t>
                      </a:r>
                      <a:endParaRPr lang="el-GR" sz="1000" noProof="1">
                        <a:solidFill>
                          <a:schemeClr val="tx1"/>
                        </a:solidFill>
                        <a:effectLst/>
                        <a:latin typeface="Arial" panose="020B0604020202020204" pitchFamily="34" charset="0"/>
                      </a:endParaRPr>
                    </a:p>
                  </a:txBody>
                  <a:tcPr marL="0" marR="0" marT="0" marB="0" anchor="ctr"/>
                </a:tc>
                <a:tc>
                  <a:txBody>
                    <a:bodyPr/>
                    <a:lstStyle/>
                    <a:p>
                      <a:pPr algn="ctr">
                        <a:buFont typeface="Arial" panose="020B0604020202020204" pitchFamily="34" charset="0"/>
                        <a:buNone/>
                      </a:pPr>
                      <a:r>
                        <a:rPr lang="pt-BR" sz="1000" noProof="0" dirty="0">
                          <a:effectLst/>
                        </a:rPr>
                        <a:t>Retorna o produto vetorial dos vetores </a:t>
                      </a:r>
                      <a:r>
                        <a:rPr lang="pt-BR" sz="1000" noProof="0" dirty="0" err="1">
                          <a:effectLst/>
                        </a:rPr>
                        <a:t>x</a:t>
                      </a:r>
                      <a:r>
                        <a:rPr lang="pt-BR" sz="1000" noProof="0" dirty="0">
                          <a:effectLst/>
                        </a:rPr>
                        <a:t> e </a:t>
                      </a:r>
                      <a:r>
                        <a:rPr lang="pt-BR" sz="1000" noProof="0" dirty="0" err="1">
                          <a:effectLst/>
                        </a:rPr>
                        <a:t>y</a:t>
                      </a:r>
                      <a:endParaRPr lang="pt-BR" sz="1000" noProof="0" dirty="0">
                        <a:effectLst/>
                      </a:endParaRPr>
                    </a:p>
                  </a:txBody>
                  <a:tcPr marL="0" marR="0" marT="0" marB="0" anchor="ctr"/>
                </a:tc>
                <a:extLst>
                  <a:ext uri="{0D108BD9-81ED-4DB2-BD59-A6C34878D82A}">
                    <a16:rowId xmlns:a16="http://schemas.microsoft.com/office/drawing/2014/main" val="442417043"/>
                  </a:ext>
                </a:extLst>
              </a:tr>
              <a:tr h="113357">
                <a:tc>
                  <a:txBody>
                    <a:bodyPr/>
                    <a:lstStyle/>
                    <a:p>
                      <a:pPr algn="ctr"/>
                      <a:r>
                        <a:rPr lang="pt-BR" sz="1000" noProof="1">
                          <a:solidFill>
                            <a:schemeClr val="tx1"/>
                          </a:solidFill>
                          <a:effectLst/>
                          <a:latin typeface="Arial" panose="020B0604020202020204" pitchFamily="34" charset="0"/>
                        </a:rPr>
                        <a:t>float length(</a:t>
                      </a:r>
                      <a:r>
                        <a:rPr lang="en-US" sz="1000" noProof="1">
                          <a:solidFill>
                            <a:schemeClr val="tx1"/>
                          </a:solidFill>
                          <a:effectLst/>
                        </a:rPr>
                        <a:t>genType </a:t>
                      </a:r>
                      <a:r>
                        <a:rPr lang="pt-BR" sz="1000" noProof="1">
                          <a:solidFill>
                            <a:schemeClr val="tx1"/>
                          </a:solidFill>
                          <a:effectLst/>
                        </a:rPr>
                        <a:t>x</a:t>
                      </a:r>
                      <a:r>
                        <a:rPr lang="pt-BR" sz="1000" noProof="1">
                          <a:solidFill>
                            <a:schemeClr val="tx1"/>
                          </a:solidFill>
                          <a:effectLst/>
                          <a:latin typeface="Arial" panose="020B0604020202020204" pitchFamily="34" charset="0"/>
                        </a:rPr>
                        <a:t>)</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latin typeface="Arial" panose="020B0604020202020204" pitchFamily="34" charset="0"/>
                        </a:rPr>
                        <a:t>Retorna o comprimento (magnitude) do vetor </a:t>
                      </a:r>
                      <a:r>
                        <a:rPr lang="pt-BR" sz="1000" noProof="0" dirty="0" err="1">
                          <a:effectLst/>
                          <a:latin typeface="Arial" panose="020B0604020202020204" pitchFamily="34" charset="0"/>
                        </a:rPr>
                        <a:t>x</a:t>
                      </a:r>
                      <a:endParaRPr lang="pt-BR" sz="1000" noProof="0" dirty="0">
                        <a:effectLst/>
                        <a:latin typeface="Arial" panose="020B0604020202020204" pitchFamily="34" charset="0"/>
                      </a:endParaRPr>
                    </a:p>
                  </a:txBody>
                  <a:tcPr marL="0" marR="0" marT="0" marB="0" anchor="ctr"/>
                </a:tc>
                <a:extLst>
                  <a:ext uri="{0D108BD9-81ED-4DB2-BD59-A6C34878D82A}">
                    <a16:rowId xmlns:a16="http://schemas.microsoft.com/office/drawing/2014/main" val="1279024990"/>
                  </a:ext>
                </a:extLst>
              </a:tr>
              <a:tr h="113357">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pt-BR" sz="1000" noProof="1">
                          <a:solidFill>
                            <a:schemeClr val="tx1"/>
                          </a:solidFill>
                          <a:effectLst/>
                          <a:latin typeface="Arial" panose="020B0604020202020204" pitchFamily="34" charset="0"/>
                        </a:rPr>
                        <a:t>genType normalize(genType v);</a:t>
                      </a:r>
                      <a:endParaRPr lang="el-GR" sz="1000" noProof="1">
                        <a:solidFill>
                          <a:schemeClr val="tx1"/>
                        </a:solidFill>
                        <a:effectLst/>
                        <a:latin typeface="Arial" panose="020B0604020202020204" pitchFamily="34" charset="0"/>
                      </a:endParaRPr>
                    </a:p>
                  </a:txBody>
                  <a:tcPr marL="0" marR="0" marT="0" marB="0" anchor="ctr"/>
                </a:tc>
                <a:tc>
                  <a:txBody>
                    <a:bodyPr/>
                    <a:lstStyle/>
                    <a:p>
                      <a:pPr algn="ctr"/>
                      <a:r>
                        <a:rPr lang="pt-BR" sz="1000" noProof="0" dirty="0">
                          <a:effectLst/>
                          <a:latin typeface="Arial" panose="020B0604020202020204" pitchFamily="34" charset="0"/>
                        </a:rPr>
                        <a:t>Retorna o vetor </a:t>
                      </a:r>
                      <a:r>
                        <a:rPr lang="pt-BR" sz="1000" noProof="0" dirty="0" err="1">
                          <a:effectLst/>
                          <a:latin typeface="Arial" panose="020B0604020202020204" pitchFamily="34" charset="0"/>
                        </a:rPr>
                        <a:t>v</a:t>
                      </a:r>
                      <a:r>
                        <a:rPr lang="pt-BR" sz="1000" noProof="0" dirty="0">
                          <a:effectLst/>
                          <a:latin typeface="Arial" panose="020B0604020202020204" pitchFamily="34" charset="0"/>
                        </a:rPr>
                        <a:t> normalizado</a:t>
                      </a:r>
                    </a:p>
                  </a:txBody>
                  <a:tcPr marL="0" marR="0" marT="0" marB="0" anchor="ctr"/>
                </a:tc>
                <a:extLst>
                  <a:ext uri="{0D108BD9-81ED-4DB2-BD59-A6C34878D82A}">
                    <a16:rowId xmlns:a16="http://schemas.microsoft.com/office/drawing/2014/main" val="2765756538"/>
                  </a:ext>
                </a:extLst>
              </a:tr>
            </a:tbl>
          </a:graphicData>
        </a:graphic>
      </p:graphicFrame>
    </p:spTree>
    <p:extLst>
      <p:ext uri="{BB962C8B-B14F-4D97-AF65-F5344CB8AC3E}">
        <p14:creationId xmlns:p14="http://schemas.microsoft.com/office/powerpoint/2010/main" val="20479177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374E-D8C8-FF80-3020-FD1B9EAE641E}"/>
              </a:ext>
            </a:extLst>
          </p:cNvPr>
          <p:cNvSpPr>
            <a:spLocks noGrp="1"/>
          </p:cNvSpPr>
          <p:nvPr>
            <p:ph type="title"/>
          </p:nvPr>
        </p:nvSpPr>
        <p:spPr/>
        <p:txBody>
          <a:bodyPr/>
          <a:lstStyle/>
          <a:p>
            <a:r>
              <a:rPr lang="pt-BR" dirty="0" err="1"/>
              <a:t>Shadertoy</a:t>
            </a:r>
            <a:endParaRPr lang="pt-BR" dirty="0"/>
          </a:p>
        </p:txBody>
      </p:sp>
      <p:sp>
        <p:nvSpPr>
          <p:cNvPr id="3" name="Text Placeholder 2">
            <a:extLst>
              <a:ext uri="{FF2B5EF4-FFF2-40B4-BE49-F238E27FC236}">
                <a16:creationId xmlns:a16="http://schemas.microsoft.com/office/drawing/2014/main" id="{065E9191-3931-FAD1-1DE9-10A1C4E88691}"/>
              </a:ext>
            </a:extLst>
          </p:cNvPr>
          <p:cNvSpPr>
            <a:spLocks noGrp="1"/>
          </p:cNvSpPr>
          <p:nvPr>
            <p:ph type="body" idx="1"/>
          </p:nvPr>
        </p:nvSpPr>
        <p:spPr/>
        <p:txBody>
          <a:bodyPr/>
          <a:lstStyle/>
          <a:p>
            <a:r>
              <a:rPr lang="pt-BR" dirty="0"/>
              <a:t>O </a:t>
            </a:r>
            <a:r>
              <a:rPr lang="pt-BR" dirty="0" err="1"/>
              <a:t>Shadertoy</a:t>
            </a:r>
            <a:r>
              <a:rPr lang="pt-BR" dirty="0"/>
              <a:t> é uma ferramenta da internet que permite escrever </a:t>
            </a:r>
            <a:r>
              <a:rPr lang="pt-BR" dirty="0" err="1"/>
              <a:t>Fragment</a:t>
            </a:r>
            <a:r>
              <a:rPr lang="pt-BR" dirty="0"/>
              <a:t> </a:t>
            </a:r>
            <a:r>
              <a:rPr lang="pt-BR" dirty="0" err="1"/>
              <a:t>Shaders</a:t>
            </a:r>
            <a:r>
              <a:rPr lang="pt-BR" dirty="0"/>
              <a:t> direto no navegador.</a:t>
            </a:r>
          </a:p>
          <a:p>
            <a:r>
              <a:rPr lang="pt-BR" dirty="0"/>
              <a:t>Alguns </a:t>
            </a:r>
            <a:r>
              <a:rPr lang="pt-BR" dirty="0" err="1"/>
              <a:t>Uniforms</a:t>
            </a:r>
            <a:r>
              <a:rPr lang="pt-BR" dirty="0"/>
              <a:t> já são automaticamente fornecidos, e todo o processo de compilação é basicamente instantâneo.</a:t>
            </a:r>
          </a:p>
          <a:p>
            <a:r>
              <a:rPr lang="pt-BR" dirty="0"/>
              <a:t>O </a:t>
            </a:r>
            <a:r>
              <a:rPr lang="pt-BR" dirty="0" err="1"/>
              <a:t>Shadertoy</a:t>
            </a:r>
            <a:r>
              <a:rPr lang="pt-BR" dirty="0"/>
              <a:t> usa alguns padrões para passar os dados, como no caso a chamada do </a:t>
            </a:r>
            <a:r>
              <a:rPr lang="pt-BR" dirty="0" err="1"/>
              <a:t>main</a:t>
            </a:r>
            <a:r>
              <a:rPr lang="pt-BR" dirty="0"/>
              <a:t>(), que é </a:t>
            </a:r>
            <a:r>
              <a:rPr lang="pt-BR" dirty="0" err="1"/>
              <a:t>mainImage</a:t>
            </a:r>
            <a:r>
              <a:rPr lang="pt-BR" dirty="0"/>
              <a:t>().</a:t>
            </a:r>
          </a:p>
        </p:txBody>
      </p:sp>
      <p:sp>
        <p:nvSpPr>
          <p:cNvPr id="4" name="Slide Number Placeholder 3">
            <a:extLst>
              <a:ext uri="{FF2B5EF4-FFF2-40B4-BE49-F238E27FC236}">
                <a16:creationId xmlns:a16="http://schemas.microsoft.com/office/drawing/2014/main" id="{218B3FE5-14AF-42E0-4173-002CFA58EB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17</a:t>
            </a:fld>
            <a:endParaRPr lang="pt-BR"/>
          </a:p>
        </p:txBody>
      </p:sp>
      <p:pic>
        <p:nvPicPr>
          <p:cNvPr id="10" name="Picture 9">
            <a:extLst>
              <a:ext uri="{FF2B5EF4-FFF2-40B4-BE49-F238E27FC236}">
                <a16:creationId xmlns:a16="http://schemas.microsoft.com/office/drawing/2014/main" id="{12EA009B-734C-9A68-3C53-4544B8E10902}"/>
              </a:ext>
            </a:extLst>
          </p:cNvPr>
          <p:cNvPicPr>
            <a:picLocks noChangeAspect="1"/>
          </p:cNvPicPr>
          <p:nvPr/>
        </p:nvPicPr>
        <p:blipFill>
          <a:blip r:embed="rId3"/>
          <a:stretch>
            <a:fillRect/>
          </a:stretch>
        </p:blipFill>
        <p:spPr>
          <a:xfrm>
            <a:off x="2153412" y="3076882"/>
            <a:ext cx="4837176" cy="2524401"/>
          </a:xfrm>
          <a:prstGeom prst="rect">
            <a:avLst/>
          </a:prstGeom>
        </p:spPr>
      </p:pic>
    </p:spTree>
    <p:extLst>
      <p:ext uri="{BB962C8B-B14F-4D97-AF65-F5344CB8AC3E}">
        <p14:creationId xmlns:p14="http://schemas.microsoft.com/office/powerpoint/2010/main" val="2287338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B50AE-2940-DFE5-01B2-52558112067F}"/>
              </a:ext>
            </a:extLst>
          </p:cNvPr>
          <p:cNvSpPr>
            <a:spLocks noGrp="1"/>
          </p:cNvSpPr>
          <p:nvPr>
            <p:ph type="title"/>
          </p:nvPr>
        </p:nvSpPr>
        <p:spPr/>
        <p:txBody>
          <a:bodyPr/>
          <a:lstStyle/>
          <a:p>
            <a:r>
              <a:rPr lang="pt-BR" dirty="0" err="1"/>
              <a:t>Shadertoy</a:t>
            </a:r>
            <a:r>
              <a:rPr lang="pt-BR" dirty="0"/>
              <a:t> </a:t>
            </a:r>
            <a:r>
              <a:rPr lang="pt-BR" dirty="0" err="1"/>
              <a:t>Uniforms</a:t>
            </a:r>
            <a:endParaRPr lang="pt-BR" dirty="0"/>
          </a:p>
        </p:txBody>
      </p:sp>
      <p:sp>
        <p:nvSpPr>
          <p:cNvPr id="3" name="Text Placeholder 2">
            <a:extLst>
              <a:ext uri="{FF2B5EF4-FFF2-40B4-BE49-F238E27FC236}">
                <a16:creationId xmlns:a16="http://schemas.microsoft.com/office/drawing/2014/main" id="{42794075-3DA5-0907-6A15-DFDC25BAE3B3}"/>
              </a:ext>
            </a:extLst>
          </p:cNvPr>
          <p:cNvSpPr>
            <a:spLocks noGrp="1"/>
          </p:cNvSpPr>
          <p:nvPr>
            <p:ph type="body" idx="1"/>
          </p:nvPr>
        </p:nvSpPr>
        <p:spPr/>
        <p:txBody>
          <a:bodyPr/>
          <a:lstStyle/>
          <a:p>
            <a:r>
              <a:rPr lang="en-US" b="1" i="0" dirty="0">
                <a:solidFill>
                  <a:srgbClr val="000000"/>
                </a:solidFill>
                <a:effectLst/>
                <a:latin typeface="Tahoma" panose="020B0604030504040204" pitchFamily="34" charset="0"/>
              </a:rPr>
              <a:t>uniform vec3 </a:t>
            </a:r>
            <a:r>
              <a:rPr lang="en-US" b="1" i="0" dirty="0" err="1">
                <a:solidFill>
                  <a:srgbClr val="000000"/>
                </a:solidFill>
                <a:effectLst/>
                <a:latin typeface="Tahoma" panose="020B0604030504040204" pitchFamily="34" charset="0"/>
              </a:rPr>
              <a:t>iResolution</a:t>
            </a:r>
            <a:r>
              <a:rPr lang="en-US" b="1" i="0" dirty="0">
                <a:solidFill>
                  <a:srgbClr val="000000"/>
                </a:solidFill>
                <a:effectLst/>
                <a:latin typeface="Tahoma" panose="020B0604030504040204" pitchFamily="34" charset="0"/>
              </a:rPr>
              <a:t>; // </a:t>
            </a:r>
            <a:r>
              <a:rPr lang="en-US" b="1" i="0" dirty="0" err="1">
                <a:solidFill>
                  <a:srgbClr val="000000"/>
                </a:solidFill>
                <a:effectLst/>
                <a:latin typeface="Tahoma" panose="020B0604030504040204" pitchFamily="34" charset="0"/>
              </a:rPr>
              <a:t>Resolução</a:t>
            </a:r>
            <a:r>
              <a:rPr lang="en-US" b="1" i="0" dirty="0">
                <a:solidFill>
                  <a:srgbClr val="000000"/>
                </a:solidFill>
                <a:effectLst/>
                <a:latin typeface="Tahoma" panose="020B0604030504040204" pitchFamily="34" charset="0"/>
              </a:rPr>
              <a:t> da </a:t>
            </a:r>
            <a:r>
              <a:rPr lang="en-US" b="1" i="0" dirty="0" err="1">
                <a:solidFill>
                  <a:srgbClr val="000000"/>
                </a:solidFill>
                <a:effectLst/>
                <a:latin typeface="Tahoma" panose="020B0604030504040204" pitchFamily="34" charset="0"/>
              </a:rPr>
              <a:t>Janela</a:t>
            </a:r>
            <a:endParaRPr lang="en-US" b="1" i="0" dirty="0">
              <a:solidFill>
                <a:srgbClr val="000000"/>
              </a:solidFill>
              <a:effectLst/>
              <a:latin typeface="Tahoma" panose="020B0604030504040204" pitchFamily="34" charset="0"/>
            </a:endParaRPr>
          </a:p>
          <a:p>
            <a:r>
              <a:rPr lang="en-US" b="1" i="0" dirty="0">
                <a:solidFill>
                  <a:srgbClr val="000000"/>
                </a:solidFill>
                <a:effectLst/>
                <a:latin typeface="Tahoma" panose="020B0604030504040204" pitchFamily="34" charset="0"/>
              </a:rPr>
              <a:t>uniform float </a:t>
            </a:r>
            <a:r>
              <a:rPr lang="en-US" b="1" i="0" dirty="0" err="1">
                <a:solidFill>
                  <a:srgbClr val="000000"/>
                </a:solidFill>
                <a:effectLst/>
                <a:latin typeface="Tahoma" panose="020B0604030504040204" pitchFamily="34" charset="0"/>
              </a:rPr>
              <a:t>iTime</a:t>
            </a:r>
            <a:r>
              <a:rPr lang="en-US" b="1" i="0" dirty="0">
                <a:solidFill>
                  <a:srgbClr val="000000"/>
                </a:solidFill>
                <a:effectLst/>
                <a:latin typeface="Tahoma" panose="020B0604030504040204" pitchFamily="34" charset="0"/>
              </a:rPr>
              <a:t>; // Float dos </a:t>
            </a:r>
            <a:r>
              <a:rPr lang="en-US" b="1" i="0" dirty="0" err="1">
                <a:solidFill>
                  <a:srgbClr val="000000"/>
                </a:solidFill>
                <a:effectLst/>
                <a:latin typeface="Tahoma" panose="020B0604030504040204" pitchFamily="34" charset="0"/>
              </a:rPr>
              <a:t>segundos</a:t>
            </a:r>
            <a:r>
              <a:rPr lang="en-US" b="1" i="0" dirty="0">
                <a:solidFill>
                  <a:srgbClr val="000000"/>
                </a:solidFill>
                <a:effectLst/>
                <a:latin typeface="Tahoma" panose="020B0604030504040204" pitchFamily="34" charset="0"/>
              </a:rPr>
              <a:t> </a:t>
            </a:r>
            <a:r>
              <a:rPr lang="en-US" b="1" i="0" dirty="0" err="1">
                <a:solidFill>
                  <a:srgbClr val="000000"/>
                </a:solidFill>
                <a:effectLst/>
                <a:latin typeface="Tahoma" panose="020B0604030504040204" pitchFamily="34" charset="0"/>
              </a:rPr>
              <a:t>passados</a:t>
            </a:r>
            <a:endParaRPr lang="en-US" b="1" i="0" dirty="0">
              <a:solidFill>
                <a:srgbClr val="000000"/>
              </a:solidFill>
              <a:effectLst/>
              <a:latin typeface="Tahoma" panose="020B0604030504040204" pitchFamily="34" charset="0"/>
            </a:endParaRP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iTimeDelta</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iFrame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iChannelTime</a:t>
            </a:r>
            <a:r>
              <a:rPr lang="en-US" b="0" i="0" dirty="0">
                <a:solidFill>
                  <a:srgbClr val="000000"/>
                </a:solidFill>
                <a:effectLst/>
                <a:latin typeface="Tahoma" panose="020B0604030504040204" pitchFamily="34" charset="0"/>
              </a:rPr>
              <a:t>[4];</a:t>
            </a:r>
          </a:p>
          <a:p>
            <a:r>
              <a:rPr lang="en-US" b="0" i="0" dirty="0">
                <a:solidFill>
                  <a:srgbClr val="000000"/>
                </a:solidFill>
                <a:effectLst/>
                <a:latin typeface="Tahoma" panose="020B0604030504040204" pitchFamily="34" charset="0"/>
              </a:rPr>
              <a:t>uniform vec4 </a:t>
            </a:r>
            <a:r>
              <a:rPr lang="en-US" b="0" i="0" dirty="0" err="1">
                <a:solidFill>
                  <a:srgbClr val="000000"/>
                </a:solidFill>
                <a:effectLst/>
                <a:latin typeface="Tahoma" panose="020B0604030504040204" pitchFamily="34" charset="0"/>
              </a:rPr>
              <a:t>iMouse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vec4 </a:t>
            </a:r>
            <a:r>
              <a:rPr lang="en-US" b="0" i="0" dirty="0" err="1">
                <a:solidFill>
                  <a:srgbClr val="000000"/>
                </a:solidFill>
                <a:effectLst/>
                <a:latin typeface="Tahoma" panose="020B0604030504040204" pitchFamily="34" charset="0"/>
              </a:rPr>
              <a:t>iDate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float </a:t>
            </a:r>
            <a:r>
              <a:rPr lang="en-US" b="0" i="0" dirty="0" err="1">
                <a:solidFill>
                  <a:srgbClr val="000000"/>
                </a:solidFill>
                <a:effectLst/>
                <a:latin typeface="Tahoma" panose="020B0604030504040204" pitchFamily="34" charset="0"/>
              </a:rPr>
              <a:t>iSampleRate</a:t>
            </a:r>
            <a:r>
              <a:rPr lang="en-US" b="0" i="0" dirty="0">
                <a:solidFill>
                  <a:srgbClr val="000000"/>
                </a:solidFill>
                <a:effectLst/>
                <a:latin typeface="Tahoma" panose="020B0604030504040204" pitchFamily="34" charset="0"/>
              </a:rPr>
              <a:t>;</a:t>
            </a:r>
          </a:p>
          <a:p>
            <a:r>
              <a:rPr lang="en-US" b="0" i="0" dirty="0">
                <a:solidFill>
                  <a:srgbClr val="000000"/>
                </a:solidFill>
                <a:effectLst/>
                <a:latin typeface="Tahoma" panose="020B0604030504040204" pitchFamily="34" charset="0"/>
              </a:rPr>
              <a:t>uniform vec3 </a:t>
            </a:r>
            <a:r>
              <a:rPr lang="en-US" b="0" i="0" dirty="0" err="1">
                <a:solidFill>
                  <a:srgbClr val="000000"/>
                </a:solidFill>
                <a:effectLst/>
                <a:latin typeface="Tahoma" panose="020B0604030504040204" pitchFamily="34" charset="0"/>
              </a:rPr>
              <a:t>iChannelResolution</a:t>
            </a:r>
            <a:r>
              <a:rPr lang="en-US" b="0" i="0" dirty="0">
                <a:solidFill>
                  <a:srgbClr val="000000"/>
                </a:solidFill>
                <a:effectLst/>
                <a:latin typeface="Tahoma" panose="020B0604030504040204" pitchFamily="34" charset="0"/>
              </a:rPr>
              <a:t>[4];</a:t>
            </a:r>
          </a:p>
          <a:p>
            <a:r>
              <a:rPr lang="en-US" b="0" i="0" dirty="0">
                <a:solidFill>
                  <a:srgbClr val="000000"/>
                </a:solidFill>
                <a:effectLst/>
                <a:latin typeface="Tahoma" panose="020B0604030504040204" pitchFamily="34" charset="0"/>
              </a:rPr>
              <a:t>uniform </a:t>
            </a:r>
            <a:r>
              <a:rPr lang="en-US" b="0" i="0" dirty="0" err="1">
                <a:solidFill>
                  <a:srgbClr val="000000"/>
                </a:solidFill>
                <a:effectLst/>
                <a:latin typeface="Tahoma" panose="020B0604030504040204" pitchFamily="34" charset="0"/>
              </a:rPr>
              <a:t>samplerXX</a:t>
            </a:r>
            <a:r>
              <a:rPr lang="en-US" b="0" i="0" dirty="0">
                <a:solidFill>
                  <a:srgbClr val="000000"/>
                </a:solidFill>
                <a:effectLst/>
                <a:latin typeface="Tahoma" panose="020B0604030504040204" pitchFamily="34" charset="0"/>
              </a:rPr>
              <a:t> </a:t>
            </a:r>
            <a:r>
              <a:rPr lang="en-US" b="0" i="0" dirty="0" err="1">
                <a:solidFill>
                  <a:srgbClr val="000000"/>
                </a:solidFill>
                <a:effectLst/>
                <a:latin typeface="Tahoma" panose="020B0604030504040204" pitchFamily="34" charset="0"/>
              </a:rPr>
              <a:t>iChanneli</a:t>
            </a:r>
            <a:r>
              <a:rPr lang="en-US" b="0" i="0" dirty="0">
                <a:solidFill>
                  <a:srgbClr val="000000"/>
                </a:solidFill>
                <a:effectLst/>
                <a:latin typeface="Tahoma" panose="020B0604030504040204" pitchFamily="34" charset="0"/>
              </a:rPr>
              <a:t>;</a:t>
            </a:r>
            <a:endParaRPr lang="pt-BR" dirty="0"/>
          </a:p>
        </p:txBody>
      </p:sp>
      <p:sp>
        <p:nvSpPr>
          <p:cNvPr id="4" name="Slide Number Placeholder 3">
            <a:extLst>
              <a:ext uri="{FF2B5EF4-FFF2-40B4-BE49-F238E27FC236}">
                <a16:creationId xmlns:a16="http://schemas.microsoft.com/office/drawing/2014/main" id="{D219BD5B-FBBA-CB1B-D402-D88095185AE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18</a:t>
            </a:fld>
            <a:endParaRPr lang="pt-BR"/>
          </a:p>
        </p:txBody>
      </p:sp>
    </p:spTree>
    <p:extLst>
      <p:ext uri="{BB962C8B-B14F-4D97-AF65-F5344CB8AC3E}">
        <p14:creationId xmlns:p14="http://schemas.microsoft.com/office/powerpoint/2010/main" val="3972707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2374E-D8C8-FF80-3020-FD1B9EAE641E}"/>
              </a:ext>
            </a:extLst>
          </p:cNvPr>
          <p:cNvSpPr>
            <a:spLocks noGrp="1"/>
          </p:cNvSpPr>
          <p:nvPr>
            <p:ph type="title"/>
          </p:nvPr>
        </p:nvSpPr>
        <p:spPr/>
        <p:txBody>
          <a:bodyPr/>
          <a:lstStyle/>
          <a:p>
            <a:r>
              <a:rPr lang="pt-BR" dirty="0" err="1"/>
              <a:t>Shadertoy</a:t>
            </a:r>
            <a:endParaRPr lang="pt-BR" dirty="0"/>
          </a:p>
        </p:txBody>
      </p:sp>
      <p:sp>
        <p:nvSpPr>
          <p:cNvPr id="3" name="Text Placeholder 2">
            <a:extLst>
              <a:ext uri="{FF2B5EF4-FFF2-40B4-BE49-F238E27FC236}">
                <a16:creationId xmlns:a16="http://schemas.microsoft.com/office/drawing/2014/main" id="{065E9191-3931-FAD1-1DE9-10A1C4E88691}"/>
              </a:ext>
            </a:extLst>
          </p:cNvPr>
          <p:cNvSpPr>
            <a:spLocks noGrp="1"/>
          </p:cNvSpPr>
          <p:nvPr>
            <p:ph type="body" idx="1"/>
          </p:nvPr>
        </p:nvSpPr>
        <p:spPr/>
        <p:txBody>
          <a:bodyPr/>
          <a:lstStyle/>
          <a:p>
            <a:r>
              <a:rPr lang="pt-BR" dirty="0"/>
              <a:t>Exemplo quando se cria um novo </a:t>
            </a:r>
            <a:r>
              <a:rPr lang="pt-BR" dirty="0" err="1"/>
              <a:t>Shader</a:t>
            </a:r>
            <a:r>
              <a:rPr lang="pt-BR" dirty="0"/>
              <a:t>:</a:t>
            </a:r>
          </a:p>
        </p:txBody>
      </p:sp>
      <p:sp>
        <p:nvSpPr>
          <p:cNvPr id="4" name="Slide Number Placeholder 3">
            <a:extLst>
              <a:ext uri="{FF2B5EF4-FFF2-40B4-BE49-F238E27FC236}">
                <a16:creationId xmlns:a16="http://schemas.microsoft.com/office/drawing/2014/main" id="{218B3FE5-14AF-42E0-4173-002CFA58EB7D}"/>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19</a:t>
            </a:fld>
            <a:endParaRPr lang="pt-BR"/>
          </a:p>
        </p:txBody>
      </p:sp>
      <p:sp>
        <p:nvSpPr>
          <p:cNvPr id="7" name="TextBox 6">
            <a:extLst>
              <a:ext uri="{FF2B5EF4-FFF2-40B4-BE49-F238E27FC236}">
                <a16:creationId xmlns:a16="http://schemas.microsoft.com/office/drawing/2014/main" id="{38A01AC0-C839-2228-7DE1-966EC7442908}"/>
              </a:ext>
            </a:extLst>
          </p:cNvPr>
          <p:cNvSpPr txBox="1"/>
          <p:nvPr/>
        </p:nvSpPr>
        <p:spPr>
          <a:xfrm>
            <a:off x="1360651" y="1855957"/>
            <a:ext cx="6488026" cy="2462213"/>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 </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 )</a:t>
            </a:r>
          </a:p>
          <a:p>
            <a:r>
              <a:rPr lang="en-US" b="0" noProof="1">
                <a:solidFill>
                  <a:srgbClr val="DADADA"/>
                </a:solidFill>
                <a:effectLst/>
                <a:latin typeface="Menlo" panose="020B0609030804020204" pitchFamily="49" charset="0"/>
              </a:rPr>
              <a:t>{</a:t>
            </a:r>
          </a:p>
          <a:p>
            <a:pPr lvl="2"/>
            <a:r>
              <a:rPr lang="en-US" b="0" noProof="1">
                <a:solidFill>
                  <a:srgbClr val="57A64A"/>
                </a:solidFill>
                <a:effectLst/>
                <a:latin typeface="Menlo" panose="020B0609030804020204" pitchFamily="49" charset="0"/>
              </a:rPr>
              <a:t>    // Normalized pixel coordinates (from 0 to 1)</a:t>
            </a:r>
            <a:endParaRPr lang="en-US" b="0" noProof="1">
              <a:solidFill>
                <a:srgbClr val="DADADA"/>
              </a:solidFill>
              <a:effectLst/>
              <a:latin typeface="Menlo" panose="020B0609030804020204" pitchFamily="49" charset="0"/>
            </a:endParaRPr>
          </a:p>
          <a:p>
            <a:pPr lvl="2"/>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pPr lvl="2"/>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Time varying pixel color</a:t>
            </a:r>
            <a:endParaRPr lang="en-US" b="0" noProof="1">
              <a:solidFill>
                <a:srgbClr val="DADADA"/>
              </a:solidFill>
              <a:effectLst/>
              <a:latin typeface="Menlo" panose="020B0609030804020204" pitchFamily="49" charset="0"/>
            </a:endParaRPr>
          </a:p>
          <a:p>
            <a:pPr lvl="2"/>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0.5</a:t>
            </a:r>
            <a:r>
              <a:rPr lang="en-US" b="0" noProof="1">
                <a:solidFill>
                  <a:srgbClr val="B4B4B4"/>
                </a:solidFill>
                <a:effectLst/>
                <a:latin typeface="Menlo" panose="020B0609030804020204" pitchFamily="49" charset="0"/>
              </a:rPr>
              <a:t>*</a:t>
            </a:r>
            <a:r>
              <a:rPr lang="en-US" b="0" noProof="1">
                <a:solidFill>
                  <a:srgbClr val="DCDCAA"/>
                </a:solidFill>
                <a:effectLst/>
                <a:latin typeface="Menlo" panose="020B0609030804020204" pitchFamily="49" charset="0"/>
              </a:rPr>
              <a:t>cos</a:t>
            </a:r>
            <a:r>
              <a:rPr lang="en-US" b="0" noProof="1">
                <a:solidFill>
                  <a:srgbClr val="DADADA"/>
                </a:solidFill>
                <a:effectLst/>
                <a:latin typeface="Menlo" panose="020B0609030804020204" pitchFamily="49" charset="0"/>
              </a:rPr>
              <a:t>(iTime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uv.xyx</a:t>
            </a:r>
            <a:r>
              <a:rPr lang="en-US" b="0" noProof="1">
                <a:solidFill>
                  <a:srgbClr val="B4B4B4"/>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4</a:t>
            </a:r>
            <a:r>
              <a:rPr lang="en-US" b="0" noProof="1">
                <a:solidFill>
                  <a:srgbClr val="DADADA"/>
                </a:solidFill>
                <a:effectLst/>
                <a:latin typeface="Menlo" panose="020B0609030804020204" pitchFamily="49" charset="0"/>
              </a:rPr>
              <a:t>));</a:t>
            </a:r>
          </a:p>
          <a:p>
            <a:pPr lvl="2"/>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7A64A"/>
                </a:solidFill>
                <a:effectLst/>
                <a:latin typeface="Menlo" panose="020B0609030804020204" pitchFamily="49" charset="0"/>
              </a:rPr>
              <a:t>// Output to screen</a:t>
            </a:r>
            <a:endParaRPr lang="en-US" b="0" noProof="1">
              <a:solidFill>
                <a:srgbClr val="DADADA"/>
              </a:solidFill>
              <a:effectLst/>
              <a:latin typeface="Menlo" panose="020B0609030804020204" pitchFamily="49" charset="0"/>
            </a:endParaRPr>
          </a:p>
          <a:p>
            <a:pPr lvl="2"/>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p:txBody>
      </p:sp>
      <p:sp>
        <p:nvSpPr>
          <p:cNvPr id="9" name="TextBox 8">
            <a:extLst>
              <a:ext uri="{FF2B5EF4-FFF2-40B4-BE49-F238E27FC236}">
                <a16:creationId xmlns:a16="http://schemas.microsoft.com/office/drawing/2014/main" id="{E7FA7B83-F24A-92B2-0DBC-0C63DF9BF179}"/>
              </a:ext>
            </a:extLst>
          </p:cNvPr>
          <p:cNvSpPr txBox="1"/>
          <p:nvPr/>
        </p:nvSpPr>
        <p:spPr>
          <a:xfrm>
            <a:off x="1067562" y="4722126"/>
            <a:ext cx="4585716" cy="461665"/>
          </a:xfrm>
          <a:prstGeom prst="rect">
            <a:avLst/>
          </a:prstGeom>
          <a:noFill/>
        </p:spPr>
        <p:txBody>
          <a:bodyPr wrap="square">
            <a:spAutoFit/>
          </a:bodyPr>
          <a:lstStyle/>
          <a:p>
            <a:r>
              <a:rPr lang="pt-BR" sz="2400" dirty="0"/>
              <a:t>O que isso faz?</a:t>
            </a:r>
          </a:p>
        </p:txBody>
      </p:sp>
    </p:spTree>
    <p:extLst>
      <p:ext uri="{BB962C8B-B14F-4D97-AF65-F5344CB8AC3E}">
        <p14:creationId xmlns:p14="http://schemas.microsoft.com/office/powerpoint/2010/main" val="182105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40883-219E-1108-F41E-DAE1E032AC87}"/>
              </a:ext>
            </a:extLst>
          </p:cNvPr>
          <p:cNvSpPr>
            <a:spLocks noGrp="1"/>
          </p:cNvSpPr>
          <p:nvPr>
            <p:ph type="title"/>
          </p:nvPr>
        </p:nvSpPr>
        <p:spPr/>
        <p:txBody>
          <a:bodyPr/>
          <a:lstStyle/>
          <a:p>
            <a:r>
              <a:rPr lang="en-US" dirty="0"/>
              <a:t>Ray Casting, Ray Marching, Ray Tracing</a:t>
            </a:r>
          </a:p>
        </p:txBody>
      </p:sp>
      <p:sp>
        <p:nvSpPr>
          <p:cNvPr id="3" name="Text Placeholder 2">
            <a:extLst>
              <a:ext uri="{FF2B5EF4-FFF2-40B4-BE49-F238E27FC236}">
                <a16:creationId xmlns:a16="http://schemas.microsoft.com/office/drawing/2014/main" id="{C94EBA4D-ADFE-F96F-E8BC-AB394E42260F}"/>
              </a:ext>
            </a:extLst>
          </p:cNvPr>
          <p:cNvSpPr>
            <a:spLocks noGrp="1"/>
          </p:cNvSpPr>
          <p:nvPr>
            <p:ph type="body" idx="1"/>
          </p:nvPr>
        </p:nvSpPr>
        <p:spPr>
          <a:xfrm>
            <a:off x="84172" y="838985"/>
            <a:ext cx="8876948" cy="4496159"/>
          </a:xfrm>
        </p:spPr>
        <p:txBody>
          <a:bodyPr>
            <a:normAutofit lnSpcReduction="10000"/>
          </a:bodyPr>
          <a:lstStyle/>
          <a:p>
            <a:pPr marL="571500" indent="-342900" algn="l">
              <a:buFont typeface="Arial" panose="020B0604020202020204" pitchFamily="34" charset="0"/>
              <a:buChar char="•"/>
            </a:pPr>
            <a:r>
              <a:rPr lang="en-US" b="1" i="0" dirty="0">
                <a:solidFill>
                  <a:srgbClr val="2D3748"/>
                </a:solidFill>
                <a:effectLst/>
                <a:latin typeface="system-ui"/>
              </a:rPr>
              <a:t>Ray Casting</a:t>
            </a:r>
            <a:r>
              <a:rPr lang="en-US" b="0" i="0" dirty="0">
                <a:solidFill>
                  <a:srgbClr val="2D3748"/>
                </a:solidFill>
                <a:effectLst/>
                <a:latin typeface="system-ui"/>
              </a:rPr>
              <a:t>: A simpler form of ray tracing used in games like </a:t>
            </a:r>
            <a:r>
              <a:rPr lang="en-US" b="1" i="0" dirty="0">
                <a:solidFill>
                  <a:srgbClr val="2D3748"/>
                </a:solidFill>
                <a:effectLst/>
                <a:latin typeface="system-ui"/>
                <a:hlinkClick r:id="rId2"/>
              </a:rPr>
              <a:t>Wolfenstein 3D</a:t>
            </a:r>
            <a:r>
              <a:rPr lang="en-US" b="0" i="0" dirty="0">
                <a:solidFill>
                  <a:srgbClr val="2D3748"/>
                </a:solidFill>
                <a:effectLst/>
                <a:latin typeface="system-ui"/>
              </a:rPr>
              <a:t> and </a:t>
            </a:r>
            <a:r>
              <a:rPr lang="en-US" b="1" i="0" dirty="0">
                <a:solidFill>
                  <a:srgbClr val="2D3748"/>
                </a:solidFill>
                <a:effectLst/>
                <a:latin typeface="system-ui"/>
                <a:hlinkClick r:id="rId3"/>
              </a:rPr>
              <a:t>Doom</a:t>
            </a:r>
            <a:r>
              <a:rPr lang="en-US" b="0" i="0" dirty="0">
                <a:solidFill>
                  <a:srgbClr val="2D3748"/>
                </a:solidFill>
                <a:effectLst/>
                <a:latin typeface="system-ui"/>
              </a:rPr>
              <a:t> that fires a single ray and stops when it hits a target.</a:t>
            </a:r>
          </a:p>
          <a:p>
            <a:pPr marL="571500" indent="-342900" algn="l">
              <a:buFont typeface="Arial" panose="020B0604020202020204" pitchFamily="34" charset="0"/>
              <a:buChar char="•"/>
            </a:pPr>
            <a:r>
              <a:rPr lang="en-US" b="1" i="0" dirty="0">
                <a:solidFill>
                  <a:srgbClr val="2D3748"/>
                </a:solidFill>
                <a:effectLst/>
                <a:latin typeface="system-ui"/>
              </a:rPr>
              <a:t>Ray Marching</a:t>
            </a:r>
            <a:r>
              <a:rPr lang="en-US" b="0" i="0" dirty="0">
                <a:solidFill>
                  <a:srgbClr val="2D3748"/>
                </a:solidFill>
                <a:effectLst/>
                <a:latin typeface="system-ui"/>
              </a:rPr>
              <a:t>: A method of ray casting that uses signed distance fields (SDF) and commonly a sphere tracing algorithm that "marches" rays incrementally until it hits the closest object.</a:t>
            </a:r>
          </a:p>
          <a:p>
            <a:pPr marL="1028700" lvl="1" indent="-342900"/>
            <a:r>
              <a:rPr lang="en-US" b="0" i="0" dirty="0">
                <a:solidFill>
                  <a:srgbClr val="2D3748"/>
                </a:solidFill>
                <a:effectLst/>
                <a:latin typeface="system-ui"/>
              </a:rPr>
              <a:t>sphere tracing</a:t>
            </a:r>
            <a:r>
              <a:rPr lang="en-US" dirty="0">
                <a:solidFill>
                  <a:srgbClr val="2D3748"/>
                </a:solidFill>
                <a:latin typeface="system-ui"/>
              </a:rPr>
              <a:t>: a type o ray marching</a:t>
            </a:r>
            <a:endParaRPr lang="en-US" b="0" i="0" dirty="0">
              <a:solidFill>
                <a:srgbClr val="2D3748"/>
              </a:solidFill>
              <a:effectLst/>
              <a:latin typeface="system-ui"/>
            </a:endParaRPr>
          </a:p>
          <a:p>
            <a:pPr marL="571500" indent="-342900" algn="l">
              <a:buFont typeface="Arial" panose="020B0604020202020204" pitchFamily="34" charset="0"/>
              <a:buChar char="•"/>
            </a:pPr>
            <a:r>
              <a:rPr lang="en-US" b="1" i="0" dirty="0">
                <a:solidFill>
                  <a:srgbClr val="2D3748"/>
                </a:solidFill>
                <a:effectLst/>
                <a:latin typeface="system-ui"/>
              </a:rPr>
              <a:t>Ray Tracing</a:t>
            </a:r>
            <a:r>
              <a:rPr lang="en-US" b="0" i="0" dirty="0">
                <a:solidFill>
                  <a:srgbClr val="2D3748"/>
                </a:solidFill>
                <a:effectLst/>
                <a:latin typeface="system-ui"/>
              </a:rPr>
              <a:t>: A more sophisticated version of ray casting that fires off rays, calculates </a:t>
            </a:r>
            <a:r>
              <a:rPr lang="en-US" b="1" i="0" dirty="0">
                <a:solidFill>
                  <a:srgbClr val="2D3748"/>
                </a:solidFill>
                <a:effectLst/>
                <a:latin typeface="system-ui"/>
                <a:hlinkClick r:id="rId4"/>
              </a:rPr>
              <a:t>ray-surface intersections</a:t>
            </a:r>
            <a:r>
              <a:rPr lang="en-US" b="0" i="0" dirty="0">
                <a:solidFill>
                  <a:srgbClr val="2D3748"/>
                </a:solidFill>
                <a:effectLst/>
                <a:latin typeface="system-ui"/>
              </a:rPr>
              <a:t>, and recursively creates new rays upon each reflection.</a:t>
            </a:r>
          </a:p>
          <a:p>
            <a:pPr marL="1028700" lvl="1" indent="-342900"/>
            <a:r>
              <a:rPr lang="en-US" dirty="0">
                <a:solidFill>
                  <a:srgbClr val="2D3748"/>
                </a:solidFill>
                <a:latin typeface="system-ui"/>
              </a:rPr>
              <a:t>Path Tracing: A type of ray tracing algorithm that shoots out hundreds or thousands of rays per pixel instead of just one. The rays are shot in random directions using the </a:t>
            </a:r>
            <a:r>
              <a:rPr lang="en-US" dirty="0">
                <a:solidFill>
                  <a:srgbClr val="2D3748"/>
                </a:solidFill>
                <a:latin typeface="system-ui"/>
                <a:hlinkClick r:id="rId5">
                  <a:extLst>
                    <a:ext uri="{A12FA001-AC4F-418D-AE19-62706E023703}">
                      <ahyp:hlinkClr xmlns:ahyp="http://schemas.microsoft.com/office/drawing/2018/hyperlinkcolor" val="tx"/>
                    </a:ext>
                  </a:extLst>
                </a:hlinkClick>
              </a:rPr>
              <a:t>Monte Carlo method</a:t>
            </a:r>
            <a:r>
              <a:rPr lang="en-US" dirty="0">
                <a:solidFill>
                  <a:srgbClr val="2D3748"/>
                </a:solidFill>
                <a:latin typeface="system-ui"/>
              </a:rPr>
              <a:t>, and the final pixel color is determined from sampling the rays that make it to the light source.</a:t>
            </a:r>
          </a:p>
          <a:p>
            <a:pPr marL="571500" indent="-342900">
              <a:buFont typeface="Arial" panose="020B0604020202020204" pitchFamily="34" charset="0"/>
              <a:buChar char="•"/>
            </a:pPr>
            <a:endParaRPr lang="pt-BR" dirty="0"/>
          </a:p>
        </p:txBody>
      </p:sp>
      <p:sp>
        <p:nvSpPr>
          <p:cNvPr id="4" name="Slide Number Placeholder 3">
            <a:extLst>
              <a:ext uri="{FF2B5EF4-FFF2-40B4-BE49-F238E27FC236}">
                <a16:creationId xmlns:a16="http://schemas.microsoft.com/office/drawing/2014/main" id="{C8D09338-9341-8833-8DE1-F0054FF13FA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a:t>
            </a:fld>
            <a:endParaRPr lang="pt-BR"/>
          </a:p>
        </p:txBody>
      </p:sp>
    </p:spTree>
    <p:extLst>
      <p:ext uri="{BB962C8B-B14F-4D97-AF65-F5344CB8AC3E}">
        <p14:creationId xmlns:p14="http://schemas.microsoft.com/office/powerpoint/2010/main" val="171202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5E5FA-A31A-966E-92EF-3476F19787D8}"/>
              </a:ext>
            </a:extLst>
          </p:cNvPr>
          <p:cNvSpPr>
            <a:spLocks noGrp="1"/>
          </p:cNvSpPr>
          <p:nvPr>
            <p:ph type="title"/>
          </p:nvPr>
        </p:nvSpPr>
        <p:spPr/>
        <p:txBody>
          <a:bodyPr/>
          <a:lstStyle/>
          <a:p>
            <a:r>
              <a:rPr lang="pt-BR" dirty="0"/>
              <a:t>Interpreta tipo de vetores</a:t>
            </a:r>
          </a:p>
        </p:txBody>
      </p:sp>
      <p:sp>
        <p:nvSpPr>
          <p:cNvPr id="3" name="Text Placeholder 2">
            <a:extLst>
              <a:ext uri="{FF2B5EF4-FFF2-40B4-BE49-F238E27FC236}">
                <a16:creationId xmlns:a16="http://schemas.microsoft.com/office/drawing/2014/main" id="{0C7ECD81-2F70-B2A1-2261-41574BFE15A7}"/>
              </a:ext>
            </a:extLst>
          </p:cNvPr>
          <p:cNvSpPr>
            <a:spLocks noGrp="1"/>
          </p:cNvSpPr>
          <p:nvPr>
            <p:ph type="body" idx="1"/>
          </p:nvPr>
        </p:nvSpPr>
        <p:spPr/>
        <p:txBody>
          <a:bodyPr>
            <a:normAutofit/>
          </a:bodyPr>
          <a:lstStyle/>
          <a:p>
            <a:r>
              <a:rPr lang="pt-BR" dirty="0"/>
              <a:t>Quando o </a:t>
            </a:r>
            <a:r>
              <a:rPr lang="pt-BR" dirty="0" err="1"/>
              <a:t>shader</a:t>
            </a:r>
            <a:r>
              <a:rPr lang="pt-BR" dirty="0"/>
              <a:t> tem um tipo de chamada como a seguinte: </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fragCoord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iResolution.xy</a:t>
            </a:r>
            <a:endParaRPr lang="en-US" dirty="0">
              <a:latin typeface="Courier New" panose="02070309020205020404" pitchFamily="49" charset="0"/>
              <a:cs typeface="Courier New" panose="02070309020205020404" pitchFamily="49" charset="0"/>
            </a:endParaRPr>
          </a:p>
          <a:p>
            <a:endParaRPr lang="en-US" dirty="0"/>
          </a:p>
          <a:p>
            <a:r>
              <a:rPr lang="pt-BR" dirty="0"/>
              <a:t>Ele executa as divisões individualmente internamente:</a:t>
            </a:r>
          </a:p>
          <a:p>
            <a:r>
              <a:rPr lang="en-US" dirty="0" err="1">
                <a:latin typeface="Courier New" panose="02070309020205020404" pitchFamily="49" charset="0"/>
                <a:cs typeface="Courier New" panose="02070309020205020404" pitchFamily="49" charset="0"/>
              </a:rPr>
              <a:t>uv.x</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fragCoord.x</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iResolution.x</a:t>
            </a:r>
            <a:r>
              <a:rPr lang="en-US" dirty="0">
                <a:latin typeface="Courier New" panose="02070309020205020404" pitchFamily="49" charset="0"/>
                <a:cs typeface="Courier New" panose="02070309020205020404" pitchFamily="49" charset="0"/>
              </a:rPr>
              <a:t> </a:t>
            </a:r>
          </a:p>
          <a:p>
            <a:r>
              <a:rPr lang="en-US" dirty="0" err="1">
                <a:latin typeface="Courier New" panose="02070309020205020404" pitchFamily="49" charset="0"/>
                <a:cs typeface="Courier New" panose="02070309020205020404" pitchFamily="49" charset="0"/>
              </a:rPr>
              <a:t>uv.y</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fragCoord.y</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iResolution.y</a:t>
            </a:r>
            <a:endParaRPr lang="en-US" b="1" dirty="0">
              <a:solidFill>
                <a:srgbClr val="2D3748"/>
              </a:solidFill>
              <a:latin typeface="Courier New" panose="02070309020205020404" pitchFamily="49" charset="0"/>
              <a:cs typeface="Courier New" panose="02070309020205020404" pitchFamily="49" charset="0"/>
            </a:endParaRPr>
          </a:p>
          <a:p>
            <a:endParaRPr lang="pt-BR" b="1" dirty="0"/>
          </a:p>
        </p:txBody>
      </p:sp>
      <p:sp>
        <p:nvSpPr>
          <p:cNvPr id="4" name="Slide Number Placeholder 3">
            <a:extLst>
              <a:ext uri="{FF2B5EF4-FFF2-40B4-BE49-F238E27FC236}">
                <a16:creationId xmlns:a16="http://schemas.microsoft.com/office/drawing/2014/main" id="{63A7FAD7-79B3-5AEA-F98E-4D1A8B697FB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20</a:t>
            </a:fld>
            <a:endParaRPr lang="pt-BR"/>
          </a:p>
        </p:txBody>
      </p:sp>
    </p:spTree>
    <p:extLst>
      <p:ext uri="{BB962C8B-B14F-4D97-AF65-F5344CB8AC3E}">
        <p14:creationId xmlns:p14="http://schemas.microsoft.com/office/powerpoint/2010/main" val="4634687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51EF0-0DCE-42C2-FB69-C1A8FD96503D}"/>
              </a:ext>
            </a:extLst>
          </p:cNvPr>
          <p:cNvSpPr>
            <a:spLocks noGrp="1"/>
          </p:cNvSpPr>
          <p:nvPr>
            <p:ph type="title"/>
          </p:nvPr>
        </p:nvSpPr>
        <p:spPr/>
        <p:txBody>
          <a:bodyPr/>
          <a:lstStyle/>
          <a:p>
            <a:r>
              <a:rPr lang="pt-BR" dirty="0"/>
              <a:t>Função </a:t>
            </a:r>
            <a:r>
              <a:rPr lang="pt-BR" dirty="0" err="1"/>
              <a:t>step</a:t>
            </a:r>
            <a:r>
              <a:rPr lang="pt-BR" dirty="0"/>
              <a:t>() do GLSL</a:t>
            </a:r>
          </a:p>
        </p:txBody>
      </p:sp>
      <p:sp>
        <p:nvSpPr>
          <p:cNvPr id="3" name="Text Placeholder 2">
            <a:extLst>
              <a:ext uri="{FF2B5EF4-FFF2-40B4-BE49-F238E27FC236}">
                <a16:creationId xmlns:a16="http://schemas.microsoft.com/office/drawing/2014/main" id="{86F018DA-921A-B2A2-1D16-45979531D73D}"/>
              </a:ext>
            </a:extLst>
          </p:cNvPr>
          <p:cNvSpPr>
            <a:spLocks noGrp="1"/>
          </p:cNvSpPr>
          <p:nvPr>
            <p:ph type="body" idx="1"/>
          </p:nvPr>
        </p:nvSpPr>
        <p:spPr>
          <a:xfrm>
            <a:off x="390548" y="838985"/>
            <a:ext cx="8428232" cy="1721335"/>
          </a:xfrm>
        </p:spPr>
        <p:txBody>
          <a:bodyPr/>
          <a:lstStyle/>
          <a:p>
            <a:r>
              <a:rPr lang="en-US" noProof="1">
                <a:effectLst/>
                <a:latin typeface="Courier New" panose="02070309020205020404" pitchFamily="49" charset="0"/>
                <a:cs typeface="Courier New" panose="02070309020205020404" pitchFamily="49" charset="0"/>
              </a:rPr>
              <a:t>genType </a:t>
            </a:r>
            <a:r>
              <a:rPr lang="en-US" b="1" noProof="1">
                <a:effectLst/>
                <a:latin typeface="Courier New" panose="02070309020205020404" pitchFamily="49" charset="0"/>
                <a:cs typeface="Courier New" panose="02070309020205020404" pitchFamily="49" charset="0"/>
              </a:rPr>
              <a:t>step</a:t>
            </a:r>
            <a:r>
              <a:rPr lang="en-US" noProof="1">
                <a:effectLst/>
                <a:latin typeface="Courier New" panose="02070309020205020404" pitchFamily="49" charset="0"/>
                <a:cs typeface="Courier New" panose="02070309020205020404" pitchFamily="49" charset="0"/>
              </a:rPr>
              <a:t>(genType </a:t>
            </a:r>
            <a:r>
              <a:rPr lang="en-US" i="1" noProof="1">
                <a:effectLst/>
                <a:latin typeface="Courier New" panose="02070309020205020404" pitchFamily="49" charset="0"/>
                <a:cs typeface="Courier New" panose="02070309020205020404" pitchFamily="49" charset="0"/>
              </a:rPr>
              <a:t>edge</a:t>
            </a:r>
            <a:r>
              <a:rPr lang="en-US" noProof="1">
                <a:effectLst/>
                <a:latin typeface="Courier New" panose="02070309020205020404" pitchFamily="49" charset="0"/>
                <a:cs typeface="Courier New" panose="02070309020205020404" pitchFamily="49" charset="0"/>
              </a:rPr>
              <a:t>, genType </a:t>
            </a:r>
            <a:r>
              <a:rPr lang="en-US" i="1" noProof="1">
                <a:effectLst/>
                <a:latin typeface="Courier New" panose="02070309020205020404" pitchFamily="49" charset="0"/>
                <a:cs typeface="Courier New" panose="02070309020205020404" pitchFamily="49" charset="0"/>
              </a:rPr>
              <a:t>x</a:t>
            </a:r>
            <a:r>
              <a:rPr lang="en-US" noProof="1">
                <a:effectLst/>
                <a:latin typeface="Courier New" panose="02070309020205020404" pitchFamily="49" charset="0"/>
                <a:cs typeface="Courier New" panose="02070309020205020404" pitchFamily="49" charset="0"/>
              </a:rPr>
              <a:t>);</a:t>
            </a:r>
            <a:br>
              <a:rPr lang="en-US" noProof="1">
                <a:latin typeface="Courier New" panose="02070309020205020404" pitchFamily="49" charset="0"/>
                <a:cs typeface="Courier New" panose="02070309020205020404" pitchFamily="49" charset="0"/>
              </a:rPr>
            </a:br>
            <a:endParaRPr lang="pt-BR" noProof="1">
              <a:latin typeface="Courier New" panose="02070309020205020404" pitchFamily="49" charset="0"/>
              <a:cs typeface="Courier New" panose="02070309020205020404" pitchFamily="49" charset="0"/>
            </a:endParaRPr>
          </a:p>
          <a:p>
            <a:r>
              <a:rPr lang="pt-BR" dirty="0"/>
              <a:t>Essa função retorna 0 se o valor </a:t>
            </a:r>
            <a:r>
              <a:rPr lang="pt-BR" dirty="0" err="1"/>
              <a:t>x</a:t>
            </a:r>
            <a:r>
              <a:rPr lang="pt-BR" dirty="0"/>
              <a:t> for menor que </a:t>
            </a:r>
            <a:r>
              <a:rPr lang="pt-BR" dirty="0" err="1"/>
              <a:t>edge</a:t>
            </a:r>
            <a:r>
              <a:rPr lang="pt-BR" dirty="0"/>
              <a:t>, senão retorna 1.</a:t>
            </a:r>
          </a:p>
        </p:txBody>
      </p:sp>
      <p:sp>
        <p:nvSpPr>
          <p:cNvPr id="4" name="Slide Number Placeholder 3">
            <a:extLst>
              <a:ext uri="{FF2B5EF4-FFF2-40B4-BE49-F238E27FC236}">
                <a16:creationId xmlns:a16="http://schemas.microsoft.com/office/drawing/2014/main" id="{CB57F59F-4B2B-CBF3-0932-4967823C973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21</a:t>
            </a:fld>
            <a:endParaRPr lang="pt-BR"/>
          </a:p>
        </p:txBody>
      </p:sp>
      <p:sp>
        <p:nvSpPr>
          <p:cNvPr id="8" name="TextBox 7">
            <a:extLst>
              <a:ext uri="{FF2B5EF4-FFF2-40B4-BE49-F238E27FC236}">
                <a16:creationId xmlns:a16="http://schemas.microsoft.com/office/drawing/2014/main" id="{FEC4A497-49EE-B8FD-61FB-59667A56EA56}"/>
              </a:ext>
            </a:extLst>
          </p:cNvPr>
          <p:cNvSpPr txBox="1"/>
          <p:nvPr/>
        </p:nvSpPr>
        <p:spPr>
          <a:xfrm>
            <a:off x="738020" y="2418955"/>
            <a:ext cx="6924652" cy="1169551"/>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mainImage( </a:t>
            </a:r>
            <a:r>
              <a:rPr lang="en-US" b="0" noProof="1">
                <a:solidFill>
                  <a:srgbClr val="569CD6"/>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 fragColor, </a:t>
            </a:r>
            <a:r>
              <a:rPr lang="en-US" b="0" noProof="1">
                <a:solidFill>
                  <a:srgbClr val="569CD6"/>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fragCoord ){</a:t>
            </a:r>
          </a:p>
          <a:p>
            <a:r>
              <a:rPr lang="en-US" b="0" noProof="1">
                <a:solidFill>
                  <a:srgbClr val="569CD6"/>
                </a:solidFill>
                <a:effectLst/>
                <a:latin typeface="Menlo" panose="020B0609030804020204" pitchFamily="49" charset="0"/>
              </a:rPr>
              <a:t>    vec2</a:t>
            </a:r>
            <a:r>
              <a:rPr lang="en-US" b="0" noProof="1">
                <a:solidFill>
                  <a:srgbClr val="DADADA"/>
                </a:solidFill>
                <a:effectLst/>
                <a:latin typeface="Menlo" panose="020B0609030804020204" pitchFamily="49" charset="0"/>
              </a:rPr>
              <a:t>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iResolution.xy;</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0.5</a:t>
            </a:r>
            <a:r>
              <a:rPr lang="en-US" b="0" noProof="1">
                <a:solidFill>
                  <a:srgbClr val="DADADA"/>
                </a:solidFill>
                <a:effectLst/>
                <a:latin typeface="Menlo" panose="020B0609030804020204" pitchFamily="49" charset="0"/>
              </a:rPr>
              <a:t>, uv.x));</a:t>
            </a:r>
          </a:p>
          <a:p>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vec4</a:t>
            </a:r>
            <a:r>
              <a:rPr lang="en-US" b="0" noProof="1">
                <a:solidFill>
                  <a:srgbClr val="DADADA"/>
                </a:solidFill>
                <a:effectLst/>
                <a:latin typeface="Menlo" panose="020B0609030804020204" pitchFamily="49" charset="0"/>
              </a:rPr>
              <a:t>(col,</a:t>
            </a:r>
            <a:r>
              <a:rPr lang="en-US" b="0" noProof="1">
                <a:solidFill>
                  <a:srgbClr val="B5CEA8"/>
                </a:solidFill>
                <a:effectLst/>
                <a:latin typeface="Menlo" panose="020B0609030804020204" pitchFamily="49" charset="0"/>
              </a:rPr>
              <a:t>1.0</a:t>
            </a:r>
            <a:r>
              <a:rPr lang="en-US" b="0" noProof="1">
                <a:solidFill>
                  <a:srgbClr val="DADADA"/>
                </a:solidFill>
                <a:effectLst/>
                <a:latin typeface="Menlo" panose="020B0609030804020204" pitchFamily="49" charset="0"/>
              </a:rPr>
              <a:t>); </a:t>
            </a:r>
          </a:p>
          <a:p>
            <a:r>
              <a:rPr lang="en-US"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B6F06372-F2EE-6C3F-C049-8253CF37D844}"/>
              </a:ext>
            </a:extLst>
          </p:cNvPr>
          <p:cNvSpPr txBox="1"/>
          <p:nvPr/>
        </p:nvSpPr>
        <p:spPr>
          <a:xfrm>
            <a:off x="966978" y="4458022"/>
            <a:ext cx="4585716" cy="369332"/>
          </a:xfrm>
          <a:prstGeom prst="rect">
            <a:avLst/>
          </a:prstGeom>
          <a:noFill/>
        </p:spPr>
        <p:txBody>
          <a:bodyPr wrap="square">
            <a:spAutoFit/>
          </a:bodyPr>
          <a:lstStyle/>
          <a:p>
            <a:r>
              <a:rPr lang="pt-BR" sz="1800" dirty="0"/>
              <a:t>O que faz esse código?</a:t>
            </a:r>
          </a:p>
        </p:txBody>
      </p:sp>
      <p:pic>
        <p:nvPicPr>
          <p:cNvPr id="3074" name="Picture 2">
            <a:extLst>
              <a:ext uri="{FF2B5EF4-FFF2-40B4-BE49-F238E27FC236}">
                <a16:creationId xmlns:a16="http://schemas.microsoft.com/office/drawing/2014/main" id="{BD0E133A-624A-9598-C0E7-A4EC135DF0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1376" y="3745147"/>
            <a:ext cx="3191256" cy="1795082"/>
          </a:xfrm>
          <a:prstGeom prst="rect">
            <a:avLst/>
          </a:prstGeom>
          <a:solidFill>
            <a:schemeClr val="tx1"/>
          </a:solidFill>
          <a:ln>
            <a:solidFill>
              <a:schemeClr val="tx1"/>
            </a:solidFill>
          </a:ln>
        </p:spPr>
      </p:pic>
    </p:spTree>
    <p:extLst>
      <p:ext uri="{BB962C8B-B14F-4D97-AF65-F5344CB8AC3E}">
        <p14:creationId xmlns:p14="http://schemas.microsoft.com/office/powerpoint/2010/main" val="1214419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22</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Em matemática, a Função de Distância com Sinal (</a:t>
            </a:r>
            <a:r>
              <a:rPr lang="pt-BR" dirty="0" err="1"/>
              <a:t>Signed</a:t>
            </a:r>
            <a:r>
              <a:rPr lang="pt-BR" dirty="0"/>
              <a:t> </a:t>
            </a:r>
            <a:r>
              <a:rPr lang="pt-BR" dirty="0" err="1"/>
              <a:t>Distance</a:t>
            </a:r>
            <a:r>
              <a:rPr lang="pt-BR" dirty="0"/>
              <a:t> </a:t>
            </a:r>
            <a:r>
              <a:rPr lang="pt-BR" dirty="0" err="1"/>
              <a:t>Function</a:t>
            </a:r>
            <a:r>
              <a:rPr lang="pt-BR" dirty="0"/>
              <a:t>) é a distância ortogonal de um determinado ponto </a:t>
            </a:r>
            <a:r>
              <a:rPr lang="pt-BR" dirty="0" err="1"/>
              <a:t>x</a:t>
            </a:r>
            <a:r>
              <a:rPr lang="pt-BR" dirty="0"/>
              <a:t> ao limite de um conjunto </a:t>
            </a:r>
            <a:r>
              <a:rPr lang="el-GR" dirty="0"/>
              <a:t>Ω </a:t>
            </a:r>
            <a:r>
              <a:rPr lang="pt-BR" dirty="0"/>
              <a:t>em um espaço métrico, com o sinal determinado por </a:t>
            </a:r>
            <a:r>
              <a:rPr lang="pt-BR" dirty="0" err="1"/>
              <a:t>x</a:t>
            </a:r>
            <a:r>
              <a:rPr lang="pt-BR" dirty="0"/>
              <a:t> estar ou não no interior de </a:t>
            </a:r>
            <a:r>
              <a:rPr lang="el-GR" dirty="0"/>
              <a:t>Ω.</a:t>
            </a:r>
            <a:endParaRPr lang="pt-BR" dirty="0"/>
          </a:p>
          <a:p>
            <a:r>
              <a:rPr lang="pt-BR" dirty="0"/>
              <a:t>A função tem valores positivos nos pontos </a:t>
            </a:r>
            <a:r>
              <a:rPr lang="pt-BR" dirty="0" err="1"/>
              <a:t>x</a:t>
            </a:r>
            <a:r>
              <a:rPr lang="pt-BR" dirty="0"/>
              <a:t> dentro de </a:t>
            </a:r>
            <a:r>
              <a:rPr lang="el-GR" dirty="0"/>
              <a:t>Ω, </a:t>
            </a:r>
            <a:r>
              <a:rPr lang="pt-BR" dirty="0"/>
              <a:t>diminui em valor quando </a:t>
            </a:r>
            <a:r>
              <a:rPr lang="pt-BR" dirty="0" err="1"/>
              <a:t>x</a:t>
            </a:r>
            <a:r>
              <a:rPr lang="pt-BR" dirty="0"/>
              <a:t> se aproxima do limite de </a:t>
            </a:r>
            <a:r>
              <a:rPr lang="el-GR" dirty="0"/>
              <a:t>Ω </a:t>
            </a:r>
            <a:r>
              <a:rPr lang="pt-BR" dirty="0"/>
              <a:t>onde a função de distância com sinal é zero e assume valores negativos fora de </a:t>
            </a:r>
            <a:r>
              <a:rPr lang="el-GR" dirty="0"/>
              <a:t>Ω. </a:t>
            </a:r>
            <a:r>
              <a:rPr lang="pt-BR" dirty="0"/>
              <a:t>No entanto, a convenção alternativa às vezes também é adotada (isto é, negativo dentro de </a:t>
            </a:r>
            <a:r>
              <a:rPr lang="el-GR" dirty="0"/>
              <a:t>Ω </a:t>
            </a:r>
            <a:r>
              <a:rPr lang="pt-BR" dirty="0"/>
              <a:t>e positivo fora).</a:t>
            </a:r>
          </a:p>
        </p:txBody>
      </p:sp>
      <p:sp>
        <p:nvSpPr>
          <p:cNvPr id="7" name="TextBox 6">
            <a:extLst>
              <a:ext uri="{FF2B5EF4-FFF2-40B4-BE49-F238E27FC236}">
                <a16:creationId xmlns:a16="http://schemas.microsoft.com/office/drawing/2014/main" id="{86B3D4FC-35F0-9F3B-2722-DCEF479B684F}"/>
              </a:ext>
            </a:extLst>
          </p:cNvPr>
          <p:cNvSpPr txBox="1"/>
          <p:nvPr/>
        </p:nvSpPr>
        <p:spPr>
          <a:xfrm>
            <a:off x="2008734" y="5410729"/>
            <a:ext cx="6375654" cy="261610"/>
          </a:xfrm>
          <a:prstGeom prst="rect">
            <a:avLst/>
          </a:prstGeom>
          <a:noFill/>
        </p:spPr>
        <p:txBody>
          <a:bodyPr wrap="square">
            <a:spAutoFit/>
          </a:bodyPr>
          <a:lstStyle/>
          <a:p>
            <a:pPr algn="r"/>
            <a:r>
              <a:rPr lang="pt-BR" sz="1100" dirty="0"/>
              <a:t>Adaptado de: https://</a:t>
            </a:r>
            <a:r>
              <a:rPr lang="pt-BR" sz="1100" dirty="0" err="1"/>
              <a:t>en.wikipedia.org</a:t>
            </a:r>
            <a:r>
              <a:rPr lang="pt-BR" sz="1100" dirty="0"/>
              <a:t>/wiki/</a:t>
            </a:r>
            <a:r>
              <a:rPr lang="pt-BR" sz="1100" dirty="0" err="1"/>
              <a:t>Signed_distance_function</a:t>
            </a:r>
            <a:endParaRPr lang="pt-BR" sz="1100" dirty="0"/>
          </a:p>
        </p:txBody>
      </p:sp>
    </p:spTree>
    <p:extLst>
      <p:ext uri="{BB962C8B-B14F-4D97-AF65-F5344CB8AC3E}">
        <p14:creationId xmlns:p14="http://schemas.microsoft.com/office/powerpoint/2010/main" val="7398116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23</a:t>
            </a:fld>
            <a:endParaRPr lang="pt-BR"/>
          </a:p>
        </p:txBody>
      </p:sp>
      <p:sp>
        <p:nvSpPr>
          <p:cNvPr id="8" name="Text Placeholder 7">
            <a:extLst>
              <a:ext uri="{FF2B5EF4-FFF2-40B4-BE49-F238E27FC236}">
                <a16:creationId xmlns:a16="http://schemas.microsoft.com/office/drawing/2014/main" id="{DF65B1F2-F651-4E0B-6099-F3BB39932837}"/>
              </a:ext>
            </a:extLst>
          </p:cNvPr>
          <p:cNvSpPr>
            <a:spLocks noGrp="1"/>
          </p:cNvSpPr>
          <p:nvPr>
            <p:ph type="body" idx="1"/>
          </p:nvPr>
        </p:nvSpPr>
        <p:spPr>
          <a:xfrm>
            <a:off x="390548" y="838985"/>
            <a:ext cx="8428232" cy="3586711"/>
          </a:xfrm>
        </p:spPr>
        <p:txBody>
          <a:bodyPr/>
          <a:lstStyle/>
          <a:p>
            <a:r>
              <a:rPr lang="pt-BR" dirty="0"/>
              <a:t>Explicar...</a:t>
            </a:r>
          </a:p>
        </p:txBody>
      </p:sp>
      <p:pic>
        <p:nvPicPr>
          <p:cNvPr id="1026" name="Picture 2">
            <a:extLst>
              <a:ext uri="{FF2B5EF4-FFF2-40B4-BE49-F238E27FC236}">
                <a16:creationId xmlns:a16="http://schemas.microsoft.com/office/drawing/2014/main" id="{89AE2DD9-870B-9609-9AEC-DCF0FA6D81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00" y="1648480"/>
            <a:ext cx="8128000" cy="3543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578CAA6-5F58-7589-12B9-EA48EED5E052}"/>
              </a:ext>
            </a:extLst>
          </p:cNvPr>
          <p:cNvSpPr txBox="1"/>
          <p:nvPr/>
        </p:nvSpPr>
        <p:spPr>
          <a:xfrm>
            <a:off x="910336" y="5493561"/>
            <a:ext cx="7813040" cy="215444"/>
          </a:xfrm>
          <a:prstGeom prst="rect">
            <a:avLst/>
          </a:prstGeom>
          <a:noFill/>
        </p:spPr>
        <p:txBody>
          <a:bodyPr wrap="square">
            <a:spAutoFit/>
          </a:bodyPr>
          <a:lstStyle/>
          <a:p>
            <a:r>
              <a:rPr lang="en-US" sz="800" dirty="0"/>
              <a:t>Stress-based shape and topology optimization with cellular level set in B-splines, </a:t>
            </a:r>
            <a:r>
              <a:rPr lang="en-US" sz="800" dirty="0" err="1"/>
              <a:t>por</a:t>
            </a:r>
            <a:r>
              <a:rPr lang="en-US" sz="800" dirty="0"/>
              <a:t> :</a:t>
            </a:r>
            <a:r>
              <a:rPr lang="en-US" sz="800" dirty="0" err="1"/>
              <a:t>Yelin</a:t>
            </a:r>
            <a:r>
              <a:rPr lang="en-US" sz="800" dirty="0"/>
              <a:t> Song &amp; </a:t>
            </a:r>
            <a:r>
              <a:rPr lang="en-US" sz="800" dirty="0" err="1"/>
              <a:t>Qingping</a:t>
            </a:r>
            <a:r>
              <a:rPr lang="en-US" sz="800" dirty="0"/>
              <a:t> Ma &amp; Yu He &amp; </a:t>
            </a:r>
            <a:r>
              <a:rPr lang="en-US" sz="800" dirty="0" err="1"/>
              <a:t>Mingdong</a:t>
            </a:r>
            <a:r>
              <a:rPr lang="en-US" sz="800" dirty="0"/>
              <a:t> Zhou &amp; Michael Yu Wang</a:t>
            </a:r>
            <a:endParaRPr lang="pt-BR" sz="800" dirty="0"/>
          </a:p>
        </p:txBody>
      </p:sp>
    </p:spTree>
    <p:extLst>
      <p:ext uri="{BB962C8B-B14F-4D97-AF65-F5344CB8AC3E}">
        <p14:creationId xmlns:p14="http://schemas.microsoft.com/office/powerpoint/2010/main" val="926194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7DFDC-156D-8A83-3BE8-C06A32D192A0}"/>
              </a:ext>
            </a:extLst>
          </p:cNvPr>
          <p:cNvSpPr>
            <a:spLocks noGrp="1"/>
          </p:cNvSpPr>
          <p:nvPr>
            <p:ph type="title"/>
          </p:nvPr>
        </p:nvSpPr>
        <p:spPr/>
        <p:txBody>
          <a:bodyPr/>
          <a:lstStyle/>
          <a:p>
            <a:r>
              <a:rPr lang="pt-BR" dirty="0"/>
              <a:t>Função para círculo 2D</a:t>
            </a:r>
          </a:p>
        </p:txBody>
      </p:sp>
      <p:sp>
        <p:nvSpPr>
          <p:cNvPr id="3" name="Text Placeholder 2">
            <a:extLst>
              <a:ext uri="{FF2B5EF4-FFF2-40B4-BE49-F238E27FC236}">
                <a16:creationId xmlns:a16="http://schemas.microsoft.com/office/drawing/2014/main" id="{A0AB3A8F-C792-F724-F386-DBA794F279E1}"/>
              </a:ext>
            </a:extLst>
          </p:cNvPr>
          <p:cNvSpPr>
            <a:spLocks noGrp="1"/>
          </p:cNvSpPr>
          <p:nvPr>
            <p:ph type="body" idx="1"/>
          </p:nvPr>
        </p:nvSpPr>
        <p:spPr/>
        <p:txBody>
          <a:bodyPr/>
          <a:lstStyle/>
          <a:p>
            <a:r>
              <a:rPr lang="pt-BR" dirty="0"/>
              <a:t>Imagine que estou testando um ponto </a:t>
            </a:r>
            <a:r>
              <a:rPr lang="pt-BR" i="1" dirty="0" err="1"/>
              <a:t>uv</a:t>
            </a:r>
            <a:r>
              <a:rPr lang="pt-BR" dirty="0"/>
              <a:t>.</a:t>
            </a:r>
          </a:p>
          <a:p>
            <a:r>
              <a:rPr lang="pt-BR" dirty="0"/>
              <a:t>Como saber se este ponto está dentro de um círculo de raio </a:t>
            </a:r>
            <a:r>
              <a:rPr lang="pt-BR" dirty="0" err="1"/>
              <a:t>r</a:t>
            </a:r>
            <a:r>
              <a:rPr lang="pt-BR" dirty="0"/>
              <a:t>?</a:t>
            </a:r>
          </a:p>
        </p:txBody>
      </p:sp>
      <p:sp>
        <p:nvSpPr>
          <p:cNvPr id="4" name="Slide Number Placeholder 3">
            <a:extLst>
              <a:ext uri="{FF2B5EF4-FFF2-40B4-BE49-F238E27FC236}">
                <a16:creationId xmlns:a16="http://schemas.microsoft.com/office/drawing/2014/main" id="{83533FF7-7363-DAF4-7A02-13B86978427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24</a:t>
            </a:fld>
            <a:endParaRPr lang="pt-BR"/>
          </a:p>
        </p:txBody>
      </p:sp>
      <p:sp>
        <p:nvSpPr>
          <p:cNvPr id="5" name="TextBox 4">
            <a:extLst>
              <a:ext uri="{FF2B5EF4-FFF2-40B4-BE49-F238E27FC236}">
                <a16:creationId xmlns:a16="http://schemas.microsoft.com/office/drawing/2014/main" id="{ABF622F4-0B36-51EC-3E62-A2C0493FA4FC}"/>
              </a:ext>
            </a:extLst>
          </p:cNvPr>
          <p:cNvSpPr txBox="1"/>
          <p:nvPr/>
        </p:nvSpPr>
        <p:spPr>
          <a:xfrm>
            <a:off x="1288821" y="4418829"/>
            <a:ext cx="6631686" cy="954107"/>
          </a:xfrm>
          <a:prstGeom prst="rect">
            <a:avLst/>
          </a:prstGeom>
          <a:solidFill>
            <a:schemeClr val="tx1"/>
          </a:solidFill>
        </p:spPr>
        <p:txBody>
          <a:bodyPr wrap="square">
            <a:spAutoFit/>
          </a:bodyPr>
          <a:lstStyle/>
          <a:p>
            <a:r>
              <a:rPr lang="en-US" noProof="1">
                <a:solidFill>
                  <a:srgbClr val="4EC9B0"/>
                </a:solidFill>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a:t>
            </a:r>
            <a:r>
              <a:rPr lang="en-US" noProof="1">
                <a:solidFill>
                  <a:srgbClr val="DADADA"/>
                </a:solidFill>
                <a:latin typeface="Menlo" panose="020B0609030804020204" pitchFamily="49" charset="0"/>
              </a:rPr>
              <a:t>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cxnSp>
        <p:nvCxnSpPr>
          <p:cNvPr id="7" name="Straight Arrow Connector 6">
            <a:extLst>
              <a:ext uri="{FF2B5EF4-FFF2-40B4-BE49-F238E27FC236}">
                <a16:creationId xmlns:a16="http://schemas.microsoft.com/office/drawing/2014/main" id="{393A960D-42F6-F973-9328-0A285754B7C6}"/>
              </a:ext>
            </a:extLst>
          </p:cNvPr>
          <p:cNvCxnSpPr/>
          <p:nvPr/>
        </p:nvCxnSpPr>
        <p:spPr>
          <a:xfrm flipV="1">
            <a:off x="4453128" y="1700784"/>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06EDE0EC-36A7-C1BF-A7D9-84E58135A2C1}"/>
              </a:ext>
            </a:extLst>
          </p:cNvPr>
          <p:cNvCxnSpPr>
            <a:cxnSpLocks/>
          </p:cNvCxnSpPr>
          <p:nvPr/>
        </p:nvCxnSpPr>
        <p:spPr>
          <a:xfrm>
            <a:off x="2738628" y="2939796"/>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Oval 11">
            <a:extLst>
              <a:ext uri="{FF2B5EF4-FFF2-40B4-BE49-F238E27FC236}">
                <a16:creationId xmlns:a16="http://schemas.microsoft.com/office/drawing/2014/main" id="{3DFC9DAF-BA82-42BC-8A84-FB7F64B44E26}"/>
              </a:ext>
            </a:extLst>
          </p:cNvPr>
          <p:cNvSpPr/>
          <p:nvPr/>
        </p:nvSpPr>
        <p:spPr>
          <a:xfrm>
            <a:off x="3872484" y="2368296"/>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Oval 12">
            <a:extLst>
              <a:ext uri="{FF2B5EF4-FFF2-40B4-BE49-F238E27FC236}">
                <a16:creationId xmlns:a16="http://schemas.microsoft.com/office/drawing/2014/main" id="{68836309-D708-EF79-BFAB-4F4249B3061B}"/>
              </a:ext>
            </a:extLst>
          </p:cNvPr>
          <p:cNvSpPr/>
          <p:nvPr/>
        </p:nvSpPr>
        <p:spPr>
          <a:xfrm>
            <a:off x="5477256" y="2157984"/>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C26AFDC0-EE14-0F50-A70D-10071EF1EBA8}"/>
              </a:ext>
            </a:extLst>
          </p:cNvPr>
          <p:cNvSpPr txBox="1"/>
          <p:nvPr/>
        </p:nvSpPr>
        <p:spPr>
          <a:xfrm>
            <a:off x="5541264" y="2004095"/>
            <a:ext cx="377190" cy="307777"/>
          </a:xfrm>
          <a:prstGeom prst="rect">
            <a:avLst/>
          </a:prstGeom>
          <a:noFill/>
        </p:spPr>
        <p:txBody>
          <a:bodyPr wrap="square">
            <a:spAutoFit/>
          </a:bodyPr>
          <a:lstStyle/>
          <a:p>
            <a:r>
              <a:rPr lang="pt-BR" dirty="0"/>
              <a:t>?</a:t>
            </a:r>
          </a:p>
        </p:txBody>
      </p:sp>
      <p:sp>
        <p:nvSpPr>
          <p:cNvPr id="17" name="TextBox 16">
            <a:extLst>
              <a:ext uri="{FF2B5EF4-FFF2-40B4-BE49-F238E27FC236}">
                <a16:creationId xmlns:a16="http://schemas.microsoft.com/office/drawing/2014/main" id="{9EFCABA9-439F-0746-A4CA-86757C2EF0D2}"/>
              </a:ext>
            </a:extLst>
          </p:cNvPr>
          <p:cNvSpPr txBox="1"/>
          <p:nvPr/>
        </p:nvSpPr>
        <p:spPr>
          <a:xfrm>
            <a:off x="5268086" y="2209108"/>
            <a:ext cx="582931" cy="307777"/>
          </a:xfrm>
          <a:prstGeom prst="rect">
            <a:avLst/>
          </a:prstGeom>
          <a:noFill/>
        </p:spPr>
        <p:txBody>
          <a:bodyPr wrap="square">
            <a:spAutoFit/>
          </a:bodyPr>
          <a:lstStyle/>
          <a:p>
            <a:r>
              <a:rPr lang="pt-BR" noProof="1"/>
              <a:t>[x,y]</a:t>
            </a:r>
          </a:p>
        </p:txBody>
      </p:sp>
      <p:cxnSp>
        <p:nvCxnSpPr>
          <p:cNvPr id="18" name="Straight Arrow Connector 17">
            <a:extLst>
              <a:ext uri="{FF2B5EF4-FFF2-40B4-BE49-F238E27FC236}">
                <a16:creationId xmlns:a16="http://schemas.microsoft.com/office/drawing/2014/main" id="{606B6FF5-5F28-A9B8-CC51-CD4A0E7615DF}"/>
              </a:ext>
            </a:extLst>
          </p:cNvPr>
          <p:cNvCxnSpPr>
            <a:cxnSpLocks/>
            <a:endCxn id="12" idx="7"/>
          </p:cNvCxnSpPr>
          <p:nvPr/>
        </p:nvCxnSpPr>
        <p:spPr>
          <a:xfrm flipV="1">
            <a:off x="4453128" y="2538363"/>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6FB7EDEE-EA44-2B28-6613-7019127878AC}"/>
              </a:ext>
            </a:extLst>
          </p:cNvPr>
          <p:cNvSpPr txBox="1"/>
          <p:nvPr/>
        </p:nvSpPr>
        <p:spPr>
          <a:xfrm>
            <a:off x="4631193" y="2621315"/>
            <a:ext cx="368046" cy="307777"/>
          </a:xfrm>
          <a:prstGeom prst="rect">
            <a:avLst/>
          </a:prstGeom>
          <a:noFill/>
        </p:spPr>
        <p:txBody>
          <a:bodyPr wrap="square">
            <a:spAutoFit/>
          </a:bodyPr>
          <a:lstStyle/>
          <a:p>
            <a:r>
              <a:rPr lang="pt-BR" noProof="1"/>
              <a:t>r</a:t>
            </a:r>
          </a:p>
        </p:txBody>
      </p:sp>
    </p:spTree>
    <p:extLst>
      <p:ext uri="{BB962C8B-B14F-4D97-AF65-F5344CB8AC3E}">
        <p14:creationId xmlns:p14="http://schemas.microsoft.com/office/powerpoint/2010/main" val="392617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Exemplo em GLSL para </a:t>
            </a:r>
            <a:r>
              <a:rPr lang="pt-BR" dirty="0" err="1"/>
              <a:t>Shadertoy</a:t>
            </a:r>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25</a:t>
            </a:fld>
            <a:endParaRPr lang="pt-BR"/>
          </a:p>
        </p:txBody>
      </p:sp>
      <p:sp>
        <p:nvSpPr>
          <p:cNvPr id="6" name="TextBox 5">
            <a:extLst>
              <a:ext uri="{FF2B5EF4-FFF2-40B4-BE49-F238E27FC236}">
                <a16:creationId xmlns:a16="http://schemas.microsoft.com/office/drawing/2014/main" id="{BA816105-F568-ED58-3EDE-4862758E185F}"/>
              </a:ext>
            </a:extLst>
          </p:cNvPr>
          <p:cNvSpPr txBox="1"/>
          <p:nvPr/>
        </p:nvSpPr>
        <p:spPr>
          <a:xfrm>
            <a:off x="1288821" y="1141358"/>
            <a:ext cx="6631686" cy="2462213"/>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vec3</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&gt;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vec3</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1.</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void</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mainImage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out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vec4</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fragColor</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in</a:t>
            </a:r>
            <a:r>
              <a:rPr lang="en-US" b="0" noProof="1">
                <a:solidFill>
                  <a:srgbClr val="DADADA"/>
                </a:solidFill>
                <a:effectLst/>
                <a:latin typeface="Menlo" panose="020B0609030804020204" pitchFamily="49" charset="0"/>
              </a:rPr>
              <a:t> </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fragCoord</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vec2 uv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fragCoord</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iResolution</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xy</a:t>
            </a:r>
            <a:r>
              <a:rPr lang="en-US" b="0" noProof="1">
                <a:solidFill>
                  <a:srgbClr val="B4B4B4"/>
                </a:solidFill>
                <a:effectLst/>
                <a:latin typeface="Menlo" panose="020B0609030804020204" pitchFamily="49" charset="0"/>
              </a:rPr>
              <a:t>;</a:t>
            </a:r>
            <a:endParaRPr lang="en-US" noProof="1">
              <a:solidFill>
                <a:srgbClr val="57A64A"/>
              </a:solidFill>
              <a:latin typeface="Menlo" panose="020B0609030804020204" pitchFamily="49" charset="0"/>
            </a:endParaRPr>
          </a:p>
          <a:p>
            <a:r>
              <a:rPr lang="en-US" b="0" noProof="1">
                <a:solidFill>
                  <a:srgbClr val="57A64A"/>
                </a:solidFill>
                <a:effectLst/>
                <a:latin typeface="Menlo" panose="020B0609030804020204" pitchFamily="49" charset="0"/>
              </a:rPr>
              <a:t>    </a:t>
            </a:r>
            <a:r>
              <a:rPr lang="en-US" b="0" noProof="1">
                <a:solidFill>
                  <a:srgbClr val="DADADA"/>
                </a:solidFill>
                <a:effectLst/>
                <a:latin typeface="Menlo" panose="020B0609030804020204" pitchFamily="49" charset="0"/>
              </a:rPr>
              <a:t>vec3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.2</a:t>
            </a:r>
            <a:r>
              <a:rPr lang="en-US" b="0" noProof="1">
                <a:solidFill>
                  <a:srgbClr val="B4B4B4"/>
                </a:solidFill>
                <a:effectLst/>
                <a:latin typeface="Menlo" panose="020B0609030804020204" pitchFamily="49" charset="0"/>
              </a:rPr>
              <a:t>);</a:t>
            </a:r>
            <a:r>
              <a:rPr lang="en-US" b="0" noProof="1">
                <a:solidFill>
                  <a:srgbClr val="57A64A"/>
                </a:solidFill>
                <a:effectLst/>
                <a:latin typeface="Menlo" panose="020B0609030804020204" pitchFamily="49" charset="0"/>
              </a:rPr>
              <a:t> </a:t>
            </a:r>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fragColor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vec4</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col</a:t>
            </a:r>
            <a:r>
              <a:rPr lang="en-US" b="0" noProof="1">
                <a:solidFill>
                  <a:srgbClr val="B4B4B4"/>
                </a:solidFill>
                <a:effectLst/>
                <a:latin typeface="Menlo" panose="020B0609030804020204" pitchFamily="49" charset="0"/>
              </a:rPr>
              <a:t>,</a:t>
            </a:r>
            <a:r>
              <a:rPr lang="en-US" b="0" noProof="1">
                <a:solidFill>
                  <a:srgbClr val="B5CEA8"/>
                </a:solidFill>
                <a:effectLst/>
                <a:latin typeface="Menlo" panose="020B0609030804020204" pitchFamily="49" charset="0"/>
              </a:rPr>
              <a:t>1.0</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
        <p:nvSpPr>
          <p:cNvPr id="7" name="TextBox 6">
            <a:extLst>
              <a:ext uri="{FF2B5EF4-FFF2-40B4-BE49-F238E27FC236}">
                <a16:creationId xmlns:a16="http://schemas.microsoft.com/office/drawing/2014/main" id="{DEAD1038-AAA4-7898-5518-F221F947C927}"/>
              </a:ext>
            </a:extLst>
          </p:cNvPr>
          <p:cNvSpPr txBox="1"/>
          <p:nvPr/>
        </p:nvSpPr>
        <p:spPr>
          <a:xfrm>
            <a:off x="1192988" y="4455712"/>
            <a:ext cx="4585716" cy="400110"/>
          </a:xfrm>
          <a:prstGeom prst="rect">
            <a:avLst/>
          </a:prstGeom>
          <a:noFill/>
        </p:spPr>
        <p:txBody>
          <a:bodyPr wrap="square">
            <a:spAutoFit/>
          </a:bodyPr>
          <a:lstStyle/>
          <a:p>
            <a:r>
              <a:rPr lang="pt-BR" sz="2000" dirty="0"/>
              <a:t>O que acontece?</a:t>
            </a:r>
          </a:p>
        </p:txBody>
      </p:sp>
      <p:pic>
        <p:nvPicPr>
          <p:cNvPr id="4098" name="Picture 2">
            <a:extLst>
              <a:ext uri="{FF2B5EF4-FFF2-40B4-BE49-F238E27FC236}">
                <a16:creationId xmlns:a16="http://schemas.microsoft.com/office/drawing/2014/main" id="{8E4A44F1-0D79-5AE5-96B0-D6DD0E9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6170" y="3821885"/>
            <a:ext cx="2578608" cy="1450467"/>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7BD8EC6E-048E-FEB0-FEF7-42B26B2C6C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7657736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A1BC2-8937-B6ED-26DF-F899AB5B7ED2}"/>
              </a:ext>
            </a:extLst>
          </p:cNvPr>
          <p:cNvSpPr>
            <a:spLocks noGrp="1"/>
          </p:cNvSpPr>
          <p:nvPr>
            <p:ph type="title"/>
          </p:nvPr>
        </p:nvSpPr>
        <p:spPr/>
        <p:txBody>
          <a:bodyPr/>
          <a:lstStyle/>
          <a:p>
            <a:r>
              <a:rPr lang="pt-BR" dirty="0" err="1"/>
              <a:t>Signed</a:t>
            </a:r>
            <a:r>
              <a:rPr lang="pt-BR" dirty="0"/>
              <a:t> </a:t>
            </a:r>
            <a:r>
              <a:rPr lang="pt-BR" dirty="0" err="1"/>
              <a:t>Distance</a:t>
            </a:r>
            <a:r>
              <a:rPr lang="pt-BR" dirty="0"/>
              <a:t> </a:t>
            </a:r>
            <a:r>
              <a:rPr lang="pt-BR" dirty="0" err="1"/>
              <a:t>Function</a:t>
            </a:r>
            <a:r>
              <a:rPr lang="pt-BR" dirty="0"/>
              <a:t> (SDF)</a:t>
            </a:r>
          </a:p>
        </p:txBody>
      </p:sp>
      <p:sp>
        <p:nvSpPr>
          <p:cNvPr id="3" name="Text Placeholder 2">
            <a:extLst>
              <a:ext uri="{FF2B5EF4-FFF2-40B4-BE49-F238E27FC236}">
                <a16:creationId xmlns:a16="http://schemas.microsoft.com/office/drawing/2014/main" id="{1DBD15BF-F030-5A80-AB77-BE0342F34183}"/>
              </a:ext>
            </a:extLst>
          </p:cNvPr>
          <p:cNvSpPr>
            <a:spLocks noGrp="1"/>
          </p:cNvSpPr>
          <p:nvPr>
            <p:ph type="body" idx="1"/>
          </p:nvPr>
        </p:nvSpPr>
        <p:spPr>
          <a:xfrm>
            <a:off x="390548" y="637817"/>
            <a:ext cx="8428232" cy="4496159"/>
          </a:xfrm>
        </p:spPr>
        <p:txBody>
          <a:bodyPr/>
          <a:lstStyle/>
          <a:p>
            <a:r>
              <a:rPr lang="pt-BR" dirty="0"/>
              <a:t>Como melhorar?</a:t>
            </a:r>
          </a:p>
          <a:p>
            <a:endParaRPr lang="pt-BR" sz="1400" dirty="0"/>
          </a:p>
          <a:p>
            <a:r>
              <a:rPr lang="pt-BR" dirty="0"/>
              <a:t>Centralizar:</a:t>
            </a:r>
          </a:p>
          <a:p>
            <a:r>
              <a:rPr lang="en-US" dirty="0" err="1">
                <a:latin typeface="Courier New" panose="02070309020205020404" pitchFamily="49" charset="0"/>
                <a:cs typeface="Courier New" panose="02070309020205020404" pitchFamily="49" charset="0"/>
              </a:rPr>
              <a:t>uv</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a:solidFill>
                  <a:srgbClr val="F08D49"/>
                </a:solidFill>
                <a:effectLst/>
                <a:latin typeface="Courier New" panose="02070309020205020404" pitchFamily="49" charset="0"/>
                <a:cs typeface="Courier New" panose="02070309020205020404" pitchFamily="49" charset="0"/>
              </a:rPr>
              <a:t>0.5</a:t>
            </a:r>
            <a:r>
              <a:rPr lang="en-US" dirty="0">
                <a:solidFill>
                  <a:srgbClr val="CCCCCC"/>
                </a:solidFill>
                <a:effectLst/>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a:p>
            <a:endParaRPr lang="en-US" sz="1050" dirty="0"/>
          </a:p>
          <a:p>
            <a:r>
              <a:rPr lang="pt-BR" dirty="0"/>
              <a:t>Acertar a razão de aspecto:</a:t>
            </a:r>
            <a:endParaRPr lang="en-US" dirty="0"/>
          </a:p>
          <a:p>
            <a:r>
              <a:rPr lang="en-US" dirty="0" err="1">
                <a:latin typeface="Courier New" panose="02070309020205020404" pitchFamily="49" charset="0"/>
                <a:cs typeface="Courier New" panose="02070309020205020404" pitchFamily="49" charset="0"/>
              </a:rPr>
              <a:t>uv</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latin typeface="Courier New" panose="02070309020205020404" pitchFamily="49" charset="0"/>
                <a:cs typeface="Courier New" panose="02070309020205020404" pitchFamily="49" charset="0"/>
              </a:rPr>
              <a:t> </a:t>
            </a:r>
            <a:r>
              <a:rPr lang="en-US" dirty="0">
                <a:solidFill>
                  <a:srgbClr val="67CDCC"/>
                </a:solidFill>
                <a:effectLst/>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a:t>
            </a:r>
            <a:r>
              <a:rPr lang="en-US" dirty="0">
                <a:solidFill>
                  <a:srgbClr val="67CD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iResolution</a:t>
            </a:r>
            <a:r>
              <a:rPr lang="en-US" dirty="0" err="1">
                <a:solidFill>
                  <a:srgbClr val="CCCCCC"/>
                </a:solidFill>
                <a:effectLst/>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a:t>
            </a:r>
            <a:r>
              <a:rPr lang="en-US" dirty="0">
                <a:solidFill>
                  <a:srgbClr val="CCCCCC"/>
                </a:solidFill>
                <a:effectLst/>
                <a:latin typeface="Courier New" panose="02070309020205020404" pitchFamily="49" charset="0"/>
                <a:cs typeface="Courier New" panose="02070309020205020404" pitchFamily="49" charset="0"/>
              </a:rPr>
              <a:t>;</a:t>
            </a:r>
            <a:endParaRPr lang="pt-BR" dirty="0">
              <a:latin typeface="Courier New" panose="02070309020205020404" pitchFamily="49" charset="0"/>
              <a:cs typeface="Courier New" panose="02070309020205020404" pitchFamily="49" charset="0"/>
            </a:endParaRPr>
          </a:p>
          <a:p>
            <a:endParaRPr lang="pt-BR" dirty="0"/>
          </a:p>
        </p:txBody>
      </p:sp>
      <p:sp>
        <p:nvSpPr>
          <p:cNvPr id="4" name="Slide Number Placeholder 3">
            <a:extLst>
              <a:ext uri="{FF2B5EF4-FFF2-40B4-BE49-F238E27FC236}">
                <a16:creationId xmlns:a16="http://schemas.microsoft.com/office/drawing/2014/main" id="{4DFBD1C7-3F23-82CA-03E6-0410C4BC9758}"/>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26</a:t>
            </a:fld>
            <a:endParaRPr lang="pt-BR"/>
          </a:p>
        </p:txBody>
      </p:sp>
      <p:pic>
        <p:nvPicPr>
          <p:cNvPr id="5122" name="Picture 2">
            <a:extLst>
              <a:ext uri="{FF2B5EF4-FFF2-40B4-BE49-F238E27FC236}">
                <a16:creationId xmlns:a16="http://schemas.microsoft.com/office/drawing/2014/main" id="{85B98EEC-F98F-3AAB-775B-D1931D091D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6024" y="3300751"/>
            <a:ext cx="3637280" cy="204597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6841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E39D0-62B7-B7EC-F277-A0C2B44E504A}"/>
              </a:ext>
            </a:extLst>
          </p:cNvPr>
          <p:cNvSpPr>
            <a:spLocks noGrp="1"/>
          </p:cNvSpPr>
          <p:nvPr>
            <p:ph type="title"/>
          </p:nvPr>
        </p:nvSpPr>
        <p:spPr/>
        <p:txBody>
          <a:bodyPr/>
          <a:lstStyle/>
          <a:p>
            <a:r>
              <a:rPr lang="pt-BR" dirty="0"/>
              <a:t>Círculo em outras posições</a:t>
            </a:r>
          </a:p>
        </p:txBody>
      </p:sp>
      <p:sp>
        <p:nvSpPr>
          <p:cNvPr id="3" name="Text Placeholder 2">
            <a:extLst>
              <a:ext uri="{FF2B5EF4-FFF2-40B4-BE49-F238E27FC236}">
                <a16:creationId xmlns:a16="http://schemas.microsoft.com/office/drawing/2014/main" id="{5C26D0FA-7596-0684-10A9-49D4E191A9D5}"/>
              </a:ext>
            </a:extLst>
          </p:cNvPr>
          <p:cNvSpPr>
            <a:spLocks noGrp="1"/>
          </p:cNvSpPr>
          <p:nvPr>
            <p:ph type="body" idx="1"/>
          </p:nvPr>
        </p:nvSpPr>
        <p:spPr/>
        <p:txBody>
          <a:bodyPr/>
          <a:lstStyle/>
          <a:p>
            <a:r>
              <a:rPr lang="pt-BR" dirty="0"/>
              <a:t>Como podemos fazer o círculo aparecer em outra posição?</a:t>
            </a:r>
          </a:p>
        </p:txBody>
      </p:sp>
      <p:sp>
        <p:nvSpPr>
          <p:cNvPr id="4" name="Slide Number Placeholder 3">
            <a:extLst>
              <a:ext uri="{FF2B5EF4-FFF2-40B4-BE49-F238E27FC236}">
                <a16:creationId xmlns:a16="http://schemas.microsoft.com/office/drawing/2014/main" id="{51718E89-D84C-9490-955E-6A76D8B1854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27</a:t>
            </a:fld>
            <a:endParaRPr lang="pt-BR"/>
          </a:p>
        </p:txBody>
      </p:sp>
      <p:cxnSp>
        <p:nvCxnSpPr>
          <p:cNvPr id="5" name="Straight Arrow Connector 4">
            <a:extLst>
              <a:ext uri="{FF2B5EF4-FFF2-40B4-BE49-F238E27FC236}">
                <a16:creationId xmlns:a16="http://schemas.microsoft.com/office/drawing/2014/main" id="{3A2320F6-6B9B-EA0E-9D2E-797E0DEFEF40}"/>
              </a:ext>
            </a:extLst>
          </p:cNvPr>
          <p:cNvCxnSpPr/>
          <p:nvPr/>
        </p:nvCxnSpPr>
        <p:spPr>
          <a:xfrm flipV="1">
            <a:off x="4453128" y="1465112"/>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260C5A27-39BA-FD0D-3FCD-FB0F06893EEE}"/>
              </a:ext>
            </a:extLst>
          </p:cNvPr>
          <p:cNvCxnSpPr>
            <a:cxnSpLocks/>
          </p:cNvCxnSpPr>
          <p:nvPr/>
        </p:nvCxnSpPr>
        <p:spPr>
          <a:xfrm>
            <a:off x="2738628" y="2704124"/>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Oval 6">
            <a:extLst>
              <a:ext uri="{FF2B5EF4-FFF2-40B4-BE49-F238E27FC236}">
                <a16:creationId xmlns:a16="http://schemas.microsoft.com/office/drawing/2014/main" id="{5D8CE5B7-4EA2-1398-0963-80EBD954C973}"/>
              </a:ext>
            </a:extLst>
          </p:cNvPr>
          <p:cNvSpPr/>
          <p:nvPr/>
        </p:nvSpPr>
        <p:spPr>
          <a:xfrm>
            <a:off x="3494150" y="1768423"/>
            <a:ext cx="1161288" cy="1161288"/>
          </a:xfrm>
          <a:prstGeom prst="ellipse">
            <a:avLst/>
          </a:prstGeom>
          <a:solidFill>
            <a:srgbClr val="C6D9F1">
              <a:alpha val="23529"/>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a:extLst>
              <a:ext uri="{FF2B5EF4-FFF2-40B4-BE49-F238E27FC236}">
                <a16:creationId xmlns:a16="http://schemas.microsoft.com/office/drawing/2014/main" id="{0164C50C-BED9-10A8-6D83-4ADEA9632910}"/>
              </a:ext>
            </a:extLst>
          </p:cNvPr>
          <p:cNvSpPr/>
          <p:nvPr/>
        </p:nvSpPr>
        <p:spPr>
          <a:xfrm>
            <a:off x="5477256" y="1922312"/>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F5D9C0F9-D91B-C8E9-1B3E-66A0A7D0EBEB}"/>
              </a:ext>
            </a:extLst>
          </p:cNvPr>
          <p:cNvSpPr txBox="1"/>
          <p:nvPr/>
        </p:nvSpPr>
        <p:spPr>
          <a:xfrm>
            <a:off x="5541264" y="1768423"/>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74DEB1FC-EBF8-9406-71A3-A4DC5789846F}"/>
              </a:ext>
            </a:extLst>
          </p:cNvPr>
          <p:cNvSpPr txBox="1"/>
          <p:nvPr/>
        </p:nvSpPr>
        <p:spPr>
          <a:xfrm>
            <a:off x="5268086" y="1973436"/>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1AC79AFF-1310-169B-824C-C800BFF211B9}"/>
              </a:ext>
            </a:extLst>
          </p:cNvPr>
          <p:cNvCxnSpPr>
            <a:cxnSpLocks/>
            <a:endCxn id="7" idx="7"/>
          </p:cNvCxnSpPr>
          <p:nvPr/>
        </p:nvCxnSpPr>
        <p:spPr>
          <a:xfrm flipV="1">
            <a:off x="4074794" y="1938490"/>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C2E6426F-B3F7-8D35-3453-037B741D2A07}"/>
              </a:ext>
            </a:extLst>
          </p:cNvPr>
          <p:cNvSpPr txBox="1"/>
          <p:nvPr/>
        </p:nvSpPr>
        <p:spPr>
          <a:xfrm>
            <a:off x="4252859" y="2021442"/>
            <a:ext cx="368046" cy="307777"/>
          </a:xfrm>
          <a:prstGeom prst="rect">
            <a:avLst/>
          </a:prstGeom>
          <a:noFill/>
        </p:spPr>
        <p:txBody>
          <a:bodyPr wrap="square">
            <a:spAutoFit/>
          </a:bodyPr>
          <a:lstStyle/>
          <a:p>
            <a:r>
              <a:rPr lang="pt-BR" noProof="1"/>
              <a:t>r</a:t>
            </a:r>
          </a:p>
        </p:txBody>
      </p:sp>
      <p:sp>
        <p:nvSpPr>
          <p:cNvPr id="13" name="TextBox 12">
            <a:extLst>
              <a:ext uri="{FF2B5EF4-FFF2-40B4-BE49-F238E27FC236}">
                <a16:creationId xmlns:a16="http://schemas.microsoft.com/office/drawing/2014/main" id="{5DFEAC67-CE6C-F9FD-51BD-E67E1543645B}"/>
              </a:ext>
            </a:extLst>
          </p:cNvPr>
          <p:cNvSpPr txBox="1"/>
          <p:nvPr/>
        </p:nvSpPr>
        <p:spPr>
          <a:xfrm>
            <a:off x="3847361" y="2320076"/>
            <a:ext cx="582931" cy="307777"/>
          </a:xfrm>
          <a:prstGeom prst="rect">
            <a:avLst/>
          </a:prstGeom>
          <a:noFill/>
        </p:spPr>
        <p:txBody>
          <a:bodyPr wrap="square">
            <a:spAutoFit/>
          </a:bodyPr>
          <a:lstStyle/>
          <a:p>
            <a:r>
              <a:rPr lang="pt-BR" noProof="1"/>
              <a:t>[x,y]</a:t>
            </a:r>
          </a:p>
        </p:txBody>
      </p:sp>
      <p:sp>
        <p:nvSpPr>
          <p:cNvPr id="14" name="Oval 13">
            <a:extLst>
              <a:ext uri="{FF2B5EF4-FFF2-40B4-BE49-F238E27FC236}">
                <a16:creationId xmlns:a16="http://schemas.microsoft.com/office/drawing/2014/main" id="{2DDEC841-745C-03A7-4E77-10DCC52FF7C8}"/>
              </a:ext>
            </a:extLst>
          </p:cNvPr>
          <p:cNvSpPr/>
          <p:nvPr/>
        </p:nvSpPr>
        <p:spPr>
          <a:xfrm>
            <a:off x="4053317" y="230992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15" name="TextBox 14">
            <a:extLst>
              <a:ext uri="{FF2B5EF4-FFF2-40B4-BE49-F238E27FC236}">
                <a16:creationId xmlns:a16="http://schemas.microsoft.com/office/drawing/2014/main" id="{E618204F-B173-90B1-340C-01DCC3BB2E85}"/>
              </a:ext>
            </a:extLst>
          </p:cNvPr>
          <p:cNvSpPr txBox="1"/>
          <p:nvPr/>
        </p:nvSpPr>
        <p:spPr>
          <a:xfrm>
            <a:off x="1288821" y="4418829"/>
            <a:ext cx="6631686" cy="954107"/>
          </a:xfrm>
          <a:prstGeom prst="rect">
            <a:avLst/>
          </a:prstGeom>
          <a:solidFill>
            <a:schemeClr val="tx1"/>
          </a:solidFill>
        </p:spPr>
        <p:txBody>
          <a:bodyPr wrap="square">
            <a:spAutoFit/>
          </a:bodyPr>
          <a:lstStyle/>
          <a:p>
            <a:r>
              <a:rPr lang="en-US" b="0" noProof="1">
                <a:solidFill>
                  <a:srgbClr val="4EC9B0"/>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sdfCircle</a:t>
            </a:r>
            <a:r>
              <a:rPr lang="en-US" b="0" noProof="1">
                <a:solidFill>
                  <a:srgbClr val="B4B4B4"/>
                </a:solidFill>
                <a:effectLst/>
                <a:latin typeface="Menlo" panose="020B0609030804020204" pitchFamily="49" charset="0"/>
              </a:rPr>
              <a:t>(</a:t>
            </a:r>
            <a:r>
              <a:rPr lang="en-US" b="0" noProof="1">
                <a:solidFill>
                  <a:srgbClr val="4EC9B0"/>
                </a:solidFill>
                <a:effectLst/>
                <a:latin typeface="Menlo" panose="020B0609030804020204" pitchFamily="49" charset="0"/>
              </a:rPr>
              <a:t>vec2</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uv</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a:t>
            </a:r>
            <a:r>
              <a:rPr lang="en-US" b="0" noProof="1">
                <a:solidFill>
                  <a:srgbClr val="9A9A9A"/>
                </a:solidFill>
                <a:effectLst/>
                <a:latin typeface="Menlo" panose="020B0609030804020204" pitchFamily="49" charset="0"/>
              </a:rPr>
              <a:t>r,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 </a:t>
            </a:r>
            <a:r>
              <a:rPr lang="en-US" noProof="1">
                <a:solidFill>
                  <a:srgbClr val="9A9A9A"/>
                </a:solidFill>
                <a:latin typeface="Menlo" panose="020B0609030804020204" pitchFamily="49" charset="0"/>
              </a:rPr>
              <a:t>c</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569CD6"/>
                </a:solidFill>
                <a:effectLst/>
                <a:latin typeface="Menlo" panose="020B0609030804020204" pitchFamily="49" charset="0"/>
              </a:rPr>
              <a:t>    float</a:t>
            </a:r>
            <a:r>
              <a:rPr lang="en-US" b="0" noProof="1">
                <a:solidFill>
                  <a:srgbClr val="DADADA"/>
                </a:solidFill>
                <a:effectLst/>
                <a:latin typeface="Menlo" panose="020B0609030804020204" pitchFamily="49" charset="0"/>
              </a:rPr>
              <a:t> d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length</a:t>
            </a:r>
            <a:r>
              <a:rPr lang="en-US" b="0" noProof="1">
                <a:solidFill>
                  <a:srgbClr val="B4B4B4"/>
                </a:solidFill>
                <a:effectLst/>
                <a:latin typeface="Menlo" panose="020B0609030804020204" pitchFamily="49" charset="0"/>
              </a:rPr>
              <a:t>(</a:t>
            </a:r>
            <a:r>
              <a:rPr lang="en-US" b="0" noProof="1">
                <a:solidFill>
                  <a:srgbClr val="9CDCFE"/>
                </a:solidFill>
                <a:effectLst/>
                <a:latin typeface="Menlo" panose="020B0609030804020204" pitchFamily="49" charset="0"/>
              </a:rPr>
              <a:t>uv – c</a:t>
            </a:r>
            <a:r>
              <a:rPr lang="en-US" noProof="1">
                <a:solidFill>
                  <a:srgbClr val="B4B4B4"/>
                </a:solidFill>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r</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d</a:t>
            </a:r>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a:p>
            <a:r>
              <a:rPr lang="en-US" b="0" noProof="1">
                <a:solidFill>
                  <a:srgbClr val="B4B4B4"/>
                </a:solidFill>
                <a:effectLst/>
                <a:latin typeface="Menlo" panose="020B0609030804020204" pitchFamily="49" charset="0"/>
              </a:rPr>
              <a:t>}</a:t>
            </a:r>
            <a:endParaRPr lang="en-US" b="0" noProof="1">
              <a:solidFill>
                <a:srgbClr val="DADADA"/>
              </a:solidFill>
              <a:effectLst/>
              <a:latin typeface="Menlo" panose="020B0609030804020204" pitchFamily="49" charset="0"/>
            </a:endParaRPr>
          </a:p>
        </p:txBody>
      </p:sp>
    </p:spTree>
    <p:extLst>
      <p:ext uri="{BB962C8B-B14F-4D97-AF65-F5344CB8AC3E}">
        <p14:creationId xmlns:p14="http://schemas.microsoft.com/office/powerpoint/2010/main" val="4179836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E9CA9-5359-04FD-A856-AC9DA068899A}"/>
              </a:ext>
            </a:extLst>
          </p:cNvPr>
          <p:cNvSpPr>
            <a:spLocks noGrp="1"/>
          </p:cNvSpPr>
          <p:nvPr>
            <p:ph type="title"/>
          </p:nvPr>
        </p:nvSpPr>
        <p:spPr/>
        <p:txBody>
          <a:bodyPr/>
          <a:lstStyle/>
          <a:p>
            <a:r>
              <a:rPr lang="pt-BR" dirty="0"/>
              <a:t>Exemplo</a:t>
            </a:r>
          </a:p>
        </p:txBody>
      </p:sp>
      <p:sp>
        <p:nvSpPr>
          <p:cNvPr id="3" name="Text Placeholder 2">
            <a:extLst>
              <a:ext uri="{FF2B5EF4-FFF2-40B4-BE49-F238E27FC236}">
                <a16:creationId xmlns:a16="http://schemas.microsoft.com/office/drawing/2014/main" id="{37D38A43-9463-776B-9FD2-3860B4B8A4F1}"/>
              </a:ext>
            </a:extLst>
          </p:cNvPr>
          <p:cNvSpPr>
            <a:spLocks noGrp="1"/>
          </p:cNvSpPr>
          <p:nvPr>
            <p:ph type="body" idx="1"/>
          </p:nvPr>
        </p:nvSpPr>
        <p:spPr>
          <a:xfrm>
            <a:off x="390548" y="575034"/>
            <a:ext cx="8428232" cy="4496159"/>
          </a:xfrm>
        </p:spPr>
        <p:txBody>
          <a:bodyPr/>
          <a:lstStyle/>
          <a:p>
            <a:r>
              <a:rPr lang="pt-BR" dirty="0"/>
              <a:t>Um exemplo com o seguinte ponto:</a:t>
            </a:r>
          </a:p>
        </p:txBody>
      </p:sp>
      <p:sp>
        <p:nvSpPr>
          <p:cNvPr id="4" name="Slide Number Placeholder 3">
            <a:extLst>
              <a:ext uri="{FF2B5EF4-FFF2-40B4-BE49-F238E27FC236}">
                <a16:creationId xmlns:a16="http://schemas.microsoft.com/office/drawing/2014/main" id="{1B1EEFCB-0809-EDBD-DEDF-4C4255BF40D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28</a:t>
            </a:fld>
            <a:endParaRPr lang="pt-BR"/>
          </a:p>
        </p:txBody>
      </p:sp>
      <p:pic>
        <p:nvPicPr>
          <p:cNvPr id="5" name="Picture 2">
            <a:extLst>
              <a:ext uri="{FF2B5EF4-FFF2-40B4-BE49-F238E27FC236}">
                <a16:creationId xmlns:a16="http://schemas.microsoft.com/office/drawing/2014/main" id="{C848531F-D543-63AC-4BFE-6AC0D6C98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8" y="3547938"/>
            <a:ext cx="3181143"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5E9391D-8C6E-0E14-D132-AB2A07A00B4C}"/>
              </a:ext>
            </a:extLst>
          </p:cNvPr>
          <p:cNvSpPr txBox="1"/>
          <p:nvPr/>
        </p:nvSpPr>
        <p:spPr>
          <a:xfrm>
            <a:off x="982445" y="1092502"/>
            <a:ext cx="6631686" cy="2308324"/>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sdfCircle(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r,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length</a:t>
            </a:r>
            <a:r>
              <a:rPr lang="en-US" sz="1200" noProof="1">
                <a:solidFill>
                  <a:srgbClr val="DADADA"/>
                </a:solidFill>
                <a:latin typeface="Menlo" panose="020B0609030804020204" pitchFamily="49" charset="0"/>
              </a:rPr>
              <a:t>(uv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r;</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sdfCircle(uv, .</a:t>
            </a:r>
            <a:r>
              <a:rPr lang="en-US" sz="1200" noProof="1">
                <a:solidFill>
                  <a:srgbClr val="B5CEA8"/>
                </a:solidFill>
                <a:latin typeface="Menlo" panose="020B0609030804020204" pitchFamily="49" charset="0"/>
              </a:rPr>
              <a:t>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4B4B4"/>
                </a:solidFill>
                <a:latin typeface="Menlo" panose="020B0609030804020204" pitchFamily="49" charset="0"/>
              </a:rPr>
              <a:t>-</a:t>
            </a:r>
            <a:r>
              <a:rPr lang="en-US" sz="1200" noProof="1">
                <a:solidFill>
                  <a:srgbClr val="B5CEA8"/>
                </a:solidFill>
                <a:latin typeface="Menlo" panose="020B0609030804020204" pitchFamily="49" charset="0"/>
              </a:rPr>
              <a:t>0.3</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sp>
        <p:nvSpPr>
          <p:cNvPr id="8" name="TextBox 7">
            <a:extLst>
              <a:ext uri="{FF2B5EF4-FFF2-40B4-BE49-F238E27FC236}">
                <a16:creationId xmlns:a16="http://schemas.microsoft.com/office/drawing/2014/main" id="{65255D10-9CA3-3CC9-0A13-82BB2DD52B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511634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6950-ACBF-6058-316E-C9E899479622}"/>
              </a:ext>
            </a:extLst>
          </p:cNvPr>
          <p:cNvSpPr>
            <a:spLocks noGrp="1"/>
          </p:cNvSpPr>
          <p:nvPr>
            <p:ph type="title"/>
          </p:nvPr>
        </p:nvSpPr>
        <p:spPr/>
        <p:txBody>
          <a:bodyPr/>
          <a:lstStyle/>
          <a:p>
            <a:r>
              <a:rPr lang="pt-BR" dirty="0"/>
              <a:t>Atividade em Aula: Faça um quadrado</a:t>
            </a:r>
          </a:p>
        </p:txBody>
      </p:sp>
      <p:sp>
        <p:nvSpPr>
          <p:cNvPr id="3" name="Text Placeholder 2">
            <a:extLst>
              <a:ext uri="{FF2B5EF4-FFF2-40B4-BE49-F238E27FC236}">
                <a16:creationId xmlns:a16="http://schemas.microsoft.com/office/drawing/2014/main" id="{D8365837-21D5-E8D1-C815-F31DCE509EAA}"/>
              </a:ext>
            </a:extLst>
          </p:cNvPr>
          <p:cNvSpPr>
            <a:spLocks noGrp="1"/>
          </p:cNvSpPr>
          <p:nvPr>
            <p:ph type="body" idx="1"/>
          </p:nvPr>
        </p:nvSpPr>
        <p:spPr/>
        <p:txBody>
          <a:bodyPr/>
          <a:lstStyle/>
          <a:p>
            <a:r>
              <a:rPr lang="pt-BR" dirty="0"/>
              <a:t>Usando os conceitos aprendidos de SDF. Desenhe um quadrado na tela.</a:t>
            </a:r>
          </a:p>
        </p:txBody>
      </p:sp>
      <p:sp>
        <p:nvSpPr>
          <p:cNvPr id="4" name="Slide Number Placeholder 3">
            <a:extLst>
              <a:ext uri="{FF2B5EF4-FFF2-40B4-BE49-F238E27FC236}">
                <a16:creationId xmlns:a16="http://schemas.microsoft.com/office/drawing/2014/main" id="{55FFF558-05B2-8A70-3A2C-04C2826F0FA1}"/>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29</a:t>
            </a:fld>
            <a:endParaRPr lang="pt-BR"/>
          </a:p>
        </p:txBody>
      </p:sp>
      <p:cxnSp>
        <p:nvCxnSpPr>
          <p:cNvPr id="5" name="Straight Arrow Connector 4">
            <a:extLst>
              <a:ext uri="{FF2B5EF4-FFF2-40B4-BE49-F238E27FC236}">
                <a16:creationId xmlns:a16="http://schemas.microsoft.com/office/drawing/2014/main" id="{0A68751F-0A20-A3A0-F870-B1FB86CF29C6}"/>
              </a:ext>
            </a:extLst>
          </p:cNvPr>
          <p:cNvCxnSpPr/>
          <p:nvPr/>
        </p:nvCxnSpPr>
        <p:spPr>
          <a:xfrm flipV="1">
            <a:off x="4453128" y="1512248"/>
            <a:ext cx="0" cy="24414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5B1FF5-3EB1-FBDB-FE53-5E672C7CE634}"/>
              </a:ext>
            </a:extLst>
          </p:cNvPr>
          <p:cNvCxnSpPr>
            <a:cxnSpLocks/>
          </p:cNvCxnSpPr>
          <p:nvPr/>
        </p:nvCxnSpPr>
        <p:spPr>
          <a:xfrm>
            <a:off x="2738628" y="2751260"/>
            <a:ext cx="34290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Oval 7">
            <a:extLst>
              <a:ext uri="{FF2B5EF4-FFF2-40B4-BE49-F238E27FC236}">
                <a16:creationId xmlns:a16="http://schemas.microsoft.com/office/drawing/2014/main" id="{2621764B-9227-5BD5-D811-A22F03DC8EEA}"/>
              </a:ext>
            </a:extLst>
          </p:cNvPr>
          <p:cNvSpPr/>
          <p:nvPr/>
        </p:nvSpPr>
        <p:spPr>
          <a:xfrm>
            <a:off x="5477256" y="1969448"/>
            <a:ext cx="64008" cy="6400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pt-BR"/>
          </a:p>
        </p:txBody>
      </p:sp>
      <p:sp>
        <p:nvSpPr>
          <p:cNvPr id="9" name="TextBox 8">
            <a:extLst>
              <a:ext uri="{FF2B5EF4-FFF2-40B4-BE49-F238E27FC236}">
                <a16:creationId xmlns:a16="http://schemas.microsoft.com/office/drawing/2014/main" id="{DAC48530-17EC-0048-5840-5257B790FEDD}"/>
              </a:ext>
            </a:extLst>
          </p:cNvPr>
          <p:cNvSpPr txBox="1"/>
          <p:nvPr/>
        </p:nvSpPr>
        <p:spPr>
          <a:xfrm>
            <a:off x="5541264" y="1815559"/>
            <a:ext cx="377190" cy="307777"/>
          </a:xfrm>
          <a:prstGeom prst="rect">
            <a:avLst/>
          </a:prstGeom>
          <a:noFill/>
        </p:spPr>
        <p:txBody>
          <a:bodyPr wrap="square">
            <a:spAutoFit/>
          </a:bodyPr>
          <a:lstStyle/>
          <a:p>
            <a:r>
              <a:rPr lang="pt-BR" dirty="0"/>
              <a:t>?</a:t>
            </a:r>
          </a:p>
        </p:txBody>
      </p:sp>
      <p:sp>
        <p:nvSpPr>
          <p:cNvPr id="10" name="TextBox 9">
            <a:extLst>
              <a:ext uri="{FF2B5EF4-FFF2-40B4-BE49-F238E27FC236}">
                <a16:creationId xmlns:a16="http://schemas.microsoft.com/office/drawing/2014/main" id="{E79856F3-0DB1-4640-E11C-9D0085F959F3}"/>
              </a:ext>
            </a:extLst>
          </p:cNvPr>
          <p:cNvSpPr txBox="1"/>
          <p:nvPr/>
        </p:nvSpPr>
        <p:spPr>
          <a:xfrm>
            <a:off x="5268086" y="2020572"/>
            <a:ext cx="582931" cy="307777"/>
          </a:xfrm>
          <a:prstGeom prst="rect">
            <a:avLst/>
          </a:prstGeom>
          <a:noFill/>
        </p:spPr>
        <p:txBody>
          <a:bodyPr wrap="square">
            <a:spAutoFit/>
          </a:bodyPr>
          <a:lstStyle/>
          <a:p>
            <a:r>
              <a:rPr lang="pt-BR" noProof="1"/>
              <a:t>[x,y]</a:t>
            </a:r>
          </a:p>
        </p:txBody>
      </p:sp>
      <p:cxnSp>
        <p:nvCxnSpPr>
          <p:cNvPr id="11" name="Straight Arrow Connector 10">
            <a:extLst>
              <a:ext uri="{FF2B5EF4-FFF2-40B4-BE49-F238E27FC236}">
                <a16:creationId xmlns:a16="http://schemas.microsoft.com/office/drawing/2014/main" id="{B8468EB0-CD28-BDD7-C656-34290DF2B91D}"/>
              </a:ext>
            </a:extLst>
          </p:cNvPr>
          <p:cNvCxnSpPr>
            <a:cxnSpLocks/>
          </p:cNvCxnSpPr>
          <p:nvPr/>
        </p:nvCxnSpPr>
        <p:spPr>
          <a:xfrm flipV="1">
            <a:off x="4319270" y="2273582"/>
            <a:ext cx="410577" cy="4105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23E7D18-FE41-7A9C-6EE2-0F332120CE6D}"/>
              </a:ext>
            </a:extLst>
          </p:cNvPr>
          <p:cNvSpPr txBox="1"/>
          <p:nvPr/>
        </p:nvSpPr>
        <p:spPr>
          <a:xfrm>
            <a:off x="4631193" y="2432779"/>
            <a:ext cx="368046" cy="307777"/>
          </a:xfrm>
          <a:prstGeom prst="rect">
            <a:avLst/>
          </a:prstGeom>
          <a:noFill/>
        </p:spPr>
        <p:txBody>
          <a:bodyPr wrap="square">
            <a:spAutoFit/>
          </a:bodyPr>
          <a:lstStyle/>
          <a:p>
            <a:r>
              <a:rPr lang="pt-BR" noProof="1"/>
              <a:t>r</a:t>
            </a:r>
          </a:p>
        </p:txBody>
      </p:sp>
      <p:sp>
        <p:nvSpPr>
          <p:cNvPr id="13" name="Rectangle 12">
            <a:extLst>
              <a:ext uri="{FF2B5EF4-FFF2-40B4-BE49-F238E27FC236}">
                <a16:creationId xmlns:a16="http://schemas.microsoft.com/office/drawing/2014/main" id="{A2673623-C2C8-CE3C-AEC3-4354D29713C3}"/>
              </a:ext>
            </a:extLst>
          </p:cNvPr>
          <p:cNvSpPr/>
          <p:nvPr/>
        </p:nvSpPr>
        <p:spPr>
          <a:xfrm>
            <a:off x="3871178" y="2181504"/>
            <a:ext cx="1159497" cy="1159497"/>
          </a:xfrm>
          <a:prstGeom prst="rect">
            <a:avLst/>
          </a:prstGeom>
          <a:solidFill>
            <a:srgbClr val="C6D9F1">
              <a:alpha val="27451"/>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a:extLst>
              <a:ext uri="{FF2B5EF4-FFF2-40B4-BE49-F238E27FC236}">
                <a16:creationId xmlns:a16="http://schemas.microsoft.com/office/drawing/2014/main" id="{3356AFE0-A5A5-AA84-3DDC-ACD73B2562D1}"/>
              </a:ext>
            </a:extLst>
          </p:cNvPr>
          <p:cNvSpPr txBox="1"/>
          <p:nvPr/>
        </p:nvSpPr>
        <p:spPr>
          <a:xfrm>
            <a:off x="1288821" y="4074885"/>
            <a:ext cx="6631686" cy="1384995"/>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bool</a:t>
            </a:r>
            <a:r>
              <a:rPr lang="en-US" noProof="1">
                <a:solidFill>
                  <a:srgbClr val="DADADA"/>
                </a:solidFill>
                <a:latin typeface="Menlo" panose="020B0609030804020204" pitchFamily="49" charset="0"/>
              </a:rPr>
              <a:t> sdfSquare(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size,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c) {</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uv.x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c.x;</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c.y;</a:t>
            </a:r>
          </a:p>
          <a:p>
            <a:r>
              <a:rPr lang="en-US" noProof="1">
                <a:solidFill>
                  <a:srgbClr val="569CD6"/>
                </a:solidFill>
                <a:latin typeface="Menlo" panose="020B0609030804020204" pitchFamily="49" charset="0"/>
              </a:rPr>
              <a:t>    float</a:t>
            </a:r>
            <a:r>
              <a:rPr lang="en-US" noProof="1">
                <a:solidFill>
                  <a:srgbClr val="DADADA"/>
                </a:solidFill>
                <a:latin typeface="Menlo" panose="020B0609030804020204" pitchFamily="49" charset="0"/>
              </a:rPr>
              <a:t> d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max</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(x), </a:t>
            </a:r>
            <a:r>
              <a:rPr lang="en-US" noProof="1">
                <a:solidFill>
                  <a:srgbClr val="DCDCAA"/>
                </a:solidFill>
                <a:latin typeface="Menlo" panose="020B0609030804020204" pitchFamily="49" charset="0"/>
              </a:rPr>
              <a:t>abs</a:t>
            </a:r>
            <a:r>
              <a:rPr lang="en-US" noProof="1">
                <a:solidFill>
                  <a:srgbClr val="DADADA"/>
                </a:solidFill>
                <a:latin typeface="Menlo" panose="020B0609030804020204" pitchFamily="49" charset="0"/>
              </a:rPr>
              <a:t>(y))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size;</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d;</a:t>
            </a:r>
          </a:p>
          <a:p>
            <a:r>
              <a:rPr lang="en-US" noProof="1">
                <a:solidFill>
                  <a:srgbClr val="DADADA"/>
                </a:solidFill>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E563D862-12AB-8EF5-C024-A901BD56D6CA}"/>
              </a:ext>
            </a:extLst>
          </p:cNvPr>
          <p:cNvCxnSpPr>
            <a:cxnSpLocks/>
          </p:cNvCxnSpPr>
          <p:nvPr/>
        </p:nvCxnSpPr>
        <p:spPr>
          <a:xfrm flipV="1">
            <a:off x="3857572"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987D7E0-EB4F-04D1-A08A-E14A843A44BA}"/>
              </a:ext>
            </a:extLst>
          </p:cNvPr>
          <p:cNvCxnSpPr>
            <a:cxnSpLocks/>
          </p:cNvCxnSpPr>
          <p:nvPr/>
        </p:nvCxnSpPr>
        <p:spPr>
          <a:xfrm flipV="1">
            <a:off x="5053109" y="1329179"/>
            <a:ext cx="0" cy="2688828"/>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1565E2DA-2C62-5C92-F90C-CAA0B301DD73}"/>
              </a:ext>
            </a:extLst>
          </p:cNvPr>
          <p:cNvCxnSpPr>
            <a:cxnSpLocks/>
          </p:cNvCxnSpPr>
          <p:nvPr/>
        </p:nvCxnSpPr>
        <p:spPr>
          <a:xfrm flipH="1">
            <a:off x="2738628" y="2164955"/>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3D21E98C-CFB0-E51D-708D-D1F943463726}"/>
              </a:ext>
            </a:extLst>
          </p:cNvPr>
          <p:cNvCxnSpPr>
            <a:cxnSpLocks/>
          </p:cNvCxnSpPr>
          <p:nvPr/>
        </p:nvCxnSpPr>
        <p:spPr>
          <a:xfrm flipH="1">
            <a:off x="2738628" y="3341001"/>
            <a:ext cx="3429000" cy="0"/>
          </a:xfrm>
          <a:prstGeom prst="straightConnector1">
            <a:avLst/>
          </a:prstGeom>
          <a:ln>
            <a:prstDash val="dash"/>
            <a:headEnd type="none" w="med" len="med"/>
            <a:tailEnd type="non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495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1C702-45E5-54E3-A3EB-CC976D6A59DC}"/>
              </a:ext>
            </a:extLst>
          </p:cNvPr>
          <p:cNvSpPr>
            <a:spLocks noGrp="1"/>
          </p:cNvSpPr>
          <p:nvPr>
            <p:ph type="title"/>
          </p:nvPr>
        </p:nvSpPr>
        <p:spPr/>
        <p:txBody>
          <a:bodyPr/>
          <a:lstStyle/>
          <a:p>
            <a:r>
              <a:rPr lang="pt-BR" dirty="0" err="1"/>
              <a:t>Shaders</a:t>
            </a:r>
            <a:endParaRPr lang="pt-BR" dirty="0"/>
          </a:p>
        </p:txBody>
      </p:sp>
      <p:sp>
        <p:nvSpPr>
          <p:cNvPr id="3" name="Text Placeholder 2">
            <a:extLst>
              <a:ext uri="{FF2B5EF4-FFF2-40B4-BE49-F238E27FC236}">
                <a16:creationId xmlns:a16="http://schemas.microsoft.com/office/drawing/2014/main" id="{7786F3AB-FAF2-1759-4841-827FDA6C0D22}"/>
              </a:ext>
            </a:extLst>
          </p:cNvPr>
          <p:cNvSpPr>
            <a:spLocks noGrp="1"/>
          </p:cNvSpPr>
          <p:nvPr>
            <p:ph type="body" idx="1"/>
          </p:nvPr>
        </p:nvSpPr>
        <p:spPr/>
        <p:txBody>
          <a:bodyPr/>
          <a:lstStyle/>
          <a:p>
            <a:r>
              <a:rPr lang="en-US" dirty="0"/>
              <a:t>shaders run in parallel on your GPU is extremely important. Your program will independently run for every pixel in </a:t>
            </a:r>
            <a:r>
              <a:rPr lang="en-US" dirty="0" err="1"/>
              <a:t>Shadertoy</a:t>
            </a:r>
            <a:r>
              <a:rPr lang="en-US" dirty="0"/>
              <a:t> at the same time.</a:t>
            </a:r>
          </a:p>
          <a:p>
            <a:endParaRPr lang="en-US" dirty="0"/>
          </a:p>
          <a:p>
            <a:r>
              <a:rPr lang="pt-BR" dirty="0" err="1"/>
              <a:t>Shader</a:t>
            </a:r>
            <a:r>
              <a:rPr lang="pt-BR" dirty="0"/>
              <a:t> </a:t>
            </a:r>
            <a:r>
              <a:rPr lang="pt-BR" dirty="0" err="1"/>
              <a:t>languages</a:t>
            </a:r>
            <a:r>
              <a:rPr lang="pt-BR" dirty="0"/>
              <a:t> </a:t>
            </a:r>
            <a:r>
              <a:rPr lang="pt-BR" dirty="0" err="1"/>
              <a:t>such</a:t>
            </a:r>
            <a:r>
              <a:rPr lang="pt-BR" dirty="0"/>
              <a:t> as </a:t>
            </a:r>
            <a:r>
              <a:rPr lang="pt-BR" dirty="0" err="1"/>
              <a:t>the</a:t>
            </a:r>
            <a:r>
              <a:rPr lang="pt-BR" dirty="0"/>
              <a:t> High-</a:t>
            </a:r>
            <a:r>
              <a:rPr lang="pt-BR" dirty="0" err="1"/>
              <a:t>Level</a:t>
            </a:r>
            <a:r>
              <a:rPr lang="pt-BR" dirty="0"/>
              <a:t> </a:t>
            </a:r>
            <a:r>
              <a:rPr lang="pt-BR" dirty="0" err="1"/>
              <a:t>Shading</a:t>
            </a:r>
            <a:r>
              <a:rPr lang="pt-BR" dirty="0"/>
              <a:t> </a:t>
            </a:r>
            <a:r>
              <a:rPr lang="pt-BR" dirty="0" err="1"/>
              <a:t>Language</a:t>
            </a:r>
            <a:r>
              <a:rPr lang="pt-BR" dirty="0"/>
              <a:t> (HLSL) </a:t>
            </a:r>
            <a:r>
              <a:rPr lang="pt-BR" dirty="0" err="1"/>
              <a:t>and</a:t>
            </a:r>
            <a:r>
              <a:rPr lang="pt-BR" dirty="0"/>
              <a:t> OpenGL </a:t>
            </a:r>
            <a:r>
              <a:rPr lang="pt-BR" dirty="0" err="1"/>
              <a:t>Shading</a:t>
            </a:r>
            <a:r>
              <a:rPr lang="pt-BR" dirty="0"/>
              <a:t> </a:t>
            </a:r>
            <a:r>
              <a:rPr lang="pt-BR" dirty="0" err="1"/>
              <a:t>Language</a:t>
            </a:r>
            <a:r>
              <a:rPr lang="pt-BR" dirty="0"/>
              <a:t> (GLSL) are </a:t>
            </a:r>
            <a:r>
              <a:rPr lang="pt-BR" dirty="0" err="1"/>
              <a:t>the</a:t>
            </a:r>
            <a:r>
              <a:rPr lang="pt-BR" dirty="0"/>
              <a:t> </a:t>
            </a:r>
            <a:r>
              <a:rPr lang="pt-BR" dirty="0" err="1"/>
              <a:t>most</a:t>
            </a:r>
            <a:r>
              <a:rPr lang="pt-BR" dirty="0"/>
              <a:t> common </a:t>
            </a:r>
            <a:r>
              <a:rPr lang="pt-BR" dirty="0" err="1"/>
              <a:t>languages</a:t>
            </a:r>
            <a:r>
              <a:rPr lang="pt-BR" dirty="0"/>
              <a:t> </a:t>
            </a:r>
            <a:r>
              <a:rPr lang="pt-BR" dirty="0" err="1"/>
              <a:t>used</a:t>
            </a:r>
            <a:r>
              <a:rPr lang="pt-BR" dirty="0"/>
              <a:t> </a:t>
            </a:r>
            <a:r>
              <a:rPr lang="pt-BR" dirty="0" err="1"/>
              <a:t>to</a:t>
            </a:r>
            <a:r>
              <a:rPr lang="pt-BR" dirty="0"/>
              <a:t> </a:t>
            </a:r>
            <a:r>
              <a:rPr lang="pt-BR" dirty="0" err="1"/>
              <a:t>program</a:t>
            </a:r>
            <a:r>
              <a:rPr lang="pt-BR" dirty="0"/>
              <a:t> </a:t>
            </a:r>
            <a:r>
              <a:rPr lang="pt-BR" dirty="0" err="1"/>
              <a:t>the</a:t>
            </a:r>
            <a:r>
              <a:rPr lang="pt-BR" dirty="0"/>
              <a:t> </a:t>
            </a:r>
            <a:r>
              <a:rPr lang="pt-BR" dirty="0" err="1"/>
              <a:t>GPU's</a:t>
            </a:r>
            <a:r>
              <a:rPr lang="pt-BR" dirty="0"/>
              <a:t> </a:t>
            </a:r>
            <a:r>
              <a:rPr lang="pt-BR" dirty="0" err="1"/>
              <a:t>rendering</a:t>
            </a:r>
            <a:r>
              <a:rPr lang="pt-BR" dirty="0"/>
              <a:t> pipeline.</a:t>
            </a:r>
          </a:p>
          <a:p>
            <a:endParaRPr lang="pt-BR" dirty="0"/>
          </a:p>
          <a:p>
            <a:endParaRPr lang="pt-BR" dirty="0"/>
          </a:p>
          <a:p>
            <a:r>
              <a:rPr lang="pt-BR" dirty="0"/>
              <a:t>Muito parecido com C</a:t>
            </a:r>
          </a:p>
        </p:txBody>
      </p:sp>
      <p:sp>
        <p:nvSpPr>
          <p:cNvPr id="4" name="Slide Number Placeholder 3">
            <a:extLst>
              <a:ext uri="{FF2B5EF4-FFF2-40B4-BE49-F238E27FC236}">
                <a16:creationId xmlns:a16="http://schemas.microsoft.com/office/drawing/2014/main" id="{F5B22B49-DC78-BBD5-D0E7-E5013FDA79D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a:t>
            </a:fld>
            <a:endParaRPr lang="pt-BR"/>
          </a:p>
        </p:txBody>
      </p:sp>
    </p:spTree>
    <p:extLst>
      <p:ext uri="{BB962C8B-B14F-4D97-AF65-F5344CB8AC3E}">
        <p14:creationId xmlns:p14="http://schemas.microsoft.com/office/powerpoint/2010/main" val="3138379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72C48-9DA8-29FE-37E7-3F2EE230B0FD}"/>
              </a:ext>
            </a:extLst>
          </p:cNvPr>
          <p:cNvSpPr>
            <a:spLocks noGrp="1"/>
          </p:cNvSpPr>
          <p:nvPr>
            <p:ph type="title"/>
          </p:nvPr>
        </p:nvSpPr>
        <p:spPr/>
        <p:txBody>
          <a:bodyPr/>
          <a:lstStyle/>
          <a:p>
            <a:r>
              <a:rPr lang="pt-BR" dirty="0"/>
              <a:t>Exemplo Completo</a:t>
            </a:r>
          </a:p>
        </p:txBody>
      </p:sp>
      <p:sp>
        <p:nvSpPr>
          <p:cNvPr id="4" name="Slide Number Placeholder 3">
            <a:extLst>
              <a:ext uri="{FF2B5EF4-FFF2-40B4-BE49-F238E27FC236}">
                <a16:creationId xmlns:a16="http://schemas.microsoft.com/office/drawing/2014/main" id="{08270012-2343-B5F1-EBEA-97B7A35DFDC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30</a:t>
            </a:fld>
            <a:endParaRPr lang="pt-BR"/>
          </a:p>
        </p:txBody>
      </p:sp>
      <p:sp>
        <p:nvSpPr>
          <p:cNvPr id="5" name="TextBox 4">
            <a:extLst>
              <a:ext uri="{FF2B5EF4-FFF2-40B4-BE49-F238E27FC236}">
                <a16:creationId xmlns:a16="http://schemas.microsoft.com/office/drawing/2014/main" id="{0B3C0111-051E-0D0A-94BD-681E5F5B200B}"/>
              </a:ext>
            </a:extLst>
          </p:cNvPr>
          <p:cNvSpPr txBox="1"/>
          <p:nvPr/>
        </p:nvSpPr>
        <p:spPr>
          <a:xfrm>
            <a:off x="1256157" y="725863"/>
            <a:ext cx="6631686" cy="2862322"/>
          </a:xfrm>
          <a:prstGeom prst="rect">
            <a:avLst/>
          </a:prstGeom>
          <a:solidFill>
            <a:schemeClr val="tx1"/>
          </a:solidFill>
        </p:spPr>
        <p:txBody>
          <a:bodyPr wrap="square">
            <a:spAutoFit/>
          </a:bodyPr>
          <a:lstStyle/>
          <a:p>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 sdfSquare(</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uv, </a:t>
            </a:r>
            <a:r>
              <a:rPr lang="en-US" sz="1200" noProof="1">
                <a:solidFill>
                  <a:srgbClr val="569CD6"/>
                </a:solidFill>
                <a:latin typeface="Menlo" panose="020B0609030804020204" pitchFamily="49" charset="0"/>
              </a:rPr>
              <a:t>float</a:t>
            </a:r>
            <a:r>
              <a:rPr lang="en-US" sz="1200" noProof="1">
                <a:solidFill>
                  <a:srgbClr val="DADADA"/>
                </a:solidFill>
                <a:latin typeface="Menlo" panose="020B0609030804020204" pitchFamily="49" charset="0"/>
              </a:rPr>
              <a:t> size,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c) {</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c.x;</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uv.y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c.y;</a:t>
            </a:r>
          </a:p>
          <a:p>
            <a:r>
              <a:rPr lang="en-US" sz="1200" noProof="1">
                <a:solidFill>
                  <a:srgbClr val="569CD6"/>
                </a:solidFill>
                <a:latin typeface="Menlo" panose="020B0609030804020204" pitchFamily="49" charset="0"/>
              </a:rPr>
              <a:t>    float</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DCDCAA"/>
                </a:solidFill>
                <a:latin typeface="Menlo" panose="020B0609030804020204" pitchFamily="49" charset="0"/>
              </a:rPr>
              <a:t>max</a:t>
            </a:r>
            <a:r>
              <a:rPr lang="en-US" sz="1200" noProof="1">
                <a:solidFill>
                  <a:srgbClr val="DADADA"/>
                </a:solidFill>
                <a:latin typeface="Menlo" panose="020B0609030804020204" pitchFamily="49" charset="0"/>
              </a:rPr>
              <a:t>(</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(x), </a:t>
            </a:r>
            <a:r>
              <a:rPr lang="en-US" sz="1200" noProof="1">
                <a:solidFill>
                  <a:srgbClr val="DCDCAA"/>
                </a:solidFill>
                <a:latin typeface="Menlo" panose="020B0609030804020204" pitchFamily="49" charset="0"/>
              </a:rPr>
              <a:t>abs</a:t>
            </a:r>
            <a:r>
              <a:rPr lang="en-US" sz="1200" noProof="1">
                <a:solidFill>
                  <a:srgbClr val="DADADA"/>
                </a:solidFill>
                <a:latin typeface="Menlo" panose="020B0609030804020204" pitchFamily="49" charset="0"/>
              </a:rPr>
              <a:t>(y))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size;  </a:t>
            </a:r>
          </a:p>
          <a:p>
            <a:r>
              <a:rPr lang="en-US" sz="1200" noProof="1">
                <a:solidFill>
                  <a:srgbClr val="D8A0DF"/>
                </a:solidFill>
                <a:latin typeface="Menlo" panose="020B0609030804020204" pitchFamily="49" charset="0"/>
              </a:rPr>
              <a:t>    return</a:t>
            </a:r>
            <a:r>
              <a:rPr lang="en-US" sz="1200" noProof="1">
                <a:solidFill>
                  <a:srgbClr val="DADADA"/>
                </a:solidFill>
                <a:latin typeface="Menlo" panose="020B0609030804020204" pitchFamily="49" charset="0"/>
              </a:rPr>
              <a:t> d </a:t>
            </a:r>
            <a:r>
              <a:rPr lang="en-US" sz="1200" noProof="1">
                <a:solidFill>
                  <a:srgbClr val="B4B4B4"/>
                </a:solidFill>
                <a:latin typeface="Menlo" panose="020B0609030804020204" pitchFamily="49" charset="0"/>
              </a:rPr>
              <a:t>&gt;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vec3</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1</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a:p>
            <a:br>
              <a:rPr lang="en-US" sz="1200" noProof="1">
                <a:solidFill>
                  <a:srgbClr val="DADADA"/>
                </a:solidFill>
                <a:latin typeface="Menlo" panose="020B0609030804020204" pitchFamily="49" charset="0"/>
              </a:rPr>
            </a:br>
            <a:br>
              <a:rPr lang="en-US" sz="1200" noProof="1">
                <a:solidFill>
                  <a:srgbClr val="DADADA"/>
                </a:solidFill>
                <a:latin typeface="Menlo" panose="020B0609030804020204" pitchFamily="49" charset="0"/>
              </a:rPr>
            </a:br>
            <a:r>
              <a:rPr lang="en-US" sz="1200" noProof="1">
                <a:solidFill>
                  <a:srgbClr val="569CD6"/>
                </a:solidFill>
                <a:latin typeface="Menlo" panose="020B0609030804020204" pitchFamily="49" charset="0"/>
              </a:rPr>
              <a:t>void</a:t>
            </a:r>
            <a:r>
              <a:rPr lang="en-US" sz="1200" noProof="1">
                <a:solidFill>
                  <a:srgbClr val="DADADA"/>
                </a:solidFill>
                <a:latin typeface="Menlo" panose="020B0609030804020204" pitchFamily="49" charset="0"/>
              </a:rPr>
              <a:t> mainImage( </a:t>
            </a:r>
            <a:r>
              <a:rPr lang="en-US" sz="1200" noProof="1">
                <a:solidFill>
                  <a:srgbClr val="569CD6"/>
                </a:solidFill>
                <a:latin typeface="Menlo" panose="020B0609030804020204" pitchFamily="49" charset="0"/>
              </a:rPr>
              <a:t>out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 fragColor, </a:t>
            </a:r>
            <a:r>
              <a:rPr lang="en-US" sz="1200" noProof="1">
                <a:solidFill>
                  <a:srgbClr val="569CD6"/>
                </a:solidFill>
                <a:latin typeface="Menlo" panose="020B0609030804020204" pitchFamily="49" charset="0"/>
              </a:rPr>
              <a:t>in</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 fragCoord ) {</a:t>
            </a:r>
          </a:p>
          <a:p>
            <a:r>
              <a:rPr lang="en-US" sz="1200" noProof="1">
                <a:solidFill>
                  <a:srgbClr val="569CD6"/>
                </a:solidFill>
                <a:latin typeface="Menlo" panose="020B0609030804020204" pitchFamily="49" charset="0"/>
              </a:rPr>
              <a:t>    vec2</a:t>
            </a:r>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fragCoord</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iResolution.xy;</a:t>
            </a:r>
          </a:p>
          <a:p>
            <a:r>
              <a:rPr lang="en-US" sz="1200" noProof="1">
                <a:solidFill>
                  <a:srgbClr val="DADADA"/>
                </a:solidFill>
                <a:latin typeface="Menlo" panose="020B0609030804020204" pitchFamily="49" charset="0"/>
              </a:rPr>
              <a:t>    uv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0.5</a:t>
            </a:r>
            <a:r>
              <a:rPr lang="en-US" sz="1200" noProof="1">
                <a:solidFill>
                  <a:srgbClr val="DADADA"/>
                </a:solidFill>
                <a:latin typeface="Menlo" panose="020B0609030804020204" pitchFamily="49" charset="0"/>
              </a:rPr>
              <a:t>; </a:t>
            </a:r>
          </a:p>
          <a:p>
            <a:r>
              <a:rPr lang="en-US" sz="1200" noProof="1">
                <a:solidFill>
                  <a:srgbClr val="DADADA"/>
                </a:solidFill>
                <a:latin typeface="Menlo" panose="020B0609030804020204" pitchFamily="49" charset="0"/>
              </a:rPr>
              <a:t>    uv.x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iResolution.x</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iResolution.y;</a:t>
            </a:r>
          </a:p>
          <a:p>
            <a:r>
              <a:rPr lang="en-US" sz="1200" noProof="1">
                <a:solidFill>
                  <a:srgbClr val="569CD6"/>
                </a:solidFill>
                <a:latin typeface="Menlo" panose="020B0609030804020204" pitchFamily="49" charset="0"/>
              </a:rPr>
              <a:t>    vec3</a:t>
            </a:r>
            <a:r>
              <a:rPr lang="en-US" sz="1200" noProof="1">
                <a:solidFill>
                  <a:srgbClr val="DADADA"/>
                </a:solidFill>
                <a:latin typeface="Menlo" panose="020B0609030804020204" pitchFamily="49" charset="0"/>
              </a:rPr>
              <a:t> col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sdfSquare(uv, </a:t>
            </a:r>
            <a:r>
              <a:rPr lang="en-US" sz="1200" noProof="1">
                <a:solidFill>
                  <a:srgbClr val="B5CEA8"/>
                </a:solidFill>
                <a:latin typeface="Menlo" panose="020B0609030804020204" pitchFamily="49" charset="0"/>
              </a:rPr>
              <a:t>0.2</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vec2</a:t>
            </a:r>
            <a:r>
              <a:rPr lang="en-US" sz="1200" noProof="1">
                <a:solidFill>
                  <a:srgbClr val="DADADA"/>
                </a:solidFill>
                <a:latin typeface="Menlo" panose="020B0609030804020204" pitchFamily="49" charset="0"/>
              </a:rPr>
              <a:t>(</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 </a:t>
            </a:r>
            <a:r>
              <a:rPr lang="en-US" sz="1200" noProof="1">
                <a:solidFill>
                  <a:srgbClr val="B5CEA8"/>
                </a:solidFill>
                <a:latin typeface="Menlo" panose="020B0609030804020204" pitchFamily="49" charset="0"/>
              </a:rPr>
              <a:t>0.0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    fragColor </a:t>
            </a:r>
            <a:r>
              <a:rPr lang="en-US" sz="1200" noProof="1">
                <a:solidFill>
                  <a:srgbClr val="B4B4B4"/>
                </a:solidFill>
                <a:latin typeface="Menlo" panose="020B0609030804020204" pitchFamily="49" charset="0"/>
              </a:rPr>
              <a:t>=</a:t>
            </a:r>
            <a:r>
              <a:rPr lang="en-US" sz="1200" noProof="1">
                <a:solidFill>
                  <a:srgbClr val="DADADA"/>
                </a:solidFill>
                <a:latin typeface="Menlo" panose="020B0609030804020204" pitchFamily="49" charset="0"/>
              </a:rPr>
              <a:t> </a:t>
            </a:r>
            <a:r>
              <a:rPr lang="en-US" sz="1200" noProof="1">
                <a:solidFill>
                  <a:srgbClr val="569CD6"/>
                </a:solidFill>
                <a:latin typeface="Menlo" panose="020B0609030804020204" pitchFamily="49" charset="0"/>
              </a:rPr>
              <a:t>vec4</a:t>
            </a:r>
            <a:r>
              <a:rPr lang="en-US" sz="1200" noProof="1">
                <a:solidFill>
                  <a:srgbClr val="DADADA"/>
                </a:solidFill>
                <a:latin typeface="Menlo" panose="020B0609030804020204" pitchFamily="49" charset="0"/>
              </a:rPr>
              <a:t>(col,</a:t>
            </a:r>
            <a:r>
              <a:rPr lang="en-US" sz="1200" noProof="1">
                <a:solidFill>
                  <a:srgbClr val="B5CEA8"/>
                </a:solidFill>
                <a:latin typeface="Menlo" panose="020B0609030804020204" pitchFamily="49" charset="0"/>
              </a:rPr>
              <a:t>1.0</a:t>
            </a:r>
            <a:r>
              <a:rPr lang="en-US" sz="1200" noProof="1">
                <a:solidFill>
                  <a:srgbClr val="DADADA"/>
                </a:solidFill>
                <a:latin typeface="Menlo" panose="020B0609030804020204" pitchFamily="49" charset="0"/>
              </a:rPr>
              <a:t>);</a:t>
            </a:r>
          </a:p>
          <a:p>
            <a:r>
              <a:rPr lang="en-US" sz="1200" noProof="1">
                <a:solidFill>
                  <a:srgbClr val="DADADA"/>
                </a:solidFill>
                <a:latin typeface="Menlo" panose="020B0609030804020204" pitchFamily="49" charset="0"/>
              </a:rPr>
              <a:t>}</a:t>
            </a:r>
          </a:p>
        </p:txBody>
      </p:sp>
      <p:pic>
        <p:nvPicPr>
          <p:cNvPr id="6" name="Picture 2">
            <a:extLst>
              <a:ext uri="{FF2B5EF4-FFF2-40B4-BE49-F238E27FC236}">
                <a16:creationId xmlns:a16="http://schemas.microsoft.com/office/drawing/2014/main" id="{F634956E-9678-975A-0730-12F65ACE67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1427" y="3684393"/>
            <a:ext cx="3181145" cy="178939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42C28EA-3B1E-8176-D0A2-C1912B996A1D}"/>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175844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Transformando objetos (Rotação)</a:t>
            </a:r>
          </a:p>
        </p:txBody>
      </p:sp>
      <p:sp>
        <p:nvSpPr>
          <p:cNvPr id="3" name="Text Placeholder 2">
            <a:extLst>
              <a:ext uri="{FF2B5EF4-FFF2-40B4-BE49-F238E27FC236}">
                <a16:creationId xmlns:a16="http://schemas.microsoft.com/office/drawing/2014/main" id="{944BED9B-1CFB-A387-A580-C9FD58B48DD1}"/>
              </a:ext>
            </a:extLst>
          </p:cNvPr>
          <p:cNvSpPr>
            <a:spLocks noGrp="1"/>
          </p:cNvSpPr>
          <p:nvPr>
            <p:ph type="body" idx="1"/>
          </p:nvPr>
        </p:nvSpPr>
        <p:spPr/>
        <p:txBody>
          <a:bodyPr/>
          <a:lstStyle/>
          <a:p>
            <a:r>
              <a:rPr lang="pt-BR" dirty="0"/>
              <a:t>Podemos aplicar a matriz de rotação em um objeto.</a:t>
            </a:r>
          </a:p>
          <a:p>
            <a:endParaRPr lang="pt-BR" dirty="0"/>
          </a:p>
          <a:p>
            <a:endParaRPr lang="pt-BR" dirty="0"/>
          </a:p>
          <a:p>
            <a:endParaRPr lang="pt-BR" dirty="0"/>
          </a:p>
          <a:p>
            <a:endParaRPr lang="pt-BR" dirty="0"/>
          </a:p>
          <a:p>
            <a:endParaRPr lang="pt-BR" dirty="0"/>
          </a:p>
          <a:p>
            <a:endParaRPr lang="pt-BR" dirty="0"/>
          </a:p>
          <a:p>
            <a:r>
              <a:rPr lang="pt-BR" dirty="0"/>
              <a:t>Cuidado que as matrizes no GLSL são </a:t>
            </a:r>
            <a:r>
              <a:rPr lang="pt-BR" i="1" dirty="0" err="1"/>
              <a:t>column-first</a:t>
            </a:r>
            <a:r>
              <a:rPr lang="pt-BR" dirty="0"/>
              <a:t> </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31</a:t>
            </a:fld>
            <a:endParaRPr lang="pt-BR"/>
          </a:p>
        </p:txBody>
      </p:sp>
      <p:pic>
        <p:nvPicPr>
          <p:cNvPr id="5" name="Picture 2" descr="Equation for rotation matrix. R equals a two by two matrix. Top-left: cosine of theta. Top-right: negative sine of theta. Bottom-left: sine of theta. Bottom-right: cosine of theta.">
            <a:extLst>
              <a:ext uri="{FF2B5EF4-FFF2-40B4-BE49-F238E27FC236}">
                <a16:creationId xmlns:a16="http://schemas.microsoft.com/office/drawing/2014/main" id="{D7B710B4-3BA3-548C-67D0-6EE33F04A0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0145" y="1464601"/>
            <a:ext cx="3336286" cy="13928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5853802-BC77-4DC1-4A8D-687BF68D791E}"/>
              </a:ext>
            </a:extLst>
          </p:cNvPr>
          <p:cNvSpPr txBox="1"/>
          <p:nvPr/>
        </p:nvSpPr>
        <p:spPr>
          <a:xfrm>
            <a:off x="1288821" y="4035029"/>
            <a:ext cx="6631686" cy="738664"/>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rotate(</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uv, </a:t>
            </a:r>
            <a:r>
              <a:rPr lang="en-US" noProof="1">
                <a:solidFill>
                  <a:srgbClr val="569CD6"/>
                </a:solidFill>
                <a:latin typeface="Menlo" panose="020B0609030804020204" pitchFamily="49" charset="0"/>
              </a:rPr>
              <a:t>float</a:t>
            </a:r>
            <a:r>
              <a:rPr lang="en-US" noProof="1">
                <a:solidFill>
                  <a:srgbClr val="DADADA"/>
                </a:solidFill>
                <a:latin typeface="Menlo" panose="020B0609030804020204" pitchFamily="49" charset="0"/>
              </a:rPr>
              <a:t> th) {</a:t>
            </a:r>
          </a:p>
          <a:p>
            <a:r>
              <a:rPr lang="en-US" noProof="1">
                <a:solidFill>
                  <a:srgbClr val="D8A0DF"/>
                </a:solidFill>
                <a:latin typeface="Menlo" panose="020B0609030804020204" pitchFamily="49" charset="0"/>
              </a:rPr>
              <a:t>    return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mat2</a:t>
            </a:r>
            <a:r>
              <a:rPr lang="en-US" noProof="1">
                <a:solidFill>
                  <a:srgbClr val="DADADA"/>
                </a:solidFill>
                <a:latin typeface="Menlo" panose="020B0609030804020204" pitchFamily="49" charset="0"/>
              </a:rPr>
              <a:t>(</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CDCAA"/>
                </a:solidFill>
                <a:latin typeface="Menlo" panose="020B0609030804020204" pitchFamily="49" charset="0"/>
              </a:rPr>
              <a:t>sin</a:t>
            </a:r>
            <a:r>
              <a:rPr lang="en-US" noProof="1">
                <a:solidFill>
                  <a:srgbClr val="DADADA"/>
                </a:solidFill>
                <a:latin typeface="Menlo" panose="020B0609030804020204" pitchFamily="49" charset="0"/>
              </a:rPr>
              <a:t>(th), </a:t>
            </a:r>
            <a:r>
              <a:rPr lang="en-US" noProof="1">
                <a:solidFill>
                  <a:srgbClr val="DCDCAA"/>
                </a:solidFill>
                <a:latin typeface="Menlo" panose="020B0609030804020204" pitchFamily="49" charset="0"/>
              </a:rPr>
              <a:t>cos</a:t>
            </a:r>
            <a:r>
              <a:rPr lang="en-US" noProof="1">
                <a:solidFill>
                  <a:srgbClr val="DADADA"/>
                </a:solidFill>
                <a:latin typeface="Menlo" panose="020B0609030804020204" pitchFamily="49" charset="0"/>
              </a:rPr>
              <a:t>(th))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uv;</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2753816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6CEDB-74C0-3D9D-B405-43A1E0F9E53A}"/>
              </a:ext>
            </a:extLst>
          </p:cNvPr>
          <p:cNvSpPr>
            <a:spLocks noGrp="1"/>
          </p:cNvSpPr>
          <p:nvPr>
            <p:ph type="title"/>
          </p:nvPr>
        </p:nvSpPr>
        <p:spPr/>
        <p:txBody>
          <a:bodyPr/>
          <a:lstStyle/>
          <a:p>
            <a:r>
              <a:rPr lang="pt-BR" dirty="0"/>
              <a:t>Exemplo com rotação animada</a:t>
            </a:r>
          </a:p>
        </p:txBody>
      </p:sp>
      <p:sp>
        <p:nvSpPr>
          <p:cNvPr id="4" name="Slide Number Placeholder 3">
            <a:extLst>
              <a:ext uri="{FF2B5EF4-FFF2-40B4-BE49-F238E27FC236}">
                <a16:creationId xmlns:a16="http://schemas.microsoft.com/office/drawing/2014/main" id="{41EE4F65-9DCA-EC91-2383-379831FC4B6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32</a:t>
            </a:fld>
            <a:endParaRPr lang="pt-BR"/>
          </a:p>
        </p:txBody>
      </p:sp>
      <p:sp>
        <p:nvSpPr>
          <p:cNvPr id="9" name="TextBox 8">
            <a:extLst>
              <a:ext uri="{FF2B5EF4-FFF2-40B4-BE49-F238E27FC236}">
                <a16:creationId xmlns:a16="http://schemas.microsoft.com/office/drawing/2014/main" id="{3E8D90D2-5A9B-1B00-551F-B6EB79A0F9AA}"/>
              </a:ext>
            </a:extLst>
          </p:cNvPr>
          <p:cNvSpPr txBox="1"/>
          <p:nvPr/>
        </p:nvSpPr>
        <p:spPr>
          <a:xfrm>
            <a:off x="1256157" y="688155"/>
            <a:ext cx="6631686" cy="3162404"/>
          </a:xfrm>
          <a:prstGeom prst="rect">
            <a:avLst/>
          </a:prstGeom>
          <a:solidFill>
            <a:schemeClr val="tx1"/>
          </a:solidFill>
        </p:spPr>
        <p:txBody>
          <a:bodyPr wrap="square">
            <a:spAutoFit/>
          </a:bodyPr>
          <a:lstStyle/>
          <a:p>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th) {</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mat2</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CDCAA"/>
                </a:solidFill>
                <a:effectLst/>
                <a:latin typeface="Menlo" panose="020B0609030804020204" pitchFamily="49" charset="0"/>
              </a:rPr>
              <a:t>sin</a:t>
            </a:r>
            <a:r>
              <a:rPr lang="en-US" sz="1050" b="0" noProof="1">
                <a:solidFill>
                  <a:srgbClr val="DADADA"/>
                </a:solidFill>
                <a:effectLst/>
                <a:latin typeface="Menlo" panose="020B0609030804020204" pitchFamily="49" charset="0"/>
              </a:rPr>
              <a:t>(th), </a:t>
            </a:r>
            <a:r>
              <a:rPr lang="en-US" sz="1050" b="0" noProof="1">
                <a:solidFill>
                  <a:srgbClr val="DCDCAA"/>
                </a:solidFill>
                <a:effectLst/>
                <a:latin typeface="Menlo" panose="020B0609030804020204" pitchFamily="49" charset="0"/>
              </a:rPr>
              <a:t>cos</a:t>
            </a:r>
            <a:r>
              <a:rPr lang="en-US" sz="1050" b="0" noProof="1">
                <a:solidFill>
                  <a:srgbClr val="DADADA"/>
                </a:solidFill>
                <a:effectLst/>
                <a:latin typeface="Menlo" panose="020B0609030804020204" pitchFamily="49" charset="0"/>
              </a:rPr>
              <a:t>(th))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a:t>
            </a:r>
          </a:p>
          <a:p>
            <a:r>
              <a:rPr lang="en-US" sz="1050" b="0" noProof="1">
                <a:solidFill>
                  <a:srgbClr val="DADADA"/>
                </a:solidFill>
                <a:effectLst/>
                <a:latin typeface="Menlo" panose="020B0609030804020204" pitchFamily="49" charset="0"/>
              </a:rPr>
              <a:t>}</a:t>
            </a:r>
          </a:p>
          <a:p>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 sdfSquare(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uv, </a:t>
            </a:r>
            <a:r>
              <a:rPr lang="en-US" sz="1050" b="0" noProof="1">
                <a:solidFill>
                  <a:srgbClr val="569CD6"/>
                </a:solidFill>
                <a:effectLst/>
                <a:latin typeface="Menlo" panose="020B0609030804020204" pitchFamily="49" charset="0"/>
              </a:rPr>
              <a:t>float</a:t>
            </a:r>
            <a:r>
              <a:rPr lang="en-US" sz="1050" b="0" noProof="1">
                <a:solidFill>
                  <a:srgbClr val="DADADA"/>
                </a:solidFill>
                <a:effectLst/>
                <a:latin typeface="Menlo" panose="020B0609030804020204" pitchFamily="49" charset="0"/>
              </a:rPr>
              <a:t> size,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c) {</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c.x;</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uv.y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c.y;</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rotated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rotate(</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(x,y), iTime);</a:t>
            </a:r>
          </a:p>
          <a:p>
            <a:r>
              <a:rPr lang="en-US" sz="1050" b="0" noProof="1">
                <a:solidFill>
                  <a:srgbClr val="569CD6"/>
                </a:solidFill>
                <a:effectLst/>
                <a:latin typeface="Menlo" panose="020B0609030804020204" pitchFamily="49" charset="0"/>
              </a:rPr>
              <a:t>    float</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DCDCAA"/>
                </a:solidFill>
                <a:effectLst/>
                <a:latin typeface="Menlo" panose="020B0609030804020204" pitchFamily="49" charset="0"/>
              </a:rPr>
              <a:t>max</a:t>
            </a:r>
            <a:r>
              <a:rPr lang="en-US" sz="1050" b="0" noProof="1">
                <a:solidFill>
                  <a:srgbClr val="DADADA"/>
                </a:solidFill>
                <a:effectLst/>
                <a:latin typeface="Menlo" panose="020B0609030804020204" pitchFamily="49" charset="0"/>
              </a:rPr>
              <a:t>(</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(rotated.x), </a:t>
            </a:r>
            <a:r>
              <a:rPr lang="en-US" sz="1050" b="0" noProof="1">
                <a:solidFill>
                  <a:srgbClr val="DCDCAA"/>
                </a:solidFill>
                <a:effectLst/>
                <a:latin typeface="Menlo" panose="020B0609030804020204" pitchFamily="49" charset="0"/>
              </a:rPr>
              <a:t>abs</a:t>
            </a:r>
            <a:r>
              <a:rPr lang="en-US" sz="1050" b="0" noProof="1">
                <a:solidFill>
                  <a:srgbClr val="DADADA"/>
                </a:solidFill>
                <a:effectLst/>
                <a:latin typeface="Menlo" panose="020B0609030804020204" pitchFamily="49" charset="0"/>
              </a:rPr>
              <a:t>(rotated.y))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size;</a:t>
            </a:r>
          </a:p>
          <a:p>
            <a:r>
              <a:rPr lang="en-US" sz="1050" b="0" noProof="1">
                <a:solidFill>
                  <a:srgbClr val="D8A0DF"/>
                </a:solidFill>
                <a:effectLst/>
                <a:latin typeface="Menlo" panose="020B0609030804020204" pitchFamily="49" charset="0"/>
              </a:rPr>
              <a:t>    return</a:t>
            </a:r>
            <a:r>
              <a:rPr lang="en-US" sz="1050" b="0" noProof="1">
                <a:solidFill>
                  <a:srgbClr val="DADADA"/>
                </a:solidFill>
                <a:effectLst/>
                <a:latin typeface="Menlo" panose="020B0609030804020204" pitchFamily="49" charset="0"/>
              </a:rPr>
              <a:t> d </a:t>
            </a:r>
            <a:r>
              <a:rPr lang="en-US" sz="1050" b="0" noProof="1">
                <a:solidFill>
                  <a:srgbClr val="B4B4B4"/>
                </a:solidFill>
                <a:effectLst/>
                <a:latin typeface="Menlo" panose="020B0609030804020204" pitchFamily="49" charset="0"/>
              </a:rPr>
              <a:t>&gt;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vec3</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1</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br>
              <a:rPr lang="en-US" sz="1050" b="0" noProof="1">
                <a:solidFill>
                  <a:srgbClr val="DADADA"/>
                </a:solidFill>
                <a:effectLst/>
                <a:latin typeface="Menlo" panose="020B0609030804020204" pitchFamily="49" charset="0"/>
              </a:rPr>
            </a:br>
            <a:br>
              <a:rPr lang="en-US" sz="1050" b="0" noProof="1">
                <a:solidFill>
                  <a:srgbClr val="DADADA"/>
                </a:solidFill>
                <a:effectLst/>
                <a:latin typeface="Menlo" panose="020B0609030804020204" pitchFamily="49" charset="0"/>
              </a:rPr>
            </a:br>
            <a:r>
              <a:rPr lang="en-US" sz="1050" b="0" noProof="1">
                <a:solidFill>
                  <a:srgbClr val="569CD6"/>
                </a:solidFill>
                <a:effectLst/>
                <a:latin typeface="Menlo" panose="020B0609030804020204" pitchFamily="49" charset="0"/>
              </a:rPr>
              <a:t>void</a:t>
            </a:r>
            <a:r>
              <a:rPr lang="en-US" sz="1050" b="0" noProof="1">
                <a:solidFill>
                  <a:srgbClr val="DADADA"/>
                </a:solidFill>
                <a:effectLst/>
                <a:latin typeface="Menlo" panose="020B0609030804020204" pitchFamily="49" charset="0"/>
              </a:rPr>
              <a:t> mainImage( </a:t>
            </a:r>
            <a:r>
              <a:rPr lang="en-US" sz="1050" b="0" noProof="1">
                <a:solidFill>
                  <a:srgbClr val="569CD6"/>
                </a:solidFill>
                <a:effectLst/>
                <a:latin typeface="Menlo" panose="020B0609030804020204" pitchFamily="49" charset="0"/>
              </a:rPr>
              <a:t>out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 fragColor, </a:t>
            </a:r>
            <a:r>
              <a:rPr lang="en-US" sz="1050" b="0" noProof="1">
                <a:solidFill>
                  <a:srgbClr val="569CD6"/>
                </a:solidFill>
                <a:effectLst/>
                <a:latin typeface="Menlo" panose="020B0609030804020204" pitchFamily="49" charset="0"/>
              </a:rPr>
              <a:t>in</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 fragCoord ) {</a:t>
            </a:r>
          </a:p>
          <a:p>
            <a:r>
              <a:rPr lang="en-US" sz="1050" b="0" noProof="1">
                <a:solidFill>
                  <a:srgbClr val="569CD6"/>
                </a:solidFill>
                <a:effectLst/>
                <a:latin typeface="Menlo" panose="020B0609030804020204" pitchFamily="49" charset="0"/>
              </a:rPr>
              <a:t>    vec2</a:t>
            </a:r>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fragCoord</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iResolution.xy;</a:t>
            </a:r>
          </a:p>
          <a:p>
            <a:r>
              <a:rPr lang="en-US" sz="1050" b="0" noProof="1">
                <a:solidFill>
                  <a:srgbClr val="DADADA"/>
                </a:solidFill>
                <a:effectLst/>
                <a:latin typeface="Menlo" panose="020B0609030804020204" pitchFamily="49" charset="0"/>
              </a:rPr>
              <a:t>    uv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0.5</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uv.x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iResolution.x</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iResolution.y;</a:t>
            </a:r>
          </a:p>
          <a:p>
            <a:r>
              <a:rPr lang="en-US" sz="1050" b="0" noProof="1">
                <a:solidFill>
                  <a:srgbClr val="569CD6"/>
                </a:solidFill>
                <a:effectLst/>
                <a:latin typeface="Menlo" panose="020B0609030804020204" pitchFamily="49" charset="0"/>
              </a:rPr>
              <a:t>    vec3</a:t>
            </a:r>
            <a:r>
              <a:rPr lang="en-US" sz="1050" b="0" noProof="1">
                <a:solidFill>
                  <a:srgbClr val="DADADA"/>
                </a:solidFill>
                <a:effectLst/>
                <a:latin typeface="Menlo" panose="020B0609030804020204" pitchFamily="49" charset="0"/>
              </a:rPr>
              <a:t> col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sdfSquare(uv, </a:t>
            </a:r>
            <a:r>
              <a:rPr lang="en-US" sz="1050" b="0" noProof="1">
                <a:solidFill>
                  <a:srgbClr val="B5CEA8"/>
                </a:solidFill>
                <a:effectLst/>
                <a:latin typeface="Menlo" panose="020B0609030804020204" pitchFamily="49" charset="0"/>
              </a:rPr>
              <a:t>0.2</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vec2</a:t>
            </a:r>
            <a:r>
              <a:rPr lang="en-US" sz="1050" b="0" noProof="1">
                <a:solidFill>
                  <a:srgbClr val="DADADA"/>
                </a:solidFill>
                <a:effectLst/>
                <a:latin typeface="Menlo" panose="020B0609030804020204" pitchFamily="49" charset="0"/>
              </a:rPr>
              <a:t>(</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 </a:t>
            </a:r>
            <a:r>
              <a:rPr lang="en-US" sz="1050" b="0" noProof="1">
                <a:solidFill>
                  <a:srgbClr val="B5CEA8"/>
                </a:solidFill>
                <a:effectLst/>
                <a:latin typeface="Menlo" panose="020B0609030804020204" pitchFamily="49" charset="0"/>
              </a:rPr>
              <a:t>0.0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    fragColor </a:t>
            </a:r>
            <a:r>
              <a:rPr lang="en-US" sz="1050" b="0" noProof="1">
                <a:solidFill>
                  <a:srgbClr val="B4B4B4"/>
                </a:solidFill>
                <a:effectLst/>
                <a:latin typeface="Menlo" panose="020B0609030804020204" pitchFamily="49" charset="0"/>
              </a:rPr>
              <a:t>=</a:t>
            </a:r>
            <a:r>
              <a:rPr lang="en-US" sz="1050" b="0" noProof="1">
                <a:solidFill>
                  <a:srgbClr val="DADADA"/>
                </a:solidFill>
                <a:effectLst/>
                <a:latin typeface="Menlo" panose="020B0609030804020204" pitchFamily="49" charset="0"/>
              </a:rPr>
              <a:t> </a:t>
            </a:r>
            <a:r>
              <a:rPr lang="en-US" sz="1050" b="0" noProof="1">
                <a:solidFill>
                  <a:srgbClr val="569CD6"/>
                </a:solidFill>
                <a:effectLst/>
                <a:latin typeface="Menlo" panose="020B0609030804020204" pitchFamily="49" charset="0"/>
              </a:rPr>
              <a:t>vec4</a:t>
            </a:r>
            <a:r>
              <a:rPr lang="en-US" sz="1050" b="0" noProof="1">
                <a:solidFill>
                  <a:srgbClr val="DADADA"/>
                </a:solidFill>
                <a:effectLst/>
                <a:latin typeface="Menlo" panose="020B0609030804020204" pitchFamily="49" charset="0"/>
              </a:rPr>
              <a:t>(col,</a:t>
            </a:r>
            <a:r>
              <a:rPr lang="en-US" sz="1050" b="0" noProof="1">
                <a:solidFill>
                  <a:srgbClr val="B5CEA8"/>
                </a:solidFill>
                <a:effectLst/>
                <a:latin typeface="Menlo" panose="020B0609030804020204" pitchFamily="49" charset="0"/>
              </a:rPr>
              <a:t>1.0</a:t>
            </a:r>
            <a:r>
              <a:rPr lang="en-US" sz="1050" b="0" noProof="1">
                <a:solidFill>
                  <a:srgbClr val="DADADA"/>
                </a:solidFill>
                <a:effectLst/>
                <a:latin typeface="Menlo" panose="020B0609030804020204" pitchFamily="49" charset="0"/>
              </a:rPr>
              <a:t>);</a:t>
            </a:r>
          </a:p>
          <a:p>
            <a:r>
              <a:rPr lang="en-US" sz="1050" b="0" noProof="1">
                <a:solidFill>
                  <a:srgbClr val="DADADA"/>
                </a:solidFill>
                <a:effectLst/>
                <a:latin typeface="Menlo" panose="020B0609030804020204" pitchFamily="49" charset="0"/>
              </a:rPr>
              <a:t>}</a:t>
            </a:r>
          </a:p>
        </p:txBody>
      </p:sp>
      <p:pic>
        <p:nvPicPr>
          <p:cNvPr id="6146" name="Picture 2">
            <a:extLst>
              <a:ext uri="{FF2B5EF4-FFF2-40B4-BE49-F238E27FC236}">
                <a16:creationId xmlns:a16="http://schemas.microsoft.com/office/drawing/2014/main" id="{E4BF5723-7340-31BC-6146-DBEB320833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029" y="3909059"/>
            <a:ext cx="2736298" cy="153916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BE6A8799-82A1-5643-725A-0EB50587E06F}"/>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4273874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mix (LERP)</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33</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462232" y="902333"/>
            <a:ext cx="5020294" cy="1615827"/>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a:t>
            </a:r>
          </a:p>
          <a:p>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interpolatedValue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uv.x);</a:t>
            </a:r>
          </a:p>
          <a:p>
            <a:r>
              <a:rPr lang="en-US" sz="1100" b="0" noProof="1">
                <a:solidFill>
                  <a:srgbClr val="569CD6"/>
                </a:solidFill>
                <a:effectLst/>
                <a:latin typeface="Menlo" panose="020B0609030804020204" pitchFamily="49" charset="0"/>
              </a:rPr>
              <a:t>    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(interpolatedValue);</a:t>
            </a:r>
          </a:p>
          <a:p>
            <a:endParaRPr lang="en-US" sz="1100" b="0" noProof="1">
              <a:solidFill>
                <a:srgbClr val="DADADA"/>
              </a:solidFill>
              <a:effectLst/>
              <a:latin typeface="Menlo" panose="020B0609030804020204" pitchFamily="49" charset="0"/>
            </a:endParaRPr>
          </a:p>
          <a:p>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a:t>
            </a:r>
          </a:p>
        </p:txBody>
      </p:sp>
      <p:pic>
        <p:nvPicPr>
          <p:cNvPr id="7170" name="Picture 2">
            <a:extLst>
              <a:ext uri="{FF2B5EF4-FFF2-40B4-BE49-F238E27FC236}">
                <a16:creationId xmlns:a16="http://schemas.microsoft.com/office/drawing/2014/main" id="{C145294A-7B61-EEE7-5575-6A85EF7950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9566" y="2829503"/>
            <a:ext cx="3525625" cy="1983164"/>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3BDBCF4A-355D-097E-45FE-E0E3C29E6C91}"/>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18307232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C385C-ED5A-402F-2F04-D92815AA8EB4}"/>
              </a:ext>
            </a:extLst>
          </p:cNvPr>
          <p:cNvSpPr>
            <a:spLocks noGrp="1"/>
          </p:cNvSpPr>
          <p:nvPr>
            <p:ph type="title"/>
          </p:nvPr>
        </p:nvSpPr>
        <p:spPr/>
        <p:txBody>
          <a:bodyPr/>
          <a:lstStyle/>
          <a:p>
            <a:r>
              <a:rPr lang="pt-BR" dirty="0"/>
              <a:t>Exemplo </a:t>
            </a:r>
            <a:r>
              <a:rPr lang="pt-BR" dirty="0" err="1"/>
              <a:t>smoothstep</a:t>
            </a:r>
            <a:r>
              <a:rPr lang="pt-BR" dirty="0"/>
              <a:t> (</a:t>
            </a:r>
            <a:r>
              <a:rPr lang="pt-BR" dirty="0" err="1"/>
              <a:t>Hermite</a:t>
            </a:r>
            <a:r>
              <a:rPr lang="pt-BR" dirty="0"/>
              <a:t>)</a:t>
            </a:r>
          </a:p>
        </p:txBody>
      </p:sp>
      <p:sp>
        <p:nvSpPr>
          <p:cNvPr id="4" name="Slide Number Placeholder 3">
            <a:extLst>
              <a:ext uri="{FF2B5EF4-FFF2-40B4-BE49-F238E27FC236}">
                <a16:creationId xmlns:a16="http://schemas.microsoft.com/office/drawing/2014/main" id="{C2644BD4-63C0-019B-505B-377E25DA287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34</a:t>
            </a:fld>
            <a:endParaRPr lang="pt-BR"/>
          </a:p>
        </p:txBody>
      </p:sp>
      <p:sp>
        <p:nvSpPr>
          <p:cNvPr id="8" name="TextBox 7">
            <a:extLst>
              <a:ext uri="{FF2B5EF4-FFF2-40B4-BE49-F238E27FC236}">
                <a16:creationId xmlns:a16="http://schemas.microsoft.com/office/drawing/2014/main" id="{9BB31F5B-420B-A42D-C020-11566AB68561}"/>
              </a:ext>
            </a:extLst>
          </p:cNvPr>
          <p:cNvSpPr txBox="1"/>
          <p:nvPr/>
        </p:nvSpPr>
        <p:spPr>
          <a:xfrm>
            <a:off x="237506" y="838985"/>
            <a:ext cx="5020294" cy="4401205"/>
          </a:xfrm>
          <a:prstGeom prst="rect">
            <a:avLst/>
          </a:prstGeom>
          <a:solidFill>
            <a:schemeClr val="tx1"/>
          </a:solidFill>
        </p:spPr>
        <p:txBody>
          <a:bodyPr wrap="square">
            <a:spAutoFit/>
          </a:bodyPr>
          <a:lstStyle/>
          <a:p>
            <a:r>
              <a:rPr lang="en-US" sz="1000" b="0" noProof="1">
                <a:solidFill>
                  <a:srgbClr val="569CD6"/>
                </a:solidFill>
                <a:effectLst/>
                <a:latin typeface="Menlo" panose="020B0609030804020204" pitchFamily="49" charset="0"/>
              </a:rPr>
              <a:t>#define</a:t>
            </a:r>
            <a:r>
              <a:rPr lang="en-US" sz="1000" b="0" noProof="1">
                <a:solidFill>
                  <a:srgbClr val="DADADA"/>
                </a:solidFill>
                <a:effectLst/>
                <a:latin typeface="Menlo" panose="020B0609030804020204" pitchFamily="49" charset="0"/>
              </a:rPr>
              <a:t> diameter </a:t>
            </a:r>
            <a:r>
              <a:rPr lang="en-US" sz="1000" b="0" noProof="1">
                <a:solidFill>
                  <a:srgbClr val="B5CEA8"/>
                </a:solidFill>
                <a:effectLst/>
                <a:latin typeface="Menlo" panose="020B0609030804020204" pitchFamily="49" charset="0"/>
              </a:rPr>
              <a:t>0.01</a:t>
            </a:r>
            <a:endParaRPr lang="en-US" sz="1000" b="0" noProof="1">
              <a:solidFill>
                <a:srgbClr val="DADADA"/>
              </a:solidFill>
              <a:effectLst/>
              <a:latin typeface="Menlo" panose="020B0609030804020204" pitchFamily="49" charset="0"/>
            </a:endParaRP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smooth_step(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edge0,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edge1,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x ) {</a:t>
            </a: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clamp</a:t>
            </a:r>
            <a:r>
              <a:rPr lang="en-US" sz="1000" b="0" noProof="1">
                <a:solidFill>
                  <a:srgbClr val="DADADA"/>
                </a:solidFill>
                <a:effectLst/>
                <a:latin typeface="Menlo" panose="020B0609030804020204" pitchFamily="49" charset="0"/>
              </a:rPr>
              <a:t>((x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(edge1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edge0),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57A64A"/>
                </a:solidFill>
                <a:effectLst/>
                <a:latin typeface="Menlo" panose="020B0609030804020204" pitchFamily="49" charset="0"/>
              </a:rPr>
              <a:t>    //float v = p * p * (3.0 - 2.0 * p); // smoothstep formula. </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v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DCDCAA"/>
                </a:solidFill>
                <a:effectLst/>
                <a:latin typeface="Menlo" panose="020B0609030804020204" pitchFamily="49" charset="0"/>
              </a:rPr>
              <a:t>smoothstep</a:t>
            </a:r>
            <a:r>
              <a:rPr lang="en-US" sz="1000" b="0" noProof="1">
                <a:solidFill>
                  <a:srgbClr val="DADADA"/>
                </a:solidFill>
                <a:effectLst/>
                <a:latin typeface="Menlo" panose="020B0609030804020204" pitchFamily="49" charset="0"/>
              </a:rPr>
              <a:t>( edge0, edge1, x ); </a:t>
            </a:r>
            <a:r>
              <a:rPr lang="en-US" sz="1000" b="0" noProof="1">
                <a:solidFill>
                  <a:srgbClr val="57A64A"/>
                </a:solidFill>
                <a:effectLst/>
                <a:latin typeface="Menlo" panose="020B0609030804020204" pitchFamily="49" charset="0"/>
              </a:rPr>
              <a:t>// built-in</a:t>
            </a:r>
            <a:endParaRPr lang="en-US" sz="1000" b="0" noProof="1">
              <a:solidFill>
                <a:srgbClr val="DADADA"/>
              </a:solidFill>
              <a:effectLst/>
              <a:latin typeface="Menlo" panose="020B0609030804020204" pitchFamily="49" charset="0"/>
            </a:endParaRP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v;</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plot(</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st,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a:t>
            </a:r>
          </a:p>
          <a:p>
            <a:r>
              <a:rPr lang="en-US" sz="1000" b="0" noProof="1">
                <a:solidFill>
                  <a:srgbClr val="DADADA"/>
                </a:solidFill>
                <a:effectLst/>
                <a:latin typeface="Menlo" panose="020B0609030804020204" pitchFamily="49" charset="0"/>
              </a:rPr>
              <a:t>{</a:t>
            </a:r>
          </a:p>
          <a:p>
            <a:r>
              <a:rPr lang="en-US" sz="1000" b="0" noProof="1">
                <a:solidFill>
                  <a:srgbClr val="D8A0DF"/>
                </a:solidFill>
                <a:effectLst/>
                <a:latin typeface="Menlo" panose="020B0609030804020204" pitchFamily="49" charset="0"/>
              </a:rPr>
              <a:t>    return</a:t>
            </a:r>
            <a:r>
              <a:rPr lang="en-US" sz="1000" b="0" noProof="1">
                <a:solidFill>
                  <a:srgbClr val="DADADA"/>
                </a:solidFill>
                <a:effectLst/>
                <a:latin typeface="Menlo" panose="020B0609030804020204" pitchFamily="49" charset="0"/>
              </a:rPr>
              <a:t> smooth_step(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y , st.y)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p>
          <a:p>
            <a:r>
              <a:rPr lang="en-US" sz="1000" b="0" noProof="1">
                <a:solidFill>
                  <a:srgbClr val="DADADA"/>
                </a:solidFill>
                <a:effectLst/>
                <a:latin typeface="Menlo" panose="020B0609030804020204" pitchFamily="49" charset="0"/>
              </a:rPr>
              <a:t>    smooth_step( y , 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diameter, st.y);</a:t>
            </a:r>
          </a:p>
          <a:p>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569CD6"/>
                </a:solidFill>
                <a:effectLst/>
                <a:latin typeface="Menlo" panose="020B0609030804020204" pitchFamily="49" charset="0"/>
              </a:rPr>
              <a:t>void</a:t>
            </a:r>
            <a:r>
              <a:rPr lang="en-US" sz="1000" b="0" noProof="1">
                <a:solidFill>
                  <a:srgbClr val="DADADA"/>
                </a:solidFill>
                <a:effectLst/>
                <a:latin typeface="Menlo" panose="020B0609030804020204" pitchFamily="49" charset="0"/>
              </a:rPr>
              <a:t> mainImage( </a:t>
            </a:r>
            <a:r>
              <a:rPr lang="en-US" sz="1000" b="0" noProof="1">
                <a:solidFill>
                  <a:srgbClr val="569CD6"/>
                </a:solidFill>
                <a:effectLst/>
                <a:latin typeface="Menlo" panose="020B0609030804020204" pitchFamily="49" charset="0"/>
              </a:rPr>
              <a:t>out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 fragColor, </a:t>
            </a:r>
            <a:r>
              <a:rPr lang="en-US" sz="1000" b="0" noProof="1">
                <a:solidFill>
                  <a:srgbClr val="569CD6"/>
                </a:solidFill>
                <a:effectLst/>
                <a:latin typeface="Menlo" panose="020B0609030804020204" pitchFamily="49" charset="0"/>
              </a:rPr>
              <a:t>in</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vec2</a:t>
            </a:r>
            <a:r>
              <a:rPr lang="en-US" sz="1000" b="0" noProof="1">
                <a:solidFill>
                  <a:srgbClr val="DADADA"/>
                </a:solidFill>
                <a:effectLst/>
                <a:latin typeface="Menlo" panose="020B0609030804020204" pitchFamily="49" charset="0"/>
              </a:rPr>
              <a:t> fragCoord ){</a:t>
            </a:r>
          </a:p>
          <a:p>
            <a:r>
              <a:rPr lang="en-US" sz="1000" b="0" noProof="1">
                <a:solidFill>
                  <a:srgbClr val="569CD6"/>
                </a:solidFill>
                <a:effectLst/>
                <a:latin typeface="Menlo" panose="020B0609030804020204" pitchFamily="49" charset="0"/>
              </a:rPr>
              <a:t>    vec2</a:t>
            </a:r>
            <a:r>
              <a:rPr lang="en-US" sz="1000" b="0" noProof="1">
                <a:solidFill>
                  <a:srgbClr val="DADADA"/>
                </a:solidFill>
                <a:effectLst/>
                <a:latin typeface="Menlo" panose="020B0609030804020204" pitchFamily="49" charset="0"/>
              </a:rPr>
              <a:t> st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fragCoord.xy</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iResolution.xy;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float</a:t>
            </a:r>
            <a:r>
              <a:rPr lang="en-US" sz="1000" b="0" noProof="1">
                <a:solidFill>
                  <a:srgbClr val="DADADA"/>
                </a:solidFill>
                <a:effectLst/>
                <a:latin typeface="Menlo" panose="020B0609030804020204" pitchFamily="49" charset="0"/>
              </a:rPr>
              <a:t> y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smooth_step( </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 st.x );</a:t>
            </a:r>
          </a:p>
          <a:p>
            <a:r>
              <a:rPr lang="en-US" sz="1000" b="0" noProof="1">
                <a:solidFill>
                  <a:srgbClr val="57A64A"/>
                </a:solidFill>
                <a:effectLst/>
                <a:latin typeface="Menlo" panose="020B0609030804020204" pitchFamily="49" charset="0"/>
              </a:rPr>
              <a:t>    // grey gradient</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vec3</a:t>
            </a:r>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(y);</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a:t>
            </a:r>
            <a:r>
              <a:rPr lang="en-US" sz="1000" b="0" noProof="1">
                <a:solidFill>
                  <a:srgbClr val="57A64A"/>
                </a:solidFill>
                <a:effectLst/>
                <a:latin typeface="Menlo" panose="020B0609030804020204" pitchFamily="49" charset="0"/>
              </a:rPr>
              <a:t>// draw smoothstep curve in green</a:t>
            </a:r>
            <a:endParaRPr lang="en-US" sz="1000" b="0" noProof="1">
              <a:solidFill>
                <a:srgbClr val="DADADA"/>
              </a:solidFill>
              <a:effectLst/>
              <a:latin typeface="Menlo" panose="020B0609030804020204" pitchFamily="49" charset="0"/>
            </a:endParaRPr>
          </a:p>
          <a:p>
            <a:r>
              <a:rPr lang="en-US" sz="1000" b="0" noProof="1">
                <a:solidFill>
                  <a:srgbClr val="569CD6"/>
                </a:solidFill>
                <a:effectLst/>
                <a:latin typeface="Menlo" panose="020B0609030804020204" pitchFamily="49" charset="0"/>
              </a:rPr>
              <a:t>    float</a:t>
            </a:r>
            <a:r>
              <a:rPr lang="en-US" sz="1000" b="0" noProof="1">
                <a:solidFill>
                  <a:srgbClr val="DADADA"/>
                </a:solidFill>
                <a:effectLst/>
                <a:latin typeface="Menlo" panose="020B0609030804020204" pitchFamily="49" charset="0"/>
              </a:rPr>
              <a:t> percent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plot(st,y);</a:t>
            </a:r>
          </a:p>
          <a:p>
            <a:r>
              <a:rPr lang="en-US" sz="1000" b="0" noProof="1">
                <a:solidFill>
                  <a:srgbClr val="DADADA"/>
                </a:solidFill>
                <a:effectLst/>
                <a:latin typeface="Menlo" panose="020B0609030804020204" pitchFamily="49" charset="0"/>
              </a:rPr>
              <a:t>    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B5CEA8"/>
                </a:solidFill>
                <a:effectLst/>
                <a:latin typeface="Menlo" panose="020B0609030804020204" pitchFamily="49" charset="0"/>
              </a:rPr>
              <a:t>1.0</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percent)</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percent</a:t>
            </a:r>
            <a:r>
              <a:rPr lang="en-US" sz="1000" b="0" noProof="1">
                <a:solidFill>
                  <a:srgbClr val="B4B4B4"/>
                </a:solidFill>
                <a:effectLst/>
                <a:latin typeface="Menlo" panose="020B0609030804020204" pitchFamily="49" charset="0"/>
              </a:rPr>
              <a:t>*</a:t>
            </a:r>
            <a:r>
              <a:rPr lang="en-US" sz="1000" b="0" noProof="1">
                <a:solidFill>
                  <a:srgbClr val="569CD6"/>
                </a:solidFill>
                <a:effectLst/>
                <a:latin typeface="Menlo" panose="020B0609030804020204" pitchFamily="49" charset="0"/>
              </a:rPr>
              <a:t>vec3</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r>
              <a:rPr lang="en-US" sz="1000" b="0" noProof="1">
                <a:solidFill>
                  <a:srgbClr val="B5CEA8"/>
                </a:solidFill>
                <a:effectLst/>
                <a:latin typeface="Menlo" panose="020B0609030804020204" pitchFamily="49" charset="0"/>
              </a:rPr>
              <a:t>0.0</a:t>
            </a:r>
            <a:r>
              <a:rPr lang="en-US" sz="1000" b="0" noProof="1">
                <a:solidFill>
                  <a:srgbClr val="DADADA"/>
                </a:solidFill>
                <a:effectLst/>
                <a:latin typeface="Menlo" panose="020B0609030804020204" pitchFamily="49" charset="0"/>
              </a:rPr>
              <a:t>);</a:t>
            </a:r>
          </a:p>
          <a:p>
            <a:br>
              <a:rPr lang="en-US" sz="1000" b="0" noProof="1">
                <a:solidFill>
                  <a:srgbClr val="DADADA"/>
                </a:solidFill>
                <a:effectLst/>
                <a:latin typeface="Menlo" panose="020B0609030804020204" pitchFamily="49" charset="0"/>
              </a:rPr>
            </a:br>
            <a:r>
              <a:rPr lang="en-US" sz="1000" b="0" noProof="1">
                <a:solidFill>
                  <a:srgbClr val="DADADA"/>
                </a:solidFill>
                <a:effectLst/>
                <a:latin typeface="Menlo" panose="020B0609030804020204" pitchFamily="49" charset="0"/>
              </a:rPr>
              <a:t>    fragColor </a:t>
            </a:r>
            <a:r>
              <a:rPr lang="en-US" sz="1000" b="0" noProof="1">
                <a:solidFill>
                  <a:srgbClr val="B4B4B4"/>
                </a:solidFill>
                <a:effectLst/>
                <a:latin typeface="Menlo" panose="020B0609030804020204" pitchFamily="49" charset="0"/>
              </a:rPr>
              <a:t>=</a:t>
            </a:r>
            <a:r>
              <a:rPr lang="en-US" sz="1000" b="0" noProof="1">
                <a:solidFill>
                  <a:srgbClr val="DADADA"/>
                </a:solidFill>
                <a:effectLst/>
                <a:latin typeface="Menlo" panose="020B0609030804020204" pitchFamily="49" charset="0"/>
              </a:rPr>
              <a:t> </a:t>
            </a:r>
            <a:r>
              <a:rPr lang="en-US" sz="1000" b="0" noProof="1">
                <a:solidFill>
                  <a:srgbClr val="569CD6"/>
                </a:solidFill>
                <a:effectLst/>
                <a:latin typeface="Menlo" panose="020B0609030804020204" pitchFamily="49" charset="0"/>
              </a:rPr>
              <a:t>vec4</a:t>
            </a:r>
            <a:r>
              <a:rPr lang="en-US" sz="1000" b="0" noProof="1">
                <a:solidFill>
                  <a:srgbClr val="DADADA"/>
                </a:solidFill>
                <a:effectLst/>
                <a:latin typeface="Menlo" panose="020B0609030804020204" pitchFamily="49" charset="0"/>
              </a:rPr>
              <a:t>(color,</a:t>
            </a:r>
            <a:r>
              <a:rPr lang="en-US" sz="1000" b="0" noProof="1">
                <a:solidFill>
                  <a:srgbClr val="B5CEA8"/>
                </a:solidFill>
                <a:effectLst/>
                <a:latin typeface="Menlo" panose="020B0609030804020204" pitchFamily="49" charset="0"/>
              </a:rPr>
              <a:t>1.0</a:t>
            </a:r>
            <a:r>
              <a:rPr lang="en-US" sz="1000" b="0" noProof="1">
                <a:solidFill>
                  <a:srgbClr val="DADADA"/>
                </a:solidFill>
                <a:effectLst/>
                <a:latin typeface="Menlo" panose="020B0609030804020204" pitchFamily="49" charset="0"/>
              </a:rPr>
              <a:t>);</a:t>
            </a:r>
          </a:p>
          <a:p>
            <a:r>
              <a:rPr lang="en-US" sz="1000" b="0" noProof="1">
                <a:solidFill>
                  <a:srgbClr val="DADADA"/>
                </a:solidFill>
                <a:effectLst/>
                <a:latin typeface="Menlo" panose="020B0609030804020204" pitchFamily="49" charset="0"/>
              </a:rPr>
              <a:t>}</a:t>
            </a:r>
          </a:p>
        </p:txBody>
      </p:sp>
      <p:sp>
        <p:nvSpPr>
          <p:cNvPr id="10" name="TextBox 9">
            <a:extLst>
              <a:ext uri="{FF2B5EF4-FFF2-40B4-BE49-F238E27FC236}">
                <a16:creationId xmlns:a16="http://schemas.microsoft.com/office/drawing/2014/main" id="{F08F6F34-BBFD-B745-AAEC-DE0314110491}"/>
              </a:ext>
            </a:extLst>
          </p:cNvPr>
          <p:cNvSpPr txBox="1"/>
          <p:nvPr/>
        </p:nvSpPr>
        <p:spPr>
          <a:xfrm>
            <a:off x="390548" y="5228733"/>
            <a:ext cx="4585716" cy="307777"/>
          </a:xfrm>
          <a:prstGeom prst="rect">
            <a:avLst/>
          </a:prstGeom>
          <a:noFill/>
        </p:spPr>
        <p:txBody>
          <a:bodyPr wrap="square">
            <a:spAutoFit/>
          </a:bodyPr>
          <a:lstStyle/>
          <a:p>
            <a:r>
              <a:rPr lang="pt-BR" dirty="0"/>
              <a:t>https://</a:t>
            </a:r>
            <a:r>
              <a:rPr lang="pt-BR" dirty="0" err="1"/>
              <a:t>www.shadertoy.com</a:t>
            </a:r>
            <a:r>
              <a:rPr lang="pt-BR" dirty="0"/>
              <a:t>/</a:t>
            </a:r>
            <a:r>
              <a:rPr lang="pt-BR" dirty="0" err="1"/>
              <a:t>view</a:t>
            </a:r>
            <a:r>
              <a:rPr lang="pt-BR" dirty="0"/>
              <a:t>/</a:t>
            </a:r>
            <a:r>
              <a:rPr lang="pt-BR" dirty="0" err="1"/>
              <a:t>lsVSRD</a:t>
            </a:r>
            <a:endParaRPr lang="pt-BR" dirty="0"/>
          </a:p>
        </p:txBody>
      </p:sp>
      <p:pic>
        <p:nvPicPr>
          <p:cNvPr id="2050" name="Picture 2">
            <a:extLst>
              <a:ext uri="{FF2B5EF4-FFF2-40B4-BE49-F238E27FC236}">
                <a16:creationId xmlns:a16="http://schemas.microsoft.com/office/drawing/2014/main" id="{287BE9DE-6EC4-DF71-283A-529AFACE3B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12" y="2167478"/>
            <a:ext cx="3100832" cy="174421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3262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397D1-FAE1-AA23-C4D6-39A514EDA568}"/>
              </a:ext>
            </a:extLst>
          </p:cNvPr>
          <p:cNvSpPr>
            <a:spLocks noGrp="1"/>
          </p:cNvSpPr>
          <p:nvPr>
            <p:ph type="title"/>
          </p:nvPr>
        </p:nvSpPr>
        <p:spPr/>
        <p:txBody>
          <a:bodyPr/>
          <a:lstStyle/>
          <a:p>
            <a:r>
              <a:rPr lang="pt-BR" dirty="0"/>
              <a:t>Atividade: Faça um degrade para fundo de tela</a:t>
            </a:r>
          </a:p>
        </p:txBody>
      </p:sp>
      <p:sp>
        <p:nvSpPr>
          <p:cNvPr id="3" name="Text Placeholder 2">
            <a:extLst>
              <a:ext uri="{FF2B5EF4-FFF2-40B4-BE49-F238E27FC236}">
                <a16:creationId xmlns:a16="http://schemas.microsoft.com/office/drawing/2014/main" id="{A1F1FBFC-C71D-8586-75BC-09386A48BB31}"/>
              </a:ext>
            </a:extLst>
          </p:cNvPr>
          <p:cNvSpPr>
            <a:spLocks noGrp="1"/>
          </p:cNvSpPr>
          <p:nvPr>
            <p:ph type="body" idx="1"/>
          </p:nvPr>
        </p:nvSpPr>
        <p:spPr/>
        <p:txBody>
          <a:bodyPr/>
          <a:lstStyle/>
          <a:p>
            <a:r>
              <a:rPr lang="pt-BR" dirty="0"/>
              <a:t>Usando os conceitos aprendidos em aula, faça um degrade</a:t>
            </a:r>
          </a:p>
        </p:txBody>
      </p:sp>
      <p:sp>
        <p:nvSpPr>
          <p:cNvPr id="4" name="Slide Number Placeholder 3">
            <a:extLst>
              <a:ext uri="{FF2B5EF4-FFF2-40B4-BE49-F238E27FC236}">
                <a16:creationId xmlns:a16="http://schemas.microsoft.com/office/drawing/2014/main" id="{AB72C1C7-4119-AD9A-3B55-B3207923FBA4}"/>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35</a:t>
            </a:fld>
            <a:endParaRPr lang="pt-BR"/>
          </a:p>
        </p:txBody>
      </p:sp>
      <p:pic>
        <p:nvPicPr>
          <p:cNvPr id="8194" name="Picture 2">
            <a:extLst>
              <a:ext uri="{FF2B5EF4-FFF2-40B4-BE49-F238E27FC236}">
                <a16:creationId xmlns:a16="http://schemas.microsoft.com/office/drawing/2014/main" id="{E6F932EF-C91B-79EC-370B-77C720B9E5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9568" y="1371525"/>
            <a:ext cx="4270342" cy="240206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E8A959C-C31E-56A3-C934-4688352A3827}"/>
              </a:ext>
            </a:extLst>
          </p:cNvPr>
          <p:cNvSpPr txBox="1"/>
          <p:nvPr/>
        </p:nvSpPr>
        <p:spPr>
          <a:xfrm>
            <a:off x="738679" y="3938635"/>
            <a:ext cx="7412120" cy="1600438"/>
          </a:xfrm>
          <a:prstGeom prst="rect">
            <a:avLst/>
          </a:prstGeom>
          <a:solidFill>
            <a:schemeClr val="tx1"/>
          </a:solidFill>
        </p:spPr>
        <p:txBody>
          <a:bodyPr wrap="square">
            <a:spAutoFit/>
          </a:bodyPr>
          <a:lstStyle/>
          <a:p>
            <a:r>
              <a:rPr lang="en-US" noProof="1">
                <a:solidFill>
                  <a:srgbClr val="569CD6"/>
                </a:solidFill>
                <a:latin typeface="Menlo" panose="020B0609030804020204" pitchFamily="49" charset="0"/>
              </a:rPr>
              <a:t>void</a:t>
            </a:r>
            <a:r>
              <a:rPr lang="en-US" noProof="1">
                <a:solidFill>
                  <a:srgbClr val="DADADA"/>
                </a:solidFill>
                <a:latin typeface="Menlo" panose="020B0609030804020204" pitchFamily="49" charset="0"/>
              </a:rPr>
              <a:t> mainImage( </a:t>
            </a:r>
            <a:r>
              <a:rPr lang="en-US" noProof="1">
                <a:solidFill>
                  <a:srgbClr val="569CD6"/>
                </a:solidFill>
                <a:latin typeface="Menlo" panose="020B0609030804020204" pitchFamily="49" charset="0"/>
              </a:rPr>
              <a:t>out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 fragColor, </a:t>
            </a:r>
            <a:r>
              <a:rPr lang="en-US" noProof="1">
                <a:solidFill>
                  <a:srgbClr val="569CD6"/>
                </a:solidFill>
                <a:latin typeface="Menlo" panose="020B0609030804020204" pitchFamily="49" charset="0"/>
              </a:rPr>
              <a:t>in</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vec2</a:t>
            </a:r>
            <a:r>
              <a:rPr lang="en-US" noProof="1">
                <a:solidFill>
                  <a:srgbClr val="DADADA"/>
                </a:solidFill>
                <a:latin typeface="Menlo" panose="020B0609030804020204" pitchFamily="49" charset="0"/>
              </a:rPr>
              <a:t> fragCoord ) {</a:t>
            </a:r>
          </a:p>
          <a:p>
            <a:r>
              <a:rPr lang="en-US" noProof="1">
                <a:solidFill>
                  <a:srgbClr val="569CD6"/>
                </a:solidFill>
                <a:latin typeface="Menlo" panose="020B0609030804020204" pitchFamily="49" charset="0"/>
              </a:rPr>
              <a:t>    vec2</a:t>
            </a:r>
            <a:r>
              <a:rPr lang="en-US" noProof="1">
                <a:solidFill>
                  <a:srgbClr val="DADADA"/>
                </a:solidFill>
                <a:latin typeface="Menlo" panose="020B0609030804020204" pitchFamily="49" charset="0"/>
              </a:rPr>
              <a:t> uv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fragCoord</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iResolution.xy;</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gradientStartColor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0.6</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0.3</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0.0</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gradientEndColor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vec3</a:t>
            </a:r>
            <a:r>
              <a:rPr lang="en-US" noProof="1">
                <a:solidFill>
                  <a:srgbClr val="DADADA"/>
                </a:solidFill>
                <a:latin typeface="Menlo" panose="020B0609030804020204" pitchFamily="49" charset="0"/>
              </a:rPr>
              <a:t>(</a:t>
            </a:r>
            <a:r>
              <a:rPr lang="en-US" noProof="1">
                <a:solidFill>
                  <a:srgbClr val="B5CEA8"/>
                </a:solidFill>
                <a:latin typeface="Menlo" panose="020B0609030804020204" pitchFamily="49" charset="0"/>
              </a:rPr>
              <a:t>0.2</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0.8</a:t>
            </a:r>
            <a:r>
              <a:rPr lang="en-US" noProof="1">
                <a:solidFill>
                  <a:srgbClr val="DADADA"/>
                </a:solidFill>
                <a:latin typeface="Menlo" panose="020B0609030804020204" pitchFamily="49" charset="0"/>
              </a:rPr>
              <a:t>, </a:t>
            </a:r>
            <a:r>
              <a:rPr lang="en-US" noProof="1">
                <a:solidFill>
                  <a:srgbClr val="B5CEA8"/>
                </a:solidFill>
                <a:latin typeface="Menlo" panose="020B0609030804020204" pitchFamily="49" charset="0"/>
              </a:rPr>
              <a:t>1</a:t>
            </a:r>
            <a:r>
              <a:rPr lang="en-US" noProof="1">
                <a:solidFill>
                  <a:srgbClr val="DADADA"/>
                </a:solidFill>
                <a:latin typeface="Menlo" panose="020B0609030804020204" pitchFamily="49" charset="0"/>
              </a:rPr>
              <a:t>.);</a:t>
            </a:r>
          </a:p>
          <a:p>
            <a:r>
              <a:rPr lang="en-US" noProof="1">
                <a:solidFill>
                  <a:srgbClr val="569CD6"/>
                </a:solidFill>
                <a:latin typeface="Menlo" panose="020B0609030804020204" pitchFamily="49" charset="0"/>
              </a:rPr>
              <a:t>    vec3</a:t>
            </a:r>
            <a:r>
              <a:rPr lang="en-US" noProof="1">
                <a:solidFill>
                  <a:srgbClr val="DADADA"/>
                </a:solidFill>
                <a:latin typeface="Menlo" panose="020B0609030804020204" pitchFamily="49" charset="0"/>
              </a:rPr>
              <a:t> col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DCDCAA"/>
                </a:solidFill>
                <a:latin typeface="Menlo" panose="020B0609030804020204" pitchFamily="49" charset="0"/>
              </a:rPr>
              <a:t>mix</a:t>
            </a:r>
            <a:r>
              <a:rPr lang="en-US" noProof="1">
                <a:solidFill>
                  <a:srgbClr val="DADADA"/>
                </a:solidFill>
                <a:latin typeface="Menlo" panose="020B0609030804020204" pitchFamily="49" charset="0"/>
              </a:rPr>
              <a:t>(gradientStartColor, gradientEndColor, uv.y);</a:t>
            </a:r>
          </a:p>
          <a:p>
            <a:r>
              <a:rPr lang="en-US" noProof="1">
                <a:solidFill>
                  <a:srgbClr val="DADADA"/>
                </a:solidFill>
                <a:latin typeface="Menlo" panose="020B0609030804020204" pitchFamily="49" charset="0"/>
              </a:rPr>
              <a:t>    fragColor </a:t>
            </a:r>
            <a:r>
              <a:rPr lang="en-US" noProof="1">
                <a:solidFill>
                  <a:srgbClr val="B4B4B4"/>
                </a:solidFill>
                <a:latin typeface="Menlo" panose="020B0609030804020204" pitchFamily="49" charset="0"/>
              </a:rPr>
              <a:t>=</a:t>
            </a:r>
            <a:r>
              <a:rPr lang="en-US" noProof="1">
                <a:solidFill>
                  <a:srgbClr val="DADADA"/>
                </a:solidFill>
                <a:latin typeface="Menlo" panose="020B0609030804020204" pitchFamily="49" charset="0"/>
              </a:rPr>
              <a:t> </a:t>
            </a:r>
            <a:r>
              <a:rPr lang="en-US" noProof="1">
                <a:solidFill>
                  <a:srgbClr val="569CD6"/>
                </a:solidFill>
                <a:latin typeface="Menlo" panose="020B0609030804020204" pitchFamily="49" charset="0"/>
              </a:rPr>
              <a:t>vec4</a:t>
            </a:r>
            <a:r>
              <a:rPr lang="en-US" noProof="1">
                <a:solidFill>
                  <a:srgbClr val="DADADA"/>
                </a:solidFill>
                <a:latin typeface="Menlo" panose="020B0609030804020204" pitchFamily="49" charset="0"/>
              </a:rPr>
              <a:t>(col,</a:t>
            </a:r>
            <a:r>
              <a:rPr lang="en-US" noProof="1">
                <a:solidFill>
                  <a:srgbClr val="B5CEA8"/>
                </a:solidFill>
                <a:latin typeface="Menlo" panose="020B0609030804020204" pitchFamily="49" charset="0"/>
              </a:rPr>
              <a:t>1.0</a:t>
            </a:r>
            <a:r>
              <a:rPr lang="en-US" noProof="1">
                <a:solidFill>
                  <a:srgbClr val="DADADA"/>
                </a:solidFill>
                <a:latin typeface="Menlo" panose="020B0609030804020204" pitchFamily="49" charset="0"/>
              </a:rPr>
              <a:t>);</a:t>
            </a:r>
          </a:p>
          <a:p>
            <a:r>
              <a:rPr lang="en-US" noProof="1">
                <a:solidFill>
                  <a:srgbClr val="DADADA"/>
                </a:solidFill>
                <a:latin typeface="Menlo" panose="020B0609030804020204" pitchFamily="49" charset="0"/>
              </a:rPr>
              <a:t>}</a:t>
            </a:r>
          </a:p>
        </p:txBody>
      </p:sp>
    </p:spTree>
    <p:extLst>
      <p:ext uri="{BB962C8B-B14F-4D97-AF65-F5344CB8AC3E}">
        <p14:creationId xmlns:p14="http://schemas.microsoft.com/office/powerpoint/2010/main" val="906228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B276A-A3C1-423A-5CEB-8E91C9444EE1}"/>
              </a:ext>
            </a:extLst>
          </p:cNvPr>
          <p:cNvSpPr>
            <a:spLocks noGrp="1"/>
          </p:cNvSpPr>
          <p:nvPr>
            <p:ph type="title"/>
          </p:nvPr>
        </p:nvSpPr>
        <p:spPr/>
        <p:txBody>
          <a:bodyPr/>
          <a:lstStyle/>
          <a:p>
            <a:r>
              <a:rPr lang="pt-BR" dirty="0"/>
              <a:t>Organizando código</a:t>
            </a:r>
          </a:p>
        </p:txBody>
      </p:sp>
      <p:sp>
        <p:nvSpPr>
          <p:cNvPr id="4" name="Slide Number Placeholder 3">
            <a:extLst>
              <a:ext uri="{FF2B5EF4-FFF2-40B4-BE49-F238E27FC236}">
                <a16:creationId xmlns:a16="http://schemas.microsoft.com/office/drawing/2014/main" id="{E9EBEAA1-14FD-0E19-9C85-A9CE1F3F7550}"/>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36</a:t>
            </a:fld>
            <a:endParaRPr lang="pt-BR"/>
          </a:p>
        </p:txBody>
      </p:sp>
      <p:sp>
        <p:nvSpPr>
          <p:cNvPr id="5" name="TextBox 4">
            <a:extLst>
              <a:ext uri="{FF2B5EF4-FFF2-40B4-BE49-F238E27FC236}">
                <a16:creationId xmlns:a16="http://schemas.microsoft.com/office/drawing/2014/main" id="{4F9D5DF1-AE8D-ECBC-8047-9F69BC8FBF53}"/>
              </a:ext>
            </a:extLst>
          </p:cNvPr>
          <p:cNvSpPr txBox="1"/>
          <p:nvPr/>
        </p:nvSpPr>
        <p:spPr>
          <a:xfrm>
            <a:off x="346456" y="629655"/>
            <a:ext cx="5020294" cy="5001369"/>
          </a:xfrm>
          <a:prstGeom prst="rect">
            <a:avLst/>
          </a:prstGeom>
          <a:solidFill>
            <a:schemeClr val="tx1"/>
          </a:solidFill>
        </p:spPr>
        <p:txBody>
          <a:bodyPr wrap="square">
            <a:spAutoFit/>
          </a:bodyPr>
          <a:lstStyle/>
          <a:p>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sdfCircle(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r,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 </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length</a:t>
            </a:r>
            <a:r>
              <a:rPr lang="en-US" sz="1100" b="0" noProof="1">
                <a:solidFill>
                  <a:srgbClr val="DADADA"/>
                </a:solidFill>
                <a:effectLst/>
                <a:latin typeface="Menlo" panose="020B0609030804020204" pitchFamily="49" charset="0"/>
              </a:rPr>
              <a:t>(uv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r; </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sdfSquare(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r>
              <a:rPr lang="en-US" sz="1100" b="0" noProof="1">
                <a:solidFill>
                  <a:srgbClr val="569CD6"/>
                </a:solidFill>
                <a:effectLst/>
                <a:latin typeface="Menlo" panose="020B0609030804020204" pitchFamily="49" charset="0"/>
              </a:rPr>
              <a:t>float</a:t>
            </a:r>
            <a:r>
              <a:rPr lang="en-US" sz="1100" b="0" noProof="1">
                <a:solidFill>
                  <a:srgbClr val="DADADA"/>
                </a:solidFill>
                <a:effectLst/>
                <a:latin typeface="Menlo" panose="020B0609030804020204" pitchFamily="49" charset="0"/>
              </a:rPr>
              <a:t> size,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c)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c.x;</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uv.y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c.y;</a:t>
            </a: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max</a:t>
            </a:r>
            <a:r>
              <a:rPr lang="en-US" sz="1100" b="0" noProof="1">
                <a:solidFill>
                  <a:srgbClr val="DADADA"/>
                </a:solidFill>
                <a:effectLst/>
                <a:latin typeface="Menlo" panose="020B0609030804020204" pitchFamily="49" charset="0"/>
              </a:rPr>
              <a:t>(</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(x), </a:t>
            </a:r>
            <a:r>
              <a:rPr lang="en-US" sz="1100" b="0" noProof="1">
                <a:solidFill>
                  <a:srgbClr val="DCDCAA"/>
                </a:solidFill>
                <a:effectLst/>
                <a:latin typeface="Menlo" panose="020B0609030804020204" pitchFamily="49" charset="0"/>
              </a:rPr>
              <a:t>abs</a:t>
            </a:r>
            <a:r>
              <a:rPr lang="en-US" sz="1100" b="0" noProof="1">
                <a:solidFill>
                  <a:srgbClr val="DADADA"/>
                </a:solidFill>
                <a:effectLst/>
                <a:latin typeface="Menlo" panose="020B0609030804020204" pitchFamily="49" charset="0"/>
              </a:rPr>
              <a:t>(y))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size;</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drawScene(</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uv) {</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circle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sdfCircle(uv, </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r>
              <a:rPr lang="en-US" sz="1100" b="0" noProof="1">
                <a:solidFill>
                  <a:srgbClr val="569CD6"/>
                </a:solidFill>
                <a:effectLst/>
                <a:latin typeface="Menlo" panose="020B0609030804020204" pitchFamily="49" charset="0"/>
              </a:rPr>
              <a:t>  float</a:t>
            </a:r>
            <a:r>
              <a:rPr lang="en-US" sz="1100" b="0" noProof="1">
                <a:solidFill>
                  <a:srgbClr val="DADADA"/>
                </a:solidFill>
                <a:effectLst/>
                <a:latin typeface="Menlo" panose="020B0609030804020204" pitchFamily="49" charset="0"/>
              </a:rPr>
              <a:t> square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sdfSquare(uv, </a:t>
            </a:r>
            <a:r>
              <a:rPr lang="en-US" sz="1100" b="0" noProof="1">
                <a:solidFill>
                  <a:srgbClr val="B5CEA8"/>
                </a:solidFill>
                <a:effectLst/>
                <a:latin typeface="Menlo" panose="020B0609030804020204" pitchFamily="49" charset="0"/>
              </a:rPr>
              <a:t>0.07</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circle));</a:t>
            </a:r>
          </a:p>
          <a:p>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DCDCAA"/>
                </a:solidFill>
                <a:effectLst/>
                <a:latin typeface="Menlo" panose="020B0609030804020204" pitchFamily="49" charset="0"/>
              </a:rPr>
              <a:t>mix</a:t>
            </a:r>
            <a:r>
              <a:rPr lang="en-US" sz="1100" b="0" noProof="1">
                <a:solidFill>
                  <a:srgbClr val="DADADA"/>
                </a:solidFill>
                <a:effectLst/>
                <a:latin typeface="Menlo" panose="020B0609030804020204" pitchFamily="49" charset="0"/>
              </a:rPr>
              <a:t>(</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1</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col, </a:t>
            </a:r>
            <a:r>
              <a:rPr lang="en-US" sz="1100" b="0" noProof="1">
                <a:solidFill>
                  <a:srgbClr val="DCDCAA"/>
                </a:solidFill>
                <a:effectLst/>
                <a:latin typeface="Menlo" panose="020B0609030804020204" pitchFamily="49" charset="0"/>
              </a:rPr>
              <a:t>step</a:t>
            </a:r>
            <a:r>
              <a:rPr lang="en-US" sz="1100" b="0" noProof="1">
                <a:solidFill>
                  <a:srgbClr val="DADADA"/>
                </a:solidFill>
                <a:effectLst/>
                <a:latin typeface="Menlo" panose="020B0609030804020204" pitchFamily="49" charset="0"/>
              </a:rPr>
              <a:t>(</a:t>
            </a:r>
            <a:r>
              <a:rPr lang="en-US" sz="1100" b="0" noProof="1">
                <a:solidFill>
                  <a:srgbClr val="B5CEA8"/>
                </a:solidFill>
                <a:effectLst/>
                <a:latin typeface="Menlo" panose="020B0609030804020204" pitchFamily="49" charset="0"/>
              </a:rPr>
              <a:t>0</a:t>
            </a:r>
            <a:r>
              <a:rPr lang="en-US" sz="1100" b="0" noProof="1">
                <a:solidFill>
                  <a:srgbClr val="DADADA"/>
                </a:solidFill>
                <a:effectLst/>
                <a:latin typeface="Menlo" panose="020B0609030804020204" pitchFamily="49" charset="0"/>
              </a:rPr>
              <a:t>., square));</a:t>
            </a:r>
          </a:p>
          <a:p>
            <a:endParaRPr lang="en-US" sz="1100" b="0" noProof="1">
              <a:solidFill>
                <a:srgbClr val="DADADA"/>
              </a:solidFill>
              <a:effectLst/>
              <a:latin typeface="Menlo" panose="020B0609030804020204" pitchFamily="49" charset="0"/>
            </a:endParaRPr>
          </a:p>
          <a:p>
            <a:r>
              <a:rPr lang="en-US" sz="1100" b="0" noProof="1">
                <a:solidFill>
                  <a:srgbClr val="D8A0DF"/>
                </a:solidFill>
                <a:effectLst/>
                <a:latin typeface="Menlo" panose="020B0609030804020204" pitchFamily="49" charset="0"/>
              </a:rPr>
              <a:t>  return</a:t>
            </a:r>
            <a:r>
              <a:rPr lang="en-US" sz="1100" b="0" noProof="1">
                <a:solidFill>
                  <a:srgbClr val="DADADA"/>
                </a:solidFill>
                <a:effectLst/>
                <a:latin typeface="Menlo" panose="020B0609030804020204" pitchFamily="49" charset="0"/>
              </a:rPr>
              <a:t> col;</a:t>
            </a:r>
          </a:p>
          <a:p>
            <a:r>
              <a:rPr lang="en-US" sz="1100" b="0" noProof="1">
                <a:solidFill>
                  <a:srgbClr val="DADADA"/>
                </a:solidFill>
                <a:effectLst/>
                <a:latin typeface="Menlo" panose="020B0609030804020204" pitchFamily="49" charset="0"/>
              </a:rPr>
              <a:t>}</a:t>
            </a:r>
          </a:p>
          <a:p>
            <a:br>
              <a:rPr lang="en-US" sz="1100" b="0" noProof="1">
                <a:solidFill>
                  <a:srgbClr val="DADADA"/>
                </a:solidFill>
                <a:effectLst/>
                <a:latin typeface="Menlo" panose="020B0609030804020204" pitchFamily="49" charset="0"/>
              </a:rPr>
            </a:br>
            <a:r>
              <a:rPr lang="en-US" sz="1100" b="0" noProof="1">
                <a:solidFill>
                  <a:srgbClr val="569CD6"/>
                </a:solidFill>
                <a:effectLst/>
                <a:latin typeface="Menlo" panose="020B0609030804020204" pitchFamily="49" charset="0"/>
              </a:rPr>
              <a:t>void</a:t>
            </a:r>
            <a:r>
              <a:rPr lang="en-US" sz="1100" b="0" noProof="1">
                <a:solidFill>
                  <a:srgbClr val="DADADA"/>
                </a:solidFill>
                <a:effectLst/>
                <a:latin typeface="Menlo" panose="020B0609030804020204" pitchFamily="49" charset="0"/>
              </a:rPr>
              <a:t> mainImage( </a:t>
            </a:r>
            <a:r>
              <a:rPr lang="en-US" sz="1100" b="0" noProof="1">
                <a:solidFill>
                  <a:srgbClr val="569CD6"/>
                </a:solidFill>
                <a:effectLst/>
                <a:latin typeface="Menlo" panose="020B0609030804020204" pitchFamily="49" charset="0"/>
              </a:rPr>
              <a:t>out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 fragColor, </a:t>
            </a:r>
            <a:r>
              <a:rPr lang="en-US" sz="1100" b="0" noProof="1">
                <a:solidFill>
                  <a:srgbClr val="569CD6"/>
                </a:solidFill>
                <a:effectLst/>
                <a:latin typeface="Menlo" panose="020B0609030804020204" pitchFamily="49" charset="0"/>
              </a:rPr>
              <a:t>in</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vec2</a:t>
            </a:r>
            <a:r>
              <a:rPr lang="en-US" sz="1100" b="0" noProof="1">
                <a:solidFill>
                  <a:srgbClr val="DADADA"/>
                </a:solidFill>
                <a:effectLst/>
                <a:latin typeface="Menlo" panose="020B0609030804020204" pitchFamily="49" charset="0"/>
              </a:rPr>
              <a:t> fragCoord ) {</a:t>
            </a:r>
          </a:p>
          <a:p>
            <a:r>
              <a:rPr lang="en-US" sz="1100" b="0" noProof="1">
                <a:solidFill>
                  <a:srgbClr val="569CD6"/>
                </a:solidFill>
                <a:effectLst/>
                <a:latin typeface="Menlo" panose="020B0609030804020204" pitchFamily="49" charset="0"/>
              </a:rPr>
              <a:t>  vec2</a:t>
            </a:r>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fragCoord</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iResolution.xy;</a:t>
            </a:r>
          </a:p>
          <a:p>
            <a:r>
              <a:rPr lang="en-US" sz="1100" b="0" noProof="1">
                <a:solidFill>
                  <a:srgbClr val="DADADA"/>
                </a:solidFill>
                <a:effectLst/>
                <a:latin typeface="Menlo" panose="020B0609030804020204" pitchFamily="49" charset="0"/>
              </a:rPr>
              <a:t>  uv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B5CEA8"/>
                </a:solidFill>
                <a:effectLst/>
                <a:latin typeface="Menlo" panose="020B0609030804020204" pitchFamily="49" charset="0"/>
              </a:rPr>
              <a:t>0.5</a:t>
            </a:r>
            <a:r>
              <a:rPr lang="en-US" sz="1100" b="0" noProof="1">
                <a:solidFill>
                  <a:srgbClr val="DADADA"/>
                </a:solidFill>
                <a:effectLst/>
                <a:latin typeface="Menlo" panose="020B0609030804020204" pitchFamily="49" charset="0"/>
              </a:rPr>
              <a:t>;</a:t>
            </a:r>
          </a:p>
          <a:p>
            <a:r>
              <a:rPr lang="en-US" sz="1100" b="0" noProof="1">
                <a:solidFill>
                  <a:srgbClr val="DADADA"/>
                </a:solidFill>
                <a:effectLst/>
                <a:latin typeface="Menlo" panose="020B0609030804020204" pitchFamily="49" charset="0"/>
              </a:rPr>
              <a:t>  uv.x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iResolution.x</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iResolution.y;</a:t>
            </a:r>
          </a:p>
          <a:p>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vec3</a:t>
            </a:r>
            <a:r>
              <a:rPr lang="en-US" sz="1100" b="0" noProof="1">
                <a:solidFill>
                  <a:srgbClr val="DADADA"/>
                </a:solidFill>
                <a:effectLst/>
                <a:latin typeface="Menlo" panose="020B0609030804020204" pitchFamily="49" charset="0"/>
              </a:rPr>
              <a:t> col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drawScene(uv);</a:t>
            </a:r>
            <a:br>
              <a:rPr lang="en-US" sz="1100" b="0" noProof="1">
                <a:solidFill>
                  <a:srgbClr val="DADADA"/>
                </a:solidFill>
                <a:effectLst/>
                <a:latin typeface="Menlo" panose="020B0609030804020204" pitchFamily="49" charset="0"/>
              </a:rPr>
            </a:br>
            <a:r>
              <a:rPr lang="en-US" sz="1100" b="0" noProof="1">
                <a:solidFill>
                  <a:srgbClr val="DADADA"/>
                </a:solidFill>
                <a:effectLst/>
                <a:latin typeface="Menlo" panose="020B0609030804020204" pitchFamily="49" charset="0"/>
              </a:rPr>
              <a:t>  fragColor </a:t>
            </a:r>
            <a:r>
              <a:rPr lang="en-US" sz="1100" b="0" noProof="1">
                <a:solidFill>
                  <a:srgbClr val="B4B4B4"/>
                </a:solidFill>
                <a:effectLst/>
                <a:latin typeface="Menlo" panose="020B0609030804020204" pitchFamily="49" charset="0"/>
              </a:rPr>
              <a:t>=</a:t>
            </a:r>
            <a:r>
              <a:rPr lang="en-US" sz="1100" b="0" noProof="1">
                <a:solidFill>
                  <a:srgbClr val="DADADA"/>
                </a:solidFill>
                <a:effectLst/>
                <a:latin typeface="Menlo" panose="020B0609030804020204" pitchFamily="49" charset="0"/>
              </a:rPr>
              <a:t> </a:t>
            </a:r>
            <a:r>
              <a:rPr lang="en-US" sz="1100" b="0" noProof="1">
                <a:solidFill>
                  <a:srgbClr val="569CD6"/>
                </a:solidFill>
                <a:effectLst/>
                <a:latin typeface="Menlo" panose="020B0609030804020204" pitchFamily="49" charset="0"/>
              </a:rPr>
              <a:t>vec4</a:t>
            </a:r>
            <a:r>
              <a:rPr lang="en-US" sz="1100" b="0" noProof="1">
                <a:solidFill>
                  <a:srgbClr val="DADADA"/>
                </a:solidFill>
                <a:effectLst/>
                <a:latin typeface="Menlo" panose="020B0609030804020204" pitchFamily="49" charset="0"/>
              </a:rPr>
              <a:t>(col,</a:t>
            </a:r>
            <a:r>
              <a:rPr lang="en-US" sz="1100" b="0" noProof="1">
                <a:solidFill>
                  <a:srgbClr val="B5CEA8"/>
                </a:solidFill>
                <a:effectLst/>
                <a:latin typeface="Menlo" panose="020B0609030804020204" pitchFamily="49" charset="0"/>
              </a:rPr>
              <a:t>1.0</a:t>
            </a:r>
            <a:r>
              <a:rPr lang="en-US" sz="1100" b="0" noProof="1">
                <a:solidFill>
                  <a:srgbClr val="DADADA"/>
                </a:solidFill>
                <a:effectLst/>
                <a:latin typeface="Menlo" panose="020B0609030804020204" pitchFamily="49" charset="0"/>
              </a:rPr>
              <a:t>);</a:t>
            </a:r>
          </a:p>
          <a:p>
            <a:r>
              <a:rPr lang="en-US" sz="1100" noProof="1">
                <a:solidFill>
                  <a:srgbClr val="DADADA"/>
                </a:solidFill>
                <a:latin typeface="Menlo" panose="020B0609030804020204" pitchFamily="49" charset="0"/>
              </a:rPr>
              <a:t>}</a:t>
            </a:r>
            <a:endParaRPr lang="en-US" sz="1100" b="0" noProof="1">
              <a:solidFill>
                <a:srgbClr val="DADADA"/>
              </a:solidFill>
              <a:effectLst/>
              <a:latin typeface="Menlo" panose="020B0609030804020204" pitchFamily="49" charset="0"/>
            </a:endParaRPr>
          </a:p>
        </p:txBody>
      </p:sp>
      <p:pic>
        <p:nvPicPr>
          <p:cNvPr id="9218" name="Picture 2">
            <a:extLst>
              <a:ext uri="{FF2B5EF4-FFF2-40B4-BE49-F238E27FC236}">
                <a16:creationId xmlns:a16="http://schemas.microsoft.com/office/drawing/2014/main" id="{D043F1A1-0BDA-FFEA-787B-30AA4DD92D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25339" y="1882120"/>
            <a:ext cx="3468016" cy="19507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01341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Combinando formas</a:t>
            </a:r>
          </a:p>
        </p:txBody>
      </p:sp>
      <p:sp>
        <p:nvSpPr>
          <p:cNvPr id="3" name="Text Placeholder 2">
            <a:extLst>
              <a:ext uri="{FF2B5EF4-FFF2-40B4-BE49-F238E27FC236}">
                <a16:creationId xmlns:a16="http://schemas.microsoft.com/office/drawing/2014/main" id="{F77AA7DB-58FD-EF75-8A77-67102E409BB5}"/>
              </a:ext>
            </a:extLst>
          </p:cNvPr>
          <p:cNvSpPr>
            <a:spLocks noGrp="1"/>
          </p:cNvSpPr>
          <p:nvPr>
            <p:ph type="body" idx="1"/>
          </p:nvPr>
        </p:nvSpPr>
        <p:spPr/>
        <p:txBody>
          <a:bodyPr/>
          <a:lstStyle/>
          <a:p>
            <a:r>
              <a:rPr lang="pt-BR" dirty="0"/>
              <a:t>Um dos truques interessantes do SDF é poder combinar as formas de diversas formas.</a:t>
            </a:r>
          </a:p>
          <a:p>
            <a:r>
              <a:rPr lang="pt-BR" dirty="0"/>
              <a:t>Aqui veremos as principais possibilidades.</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37</a:t>
            </a:fld>
            <a:endParaRPr lang="pt-BR"/>
          </a:p>
        </p:txBody>
      </p:sp>
    </p:spTree>
    <p:extLst>
      <p:ext uri="{BB962C8B-B14F-4D97-AF65-F5344CB8AC3E}">
        <p14:creationId xmlns:p14="http://schemas.microsoft.com/office/powerpoint/2010/main" val="33508570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União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38</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min</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10242" name="Picture 2">
            <a:extLst>
              <a:ext uri="{FF2B5EF4-FFF2-40B4-BE49-F238E27FC236}">
                <a16:creationId xmlns:a16="http://schemas.microsoft.com/office/drawing/2014/main" id="{38A2B5FB-59A7-6223-2CCE-036A1C8D70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8060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Intersecção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39</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397D27EA-5753-4EBE-82F0-8D186DA81C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4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119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53622-53E4-43EB-BFD2-5BE0F5F08083}"/>
              </a:ext>
            </a:extLst>
          </p:cNvPr>
          <p:cNvSpPr>
            <a:spLocks noGrp="1"/>
          </p:cNvSpPr>
          <p:nvPr>
            <p:ph type="title"/>
          </p:nvPr>
        </p:nvSpPr>
        <p:spPr/>
        <p:txBody>
          <a:bodyPr/>
          <a:lstStyle/>
          <a:p>
            <a:r>
              <a:rPr lang="pt-BR" dirty="0" err="1"/>
              <a:t>Fragment</a:t>
            </a:r>
            <a:r>
              <a:rPr lang="pt-BR" dirty="0"/>
              <a:t> </a:t>
            </a:r>
            <a:r>
              <a:rPr lang="pt-BR" dirty="0" err="1"/>
              <a:t>Shader</a:t>
            </a:r>
            <a:endParaRPr lang="pt-BR" dirty="0"/>
          </a:p>
        </p:txBody>
      </p:sp>
      <p:sp>
        <p:nvSpPr>
          <p:cNvPr id="3" name="Text Placeholder 2">
            <a:extLst>
              <a:ext uri="{FF2B5EF4-FFF2-40B4-BE49-F238E27FC236}">
                <a16:creationId xmlns:a16="http://schemas.microsoft.com/office/drawing/2014/main" id="{8C145274-F07A-93DC-5E2B-E1B5B13C1F57}"/>
              </a:ext>
            </a:extLst>
          </p:cNvPr>
          <p:cNvSpPr>
            <a:spLocks noGrp="1"/>
          </p:cNvSpPr>
          <p:nvPr>
            <p:ph type="body" idx="1"/>
          </p:nvPr>
        </p:nvSpPr>
        <p:spPr>
          <a:xfrm>
            <a:off x="390548" y="2761488"/>
            <a:ext cx="8428232" cy="2573656"/>
          </a:xfrm>
        </p:spPr>
        <p:txBody>
          <a:bodyPr>
            <a:normAutofit fontScale="85000" lnSpcReduction="10000"/>
          </a:bodyPr>
          <a:lstStyle/>
          <a:p>
            <a:r>
              <a:rPr lang="en-US" b="0" i="0" dirty="0">
                <a:solidFill>
                  <a:srgbClr val="2D3748"/>
                </a:solidFill>
                <a:effectLst/>
                <a:latin typeface="system-ui"/>
              </a:rPr>
              <a:t>pixel shaders. The term, "fragment shader," is more accurate</a:t>
            </a:r>
            <a:endParaRPr lang="pt-BR" dirty="0"/>
          </a:p>
          <a:p>
            <a:endParaRPr lang="en-US" b="0" i="0" dirty="0">
              <a:solidFill>
                <a:srgbClr val="2D3748"/>
              </a:solidFill>
              <a:effectLst/>
              <a:latin typeface="system-ui"/>
            </a:endParaRPr>
          </a:p>
          <a:p>
            <a:r>
              <a:rPr lang="en-US" b="0" i="0" dirty="0">
                <a:solidFill>
                  <a:srgbClr val="2D3748"/>
                </a:solidFill>
                <a:effectLst/>
                <a:latin typeface="system-ui"/>
              </a:rPr>
              <a:t>You have to rely on algorithms such as ray marching and signed distance fields/functions (SDFs) to render 3D scenes which can be computationally expensive.</a:t>
            </a:r>
          </a:p>
          <a:p>
            <a:endParaRPr lang="en-US" dirty="0">
              <a:solidFill>
                <a:srgbClr val="2D3748"/>
              </a:solidFill>
              <a:latin typeface="system-ui"/>
            </a:endParaRPr>
          </a:p>
          <a:p>
            <a:r>
              <a:rPr lang="en-US" b="0" i="0" dirty="0">
                <a:solidFill>
                  <a:srgbClr val="2D3748"/>
                </a:solidFill>
                <a:effectLst/>
                <a:latin typeface="system-ui"/>
              </a:rPr>
              <a:t> </a:t>
            </a:r>
            <a:r>
              <a:rPr lang="en-US" b="0" i="0" dirty="0" err="1">
                <a:solidFill>
                  <a:srgbClr val="2D3748"/>
                </a:solidFill>
                <a:effectLst/>
                <a:latin typeface="system-ui"/>
              </a:rPr>
              <a:t>Shadertoy</a:t>
            </a:r>
            <a:r>
              <a:rPr lang="en-US" b="0" i="0" dirty="0">
                <a:solidFill>
                  <a:srgbClr val="2D3748"/>
                </a:solidFill>
                <a:effectLst/>
                <a:latin typeface="system-ui"/>
              </a:rPr>
              <a:t> doesn't let you write vertex shaders and only lets you write pixel shaders. It essentially provides an environment for experimenting with the fragment side of shaders, so you can manipulate all pixels on the canvas in parallel.</a:t>
            </a:r>
            <a:endParaRPr lang="pt-BR" dirty="0"/>
          </a:p>
        </p:txBody>
      </p:sp>
      <p:sp>
        <p:nvSpPr>
          <p:cNvPr id="4" name="Slide Number Placeholder 3">
            <a:extLst>
              <a:ext uri="{FF2B5EF4-FFF2-40B4-BE49-F238E27FC236}">
                <a16:creationId xmlns:a16="http://schemas.microsoft.com/office/drawing/2014/main" id="{58208C92-0735-B5EB-7246-90E06A21B796}"/>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a:t>
            </a:fld>
            <a:endParaRPr lang="pt-BR"/>
          </a:p>
        </p:txBody>
      </p:sp>
      <p:pic>
        <p:nvPicPr>
          <p:cNvPr id="5" name="Picture 4">
            <a:extLst>
              <a:ext uri="{FF2B5EF4-FFF2-40B4-BE49-F238E27FC236}">
                <a16:creationId xmlns:a16="http://schemas.microsoft.com/office/drawing/2014/main" id="{6CD7149C-EEB0-88E6-F46F-5F8A9075BE7F}"/>
              </a:ext>
            </a:extLst>
          </p:cNvPr>
          <p:cNvPicPr>
            <a:picLocks noChangeAspect="1"/>
          </p:cNvPicPr>
          <p:nvPr/>
        </p:nvPicPr>
        <p:blipFill>
          <a:blip r:embed="rId2"/>
          <a:stretch>
            <a:fillRect/>
          </a:stretch>
        </p:blipFill>
        <p:spPr>
          <a:xfrm>
            <a:off x="724154" y="763400"/>
            <a:ext cx="7531100" cy="1765300"/>
          </a:xfrm>
          <a:prstGeom prst="rect">
            <a:avLst/>
          </a:prstGeom>
        </p:spPr>
      </p:pic>
      <p:sp>
        <p:nvSpPr>
          <p:cNvPr id="6" name="Rectangle 5">
            <a:extLst>
              <a:ext uri="{FF2B5EF4-FFF2-40B4-BE49-F238E27FC236}">
                <a16:creationId xmlns:a16="http://schemas.microsoft.com/office/drawing/2014/main" id="{FD922BAA-4C79-FFF0-1963-BB280CDBD9BF}"/>
              </a:ext>
            </a:extLst>
          </p:cNvPr>
          <p:cNvSpPr/>
          <p:nvPr/>
        </p:nvSpPr>
        <p:spPr>
          <a:xfrm>
            <a:off x="4946904" y="763400"/>
            <a:ext cx="1179576" cy="1687192"/>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Box 7">
            <a:extLst>
              <a:ext uri="{FF2B5EF4-FFF2-40B4-BE49-F238E27FC236}">
                <a16:creationId xmlns:a16="http://schemas.microsoft.com/office/drawing/2014/main" id="{5835DFFB-19BB-725A-5D36-3B0C854AFC2D}"/>
              </a:ext>
            </a:extLst>
          </p:cNvPr>
          <p:cNvSpPr txBox="1"/>
          <p:nvPr/>
        </p:nvSpPr>
        <p:spPr>
          <a:xfrm>
            <a:off x="5440680" y="5410729"/>
            <a:ext cx="2925420" cy="261610"/>
          </a:xfrm>
          <a:prstGeom prst="rect">
            <a:avLst/>
          </a:prstGeom>
          <a:noFill/>
        </p:spPr>
        <p:txBody>
          <a:bodyPr wrap="square">
            <a:spAutoFit/>
          </a:bodyPr>
          <a:lstStyle/>
          <a:p>
            <a:pPr algn="r"/>
            <a:r>
              <a:rPr lang="pt-BR" sz="1050" dirty="0" err="1"/>
              <a:t>Imagem:F.Andreussi</a:t>
            </a:r>
            <a:r>
              <a:rPr lang="pt-BR" sz="1050" dirty="0"/>
              <a:t>(BUW)</a:t>
            </a:r>
          </a:p>
        </p:txBody>
      </p:sp>
    </p:spTree>
    <p:extLst>
      <p:ext uri="{BB962C8B-B14F-4D97-AF65-F5344CB8AC3E}">
        <p14:creationId xmlns:p14="http://schemas.microsoft.com/office/powerpoint/2010/main" val="1118195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círculo do quadrado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40</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2E237CBC-854D-53E5-372F-53B67CBDF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0124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Subtrair o quadrado do círculo</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41</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912114"/>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080" b="0" noProof="1">
                <a:solidFill>
                  <a:srgbClr val="569CD6"/>
                </a:solidFill>
                <a:effectLst/>
                <a:latin typeface="Menlo" panose="020B0609030804020204" pitchFamily="49" charset="0"/>
              </a:rPr>
              <a:t>  </a:t>
            </a:r>
            <a:r>
              <a:rPr lang="en-US" sz="1080" b="0" dirty="0">
                <a:solidFill>
                  <a:srgbClr val="569CD6"/>
                </a:solidFill>
                <a:effectLst/>
                <a:latin typeface="Menlo" panose="020B0609030804020204" pitchFamily="49" charset="0"/>
              </a:rPr>
              <a:t>float</a:t>
            </a:r>
            <a:r>
              <a:rPr lang="en-US" sz="1080" b="0" dirty="0">
                <a:solidFill>
                  <a:srgbClr val="DADADA"/>
                </a:solidFill>
                <a:effectLst/>
                <a:latin typeface="Menlo" panose="020B0609030804020204" pitchFamily="49" charset="0"/>
              </a:rPr>
              <a:t> res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max</a:t>
            </a:r>
            <a:r>
              <a:rPr lang="en-US" sz="1080" b="0" dirty="0">
                <a:solidFill>
                  <a:srgbClr val="DADADA"/>
                </a:solidFill>
                <a:effectLst/>
                <a:latin typeface="Menlo" panose="020B0609030804020204" pitchFamily="49" charset="0"/>
              </a:rPr>
              <a:t>(circle, -square);</a:t>
            </a:r>
            <a:br>
              <a:rPr lang="en-US" sz="1080" b="0" dirty="0">
                <a:solidFill>
                  <a:srgbClr val="DADADA"/>
                </a:solidFill>
                <a:effectLst/>
                <a:latin typeface="Menlo" panose="020B0609030804020204" pitchFamily="49" charset="0"/>
              </a:rPr>
            </a:br>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3" name="Picture 4">
            <a:extLst>
              <a:ext uri="{FF2B5EF4-FFF2-40B4-BE49-F238E27FC236}">
                <a16:creationId xmlns:a16="http://schemas.microsoft.com/office/drawing/2014/main" id="{B0373972-8800-0BEB-C369-84704979FD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2"/>
            <a:ext cx="3518292" cy="1979038"/>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6310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91CD-F1CA-1A58-B15C-0E0BC204553D}"/>
              </a:ext>
            </a:extLst>
          </p:cNvPr>
          <p:cNvSpPr>
            <a:spLocks noGrp="1"/>
          </p:cNvSpPr>
          <p:nvPr>
            <p:ph type="title"/>
          </p:nvPr>
        </p:nvSpPr>
        <p:spPr/>
        <p:txBody>
          <a:bodyPr/>
          <a:lstStyle/>
          <a:p>
            <a:r>
              <a:rPr lang="pt-BR" dirty="0"/>
              <a:t>Ou exclusivo (XOR)</a:t>
            </a:r>
          </a:p>
        </p:txBody>
      </p:sp>
      <p:sp>
        <p:nvSpPr>
          <p:cNvPr id="4" name="Slide Number Placeholder 3">
            <a:extLst>
              <a:ext uri="{FF2B5EF4-FFF2-40B4-BE49-F238E27FC236}">
                <a16:creationId xmlns:a16="http://schemas.microsoft.com/office/drawing/2014/main" id="{2E4F23F2-4C69-C074-8397-E83988B3D6C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42</a:t>
            </a:fld>
            <a:endParaRPr lang="pt-BR"/>
          </a:p>
        </p:txBody>
      </p:sp>
      <p:sp>
        <p:nvSpPr>
          <p:cNvPr id="7" name="TextBox 6">
            <a:extLst>
              <a:ext uri="{FF2B5EF4-FFF2-40B4-BE49-F238E27FC236}">
                <a16:creationId xmlns:a16="http://schemas.microsoft.com/office/drawing/2014/main" id="{B5DBF1F4-26DF-2462-0270-6D1E7F06B72F}"/>
              </a:ext>
            </a:extLst>
          </p:cNvPr>
          <p:cNvSpPr txBox="1"/>
          <p:nvPr/>
        </p:nvSpPr>
        <p:spPr>
          <a:xfrm>
            <a:off x="346456" y="629655"/>
            <a:ext cx="5020294" cy="4869025"/>
          </a:xfrm>
          <a:prstGeom prst="rect">
            <a:avLst/>
          </a:prstGeom>
          <a:solidFill>
            <a:schemeClr val="tx1"/>
          </a:solidFill>
        </p:spPr>
        <p:txBody>
          <a:bodyPr wrap="square">
            <a:spAutoFit/>
          </a:bodyPr>
          <a:lstStyle/>
          <a:p>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sdfCircle(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r,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 </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length</a:t>
            </a:r>
            <a:r>
              <a:rPr lang="en-US" sz="1080" b="0" noProof="1">
                <a:solidFill>
                  <a:srgbClr val="DADADA"/>
                </a:solidFill>
                <a:effectLst/>
                <a:latin typeface="Menlo" panose="020B0609030804020204" pitchFamily="49" charset="0"/>
              </a:rPr>
              <a:t>(uv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r; </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sdfSquare(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r>
              <a:rPr lang="en-US" sz="1080" b="0" noProof="1">
                <a:solidFill>
                  <a:srgbClr val="569CD6"/>
                </a:solidFill>
                <a:effectLst/>
                <a:latin typeface="Menlo" panose="020B0609030804020204" pitchFamily="49" charset="0"/>
              </a:rPr>
              <a:t>float</a:t>
            </a:r>
            <a:r>
              <a:rPr lang="en-US" sz="1080" b="0" noProof="1">
                <a:solidFill>
                  <a:srgbClr val="DADADA"/>
                </a:solidFill>
                <a:effectLst/>
                <a:latin typeface="Menlo" panose="020B0609030804020204" pitchFamily="49" charset="0"/>
              </a:rPr>
              <a:t> size,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c)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c.x;</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uv.y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c.y;</a:t>
            </a: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a:t>
            </a:r>
            <a:r>
              <a:rPr lang="en-US" sz="1080" b="0" noProof="1">
                <a:solidFill>
                  <a:srgbClr val="DCDCAA"/>
                </a:solidFill>
                <a:effectLst/>
                <a:latin typeface="Menlo" panose="020B0609030804020204" pitchFamily="49" charset="0"/>
              </a:rPr>
              <a:t>max</a:t>
            </a:r>
            <a:r>
              <a:rPr lang="en-US" sz="1080" b="0" noProof="1">
                <a:solidFill>
                  <a:srgbClr val="DADADA"/>
                </a:solidFill>
                <a:effectLst/>
                <a:latin typeface="Menlo" panose="020B0609030804020204" pitchFamily="49" charset="0"/>
              </a:rPr>
              <a:t>(</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(x), </a:t>
            </a:r>
            <a:r>
              <a:rPr lang="en-US" sz="1080" b="0" noProof="1">
                <a:solidFill>
                  <a:srgbClr val="DCDCAA"/>
                </a:solidFill>
                <a:effectLst/>
                <a:latin typeface="Menlo" panose="020B0609030804020204" pitchFamily="49" charset="0"/>
              </a:rPr>
              <a:t>abs</a:t>
            </a:r>
            <a:r>
              <a:rPr lang="en-US" sz="1080" b="0" noProof="1">
                <a:solidFill>
                  <a:srgbClr val="DADADA"/>
                </a:solidFill>
                <a:effectLst/>
                <a:latin typeface="Menlo" panose="020B0609030804020204" pitchFamily="49" charset="0"/>
              </a:rPr>
              <a:t>(y))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size;</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drawScene(</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uv) {</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circle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sdfCircle(uv,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r>
              <a:rPr lang="en-US" sz="1080" b="0" noProof="1">
                <a:solidFill>
                  <a:srgbClr val="569CD6"/>
                </a:solidFill>
                <a:effectLst/>
                <a:latin typeface="Menlo" panose="020B0609030804020204" pitchFamily="49" charset="0"/>
              </a:rPr>
              <a:t>  float</a:t>
            </a:r>
            <a:r>
              <a:rPr lang="en-US" sz="1080" b="0" noProof="1">
                <a:solidFill>
                  <a:srgbClr val="DADADA"/>
                </a:solidFill>
                <a:effectLst/>
                <a:latin typeface="Menlo" panose="020B0609030804020204" pitchFamily="49" charset="0"/>
              </a:rPr>
              <a:t> square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sdfSquare(uv, </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0.1</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a:t>
            </a:r>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a:t>
            </a:r>
            <a:r>
              <a:rPr lang="en-US" sz="1080" b="0" noProof="1">
                <a:solidFill>
                  <a:srgbClr val="B5CEA8"/>
                </a:solidFill>
                <a:effectLst/>
                <a:latin typeface="Menlo" panose="020B0609030804020204" pitchFamily="49" charset="0"/>
              </a:rPr>
              <a:t>1</a:t>
            </a:r>
            <a:r>
              <a:rPr lang="en-US" sz="1080" b="0" noProof="1">
                <a:solidFill>
                  <a:srgbClr val="DADADA"/>
                </a:solidFill>
                <a:effectLst/>
                <a:latin typeface="Menlo" panose="020B0609030804020204" pitchFamily="49" charset="0"/>
              </a:rPr>
              <a:t>);</a:t>
            </a:r>
            <a:endParaRPr lang="en-US" sz="1080" noProof="1">
              <a:solidFill>
                <a:srgbClr val="569CD6"/>
              </a:solidFill>
              <a:latin typeface="Menlo" panose="020B0609030804020204" pitchFamily="49" charset="0"/>
            </a:endParaRPr>
          </a:p>
          <a:p>
            <a:r>
              <a:rPr lang="en-US" sz="1100" b="0" noProof="1">
                <a:solidFill>
                  <a:srgbClr val="569CD6"/>
                </a:solidFill>
                <a:effectLst/>
                <a:latin typeface="Menlo" panose="020B0609030804020204" pitchFamily="49" charset="0"/>
              </a:rPr>
              <a:t>  </a:t>
            </a:r>
            <a:r>
              <a:rPr lang="en-US" sz="1000" b="0" dirty="0">
                <a:solidFill>
                  <a:srgbClr val="569CD6"/>
                </a:solidFill>
                <a:effectLst/>
                <a:latin typeface="Menlo" panose="020B0609030804020204" pitchFamily="49" charset="0"/>
              </a:rPr>
              <a:t>float</a:t>
            </a:r>
            <a:r>
              <a:rPr lang="en-US" sz="1000" b="0" dirty="0">
                <a:solidFill>
                  <a:srgbClr val="DADADA"/>
                </a:solidFill>
                <a:effectLst/>
                <a:latin typeface="Menlo" panose="020B0609030804020204" pitchFamily="49" charset="0"/>
              </a:rPr>
              <a:t> res </a:t>
            </a:r>
            <a:r>
              <a:rPr lang="en-US" sz="1000" b="0" dirty="0">
                <a:solidFill>
                  <a:srgbClr val="B4B4B4"/>
                </a:solidFill>
                <a:effectLst/>
                <a:latin typeface="Menlo" panose="020B0609030804020204" pitchFamily="49" charset="0"/>
              </a:rPr>
              <a:t>=</a:t>
            </a:r>
            <a:r>
              <a:rPr lang="en-US" sz="1000" b="0" dirty="0">
                <a:solidFill>
                  <a:srgbClr val="DADADA"/>
                </a:solidFill>
                <a:effectLst/>
                <a:latin typeface="Menlo" panose="020B0609030804020204" pitchFamily="49" charset="0"/>
              </a:rPr>
              <a:t> </a:t>
            </a:r>
            <a:r>
              <a:rPr lang="en-US" sz="1000" b="0" dirty="0">
                <a:solidFill>
                  <a:srgbClr val="DCDCAA"/>
                </a:solidFill>
                <a:effectLst/>
                <a:latin typeface="Menlo" panose="020B0609030804020204" pitchFamily="49" charset="0"/>
              </a:rPr>
              <a:t>max</a:t>
            </a:r>
            <a:r>
              <a:rPr lang="en-US" sz="1000" b="0" dirty="0">
                <a:solidFill>
                  <a:srgbClr val="DADADA"/>
                </a:solidFill>
                <a:effectLst/>
                <a:latin typeface="Menlo" panose="020B0609030804020204" pitchFamily="49" charset="0"/>
              </a:rPr>
              <a:t>(min(circle, square), -max(circle, square));</a:t>
            </a:r>
            <a:endParaRPr lang="en-US" sz="1000" dirty="0">
              <a:solidFill>
                <a:srgbClr val="DADADA"/>
              </a:solidFill>
              <a:latin typeface="Menlo" panose="020B0609030804020204" pitchFamily="49" charset="0"/>
            </a:endParaRPr>
          </a:p>
          <a:p>
            <a:r>
              <a:rPr lang="en-US" sz="1080" b="0" dirty="0">
                <a:solidFill>
                  <a:srgbClr val="DADADA"/>
                </a:solidFill>
                <a:effectLst/>
                <a:latin typeface="Menlo" panose="020B0609030804020204" pitchFamily="49" charset="0"/>
              </a:rPr>
              <a:t>  col </a:t>
            </a:r>
            <a:r>
              <a:rPr lang="en-US" sz="1080" b="0" dirty="0">
                <a:solidFill>
                  <a:srgbClr val="B4B4B4"/>
                </a:solidFill>
                <a:effectLst/>
                <a:latin typeface="Menlo" panose="020B0609030804020204" pitchFamily="49" charset="0"/>
              </a:rPr>
              <a:t>=</a:t>
            </a:r>
            <a:r>
              <a:rPr lang="en-US" sz="1080" b="0" dirty="0">
                <a:solidFill>
                  <a:srgbClr val="DADADA"/>
                </a:solidFill>
                <a:effectLst/>
                <a:latin typeface="Menlo" panose="020B0609030804020204" pitchFamily="49" charset="0"/>
              </a:rPr>
              <a:t> </a:t>
            </a:r>
            <a:r>
              <a:rPr lang="en-US" sz="1080" b="0" dirty="0">
                <a:solidFill>
                  <a:srgbClr val="DCDCAA"/>
                </a:solidFill>
                <a:effectLst/>
                <a:latin typeface="Menlo" panose="020B0609030804020204" pitchFamily="49" charset="0"/>
              </a:rPr>
              <a:t>mix</a:t>
            </a:r>
            <a:r>
              <a:rPr lang="en-US" sz="1080" b="0" dirty="0">
                <a:solidFill>
                  <a:srgbClr val="DADADA"/>
                </a:solidFill>
                <a:effectLst/>
                <a:latin typeface="Menlo" panose="020B0609030804020204" pitchFamily="49" charset="0"/>
              </a:rPr>
              <a:t>(</a:t>
            </a:r>
            <a:r>
              <a:rPr lang="en-US" sz="1080" b="0" dirty="0">
                <a:solidFill>
                  <a:srgbClr val="569CD6"/>
                </a:solidFill>
                <a:effectLst/>
                <a:latin typeface="Menlo" panose="020B0609030804020204" pitchFamily="49" charset="0"/>
              </a:rPr>
              <a:t>vec3</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1</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col, </a:t>
            </a:r>
            <a:r>
              <a:rPr lang="en-US" sz="1080" b="0" dirty="0">
                <a:solidFill>
                  <a:srgbClr val="DCDCAA"/>
                </a:solidFill>
                <a:effectLst/>
                <a:latin typeface="Menlo" panose="020B0609030804020204" pitchFamily="49" charset="0"/>
              </a:rPr>
              <a:t>step</a:t>
            </a:r>
            <a:r>
              <a:rPr lang="en-US" sz="1080" b="0" dirty="0">
                <a:solidFill>
                  <a:srgbClr val="DADADA"/>
                </a:solidFill>
                <a:effectLst/>
                <a:latin typeface="Menlo" panose="020B0609030804020204" pitchFamily="49" charset="0"/>
              </a:rPr>
              <a:t>(</a:t>
            </a:r>
            <a:r>
              <a:rPr lang="en-US" sz="1080" b="0" dirty="0">
                <a:solidFill>
                  <a:srgbClr val="B5CEA8"/>
                </a:solidFill>
                <a:effectLst/>
                <a:latin typeface="Menlo" panose="020B0609030804020204" pitchFamily="49" charset="0"/>
              </a:rPr>
              <a:t>0</a:t>
            </a:r>
            <a:r>
              <a:rPr lang="en-US" sz="1080" b="0" dirty="0">
                <a:solidFill>
                  <a:srgbClr val="DADADA"/>
                </a:solidFill>
                <a:effectLst/>
                <a:latin typeface="Menlo" panose="020B0609030804020204" pitchFamily="49" charset="0"/>
              </a:rPr>
              <a:t>., res));</a:t>
            </a:r>
          </a:p>
          <a:p>
            <a:endParaRPr lang="en-US" sz="1080" b="0" noProof="1">
              <a:solidFill>
                <a:srgbClr val="DADADA"/>
              </a:solidFill>
              <a:effectLst/>
              <a:latin typeface="Menlo" panose="020B0609030804020204" pitchFamily="49" charset="0"/>
            </a:endParaRPr>
          </a:p>
          <a:p>
            <a:r>
              <a:rPr lang="en-US" sz="1080" b="0" noProof="1">
                <a:solidFill>
                  <a:srgbClr val="D8A0DF"/>
                </a:solidFill>
                <a:effectLst/>
                <a:latin typeface="Menlo" panose="020B0609030804020204" pitchFamily="49" charset="0"/>
              </a:rPr>
              <a:t>  return</a:t>
            </a:r>
            <a:r>
              <a:rPr lang="en-US" sz="1080" b="0" noProof="1">
                <a:solidFill>
                  <a:srgbClr val="DADADA"/>
                </a:solidFill>
                <a:effectLst/>
                <a:latin typeface="Menlo" panose="020B0609030804020204" pitchFamily="49" charset="0"/>
              </a:rPr>
              <a:t> col;</a:t>
            </a:r>
          </a:p>
          <a:p>
            <a:r>
              <a:rPr lang="en-US" sz="1080" b="0" noProof="1">
                <a:solidFill>
                  <a:srgbClr val="DADADA"/>
                </a:solidFill>
                <a:effectLst/>
                <a:latin typeface="Menlo" panose="020B0609030804020204" pitchFamily="49" charset="0"/>
              </a:rPr>
              <a:t>}</a:t>
            </a:r>
          </a:p>
          <a:p>
            <a:br>
              <a:rPr lang="en-US" sz="1080" b="0" noProof="1">
                <a:solidFill>
                  <a:srgbClr val="DADADA"/>
                </a:solidFill>
                <a:effectLst/>
                <a:latin typeface="Menlo" panose="020B0609030804020204" pitchFamily="49" charset="0"/>
              </a:rPr>
            </a:br>
            <a:r>
              <a:rPr lang="en-US" sz="1080" b="0" noProof="1">
                <a:solidFill>
                  <a:srgbClr val="569CD6"/>
                </a:solidFill>
                <a:effectLst/>
                <a:latin typeface="Menlo" panose="020B0609030804020204" pitchFamily="49" charset="0"/>
              </a:rPr>
              <a:t>void</a:t>
            </a:r>
            <a:r>
              <a:rPr lang="en-US" sz="1080" b="0" noProof="1">
                <a:solidFill>
                  <a:srgbClr val="DADADA"/>
                </a:solidFill>
                <a:effectLst/>
                <a:latin typeface="Menlo" panose="020B0609030804020204" pitchFamily="49" charset="0"/>
              </a:rPr>
              <a:t> mainImage( </a:t>
            </a:r>
            <a:r>
              <a:rPr lang="en-US" sz="1080" b="0" noProof="1">
                <a:solidFill>
                  <a:srgbClr val="569CD6"/>
                </a:solidFill>
                <a:effectLst/>
                <a:latin typeface="Menlo" panose="020B0609030804020204" pitchFamily="49" charset="0"/>
              </a:rPr>
              <a:t>out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 fragColor, </a:t>
            </a:r>
            <a:r>
              <a:rPr lang="en-US" sz="1080" b="0" noProof="1">
                <a:solidFill>
                  <a:srgbClr val="569CD6"/>
                </a:solidFill>
                <a:effectLst/>
                <a:latin typeface="Menlo" panose="020B0609030804020204" pitchFamily="49" charset="0"/>
              </a:rPr>
              <a:t>in</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vec2</a:t>
            </a:r>
            <a:r>
              <a:rPr lang="en-US" sz="1080" b="0" noProof="1">
                <a:solidFill>
                  <a:srgbClr val="DADADA"/>
                </a:solidFill>
                <a:effectLst/>
                <a:latin typeface="Menlo" panose="020B0609030804020204" pitchFamily="49" charset="0"/>
              </a:rPr>
              <a:t> fragCoord ) {</a:t>
            </a:r>
          </a:p>
          <a:p>
            <a:r>
              <a:rPr lang="en-US" sz="1080" b="0" noProof="1">
                <a:solidFill>
                  <a:srgbClr val="569CD6"/>
                </a:solidFill>
                <a:effectLst/>
                <a:latin typeface="Menlo" panose="020B0609030804020204" pitchFamily="49" charset="0"/>
              </a:rPr>
              <a:t>  vec2</a:t>
            </a:r>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fragCoord</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iResolution.xy;</a:t>
            </a:r>
          </a:p>
          <a:p>
            <a:r>
              <a:rPr lang="en-US" sz="1080" b="0" noProof="1">
                <a:solidFill>
                  <a:srgbClr val="DADADA"/>
                </a:solidFill>
                <a:effectLst/>
                <a:latin typeface="Menlo" panose="020B0609030804020204" pitchFamily="49" charset="0"/>
              </a:rPr>
              <a:t>  uv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B5CEA8"/>
                </a:solidFill>
                <a:effectLst/>
                <a:latin typeface="Menlo" panose="020B0609030804020204" pitchFamily="49" charset="0"/>
              </a:rPr>
              <a:t>0.5</a:t>
            </a:r>
            <a:r>
              <a:rPr lang="en-US" sz="1080" b="0" noProof="1">
                <a:solidFill>
                  <a:srgbClr val="DADADA"/>
                </a:solidFill>
                <a:effectLst/>
                <a:latin typeface="Menlo" panose="020B0609030804020204" pitchFamily="49" charset="0"/>
              </a:rPr>
              <a:t>;</a:t>
            </a:r>
          </a:p>
          <a:p>
            <a:r>
              <a:rPr lang="en-US" sz="1080" b="0" noProof="1">
                <a:solidFill>
                  <a:srgbClr val="DADADA"/>
                </a:solidFill>
                <a:effectLst/>
                <a:latin typeface="Menlo" panose="020B0609030804020204" pitchFamily="49" charset="0"/>
              </a:rPr>
              <a:t>  uv.x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iResolution.x</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iResolution.y;</a:t>
            </a:r>
          </a:p>
          <a:p>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vec3</a:t>
            </a:r>
            <a:r>
              <a:rPr lang="en-US" sz="1080" b="0" noProof="1">
                <a:solidFill>
                  <a:srgbClr val="DADADA"/>
                </a:solidFill>
                <a:effectLst/>
                <a:latin typeface="Menlo" panose="020B0609030804020204" pitchFamily="49" charset="0"/>
              </a:rPr>
              <a:t> col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drawScene(uv);</a:t>
            </a:r>
            <a:br>
              <a:rPr lang="en-US" sz="1080" b="0" noProof="1">
                <a:solidFill>
                  <a:srgbClr val="DADADA"/>
                </a:solidFill>
                <a:effectLst/>
                <a:latin typeface="Menlo" panose="020B0609030804020204" pitchFamily="49" charset="0"/>
              </a:rPr>
            </a:br>
            <a:r>
              <a:rPr lang="en-US" sz="1080" b="0" noProof="1">
                <a:solidFill>
                  <a:srgbClr val="DADADA"/>
                </a:solidFill>
                <a:effectLst/>
                <a:latin typeface="Menlo" panose="020B0609030804020204" pitchFamily="49" charset="0"/>
              </a:rPr>
              <a:t>  fragColor </a:t>
            </a:r>
            <a:r>
              <a:rPr lang="en-US" sz="1080" b="0" noProof="1">
                <a:solidFill>
                  <a:srgbClr val="B4B4B4"/>
                </a:solidFill>
                <a:effectLst/>
                <a:latin typeface="Menlo" panose="020B0609030804020204" pitchFamily="49" charset="0"/>
              </a:rPr>
              <a:t>=</a:t>
            </a:r>
            <a:r>
              <a:rPr lang="en-US" sz="1080" b="0" noProof="1">
                <a:solidFill>
                  <a:srgbClr val="DADADA"/>
                </a:solidFill>
                <a:effectLst/>
                <a:latin typeface="Menlo" panose="020B0609030804020204" pitchFamily="49" charset="0"/>
              </a:rPr>
              <a:t> </a:t>
            </a:r>
            <a:r>
              <a:rPr lang="en-US" sz="1080" b="0" noProof="1">
                <a:solidFill>
                  <a:srgbClr val="569CD6"/>
                </a:solidFill>
                <a:effectLst/>
                <a:latin typeface="Menlo" panose="020B0609030804020204" pitchFamily="49" charset="0"/>
              </a:rPr>
              <a:t>vec4</a:t>
            </a:r>
            <a:r>
              <a:rPr lang="en-US" sz="1080" b="0" noProof="1">
                <a:solidFill>
                  <a:srgbClr val="DADADA"/>
                </a:solidFill>
                <a:effectLst/>
                <a:latin typeface="Menlo" panose="020B0609030804020204" pitchFamily="49" charset="0"/>
              </a:rPr>
              <a:t>(col,</a:t>
            </a:r>
            <a:r>
              <a:rPr lang="en-US" sz="1080" b="0" noProof="1">
                <a:solidFill>
                  <a:srgbClr val="B5CEA8"/>
                </a:solidFill>
                <a:effectLst/>
                <a:latin typeface="Menlo" panose="020B0609030804020204" pitchFamily="49" charset="0"/>
              </a:rPr>
              <a:t>1.0</a:t>
            </a:r>
            <a:r>
              <a:rPr lang="en-US" sz="1080" b="0" noProof="1">
                <a:solidFill>
                  <a:srgbClr val="DADADA"/>
                </a:solidFill>
                <a:effectLst/>
                <a:latin typeface="Menlo" panose="020B0609030804020204" pitchFamily="49" charset="0"/>
              </a:rPr>
              <a:t>);</a:t>
            </a:r>
          </a:p>
          <a:p>
            <a:r>
              <a:rPr lang="en-US" sz="1080" noProof="1">
                <a:solidFill>
                  <a:srgbClr val="DADADA"/>
                </a:solidFill>
                <a:latin typeface="Menlo" panose="020B0609030804020204" pitchFamily="49" charset="0"/>
              </a:rPr>
              <a:t>}</a:t>
            </a:r>
            <a:endParaRPr lang="en-US" sz="1080" b="0" noProof="1">
              <a:solidFill>
                <a:srgbClr val="DADADA"/>
              </a:solidFill>
              <a:effectLst/>
              <a:latin typeface="Menlo" panose="020B0609030804020204" pitchFamily="49" charset="0"/>
            </a:endParaRPr>
          </a:p>
        </p:txBody>
      </p:sp>
      <p:pic>
        <p:nvPicPr>
          <p:cNvPr id="5" name="Picture 2">
            <a:extLst>
              <a:ext uri="{FF2B5EF4-FFF2-40B4-BE49-F238E27FC236}">
                <a16:creationId xmlns:a16="http://schemas.microsoft.com/office/drawing/2014/main" id="{E72113D2-00A7-A8D2-9585-30DBE50D28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0445" y="2096191"/>
            <a:ext cx="3518292" cy="197903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00753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1E2C7-8879-70E1-B7E8-84F9828FB6C9}"/>
              </a:ext>
            </a:extLst>
          </p:cNvPr>
          <p:cNvSpPr>
            <a:spLocks noGrp="1"/>
          </p:cNvSpPr>
          <p:nvPr>
            <p:ph type="title"/>
          </p:nvPr>
        </p:nvSpPr>
        <p:spPr/>
        <p:txBody>
          <a:bodyPr/>
          <a:lstStyle/>
          <a:p>
            <a:r>
              <a:rPr lang="pt-BR" dirty="0"/>
              <a:t>Resumindo</a:t>
            </a:r>
          </a:p>
        </p:txBody>
      </p:sp>
      <p:sp>
        <p:nvSpPr>
          <p:cNvPr id="3" name="Text Placeholder 2">
            <a:extLst>
              <a:ext uri="{FF2B5EF4-FFF2-40B4-BE49-F238E27FC236}">
                <a16:creationId xmlns:a16="http://schemas.microsoft.com/office/drawing/2014/main" id="{F04048E0-C45A-EE0B-F9E4-9E06DBB971E2}"/>
              </a:ext>
            </a:extLst>
          </p:cNvPr>
          <p:cNvSpPr>
            <a:spLocks noGrp="1"/>
          </p:cNvSpPr>
          <p:nvPr>
            <p:ph type="body" idx="1"/>
          </p:nvPr>
        </p:nvSpPr>
        <p:spPr/>
        <p:txBody>
          <a:bodyPr>
            <a:normAutofit/>
          </a:bodyPr>
          <a:lstStyle/>
          <a:p>
            <a:r>
              <a:rPr lang="en-US" dirty="0"/>
              <a:t>res </a:t>
            </a:r>
            <a:r>
              <a:rPr lang="en-US" dirty="0">
                <a:solidFill>
                  <a:srgbClr val="67CDCC"/>
                </a:solidFill>
                <a:effectLst/>
              </a:rPr>
              <a:t>=</a:t>
            </a:r>
            <a:r>
              <a:rPr lang="en-US" dirty="0"/>
              <a:t> </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união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intersecção</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67CD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d1 </a:t>
            </a:r>
            <a:r>
              <a:rPr lang="en-US" dirty="0" err="1">
                <a:solidFill>
                  <a:srgbClr val="999999"/>
                </a:solidFill>
                <a:effectLst/>
              </a:rPr>
              <a:t>menos</a:t>
            </a:r>
            <a:r>
              <a:rPr lang="en-US" dirty="0">
                <a:solidFill>
                  <a:srgbClr val="999999"/>
                </a:solidFill>
                <a:effectLst/>
              </a:rPr>
              <a:t> d2</a:t>
            </a:r>
            <a:r>
              <a:rPr lang="en-US" dirty="0"/>
              <a:t> </a:t>
            </a:r>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a:t>
            </a:r>
            <a:r>
              <a:rPr lang="en-US" dirty="0">
                <a:solidFill>
                  <a:srgbClr val="67CDCC"/>
                </a:solidFill>
                <a:effectLst/>
              </a:rPr>
              <a:t>-</a:t>
            </a:r>
            <a:r>
              <a:rPr lang="en-US" dirty="0"/>
              <a:t>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subtração</a:t>
            </a:r>
            <a:r>
              <a:rPr lang="en-US" dirty="0">
                <a:solidFill>
                  <a:srgbClr val="999999"/>
                </a:solidFill>
                <a:effectLst/>
              </a:rPr>
              <a:t> - d2 </a:t>
            </a:r>
            <a:r>
              <a:rPr lang="en-US" dirty="0" err="1">
                <a:solidFill>
                  <a:srgbClr val="999999"/>
                </a:solidFill>
                <a:effectLst/>
              </a:rPr>
              <a:t>menos</a:t>
            </a:r>
            <a:r>
              <a:rPr lang="en-US" dirty="0">
                <a:solidFill>
                  <a:srgbClr val="999999"/>
                </a:solidFill>
                <a:effectLst/>
              </a:rPr>
              <a:t> d1</a:t>
            </a:r>
            <a:endParaRPr lang="en-US" dirty="0"/>
          </a:p>
          <a:p>
            <a:endParaRPr lang="en-US" dirty="0"/>
          </a:p>
          <a:p>
            <a:r>
              <a:rPr lang="en-US" dirty="0"/>
              <a:t>res </a:t>
            </a:r>
            <a:r>
              <a:rPr lang="en-US" dirty="0">
                <a:solidFill>
                  <a:srgbClr val="67CDCC"/>
                </a:solidFill>
                <a:effectLst/>
              </a:rPr>
              <a:t>=</a:t>
            </a:r>
            <a:r>
              <a:rPr lang="en-US" dirty="0"/>
              <a:t> </a:t>
            </a:r>
            <a:r>
              <a:rPr lang="en-US" dirty="0">
                <a:solidFill>
                  <a:srgbClr val="F08D49"/>
                </a:solidFill>
                <a:effectLst/>
              </a:rPr>
              <a:t>max</a:t>
            </a:r>
            <a:r>
              <a:rPr lang="en-US" dirty="0">
                <a:solidFill>
                  <a:srgbClr val="CCCCCC"/>
                </a:solidFill>
                <a:effectLst/>
              </a:rPr>
              <a:t>(</a:t>
            </a:r>
            <a:r>
              <a:rPr lang="en-US" dirty="0">
                <a:solidFill>
                  <a:srgbClr val="F08D49"/>
                </a:solidFill>
                <a:effectLst/>
              </a:rPr>
              <a:t>min</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67CDCC"/>
                </a:solidFill>
                <a:effectLst/>
              </a:rPr>
              <a:t>-</a:t>
            </a:r>
            <a:r>
              <a:rPr lang="en-US" dirty="0">
                <a:solidFill>
                  <a:srgbClr val="F08D49"/>
                </a:solidFill>
                <a:effectLst/>
              </a:rPr>
              <a:t>max</a:t>
            </a:r>
            <a:r>
              <a:rPr lang="en-US" dirty="0">
                <a:solidFill>
                  <a:srgbClr val="CCCCCC"/>
                </a:solidFill>
                <a:effectLst/>
              </a:rPr>
              <a:t>(</a:t>
            </a:r>
            <a:r>
              <a:rPr lang="en-US" dirty="0"/>
              <a:t>d1</a:t>
            </a:r>
            <a:r>
              <a:rPr lang="en-US" dirty="0">
                <a:solidFill>
                  <a:srgbClr val="CCCCCC"/>
                </a:solidFill>
                <a:effectLst/>
              </a:rPr>
              <a:t>,</a:t>
            </a:r>
            <a:r>
              <a:rPr lang="en-US" dirty="0"/>
              <a:t> d2</a:t>
            </a:r>
            <a:r>
              <a:rPr lang="en-US" dirty="0">
                <a:solidFill>
                  <a:srgbClr val="CCCCCC"/>
                </a:solidFill>
                <a:effectLst/>
              </a:rPr>
              <a:t>));</a:t>
            </a:r>
            <a:r>
              <a:rPr lang="en-US" dirty="0"/>
              <a:t> </a:t>
            </a:r>
            <a:r>
              <a:rPr lang="en-US" dirty="0">
                <a:solidFill>
                  <a:srgbClr val="999999"/>
                </a:solidFill>
                <a:effectLst/>
              </a:rPr>
              <a:t>// </a:t>
            </a:r>
            <a:r>
              <a:rPr lang="en-US" dirty="0" err="1">
                <a:solidFill>
                  <a:srgbClr val="999999"/>
                </a:solidFill>
                <a:effectLst/>
              </a:rPr>
              <a:t>xor</a:t>
            </a:r>
            <a:r>
              <a:rPr lang="en-US" dirty="0"/>
              <a:t> </a:t>
            </a:r>
          </a:p>
          <a:p>
            <a:endParaRPr lang="pt-BR" dirty="0"/>
          </a:p>
        </p:txBody>
      </p:sp>
      <p:sp>
        <p:nvSpPr>
          <p:cNvPr id="4" name="Slide Number Placeholder 3">
            <a:extLst>
              <a:ext uri="{FF2B5EF4-FFF2-40B4-BE49-F238E27FC236}">
                <a16:creationId xmlns:a16="http://schemas.microsoft.com/office/drawing/2014/main" id="{835F889F-98B9-BF16-9664-0093273CF60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43</a:t>
            </a:fld>
            <a:endParaRPr lang="pt-BR"/>
          </a:p>
        </p:txBody>
      </p:sp>
    </p:spTree>
    <p:extLst>
      <p:ext uri="{BB962C8B-B14F-4D97-AF65-F5344CB8AC3E}">
        <p14:creationId xmlns:p14="http://schemas.microsoft.com/office/powerpoint/2010/main" val="1796819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EE3EE-C45F-1D7D-B41F-3E3750E9D0B2}"/>
              </a:ext>
            </a:extLst>
          </p:cNvPr>
          <p:cNvSpPr>
            <a:spLocks noGrp="1"/>
          </p:cNvSpPr>
          <p:nvPr>
            <p:ph type="title"/>
          </p:nvPr>
        </p:nvSpPr>
        <p:spPr/>
        <p:txBody>
          <a:bodyPr/>
          <a:lstStyle/>
          <a:p>
            <a:r>
              <a:rPr lang="pt-BR" dirty="0"/>
              <a:t>Posicionamento 2D</a:t>
            </a:r>
          </a:p>
        </p:txBody>
      </p:sp>
      <p:sp>
        <p:nvSpPr>
          <p:cNvPr id="3" name="Text Placeholder 2">
            <a:extLst>
              <a:ext uri="{FF2B5EF4-FFF2-40B4-BE49-F238E27FC236}">
                <a16:creationId xmlns:a16="http://schemas.microsoft.com/office/drawing/2014/main" id="{5A1EB2BE-CA61-8226-47DF-B4871C3C6D12}"/>
              </a:ext>
            </a:extLst>
          </p:cNvPr>
          <p:cNvSpPr>
            <a:spLocks noGrp="1"/>
          </p:cNvSpPr>
          <p:nvPr>
            <p:ph type="body" idx="1"/>
          </p:nvPr>
        </p:nvSpPr>
        <p:spPr/>
        <p:txBody>
          <a:bodyPr/>
          <a:lstStyle/>
          <a:p>
            <a:r>
              <a:rPr lang="pt-BR" dirty="0"/>
              <a:t>Inspirado originalmente no trabalho de </a:t>
            </a:r>
            <a:r>
              <a:rPr lang="pt-BR" dirty="0" err="1"/>
              <a:t>Inigo</a:t>
            </a:r>
            <a:r>
              <a:rPr lang="pt-BR" dirty="0"/>
              <a:t> </a:t>
            </a:r>
            <a:r>
              <a:rPr lang="pt-BR" dirty="0" err="1"/>
              <a:t>Quilez</a:t>
            </a:r>
            <a:r>
              <a:rPr lang="pt-BR" dirty="0"/>
              <a:t>. A seguir serão apresentadas algumas estratégias de posicionar e exibir padrões de imagens.</a:t>
            </a:r>
          </a:p>
        </p:txBody>
      </p:sp>
      <p:sp>
        <p:nvSpPr>
          <p:cNvPr id="4" name="Slide Number Placeholder 3">
            <a:extLst>
              <a:ext uri="{FF2B5EF4-FFF2-40B4-BE49-F238E27FC236}">
                <a16:creationId xmlns:a16="http://schemas.microsoft.com/office/drawing/2014/main" id="{50290BFC-65B6-86C2-39D2-AB7CE00F1FA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44</a:t>
            </a:fld>
            <a:endParaRPr lang="pt-BR"/>
          </a:p>
        </p:txBody>
      </p:sp>
    </p:spTree>
    <p:extLst>
      <p:ext uri="{BB962C8B-B14F-4D97-AF65-F5344CB8AC3E}">
        <p14:creationId xmlns:p14="http://schemas.microsoft.com/office/powerpoint/2010/main" val="6951657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45</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a:t>
            </a:r>
          </a:p>
          <a:p>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abs</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p.x</a:t>
            </a:r>
            <a:r>
              <a:rPr lang="en-US" b="0" dirty="0">
                <a:solidFill>
                  <a:srgbClr val="DADADA"/>
                </a:solidFill>
                <a:effectLst/>
                <a:latin typeface="Menlo" panose="020B0609030804020204" pitchFamily="49" charset="0"/>
              </a:rPr>
              <a:t>);</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(p,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opSymX</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0.1</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pic>
        <p:nvPicPr>
          <p:cNvPr id="15362" name="Picture 2" descr="Canvas with a gradient background ranging from shades of purple at the bottom to shades of cyan at the top. Two red circles are drawn to the middle of the canvas. They are equidistant from each other along the x-axis.">
            <a:extLst>
              <a:ext uri="{FF2B5EF4-FFF2-40B4-BE49-F238E27FC236}">
                <a16:creationId xmlns:a16="http://schemas.microsoft.com/office/drawing/2014/main" id="{02561882-5667-B7B0-CD03-BB3C83CBAA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spTree>
    <p:extLst>
      <p:ext uri="{BB962C8B-B14F-4D97-AF65-F5344CB8AC3E}">
        <p14:creationId xmlns:p14="http://schemas.microsoft.com/office/powerpoint/2010/main" val="30212661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46</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a:t>
            </a:r>
            <a:r>
              <a:rPr lang="en-US" noProof="1">
                <a:solidFill>
                  <a:srgbClr val="DADADA"/>
                </a:solidFill>
                <a:latin typeface="Menlo" panose="020B0609030804020204" pitchFamily="49" charset="0"/>
              </a:rPr>
              <a:t>y</a:t>
            </a:r>
            <a:r>
              <a:rPr lang="en-US" b="0" noProof="1">
                <a:solidFill>
                  <a:srgbClr val="DADADA"/>
                </a:solidFill>
                <a:effectLst/>
                <a:latin typeface="Menlo" panose="020B0609030804020204" pitchFamily="49" charset="0"/>
              </a:rPr>
              <a:t>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(p.y);</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4" descr="Canvas with a gradient background ranging from shades of purple at the bottom to shades of cyan at the top. Two red circles are drawn to the middle of the canvas. They are equidistant from each other along the y-axis.">
            <a:extLst>
              <a:ext uri="{FF2B5EF4-FFF2-40B4-BE49-F238E27FC236}">
                <a16:creationId xmlns:a16="http://schemas.microsoft.com/office/drawing/2014/main" id="{78328C17-A7C7-B8DA-9143-30E07120B1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6436" y="2375555"/>
            <a:ext cx="3480058" cy="1949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259959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opSymXY</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47</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opSymXY(</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p,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a:t>
            </a:r>
          </a:p>
          <a:p>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  p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abs</a:t>
            </a:r>
            <a:r>
              <a:rPr lang="en-US" b="0" noProof="1">
                <a:solidFill>
                  <a:srgbClr val="DADADA"/>
                </a:solidFill>
                <a:effectLst/>
                <a:latin typeface="Menlo" panose="020B0609030804020204" pitchFamily="49" charset="0"/>
              </a:rPr>
              <a:t>(p);</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sdCircle(p, r, </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0.2</a:t>
            </a:r>
            <a:r>
              <a:rPr lang="en-US" b="0" noProof="1">
                <a:solidFill>
                  <a:srgbClr val="DADADA"/>
                </a:solidFill>
                <a:effectLst/>
                <a:latin typeface="Menlo" panose="020B0609030804020204" pitchFamily="49" charset="0"/>
              </a:rPr>
              <a:t>));</a:t>
            </a:r>
          </a:p>
          <a:p>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 drawScene(</a:t>
            </a:r>
            <a:r>
              <a:rPr lang="en-US" b="0" noProof="1">
                <a:solidFill>
                  <a:srgbClr val="569CD6"/>
                </a:solidFill>
                <a:effectLst/>
                <a:latin typeface="Menlo" panose="020B0609030804020204" pitchFamily="49" charset="0"/>
              </a:rPr>
              <a:t>vec2</a:t>
            </a:r>
            <a:r>
              <a:rPr lang="en-US" b="0" noProof="1">
                <a:solidFill>
                  <a:srgbClr val="DADADA"/>
                </a:solidFill>
                <a:effectLst/>
                <a:latin typeface="Menlo" panose="020B0609030804020204" pitchFamily="49" charset="0"/>
              </a:rPr>
              <a:t> uv) {</a:t>
            </a:r>
          </a:p>
          <a:p>
            <a:r>
              <a:rPr lang="en-US" b="0" noProof="1">
                <a:solidFill>
                  <a:srgbClr val="569CD6"/>
                </a:solidFill>
                <a:effectLst/>
                <a:latin typeface="Menlo" panose="020B0609030804020204" pitchFamily="49" charset="0"/>
              </a:rPr>
              <a:t>  vec3</a:t>
            </a:r>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getBackgroundColor(uv);</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a:t>
            </a:r>
            <a:r>
              <a:rPr lang="en-US" b="0" noProof="1">
                <a:solidFill>
                  <a:srgbClr val="569CD6"/>
                </a:solidFill>
                <a:effectLst/>
                <a:latin typeface="Menlo" panose="020B0609030804020204" pitchFamily="49" charset="0"/>
              </a:rPr>
              <a:t>float</a:t>
            </a:r>
            <a:r>
              <a:rPr lang="en-US" b="0" noProof="1">
                <a:solidFill>
                  <a:srgbClr val="DADADA"/>
                </a:solidFill>
                <a:effectLst/>
                <a:latin typeface="Menlo" panose="020B0609030804020204" pitchFamily="49" charset="0"/>
              </a:rPr>
              <a:t> res; </a:t>
            </a:r>
            <a:r>
              <a:rPr lang="en-US" b="0" noProof="1">
                <a:solidFill>
                  <a:srgbClr val="57A64A"/>
                </a:solidFill>
                <a:effectLst/>
                <a:latin typeface="Menlo" panose="020B0609030804020204" pitchFamily="49" charset="0"/>
              </a:rPr>
              <a:t>// result</a:t>
            </a:r>
            <a:endParaRPr lang="en-US" b="0" noProof="1">
              <a:solidFill>
                <a:srgbClr val="DADADA"/>
              </a:solidFill>
              <a:effectLst/>
              <a:latin typeface="Menlo" panose="020B0609030804020204" pitchFamily="49" charset="0"/>
            </a:endParaRPr>
          </a:p>
          <a:p>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opSymXY(uv, </a:t>
            </a:r>
            <a:r>
              <a:rPr lang="en-US" b="0" noProof="1">
                <a:solidFill>
                  <a:srgbClr val="B5CEA8"/>
                </a:solidFill>
                <a:effectLst/>
                <a:latin typeface="Menlo" panose="020B0609030804020204" pitchFamily="49" charset="0"/>
              </a:rPr>
              <a:t>0.1</a:t>
            </a:r>
            <a:r>
              <a:rPr lang="en-US" b="0" noProof="1">
                <a:solidFill>
                  <a:srgbClr val="DADADA"/>
                </a:solidFill>
                <a:effectLst/>
                <a:latin typeface="Menlo" panose="020B0609030804020204" pitchFamily="49" charset="0"/>
              </a:rPr>
              <a:t>);</a:t>
            </a:r>
          </a:p>
          <a:p>
            <a:br>
              <a:rPr lang="en-US" b="0" noProof="1">
                <a:solidFill>
                  <a:srgbClr val="DADADA"/>
                </a:solidFill>
                <a:effectLst/>
                <a:latin typeface="Menlo" panose="020B0609030804020204" pitchFamily="49" charset="0"/>
              </a:rPr>
            </a:br>
            <a:r>
              <a:rPr lang="en-US" b="0" noProof="1">
                <a:solidFill>
                  <a:srgbClr val="DADADA"/>
                </a:solidFill>
                <a:effectLst/>
                <a:latin typeface="Menlo" panose="020B0609030804020204" pitchFamily="49" charset="0"/>
              </a:rPr>
              <a:t>  res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step</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res);</a:t>
            </a:r>
          </a:p>
          <a:p>
            <a:r>
              <a:rPr lang="en-US" b="0" noProof="1">
                <a:solidFill>
                  <a:srgbClr val="DADADA"/>
                </a:solidFill>
                <a:effectLst/>
                <a:latin typeface="Menlo" panose="020B0609030804020204" pitchFamily="49" charset="0"/>
              </a:rPr>
              <a:t>  col </a:t>
            </a:r>
            <a:r>
              <a:rPr lang="en-US" b="0" noProof="1">
                <a:solidFill>
                  <a:srgbClr val="B4B4B4"/>
                </a:solidFill>
                <a:effectLst/>
                <a:latin typeface="Menlo" panose="020B0609030804020204" pitchFamily="49" charset="0"/>
              </a:rPr>
              <a:t>=</a:t>
            </a:r>
            <a:r>
              <a:rPr lang="en-US" b="0" noProof="1">
                <a:solidFill>
                  <a:srgbClr val="DADADA"/>
                </a:solidFill>
                <a:effectLst/>
                <a:latin typeface="Menlo" panose="020B0609030804020204" pitchFamily="49" charset="0"/>
              </a:rPr>
              <a:t> </a:t>
            </a:r>
            <a:r>
              <a:rPr lang="en-US" b="0" noProof="1">
                <a:solidFill>
                  <a:srgbClr val="DCDCAA"/>
                </a:solidFill>
                <a:effectLst/>
                <a:latin typeface="Menlo" panose="020B0609030804020204" pitchFamily="49" charset="0"/>
              </a:rPr>
              <a:t>mix</a:t>
            </a:r>
            <a:r>
              <a:rPr lang="en-US" b="0" noProof="1">
                <a:solidFill>
                  <a:srgbClr val="DADADA"/>
                </a:solidFill>
                <a:effectLst/>
                <a:latin typeface="Menlo" panose="020B0609030804020204" pitchFamily="49" charset="0"/>
              </a:rPr>
              <a:t>(</a:t>
            </a:r>
            <a:r>
              <a:rPr lang="en-US" b="0" noProof="1">
                <a:solidFill>
                  <a:srgbClr val="569CD6"/>
                </a:solidFill>
                <a:effectLst/>
                <a:latin typeface="Menlo" panose="020B0609030804020204" pitchFamily="49" charset="0"/>
              </a:rPr>
              <a:t>vec3</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1</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a:t>
            </a:r>
            <a:r>
              <a:rPr lang="en-US" b="0" noProof="1">
                <a:solidFill>
                  <a:srgbClr val="B5CEA8"/>
                </a:solidFill>
                <a:effectLst/>
                <a:latin typeface="Menlo" panose="020B0609030804020204" pitchFamily="49" charset="0"/>
              </a:rPr>
              <a:t>0</a:t>
            </a:r>
            <a:r>
              <a:rPr lang="en-US" b="0" noProof="1">
                <a:solidFill>
                  <a:srgbClr val="DADADA"/>
                </a:solidFill>
                <a:effectLst/>
                <a:latin typeface="Menlo" panose="020B0609030804020204" pitchFamily="49" charset="0"/>
              </a:rPr>
              <a:t>), col, res);</a:t>
            </a:r>
          </a:p>
          <a:p>
            <a:r>
              <a:rPr lang="en-US" b="0" noProof="1">
                <a:solidFill>
                  <a:srgbClr val="D8A0DF"/>
                </a:solidFill>
                <a:effectLst/>
                <a:latin typeface="Menlo" panose="020B0609030804020204" pitchFamily="49" charset="0"/>
              </a:rPr>
              <a:t>  return</a:t>
            </a:r>
            <a:r>
              <a:rPr lang="en-US" b="0" noProof="1">
                <a:solidFill>
                  <a:srgbClr val="DADADA"/>
                </a:solidFill>
                <a:effectLst/>
                <a:latin typeface="Menlo" panose="020B0609030804020204" pitchFamily="49" charset="0"/>
              </a:rPr>
              <a:t> col;</a:t>
            </a:r>
          </a:p>
          <a:p>
            <a:r>
              <a:rPr lang="en-US" b="0" noProof="1">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8" name="Picture 2" descr="Canvas with a gradient background ranging from shades of purple at the bottom to shades of cyan at the top. Four red circles are drawn to the middle of the canvas. They are equidistant from each other along the x-axis and y-axis.">
            <a:extLst>
              <a:ext uri="{FF2B5EF4-FFF2-40B4-BE49-F238E27FC236}">
                <a16:creationId xmlns:a16="http://schemas.microsoft.com/office/drawing/2014/main" id="{41B1F47B-2522-73B4-756E-30E81F2E5B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29"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76287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5CA02-BD7C-0BF3-FD94-0354A608F4D9}"/>
              </a:ext>
            </a:extLst>
          </p:cNvPr>
          <p:cNvSpPr>
            <a:spLocks noGrp="1"/>
          </p:cNvSpPr>
          <p:nvPr>
            <p:ph type="title"/>
          </p:nvPr>
        </p:nvSpPr>
        <p:spPr/>
        <p:txBody>
          <a:bodyPr/>
          <a:lstStyle/>
          <a:p>
            <a:r>
              <a:rPr lang="en-US" dirty="0" err="1"/>
              <a:t>opRep</a:t>
            </a:r>
            <a:endParaRPr lang="pt-BR" dirty="0"/>
          </a:p>
        </p:txBody>
      </p:sp>
      <p:sp>
        <p:nvSpPr>
          <p:cNvPr id="3" name="Text Placeholder 2">
            <a:extLst>
              <a:ext uri="{FF2B5EF4-FFF2-40B4-BE49-F238E27FC236}">
                <a16:creationId xmlns:a16="http://schemas.microsoft.com/office/drawing/2014/main" id="{39AFFC93-6B4D-5A82-C05A-84E852D17CFF}"/>
              </a:ext>
            </a:extLst>
          </p:cNvPr>
          <p:cNvSpPr>
            <a:spLocks noGrp="1"/>
          </p:cNvSpPr>
          <p:nvPr>
            <p:ph type="body" idx="1"/>
          </p:nvPr>
        </p:nvSpPr>
        <p:spPr/>
        <p:txBody>
          <a:bodyPr/>
          <a:lstStyle/>
          <a:p>
            <a:r>
              <a:rPr lang="pt-BR" dirty="0"/>
              <a:t>Repete o padrão na horizontal.</a:t>
            </a:r>
          </a:p>
        </p:txBody>
      </p:sp>
      <p:sp>
        <p:nvSpPr>
          <p:cNvPr id="4" name="Slide Number Placeholder 3">
            <a:extLst>
              <a:ext uri="{FF2B5EF4-FFF2-40B4-BE49-F238E27FC236}">
                <a16:creationId xmlns:a16="http://schemas.microsoft.com/office/drawing/2014/main" id="{70FB8316-E4E9-8D62-FAA4-01979FC19CD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48</a:t>
            </a:fld>
            <a:endParaRPr lang="pt-BR"/>
          </a:p>
        </p:txBody>
      </p:sp>
      <p:sp>
        <p:nvSpPr>
          <p:cNvPr id="5" name="TextBox 4">
            <a:extLst>
              <a:ext uri="{FF2B5EF4-FFF2-40B4-BE49-F238E27FC236}">
                <a16:creationId xmlns:a16="http://schemas.microsoft.com/office/drawing/2014/main" id="{DBADFAC1-5B06-DAE8-59D8-A9A8D0D51415}"/>
              </a:ext>
            </a:extLst>
          </p:cNvPr>
          <p:cNvSpPr txBox="1"/>
          <p:nvPr/>
        </p:nvSpPr>
        <p:spPr>
          <a:xfrm>
            <a:off x="237506" y="1509907"/>
            <a:ext cx="5020294" cy="3539430"/>
          </a:xfrm>
          <a:prstGeom prst="rect">
            <a:avLst/>
          </a:prstGeom>
          <a:solidFill>
            <a:schemeClr val="tx1"/>
          </a:solidFill>
        </p:spPr>
        <p:txBody>
          <a:bodyPr wrap="square">
            <a:spAutoFit/>
          </a:bodyPr>
          <a:lstStyle/>
          <a:p>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opRep</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p,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c)</a:t>
            </a:r>
          </a:p>
          <a:p>
            <a:r>
              <a:rPr lang="en-US" b="0" dirty="0">
                <a:solidFill>
                  <a:srgbClr val="DADADA"/>
                </a:solidFill>
                <a:effectLst/>
                <a:latin typeface="Menlo" panose="020B0609030804020204" pitchFamily="49" charset="0"/>
              </a:rPr>
              <a:t>{</a:t>
            </a:r>
          </a:p>
          <a:p>
            <a:r>
              <a:rPr lang="en-US" b="0" dirty="0">
                <a:solidFill>
                  <a:srgbClr val="569CD6"/>
                </a:solidFill>
                <a:effectLst/>
                <a:latin typeface="Menlo" panose="020B0609030804020204" pitchFamily="49" charset="0"/>
              </a:rPr>
              <a:t>  vec2</a:t>
            </a:r>
            <a:r>
              <a:rPr lang="en-US" b="0" dirty="0">
                <a:solidFill>
                  <a:srgbClr val="DADADA"/>
                </a:solidFill>
                <a:effectLst/>
                <a:latin typeface="Menlo" panose="020B0609030804020204" pitchFamily="49" charset="0"/>
              </a:rPr>
              <a:t> q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mod</a:t>
            </a:r>
            <a:r>
              <a:rPr lang="en-US" b="0" dirty="0">
                <a:solidFill>
                  <a:srgbClr val="DADADA"/>
                </a:solidFill>
                <a:effectLst/>
                <a:latin typeface="Menlo" panose="020B0609030804020204" pitchFamily="49" charset="0"/>
              </a:rPr>
              <a:t>(p</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0.5</a:t>
            </a:r>
            <a:r>
              <a:rPr lang="en-US" b="0" dirty="0">
                <a:solidFill>
                  <a:srgbClr val="B4B4B4"/>
                </a:solidFill>
                <a:effectLst/>
                <a:latin typeface="Menlo" panose="020B0609030804020204" pitchFamily="49" charset="0"/>
              </a:rPr>
              <a:t>*</a:t>
            </a:r>
            <a:r>
              <a:rPr lang="en-US" b="0" dirty="0" err="1">
                <a:solidFill>
                  <a:srgbClr val="DADADA"/>
                </a:solidFill>
                <a:effectLst/>
                <a:latin typeface="Menlo" panose="020B0609030804020204" pitchFamily="49" charset="0"/>
              </a:rPr>
              <a:t>c,c</a:t>
            </a:r>
            <a:r>
              <a:rPr lang="en-US" b="0" dirty="0">
                <a:solidFill>
                  <a:srgbClr val="DADADA"/>
                </a:solidFill>
                <a:effectLst/>
                <a:latin typeface="Menlo" panose="020B0609030804020204" pitchFamily="49" charset="0"/>
              </a:rPr>
              <a:t>)</a:t>
            </a:r>
            <a:r>
              <a:rPr lang="en-US" b="0" dirty="0">
                <a:solidFill>
                  <a:srgbClr val="B4B4B4"/>
                </a:solidFill>
                <a:effectLst/>
                <a:latin typeface="Menlo" panose="020B0609030804020204" pitchFamily="49" charset="0"/>
              </a:rPr>
              <a:t>-</a:t>
            </a:r>
            <a:r>
              <a:rPr lang="en-US" b="0" dirty="0">
                <a:solidFill>
                  <a:srgbClr val="B5CEA8"/>
                </a:solidFill>
                <a:effectLst/>
                <a:latin typeface="Menlo" panose="020B0609030804020204" pitchFamily="49" charset="0"/>
              </a:rPr>
              <a:t>0.5</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c;</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sdCircle</a:t>
            </a:r>
            <a:r>
              <a:rPr lang="en-US" b="0" dirty="0">
                <a:solidFill>
                  <a:srgbClr val="DADADA"/>
                </a:solidFill>
                <a:effectLst/>
                <a:latin typeface="Menlo" panose="020B0609030804020204" pitchFamily="49" charset="0"/>
              </a:rPr>
              <a:t>(q, r,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p>
          <a:p>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drawScene</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p>
          <a:p>
            <a:r>
              <a:rPr lang="en-US" b="0" dirty="0">
                <a:solidFill>
                  <a:srgbClr val="569CD6"/>
                </a:solidFill>
                <a:effectLst/>
                <a:latin typeface="Menlo" panose="020B0609030804020204" pitchFamily="49" charset="0"/>
              </a:rPr>
              <a:t>  vec3</a:t>
            </a:r>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getBackgroundColor</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float</a:t>
            </a:r>
            <a:r>
              <a:rPr lang="en-US" b="0" dirty="0">
                <a:solidFill>
                  <a:srgbClr val="DADADA"/>
                </a:solidFill>
                <a:effectLst/>
                <a:latin typeface="Menlo" panose="020B0609030804020204" pitchFamily="49" charset="0"/>
              </a:rPr>
              <a:t> res; </a:t>
            </a:r>
            <a:r>
              <a:rPr lang="en-US" b="0" dirty="0">
                <a:solidFill>
                  <a:srgbClr val="57A64A"/>
                </a:solidFill>
                <a:effectLst/>
                <a:latin typeface="Menlo" panose="020B0609030804020204" pitchFamily="49" charset="0"/>
              </a:rPr>
              <a:t>// result</a:t>
            </a:r>
            <a:endParaRPr lang="en-US" b="0" dirty="0">
              <a:solidFill>
                <a:srgbClr val="DADADA"/>
              </a:solidFill>
              <a:effectLst/>
              <a:latin typeface="Menlo" panose="020B0609030804020204" pitchFamily="49" charset="0"/>
            </a:endParaRPr>
          </a:p>
          <a:p>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err="1">
                <a:solidFill>
                  <a:srgbClr val="DADADA"/>
                </a:solidFill>
                <a:effectLst/>
                <a:latin typeface="Menlo" panose="020B0609030804020204" pitchFamily="49" charset="0"/>
              </a:rPr>
              <a:t>opRep</a:t>
            </a:r>
            <a:r>
              <a:rPr lang="en-US" b="0" dirty="0">
                <a:solidFill>
                  <a:srgbClr val="DADADA"/>
                </a:solidFill>
                <a:effectLst/>
                <a:latin typeface="Menlo" panose="020B0609030804020204" pitchFamily="49" charset="0"/>
              </a:rPr>
              <a:t>(</a:t>
            </a:r>
            <a:r>
              <a:rPr lang="en-US" b="0" dirty="0" err="1">
                <a:solidFill>
                  <a:srgbClr val="DADADA"/>
                </a:solidFill>
                <a:effectLst/>
                <a:latin typeface="Menlo" panose="020B0609030804020204" pitchFamily="49" charset="0"/>
              </a:rPr>
              <a:t>uv</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0.05</a:t>
            </a:r>
            <a:r>
              <a:rPr lang="en-US" b="0" dirty="0">
                <a:solidFill>
                  <a:srgbClr val="DADADA"/>
                </a:solidFill>
                <a:effectLst/>
                <a:latin typeface="Menlo" panose="020B0609030804020204" pitchFamily="49" charset="0"/>
              </a:rPr>
              <a:t>, </a:t>
            </a:r>
            <a:r>
              <a:rPr lang="en-US" b="0" dirty="0">
                <a:solidFill>
                  <a:srgbClr val="569CD6"/>
                </a:solidFill>
                <a:effectLst/>
                <a:latin typeface="Menlo" panose="020B0609030804020204" pitchFamily="49" charset="0"/>
              </a:rPr>
              <a:t>vec2</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 </a:t>
            </a:r>
            <a:r>
              <a:rPr lang="en-US" b="0" dirty="0">
                <a:solidFill>
                  <a:srgbClr val="B5CEA8"/>
                </a:solidFill>
                <a:effectLst/>
                <a:latin typeface="Menlo" panose="020B0609030804020204" pitchFamily="49" charset="0"/>
              </a:rPr>
              <a:t>0.2</a:t>
            </a:r>
            <a:r>
              <a:rPr lang="en-US" b="0" dirty="0">
                <a:solidFill>
                  <a:srgbClr val="DADADA"/>
                </a:solidFill>
                <a:effectLst/>
                <a:latin typeface="Menlo" panose="020B0609030804020204" pitchFamily="49" charset="0"/>
              </a:rPr>
              <a:t>));</a:t>
            </a:r>
          </a:p>
          <a:p>
            <a:br>
              <a:rPr lang="en-US" b="0" dirty="0">
                <a:solidFill>
                  <a:srgbClr val="DADADA"/>
                </a:solidFill>
                <a:effectLst/>
                <a:latin typeface="Menlo" panose="020B0609030804020204" pitchFamily="49" charset="0"/>
              </a:rPr>
            </a:br>
            <a:r>
              <a:rPr lang="en-US" b="0" dirty="0">
                <a:solidFill>
                  <a:srgbClr val="DADADA"/>
                </a:solidFill>
                <a:effectLst/>
                <a:latin typeface="Menlo" panose="020B0609030804020204" pitchFamily="49" charset="0"/>
              </a:rPr>
              <a:t>  res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step</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res);</a:t>
            </a:r>
          </a:p>
          <a:p>
            <a:r>
              <a:rPr lang="en-US" b="0" dirty="0">
                <a:solidFill>
                  <a:srgbClr val="DADADA"/>
                </a:solidFill>
                <a:effectLst/>
                <a:latin typeface="Menlo" panose="020B0609030804020204" pitchFamily="49" charset="0"/>
              </a:rPr>
              <a:t>  col </a:t>
            </a:r>
            <a:r>
              <a:rPr lang="en-US" b="0" dirty="0">
                <a:solidFill>
                  <a:srgbClr val="B4B4B4"/>
                </a:solidFill>
                <a:effectLst/>
                <a:latin typeface="Menlo" panose="020B0609030804020204" pitchFamily="49" charset="0"/>
              </a:rPr>
              <a:t>=</a:t>
            </a:r>
            <a:r>
              <a:rPr lang="en-US" b="0" dirty="0">
                <a:solidFill>
                  <a:srgbClr val="DADADA"/>
                </a:solidFill>
                <a:effectLst/>
                <a:latin typeface="Menlo" panose="020B0609030804020204" pitchFamily="49" charset="0"/>
              </a:rPr>
              <a:t> </a:t>
            </a:r>
            <a:r>
              <a:rPr lang="en-US" b="0" dirty="0">
                <a:solidFill>
                  <a:srgbClr val="DCDCAA"/>
                </a:solidFill>
                <a:effectLst/>
                <a:latin typeface="Menlo" panose="020B0609030804020204" pitchFamily="49" charset="0"/>
              </a:rPr>
              <a:t>mix</a:t>
            </a:r>
            <a:r>
              <a:rPr lang="en-US" b="0" dirty="0">
                <a:solidFill>
                  <a:srgbClr val="DADADA"/>
                </a:solidFill>
                <a:effectLst/>
                <a:latin typeface="Menlo" panose="020B0609030804020204" pitchFamily="49" charset="0"/>
              </a:rPr>
              <a:t>(</a:t>
            </a:r>
            <a:r>
              <a:rPr lang="en-US" b="0" dirty="0">
                <a:solidFill>
                  <a:srgbClr val="569CD6"/>
                </a:solidFill>
                <a:effectLst/>
                <a:latin typeface="Menlo" panose="020B0609030804020204" pitchFamily="49" charset="0"/>
              </a:rPr>
              <a:t>vec3</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1</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a:t>
            </a:r>
            <a:r>
              <a:rPr lang="en-US" b="0" dirty="0">
                <a:solidFill>
                  <a:srgbClr val="B5CEA8"/>
                </a:solidFill>
                <a:effectLst/>
                <a:latin typeface="Menlo" panose="020B0609030804020204" pitchFamily="49" charset="0"/>
              </a:rPr>
              <a:t>0</a:t>
            </a:r>
            <a:r>
              <a:rPr lang="en-US" b="0" dirty="0">
                <a:solidFill>
                  <a:srgbClr val="DADADA"/>
                </a:solidFill>
                <a:effectLst/>
                <a:latin typeface="Menlo" panose="020B0609030804020204" pitchFamily="49" charset="0"/>
              </a:rPr>
              <a:t>), col, res);</a:t>
            </a:r>
          </a:p>
          <a:p>
            <a:r>
              <a:rPr lang="en-US" b="0" dirty="0">
                <a:solidFill>
                  <a:srgbClr val="D8A0DF"/>
                </a:solidFill>
                <a:effectLst/>
                <a:latin typeface="Menlo" panose="020B0609030804020204" pitchFamily="49" charset="0"/>
              </a:rPr>
              <a:t>  return</a:t>
            </a:r>
            <a:r>
              <a:rPr lang="en-US" b="0" dirty="0">
                <a:solidFill>
                  <a:srgbClr val="DADADA"/>
                </a:solidFill>
                <a:effectLst/>
                <a:latin typeface="Menlo" panose="020B0609030804020204" pitchFamily="49" charset="0"/>
              </a:rPr>
              <a:t> col;</a:t>
            </a:r>
          </a:p>
          <a:p>
            <a:r>
              <a:rPr lang="en-US" b="0" dirty="0">
                <a:solidFill>
                  <a:srgbClr val="DADADA"/>
                </a:solidFill>
                <a:effectLst/>
                <a:latin typeface="Menlo" panose="020B0609030804020204" pitchFamily="49" charset="0"/>
              </a:rPr>
              <a:t>}</a:t>
            </a:r>
          </a:p>
        </p:txBody>
      </p:sp>
      <p:sp>
        <p:nvSpPr>
          <p:cNvPr id="7" name="TextBox 6">
            <a:extLst>
              <a:ext uri="{FF2B5EF4-FFF2-40B4-BE49-F238E27FC236}">
                <a16:creationId xmlns:a16="http://schemas.microsoft.com/office/drawing/2014/main" id="{635DBFD6-74D9-0B8A-D65A-A9BBD1CCB403}"/>
              </a:ext>
            </a:extLst>
          </p:cNvPr>
          <p:cNvSpPr txBox="1"/>
          <p:nvPr/>
        </p:nvSpPr>
        <p:spPr>
          <a:xfrm>
            <a:off x="2151667" y="5456111"/>
            <a:ext cx="6247614" cy="246221"/>
          </a:xfrm>
          <a:prstGeom prst="rect">
            <a:avLst/>
          </a:prstGeom>
          <a:noFill/>
        </p:spPr>
        <p:txBody>
          <a:bodyPr wrap="square">
            <a:spAutoFit/>
          </a:bodyPr>
          <a:lstStyle/>
          <a:p>
            <a:pPr algn="r"/>
            <a:r>
              <a:rPr lang="pt-BR" sz="1000" dirty="0"/>
              <a:t>Referência: https://</a:t>
            </a:r>
            <a:r>
              <a:rPr lang="pt-BR" sz="1000" dirty="0" err="1"/>
              <a:t>inspirnathan.com</a:t>
            </a:r>
            <a:r>
              <a:rPr lang="pt-BR" sz="1000" dirty="0"/>
              <a:t>/posts/47-shadertoy-tutorial-part-1/</a:t>
            </a:r>
          </a:p>
        </p:txBody>
      </p:sp>
      <p:pic>
        <p:nvPicPr>
          <p:cNvPr id="6" name="Picture 2" descr="Canvas with a gradient background ranging from shades of purple at the bottom to shades of cyan at the top. An infinite number of red circles are drawn to the middle of the canvas, but only forty-five are visible. They are equidistant from each other along the x-axis and y-axis.">
            <a:extLst>
              <a:ext uri="{FF2B5EF4-FFF2-40B4-BE49-F238E27FC236}">
                <a16:creationId xmlns:a16="http://schemas.microsoft.com/office/drawing/2014/main" id="{9ADD53B2-C488-8561-D47E-F618F6216E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264" y="2375555"/>
            <a:ext cx="3467230" cy="19418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5708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B6C4E-6F7F-1502-9611-D675980C755A}"/>
              </a:ext>
            </a:extLst>
          </p:cNvPr>
          <p:cNvSpPr>
            <a:spLocks noGrp="1"/>
          </p:cNvSpPr>
          <p:nvPr>
            <p:ph type="title"/>
          </p:nvPr>
        </p:nvSpPr>
        <p:spPr/>
        <p:txBody>
          <a:bodyPr/>
          <a:lstStyle/>
          <a:p>
            <a:r>
              <a:rPr lang="pt-BR" dirty="0"/>
              <a:t>Funções SDF prontas</a:t>
            </a:r>
          </a:p>
        </p:txBody>
      </p:sp>
      <p:sp>
        <p:nvSpPr>
          <p:cNvPr id="3" name="Text Placeholder 2">
            <a:extLst>
              <a:ext uri="{FF2B5EF4-FFF2-40B4-BE49-F238E27FC236}">
                <a16:creationId xmlns:a16="http://schemas.microsoft.com/office/drawing/2014/main" id="{D90DCF05-8096-AAAA-68EF-07FE686D82B4}"/>
              </a:ext>
            </a:extLst>
          </p:cNvPr>
          <p:cNvSpPr>
            <a:spLocks noGrp="1"/>
          </p:cNvSpPr>
          <p:nvPr>
            <p:ph type="body" idx="1"/>
          </p:nvPr>
        </p:nvSpPr>
        <p:spPr/>
        <p:txBody>
          <a:bodyPr/>
          <a:lstStyle/>
          <a:p>
            <a:r>
              <a:rPr lang="pt-BR" dirty="0"/>
              <a:t>Muitas funcionalidades para SDF já existem. Um bom repositório é o site do </a:t>
            </a:r>
            <a:r>
              <a:rPr lang="pt-BR" dirty="0" err="1"/>
              <a:t>Inigo</a:t>
            </a:r>
            <a:r>
              <a:rPr lang="pt-BR" dirty="0"/>
              <a:t> </a:t>
            </a:r>
            <a:r>
              <a:rPr lang="pt-BR" dirty="0" err="1"/>
              <a:t>Quilz</a:t>
            </a:r>
            <a:r>
              <a:rPr lang="pt-BR" dirty="0"/>
              <a:t>:</a:t>
            </a:r>
          </a:p>
          <a:p>
            <a:r>
              <a:rPr lang="pt-BR" dirty="0">
                <a:hlinkClick r:id="rId2"/>
              </a:rPr>
              <a:t>https://iquilezles.org/articles/distfunctions2d/</a:t>
            </a:r>
            <a:endParaRPr lang="pt-BR" dirty="0"/>
          </a:p>
          <a:p>
            <a:endParaRPr lang="pt-BR" dirty="0"/>
          </a:p>
        </p:txBody>
      </p:sp>
      <p:sp>
        <p:nvSpPr>
          <p:cNvPr id="4" name="Slide Number Placeholder 3">
            <a:extLst>
              <a:ext uri="{FF2B5EF4-FFF2-40B4-BE49-F238E27FC236}">
                <a16:creationId xmlns:a16="http://schemas.microsoft.com/office/drawing/2014/main" id="{5A30F2B1-19CE-6E68-BDFA-3262FB315653}"/>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49</a:t>
            </a:fld>
            <a:endParaRPr lang="pt-BR"/>
          </a:p>
        </p:txBody>
      </p:sp>
      <p:pic>
        <p:nvPicPr>
          <p:cNvPr id="5" name="Picture 4">
            <a:extLst>
              <a:ext uri="{FF2B5EF4-FFF2-40B4-BE49-F238E27FC236}">
                <a16:creationId xmlns:a16="http://schemas.microsoft.com/office/drawing/2014/main" id="{88966402-7DB5-ACF3-71C7-35D7F277670C}"/>
              </a:ext>
            </a:extLst>
          </p:cNvPr>
          <p:cNvPicPr>
            <a:picLocks noChangeAspect="1"/>
          </p:cNvPicPr>
          <p:nvPr/>
        </p:nvPicPr>
        <p:blipFill>
          <a:blip r:embed="rId3"/>
          <a:stretch>
            <a:fillRect/>
          </a:stretch>
        </p:blipFill>
        <p:spPr>
          <a:xfrm>
            <a:off x="1298542" y="2055997"/>
            <a:ext cx="6007231" cy="3354732"/>
          </a:xfrm>
          <a:prstGeom prst="rect">
            <a:avLst/>
          </a:prstGeom>
        </p:spPr>
      </p:pic>
    </p:spTree>
    <p:extLst>
      <p:ext uri="{BB962C8B-B14F-4D97-AF65-F5344CB8AC3E}">
        <p14:creationId xmlns:p14="http://schemas.microsoft.com/office/powerpoint/2010/main" val="2185251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4757-2FBA-FD0F-D446-F2C8A83C8483}"/>
              </a:ext>
            </a:extLst>
          </p:cNvPr>
          <p:cNvSpPr>
            <a:spLocks noGrp="1"/>
          </p:cNvSpPr>
          <p:nvPr>
            <p:ph type="title"/>
          </p:nvPr>
        </p:nvSpPr>
        <p:spPr/>
        <p:txBody>
          <a:bodyPr/>
          <a:lstStyle/>
          <a:p>
            <a:r>
              <a:rPr lang="pt-BR" dirty="0"/>
              <a:t>Introdução a </a:t>
            </a:r>
            <a:r>
              <a:rPr lang="pt-BR" dirty="0" err="1"/>
              <a:t>Shaders</a:t>
            </a:r>
            <a:r>
              <a:rPr lang="pt-BR" dirty="0"/>
              <a:t> (GLSL)</a:t>
            </a:r>
          </a:p>
        </p:txBody>
      </p:sp>
      <p:sp>
        <p:nvSpPr>
          <p:cNvPr id="3" name="Text Placeholder 2">
            <a:extLst>
              <a:ext uri="{FF2B5EF4-FFF2-40B4-BE49-F238E27FC236}">
                <a16:creationId xmlns:a16="http://schemas.microsoft.com/office/drawing/2014/main" id="{CA87281D-B426-44AA-02B3-C6A850468CCD}"/>
              </a:ext>
            </a:extLst>
          </p:cNvPr>
          <p:cNvSpPr>
            <a:spLocks noGrp="1"/>
          </p:cNvSpPr>
          <p:nvPr>
            <p:ph type="body" idx="1"/>
          </p:nvPr>
        </p:nvSpPr>
        <p:spPr/>
        <p:txBody>
          <a:bodyPr/>
          <a:lstStyle/>
          <a:p>
            <a:r>
              <a:rPr lang="pt-BR" dirty="0"/>
              <a:t>Um típico </a:t>
            </a:r>
            <a:r>
              <a:rPr lang="pt-BR" dirty="0" err="1"/>
              <a:t>Shader</a:t>
            </a:r>
            <a:r>
              <a:rPr lang="pt-BR" dirty="0"/>
              <a:t> tem a seguinte estrutura:</a:t>
            </a:r>
          </a:p>
        </p:txBody>
      </p:sp>
      <p:sp>
        <p:nvSpPr>
          <p:cNvPr id="4" name="Slide Number Placeholder 3">
            <a:extLst>
              <a:ext uri="{FF2B5EF4-FFF2-40B4-BE49-F238E27FC236}">
                <a16:creationId xmlns:a16="http://schemas.microsoft.com/office/drawing/2014/main" id="{15664F33-34E4-DE21-4DAD-247E3FB608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a:t>
            </a:fld>
            <a:endParaRPr lang="pt-BR"/>
          </a:p>
        </p:txBody>
      </p:sp>
      <p:sp>
        <p:nvSpPr>
          <p:cNvPr id="6" name="TextBox 5">
            <a:extLst>
              <a:ext uri="{FF2B5EF4-FFF2-40B4-BE49-F238E27FC236}">
                <a16:creationId xmlns:a16="http://schemas.microsoft.com/office/drawing/2014/main" id="{C8F7FABE-1D11-561A-D0F2-6081017F2E64}"/>
              </a:ext>
            </a:extLst>
          </p:cNvPr>
          <p:cNvSpPr txBox="1"/>
          <p:nvPr/>
        </p:nvSpPr>
        <p:spPr>
          <a:xfrm>
            <a:off x="4688586" y="5390585"/>
            <a:ext cx="3678174" cy="307777"/>
          </a:xfrm>
          <a:prstGeom prst="rect">
            <a:avLst/>
          </a:prstGeom>
          <a:noFill/>
        </p:spPr>
        <p:txBody>
          <a:bodyPr wrap="square">
            <a:spAutoFit/>
          </a:bodyPr>
          <a:lstStyle/>
          <a:p>
            <a:pPr algn="r"/>
            <a:r>
              <a:rPr lang="pt-BR" dirty="0"/>
              <a:t>Referência: https://</a:t>
            </a:r>
            <a:r>
              <a:rPr lang="pt-BR" dirty="0" err="1"/>
              <a:t>learnopengl.com</a:t>
            </a:r>
            <a:r>
              <a:rPr lang="pt-BR" dirty="0"/>
              <a:t>/</a:t>
            </a:r>
          </a:p>
        </p:txBody>
      </p:sp>
      <p:sp>
        <p:nvSpPr>
          <p:cNvPr id="8" name="TextBox 7">
            <a:extLst>
              <a:ext uri="{FF2B5EF4-FFF2-40B4-BE49-F238E27FC236}">
                <a16:creationId xmlns:a16="http://schemas.microsoft.com/office/drawing/2014/main" id="{E77C6421-D843-A087-8796-311838610085}"/>
              </a:ext>
            </a:extLst>
          </p:cNvPr>
          <p:cNvSpPr txBox="1"/>
          <p:nvPr/>
        </p:nvSpPr>
        <p:spPr>
          <a:xfrm>
            <a:off x="1152144" y="1640514"/>
            <a:ext cx="6806261" cy="3293209"/>
          </a:xfrm>
          <a:prstGeom prst="rect">
            <a:avLst/>
          </a:prstGeom>
          <a:solidFill>
            <a:schemeClr val="tx1">
              <a:lumMod val="85000"/>
              <a:lumOff val="15000"/>
            </a:schemeClr>
          </a:solidFill>
        </p:spPr>
        <p:txBody>
          <a:bodyPr wrap="square">
            <a:spAutoFit/>
          </a:bodyPr>
          <a:lstStyle/>
          <a:p>
            <a:r>
              <a:rPr lang="en-US" sz="1600" noProof="1">
                <a:solidFill>
                  <a:srgbClr val="8CBBAD"/>
                </a:solidFill>
                <a:effectLst/>
              </a:rPr>
              <a:t>#version numero_da_versão</a:t>
            </a:r>
          </a:p>
          <a:p>
            <a:r>
              <a:rPr lang="en-US" sz="1600" b="1" noProof="1">
                <a:solidFill>
                  <a:srgbClr val="93C763"/>
                </a:solidFill>
                <a:effectLst/>
              </a:rPr>
              <a:t>in</a:t>
            </a:r>
            <a:r>
              <a:rPr lang="en-US" sz="1600" noProof="1"/>
              <a:t> </a:t>
            </a:r>
            <a:r>
              <a:rPr lang="en-US" sz="1600" noProof="1">
                <a:solidFill>
                  <a:schemeClr val="bg1"/>
                </a:solidFill>
              </a:rPr>
              <a:t>type nome_da_variável_de_entrada;</a:t>
            </a:r>
          </a:p>
          <a:p>
            <a:r>
              <a:rPr lang="en-US" sz="1600" b="1" noProof="1">
                <a:solidFill>
                  <a:srgbClr val="93C763"/>
                </a:solidFill>
                <a:effectLst/>
              </a:rPr>
              <a:t>in</a:t>
            </a:r>
            <a:r>
              <a:rPr lang="en-US" sz="1600" noProof="1"/>
              <a:t> </a:t>
            </a:r>
            <a:r>
              <a:rPr lang="en-US" sz="1600" noProof="1">
                <a:solidFill>
                  <a:schemeClr val="bg1"/>
                </a:solidFill>
              </a:rPr>
              <a:t>type nome_da_variável_de_entrada;</a:t>
            </a:r>
          </a:p>
          <a:p>
            <a:r>
              <a:rPr lang="en-US" sz="1600" b="1" noProof="1">
                <a:solidFill>
                  <a:srgbClr val="93C763"/>
                </a:solidFill>
                <a:effectLst/>
              </a:rPr>
              <a:t>out</a:t>
            </a:r>
            <a:r>
              <a:rPr lang="en-US" sz="1600" noProof="1"/>
              <a:t> </a:t>
            </a:r>
            <a:r>
              <a:rPr lang="en-US" sz="1600" noProof="1">
                <a:solidFill>
                  <a:schemeClr val="bg1"/>
                </a:solidFill>
              </a:rPr>
              <a:t>type nome_da_variável_de_saída;</a:t>
            </a:r>
          </a:p>
          <a:p>
            <a:endParaRPr lang="en-US" sz="1600" b="1" noProof="1">
              <a:solidFill>
                <a:srgbClr val="93C763"/>
              </a:solidFill>
              <a:effectLst/>
            </a:endParaRPr>
          </a:p>
          <a:p>
            <a:r>
              <a:rPr lang="en-US" sz="1600" b="1" noProof="1">
                <a:solidFill>
                  <a:srgbClr val="93C763"/>
                </a:solidFill>
                <a:effectLst/>
              </a:rPr>
              <a:t>uniform</a:t>
            </a:r>
            <a:r>
              <a:rPr lang="en-US" sz="1600" noProof="1"/>
              <a:t> </a:t>
            </a:r>
            <a:r>
              <a:rPr lang="en-US" sz="1600" noProof="1">
                <a:solidFill>
                  <a:schemeClr val="bg1"/>
                </a:solidFill>
              </a:rPr>
              <a:t>type nome_do_uniform;</a:t>
            </a:r>
          </a:p>
          <a:p>
            <a:endParaRPr lang="en-US" sz="1600" b="1" noProof="1">
              <a:solidFill>
                <a:srgbClr val="93C763"/>
              </a:solidFill>
              <a:effectLst/>
            </a:endParaRPr>
          </a:p>
          <a:p>
            <a:r>
              <a:rPr lang="en-US" sz="1600" b="1" noProof="1">
                <a:solidFill>
                  <a:srgbClr val="93C763"/>
                </a:solidFill>
                <a:effectLst/>
              </a:rPr>
              <a:t>void</a:t>
            </a:r>
            <a:r>
              <a:rPr lang="en-US" sz="1600" noProof="1"/>
              <a:t> </a:t>
            </a:r>
            <a:r>
              <a:rPr lang="en-US" sz="1600" noProof="1">
                <a:solidFill>
                  <a:schemeClr val="bg1"/>
                </a:solidFill>
              </a:rPr>
              <a:t>main() { </a:t>
            </a:r>
            <a:r>
              <a:rPr lang="en-US" sz="1600" noProof="1">
                <a:solidFill>
                  <a:srgbClr val="818E96"/>
                </a:solidFill>
                <a:effectLst/>
              </a:rPr>
              <a:t>// processa as entrada(s) e faz algo gráfico</a:t>
            </a:r>
            <a:endParaRPr lang="en-US" sz="1600" noProof="1"/>
          </a:p>
          <a:p>
            <a:r>
              <a:rPr lang="en-US" sz="1600" noProof="1">
                <a:solidFill>
                  <a:schemeClr val="bg1"/>
                </a:solidFill>
              </a:rPr>
              <a:t>    ... </a:t>
            </a:r>
          </a:p>
          <a:p>
            <a:r>
              <a:rPr lang="en-US" sz="1600" noProof="1">
                <a:solidFill>
                  <a:srgbClr val="818E96"/>
                </a:solidFill>
                <a:effectLst/>
              </a:rPr>
              <a:t>    // pega as coisas processadas e coloca em variáveis de saída</a:t>
            </a:r>
            <a:endParaRPr lang="en-US" sz="1600" noProof="1"/>
          </a:p>
          <a:p>
            <a:r>
              <a:rPr lang="en-US" sz="1600" noProof="1">
                <a:solidFill>
                  <a:schemeClr val="bg1"/>
                </a:solidFill>
              </a:rPr>
              <a:t>    out_variable_name = weird_stuff_we_processed;</a:t>
            </a:r>
          </a:p>
          <a:p>
            <a:r>
              <a:rPr lang="en-US" sz="1600" noProof="1">
                <a:solidFill>
                  <a:schemeClr val="bg1"/>
                </a:solidFill>
              </a:rPr>
              <a:t>} </a:t>
            </a:r>
            <a:br>
              <a:rPr lang="en-US" sz="1600" noProof="1">
                <a:solidFill>
                  <a:schemeClr val="bg1"/>
                </a:solidFill>
              </a:rPr>
            </a:br>
            <a:endParaRPr lang="en-US" sz="1600" noProof="1">
              <a:solidFill>
                <a:schemeClr val="bg1"/>
              </a:solidFill>
            </a:endParaRPr>
          </a:p>
        </p:txBody>
      </p:sp>
    </p:spTree>
    <p:extLst>
      <p:ext uri="{BB962C8B-B14F-4D97-AF65-F5344CB8AC3E}">
        <p14:creationId xmlns:p14="http://schemas.microsoft.com/office/powerpoint/2010/main" val="41085061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2506-CEBF-E2BA-A4E4-94FFEE790EAB}"/>
              </a:ext>
            </a:extLst>
          </p:cNvPr>
          <p:cNvSpPr>
            <a:spLocks noGrp="1"/>
          </p:cNvSpPr>
          <p:nvPr>
            <p:ph type="title"/>
          </p:nvPr>
        </p:nvSpPr>
        <p:spPr/>
        <p:txBody>
          <a:bodyPr/>
          <a:lstStyle/>
          <a:p>
            <a:r>
              <a:rPr lang="pt-BR" dirty="0"/>
              <a:t>Vídeos sobre </a:t>
            </a:r>
            <a:r>
              <a:rPr lang="pt-BR" dirty="0" err="1"/>
              <a:t>SDFs</a:t>
            </a:r>
            <a:endParaRPr lang="pt-BR" dirty="0"/>
          </a:p>
        </p:txBody>
      </p:sp>
      <p:sp>
        <p:nvSpPr>
          <p:cNvPr id="3" name="Text Placeholder 2">
            <a:extLst>
              <a:ext uri="{FF2B5EF4-FFF2-40B4-BE49-F238E27FC236}">
                <a16:creationId xmlns:a16="http://schemas.microsoft.com/office/drawing/2014/main" id="{C406CD0D-59E4-9F56-809D-B308C9F56010}"/>
              </a:ext>
            </a:extLst>
          </p:cNvPr>
          <p:cNvSpPr>
            <a:spLocks noGrp="1"/>
          </p:cNvSpPr>
          <p:nvPr>
            <p:ph type="body" idx="1"/>
          </p:nvPr>
        </p:nvSpPr>
        <p:spPr/>
        <p:txBody>
          <a:bodyPr>
            <a:normAutofit/>
          </a:bodyPr>
          <a:lstStyle/>
          <a:p>
            <a:r>
              <a:rPr lang="pt-BR" sz="1400" dirty="0">
                <a:hlinkClick r:id="rId2"/>
              </a:rPr>
              <a:t>https://www.youtube.com/playlist?list=PL0EpikNmjs2AUFqRi3vmpkrO3j-zWuoyq</a:t>
            </a:r>
            <a:r>
              <a:rPr lang="pt-BR" sz="1400" dirty="0"/>
              <a:t> </a:t>
            </a:r>
          </a:p>
        </p:txBody>
      </p:sp>
      <p:sp>
        <p:nvSpPr>
          <p:cNvPr id="4" name="Slide Number Placeholder 3">
            <a:extLst>
              <a:ext uri="{FF2B5EF4-FFF2-40B4-BE49-F238E27FC236}">
                <a16:creationId xmlns:a16="http://schemas.microsoft.com/office/drawing/2014/main" id="{E76D1F16-C834-12FA-E7D6-A618C51AAC3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50</a:t>
            </a:fld>
            <a:endParaRPr lang="pt-BR"/>
          </a:p>
        </p:txBody>
      </p:sp>
      <p:pic>
        <p:nvPicPr>
          <p:cNvPr id="5" name="Picture 4">
            <a:extLst>
              <a:ext uri="{FF2B5EF4-FFF2-40B4-BE49-F238E27FC236}">
                <a16:creationId xmlns:a16="http://schemas.microsoft.com/office/drawing/2014/main" id="{2801258D-DD60-E33A-B4C9-2F8BC59C8A77}"/>
              </a:ext>
            </a:extLst>
          </p:cNvPr>
          <p:cNvPicPr>
            <a:picLocks noChangeAspect="1"/>
          </p:cNvPicPr>
          <p:nvPr/>
        </p:nvPicPr>
        <p:blipFill>
          <a:blip r:embed="rId3"/>
          <a:stretch>
            <a:fillRect/>
          </a:stretch>
        </p:blipFill>
        <p:spPr>
          <a:xfrm>
            <a:off x="1006770" y="1300434"/>
            <a:ext cx="6817478" cy="4110295"/>
          </a:xfrm>
          <a:prstGeom prst="rect">
            <a:avLst/>
          </a:prstGeom>
        </p:spPr>
      </p:pic>
    </p:spTree>
    <p:extLst>
      <p:ext uri="{BB962C8B-B14F-4D97-AF65-F5344CB8AC3E}">
        <p14:creationId xmlns:p14="http://schemas.microsoft.com/office/powerpoint/2010/main" val="237958849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onut 6">
            <a:extLst>
              <a:ext uri="{FF2B5EF4-FFF2-40B4-BE49-F238E27FC236}">
                <a16:creationId xmlns:a16="http://schemas.microsoft.com/office/drawing/2014/main" id="{5C78485A-FE83-5C9D-A5BB-6286F5BFB1B1}"/>
              </a:ext>
            </a:extLst>
          </p:cNvPr>
          <p:cNvSpPr/>
          <p:nvPr/>
        </p:nvSpPr>
        <p:spPr>
          <a:xfrm>
            <a:off x="3167406" y="2145617"/>
            <a:ext cx="2809188" cy="2807310"/>
          </a:xfrm>
          <a:prstGeom prst="donut">
            <a:avLst>
              <a:gd name="adj" fmla="val 24474"/>
            </a:avLst>
          </a:prstGeom>
          <a:solidFill>
            <a:srgbClr val="FFFF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2" name="Title 1">
            <a:extLst>
              <a:ext uri="{FF2B5EF4-FFF2-40B4-BE49-F238E27FC236}">
                <a16:creationId xmlns:a16="http://schemas.microsoft.com/office/drawing/2014/main" id="{F74C88AF-96BD-B528-D6F4-49A833B3F938}"/>
              </a:ext>
            </a:extLst>
          </p:cNvPr>
          <p:cNvSpPr>
            <a:spLocks noGrp="1"/>
          </p:cNvSpPr>
          <p:nvPr>
            <p:ph type="title"/>
          </p:nvPr>
        </p:nvSpPr>
        <p:spPr/>
        <p:txBody>
          <a:bodyPr/>
          <a:lstStyle/>
          <a:p>
            <a:r>
              <a:rPr lang="pt-BR" dirty="0"/>
              <a:t>Projeto 2.1</a:t>
            </a:r>
          </a:p>
        </p:txBody>
      </p:sp>
      <p:sp>
        <p:nvSpPr>
          <p:cNvPr id="3" name="Text Placeholder 2">
            <a:extLst>
              <a:ext uri="{FF2B5EF4-FFF2-40B4-BE49-F238E27FC236}">
                <a16:creationId xmlns:a16="http://schemas.microsoft.com/office/drawing/2014/main" id="{8DC8C2C6-A704-762C-1877-7EB33DAF8595}"/>
              </a:ext>
            </a:extLst>
          </p:cNvPr>
          <p:cNvSpPr>
            <a:spLocks noGrp="1"/>
          </p:cNvSpPr>
          <p:nvPr>
            <p:ph type="body" idx="1"/>
          </p:nvPr>
        </p:nvSpPr>
        <p:spPr/>
        <p:txBody>
          <a:bodyPr/>
          <a:lstStyle/>
          <a:p>
            <a:r>
              <a:rPr lang="pt-BR" dirty="0"/>
              <a:t>Crie uma animação 2D no </a:t>
            </a:r>
            <a:r>
              <a:rPr lang="pt-BR" dirty="0" err="1"/>
              <a:t>Fragment</a:t>
            </a:r>
            <a:r>
              <a:rPr lang="pt-BR" dirty="0"/>
              <a:t> </a:t>
            </a:r>
            <a:r>
              <a:rPr lang="pt-BR" dirty="0" err="1"/>
              <a:t>Shader</a:t>
            </a:r>
            <a:r>
              <a:rPr lang="pt-BR" dirty="0"/>
              <a:t> de uma estrela (qualquer tipo) sobre um anel. A volta toda deve demorar 5 segundos. A velocidade na parte superior deve ser zero.</a:t>
            </a:r>
          </a:p>
        </p:txBody>
      </p:sp>
      <p:sp>
        <p:nvSpPr>
          <p:cNvPr id="4" name="Slide Number Placeholder 3">
            <a:extLst>
              <a:ext uri="{FF2B5EF4-FFF2-40B4-BE49-F238E27FC236}">
                <a16:creationId xmlns:a16="http://schemas.microsoft.com/office/drawing/2014/main" id="{5A4A4C06-4165-4B81-260E-8F3EB7D9B4B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51</a:t>
            </a:fld>
            <a:endParaRPr lang="pt-BR"/>
          </a:p>
        </p:txBody>
      </p:sp>
      <p:sp>
        <p:nvSpPr>
          <p:cNvPr id="8" name="5-Point Star 7">
            <a:extLst>
              <a:ext uri="{FF2B5EF4-FFF2-40B4-BE49-F238E27FC236}">
                <a16:creationId xmlns:a16="http://schemas.microsoft.com/office/drawing/2014/main" id="{70A35744-0178-9CCE-63FC-CEFECE3576AB}"/>
              </a:ext>
            </a:extLst>
          </p:cNvPr>
          <p:cNvSpPr/>
          <p:nvPr/>
        </p:nvSpPr>
        <p:spPr>
          <a:xfrm>
            <a:off x="4406701" y="2309567"/>
            <a:ext cx="395926" cy="395926"/>
          </a:xfrm>
          <a:prstGeom prst="star5">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467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path" presetSubtype="0" repeatCount="indefinite" accel="50000" decel="50000" fill="hold" grpId="0" nodeType="afterEffect">
                                  <p:stCondLst>
                                    <p:cond delay="0"/>
                                  </p:stCondLst>
                                  <p:endCondLst>
                                    <p:cond evt="onNext" delay="0">
                                      <p:tgtEl>
                                        <p:sldTgt/>
                                      </p:tgtEl>
                                    </p:cond>
                                  </p:endCondLst>
                                  <p:childTnLst>
                                    <p:animMotion origin="layout" path="M -0.00451 -1.11111E-6 C 0.06198 -1.11111E-6 0.11615 0.08472 0.11615 0.18889 C 0.11615 0.29278 0.06198 0.37778 -0.00451 0.37778 C -0.071 0.37778 -0.125 0.29278 -0.125 0.18889 C -0.125 0.08472 -0.071 -1.11111E-6 -0.00451 -1.11111E-6 Z " pathEditMode="relative" rAng="0" ptsTypes="AAAAA">
                                      <p:cBhvr>
                                        <p:cTn id="6" dur="5000" fill="hold"/>
                                        <p:tgtEl>
                                          <p:spTgt spid="8"/>
                                        </p:tgtEl>
                                        <p:attrNameLst>
                                          <p:attrName>ppt_x</p:attrName>
                                          <p:attrName>ppt_y</p:attrName>
                                        </p:attrNameLst>
                                      </p:cBhvr>
                                      <p:rCtr x="0" y="1888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32F02-CFAA-2241-EB0D-302E57302C81}"/>
              </a:ext>
            </a:extLst>
          </p:cNvPr>
          <p:cNvSpPr>
            <a:spLocks noGrp="1"/>
          </p:cNvSpPr>
          <p:nvPr>
            <p:ph type="title"/>
          </p:nvPr>
        </p:nvSpPr>
        <p:spPr/>
        <p:txBody>
          <a:bodyPr/>
          <a:lstStyle/>
          <a:p>
            <a:r>
              <a:rPr lang="pt-BR" dirty="0"/>
              <a:t>Referências</a:t>
            </a:r>
          </a:p>
        </p:txBody>
      </p:sp>
      <p:sp>
        <p:nvSpPr>
          <p:cNvPr id="3" name="Text Placeholder 2">
            <a:extLst>
              <a:ext uri="{FF2B5EF4-FFF2-40B4-BE49-F238E27FC236}">
                <a16:creationId xmlns:a16="http://schemas.microsoft.com/office/drawing/2014/main" id="{FA6C5517-DEEA-D3D5-173B-95ED5A8B0EBB}"/>
              </a:ext>
            </a:extLst>
          </p:cNvPr>
          <p:cNvSpPr>
            <a:spLocks noGrp="1"/>
          </p:cNvSpPr>
          <p:nvPr>
            <p:ph type="body" idx="1"/>
          </p:nvPr>
        </p:nvSpPr>
        <p:spPr/>
        <p:txBody>
          <a:bodyPr/>
          <a:lstStyle/>
          <a:p>
            <a:r>
              <a:rPr lang="pt-BR" dirty="0"/>
              <a:t>Baseado:</a:t>
            </a:r>
          </a:p>
          <a:p>
            <a:r>
              <a:rPr lang="pt-BR" dirty="0">
                <a:hlinkClick r:id="rId2"/>
              </a:rPr>
              <a:t>https://www.shadertoy.com/</a:t>
            </a:r>
            <a:endParaRPr lang="pt-BR" dirty="0"/>
          </a:p>
          <a:p>
            <a:endParaRPr lang="pt-BR" dirty="0"/>
          </a:p>
          <a:p>
            <a:r>
              <a:rPr lang="pt-BR" dirty="0"/>
              <a:t>Usando:</a:t>
            </a:r>
          </a:p>
          <a:p>
            <a:r>
              <a:rPr lang="pt-BR" dirty="0">
                <a:hlinkClick r:id="rId3"/>
              </a:rPr>
              <a:t>https://inspirnathan.com/posts/49-shadertoy-tutorial-part-3</a:t>
            </a:r>
            <a:endParaRPr lang="pt-BR" dirty="0"/>
          </a:p>
          <a:p>
            <a:endParaRPr lang="pt-BR" dirty="0"/>
          </a:p>
          <a:p>
            <a:r>
              <a:rPr lang="pt-BR" dirty="0"/>
              <a:t>Documentações:</a:t>
            </a:r>
          </a:p>
          <a:p>
            <a:r>
              <a:rPr lang="pt-BR" dirty="0">
                <a:hlinkClick r:id="rId4"/>
              </a:rPr>
              <a:t>https://iquilezles.org/</a:t>
            </a:r>
            <a:r>
              <a:rPr lang="pt-BR" dirty="0"/>
              <a:t> </a:t>
            </a:r>
          </a:p>
          <a:p>
            <a:r>
              <a:rPr lang="pt-BR" dirty="0">
                <a:hlinkClick r:id="rId5"/>
              </a:rPr>
              <a:t>https://thebookofshaders.com/</a:t>
            </a:r>
            <a:endParaRPr lang="pt-BR" dirty="0"/>
          </a:p>
          <a:p>
            <a:endParaRPr lang="pt-BR" dirty="0"/>
          </a:p>
        </p:txBody>
      </p:sp>
      <p:sp>
        <p:nvSpPr>
          <p:cNvPr id="4" name="Slide Number Placeholder 3">
            <a:extLst>
              <a:ext uri="{FF2B5EF4-FFF2-40B4-BE49-F238E27FC236}">
                <a16:creationId xmlns:a16="http://schemas.microsoft.com/office/drawing/2014/main" id="{E9B0CFA4-E100-183E-9132-65E74F1376FB}"/>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52</a:t>
            </a:fld>
            <a:endParaRPr lang="pt-BR"/>
          </a:p>
        </p:txBody>
      </p:sp>
    </p:spTree>
    <p:extLst>
      <p:ext uri="{BB962C8B-B14F-4D97-AF65-F5344CB8AC3E}">
        <p14:creationId xmlns:p14="http://schemas.microsoft.com/office/powerpoint/2010/main" val="15011806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7"/>
          <p:cNvSpPr txBox="1">
            <a:spLocks noGrp="1"/>
          </p:cNvSpPr>
          <p:nvPr>
            <p:ph type="sldNum" idx="12"/>
          </p:nvPr>
        </p:nvSpPr>
        <p:spPr>
          <a:xfrm>
            <a:off x="6553200" y="5296959"/>
            <a:ext cx="2133600" cy="304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rgbClr val="000000"/>
              </a:buClr>
              <a:buFont typeface="Arial"/>
              <a:buNone/>
            </a:pPr>
            <a:fld id="{00000000-1234-1234-1234-123412341234}" type="slidenum">
              <a:rPr lang="pt-BR"/>
              <a:t>53</a:t>
            </a:fld>
            <a:endParaRPr/>
          </a:p>
        </p:txBody>
      </p:sp>
      <p:sp>
        <p:nvSpPr>
          <p:cNvPr id="117" name="Google Shape;117;p17"/>
          <p:cNvSpPr txBox="1">
            <a:spLocks noGrp="1"/>
          </p:cNvSpPr>
          <p:nvPr>
            <p:ph type="body" idx="1"/>
          </p:nvPr>
        </p:nvSpPr>
        <p:spPr>
          <a:xfrm>
            <a:off x="955687" y="1402663"/>
            <a:ext cx="7343700" cy="595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lt1"/>
              </a:buClr>
              <a:buSzPts val="3000"/>
              <a:buFont typeface="Verdana"/>
              <a:buNone/>
            </a:pPr>
            <a:r>
              <a:rPr lang="pt-BR"/>
              <a:t>Computação Gráfica</a:t>
            </a:r>
            <a:endParaRPr/>
          </a:p>
        </p:txBody>
      </p:sp>
      <p:sp>
        <p:nvSpPr>
          <p:cNvPr id="118" name="Google Shape;118;p17"/>
          <p:cNvSpPr txBox="1">
            <a:spLocks noGrp="1"/>
          </p:cNvSpPr>
          <p:nvPr>
            <p:ph type="body" idx="2"/>
          </p:nvPr>
        </p:nvSpPr>
        <p:spPr>
          <a:xfrm>
            <a:off x="1567650" y="2857499"/>
            <a:ext cx="6119700" cy="22995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2333"/>
              <a:buFont typeface="Verdana"/>
              <a:buNone/>
            </a:pPr>
            <a:r>
              <a:rPr lang="pt-BR" sz="2333" dirty="0"/>
              <a:t>Luciano Soares</a:t>
            </a:r>
            <a:endParaRPr dirty="0"/>
          </a:p>
          <a:p>
            <a:pPr marL="0" lvl="0" indent="0" algn="ctr" rtl="0">
              <a:spcBef>
                <a:spcPts val="467"/>
              </a:spcBef>
              <a:spcAft>
                <a:spcPts val="0"/>
              </a:spcAft>
              <a:buClr>
                <a:schemeClr val="lt1"/>
              </a:buClr>
              <a:buSzPts val="2333"/>
              <a:buFont typeface="Verdana"/>
              <a:buNone/>
            </a:pPr>
            <a:r>
              <a:rPr lang="pt-BR" sz="2333" dirty="0"/>
              <a:t>&lt;</a:t>
            </a:r>
            <a:r>
              <a:rPr lang="pt-BR" sz="2333" dirty="0" err="1"/>
              <a:t>lpsoares@insper.edu.br</a:t>
            </a:r>
            <a:r>
              <a:rPr lang="pt-BR" sz="2333" dirty="0"/>
              <a:t>&gt;</a:t>
            </a:r>
            <a:endParaRPr sz="23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4757-2FBA-FD0F-D446-F2C8A83C8483}"/>
              </a:ext>
            </a:extLst>
          </p:cNvPr>
          <p:cNvSpPr>
            <a:spLocks noGrp="1"/>
          </p:cNvSpPr>
          <p:nvPr>
            <p:ph type="title"/>
          </p:nvPr>
        </p:nvSpPr>
        <p:spPr/>
        <p:txBody>
          <a:bodyPr/>
          <a:lstStyle/>
          <a:p>
            <a:r>
              <a:rPr lang="pt-BR" dirty="0"/>
              <a:t>Tipos de Dados (GLSL)</a:t>
            </a:r>
          </a:p>
        </p:txBody>
      </p:sp>
      <p:sp>
        <p:nvSpPr>
          <p:cNvPr id="3" name="Text Placeholder 2">
            <a:extLst>
              <a:ext uri="{FF2B5EF4-FFF2-40B4-BE49-F238E27FC236}">
                <a16:creationId xmlns:a16="http://schemas.microsoft.com/office/drawing/2014/main" id="{CA87281D-B426-44AA-02B3-C6A850468CCD}"/>
              </a:ext>
            </a:extLst>
          </p:cNvPr>
          <p:cNvSpPr>
            <a:spLocks noGrp="1"/>
          </p:cNvSpPr>
          <p:nvPr>
            <p:ph type="body" idx="1"/>
          </p:nvPr>
        </p:nvSpPr>
        <p:spPr/>
        <p:txBody>
          <a:bodyPr/>
          <a:lstStyle/>
          <a:p>
            <a:r>
              <a:rPr lang="pt-BR" dirty="0"/>
              <a:t>Os tipos básicos de variáveis são:</a:t>
            </a:r>
          </a:p>
          <a:p>
            <a:r>
              <a:rPr lang="pt-BR" dirty="0" err="1">
                <a:latin typeface="Courier New" panose="02070309020205020404" pitchFamily="49" charset="0"/>
                <a:cs typeface="Courier New" panose="02070309020205020404" pitchFamily="49" charset="0"/>
              </a:rPr>
              <a:t>int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float</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double</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uint</a:t>
            </a:r>
            <a:r>
              <a:rPr lang="pt-BR" dirty="0">
                <a:latin typeface="Courier New" panose="02070309020205020404" pitchFamily="49" charset="0"/>
                <a:cs typeface="Courier New" panose="02070309020205020404" pitchFamily="49" charset="0"/>
              </a:rPr>
              <a:t> e </a:t>
            </a:r>
            <a:r>
              <a:rPr lang="pt-BR" dirty="0" err="1">
                <a:latin typeface="Courier New" panose="02070309020205020404" pitchFamily="49" charset="0"/>
                <a:cs typeface="Courier New" panose="02070309020205020404" pitchFamily="49" charset="0"/>
              </a:rPr>
              <a:t>bool</a:t>
            </a:r>
            <a:endParaRPr lang="pt-BR" dirty="0">
              <a:latin typeface="Courier New" panose="02070309020205020404" pitchFamily="49" charset="0"/>
              <a:cs typeface="Courier New" panose="02070309020205020404" pitchFamily="49" charset="0"/>
            </a:endParaRPr>
          </a:p>
          <a:p>
            <a:endParaRPr lang="pt-BR" dirty="0"/>
          </a:p>
          <a:p>
            <a:r>
              <a:rPr lang="pt-BR" dirty="0"/>
              <a:t>Vetores podem ter 2, 3 ou 4 </a:t>
            </a:r>
            <a:r>
              <a:rPr lang="pt-BR" dirty="0" err="1"/>
              <a:t>compomentes</a:t>
            </a:r>
            <a:r>
              <a:rPr lang="pt-BR" dirty="0"/>
              <a:t>:</a:t>
            </a:r>
          </a:p>
          <a:p>
            <a:r>
              <a:rPr lang="pt-BR" dirty="0" err="1">
                <a:latin typeface="Courier New" panose="02070309020205020404" pitchFamily="49" charset="0"/>
                <a:cs typeface="Courier New" panose="02070309020205020404" pitchFamily="49" charset="0"/>
              </a:rPr>
              <a:t>vecn</a:t>
            </a:r>
            <a:r>
              <a:rPr lang="pt-BR" dirty="0">
                <a:latin typeface="Courier New" panose="02070309020205020404" pitchFamily="49" charset="0"/>
                <a:cs typeface="Courier New" panose="02070309020205020404" pitchFamily="49" charset="0"/>
              </a:rPr>
              <a:t>: o vetor padrão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floats</a:t>
            </a:r>
            <a:r>
              <a:rPr lang="pt-BR" dirty="0">
                <a:latin typeface="Courier New" panose="02070309020205020404" pitchFamily="49" charset="0"/>
                <a:cs typeface="Courier New" panose="02070309020205020404" pitchFamily="49" charset="0"/>
              </a:rPr>
              <a:t>.</a:t>
            </a:r>
          </a:p>
          <a:p>
            <a:r>
              <a:rPr lang="pt-BR" dirty="0" err="1">
                <a:latin typeface="Courier New" panose="02070309020205020404" pitchFamily="49" charset="0"/>
                <a:cs typeface="Courier New" panose="02070309020205020404" pitchFamily="49" charset="0"/>
              </a:rPr>
              <a:t>bvecn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booleanos.</a:t>
            </a:r>
          </a:p>
          <a:p>
            <a:r>
              <a:rPr lang="pt-BR" dirty="0" err="1">
                <a:latin typeface="Courier New" panose="02070309020205020404" pitchFamily="49" charset="0"/>
                <a:cs typeface="Courier New" panose="02070309020205020404" pitchFamily="49" charset="0"/>
              </a:rPr>
              <a:t>ivecn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inteiros.</a:t>
            </a:r>
          </a:p>
          <a:p>
            <a:r>
              <a:rPr lang="pt-BR" dirty="0" err="1">
                <a:latin typeface="Courier New" panose="02070309020205020404" pitchFamily="49" charset="0"/>
                <a:cs typeface="Courier New" panose="02070309020205020404" pitchFamily="49" charset="0"/>
              </a:rPr>
              <a:t>uvecn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inteiros sem sinal.</a:t>
            </a:r>
          </a:p>
          <a:p>
            <a:r>
              <a:rPr lang="pt-BR" dirty="0" err="1">
                <a:latin typeface="Courier New" panose="02070309020205020404" pitchFamily="49" charset="0"/>
                <a:cs typeface="Courier New" panose="02070309020205020404" pitchFamily="49" charset="0"/>
              </a:rPr>
              <a:t>dvecn</a:t>
            </a:r>
            <a:r>
              <a:rPr lang="pt-BR" dirty="0">
                <a:latin typeface="Courier New" panose="02070309020205020404" pitchFamily="49" charset="0"/>
                <a:cs typeface="Courier New" panose="02070309020205020404" pitchFamily="49" charset="0"/>
              </a:rPr>
              <a:t>: um vetor com </a:t>
            </a:r>
            <a:r>
              <a:rPr lang="pt-BR" dirty="0" err="1">
                <a:latin typeface="Courier New" panose="02070309020205020404" pitchFamily="49" charset="0"/>
                <a:cs typeface="Courier New" panose="02070309020205020404" pitchFamily="49" charset="0"/>
              </a:rPr>
              <a:t>n</a:t>
            </a:r>
            <a:r>
              <a:rPr lang="pt-BR" dirty="0">
                <a:latin typeface="Courier New" panose="02070309020205020404" pitchFamily="49" charset="0"/>
                <a:cs typeface="Courier New" panose="02070309020205020404" pitchFamily="49" charset="0"/>
              </a:rPr>
              <a:t> </a:t>
            </a:r>
            <a:r>
              <a:rPr lang="pt-BR" dirty="0" err="1">
                <a:latin typeface="Courier New" panose="02070309020205020404" pitchFamily="49" charset="0"/>
                <a:cs typeface="Courier New" panose="02070309020205020404" pitchFamily="49" charset="0"/>
              </a:rPr>
              <a:t>doubles</a:t>
            </a:r>
            <a:r>
              <a:rPr lang="pt-BR" dirty="0">
                <a:latin typeface="Courier New" panose="02070309020205020404" pitchFamily="49" charset="0"/>
                <a:cs typeface="Courier New" panose="02070309020205020404" pitchFamily="49" charset="0"/>
              </a:rPr>
              <a:t>.</a:t>
            </a:r>
          </a:p>
          <a:p>
            <a:endParaRPr lang="pt-BR" dirty="0">
              <a:latin typeface="Courier New" panose="02070309020205020404" pitchFamily="49" charset="0"/>
              <a:cs typeface="Courier New" panose="02070309020205020404" pitchFamily="49" charset="0"/>
            </a:endParaRPr>
          </a:p>
          <a:p>
            <a:r>
              <a:rPr lang="pt-BR" dirty="0"/>
              <a:t>Você consegue acessar os valores dos vetores com as extensões: .</a:t>
            </a:r>
            <a:r>
              <a:rPr lang="pt-BR" dirty="0" err="1"/>
              <a:t>x</a:t>
            </a:r>
            <a:r>
              <a:rPr lang="pt-BR" dirty="0"/>
              <a:t> .</a:t>
            </a:r>
            <a:r>
              <a:rPr lang="pt-BR" dirty="0" err="1"/>
              <a:t>y</a:t>
            </a:r>
            <a:r>
              <a:rPr lang="pt-BR" dirty="0"/>
              <a:t> .</a:t>
            </a:r>
            <a:r>
              <a:rPr lang="pt-BR" dirty="0" err="1"/>
              <a:t>z</a:t>
            </a:r>
            <a:r>
              <a:rPr lang="pt-BR" dirty="0"/>
              <a:t> .</a:t>
            </a:r>
            <a:r>
              <a:rPr lang="pt-BR" dirty="0" err="1"/>
              <a:t>w</a:t>
            </a:r>
            <a:r>
              <a:rPr lang="pt-BR" dirty="0"/>
              <a:t>, ou também com </a:t>
            </a:r>
            <a:r>
              <a:rPr lang="pt-BR" dirty="0" err="1"/>
              <a:t>rgba</a:t>
            </a:r>
            <a:r>
              <a:rPr lang="pt-BR" dirty="0"/>
              <a:t>, ou </a:t>
            </a:r>
            <a:r>
              <a:rPr lang="pt-BR" dirty="0" err="1"/>
              <a:t>stqp</a:t>
            </a:r>
            <a:endParaRPr lang="pt-BR" dirty="0"/>
          </a:p>
        </p:txBody>
      </p:sp>
      <p:sp>
        <p:nvSpPr>
          <p:cNvPr id="4" name="Slide Number Placeholder 3">
            <a:extLst>
              <a:ext uri="{FF2B5EF4-FFF2-40B4-BE49-F238E27FC236}">
                <a16:creationId xmlns:a16="http://schemas.microsoft.com/office/drawing/2014/main" id="{15664F33-34E4-DE21-4DAD-247E3FB608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6</a:t>
            </a:fld>
            <a:endParaRPr lang="pt-BR"/>
          </a:p>
        </p:txBody>
      </p:sp>
      <p:sp>
        <p:nvSpPr>
          <p:cNvPr id="6" name="TextBox 5">
            <a:extLst>
              <a:ext uri="{FF2B5EF4-FFF2-40B4-BE49-F238E27FC236}">
                <a16:creationId xmlns:a16="http://schemas.microsoft.com/office/drawing/2014/main" id="{C8F7FABE-1D11-561A-D0F2-6081017F2E64}"/>
              </a:ext>
            </a:extLst>
          </p:cNvPr>
          <p:cNvSpPr txBox="1"/>
          <p:nvPr/>
        </p:nvSpPr>
        <p:spPr>
          <a:xfrm>
            <a:off x="4688586" y="5390585"/>
            <a:ext cx="3678174" cy="307777"/>
          </a:xfrm>
          <a:prstGeom prst="rect">
            <a:avLst/>
          </a:prstGeom>
          <a:noFill/>
        </p:spPr>
        <p:txBody>
          <a:bodyPr wrap="square">
            <a:spAutoFit/>
          </a:bodyPr>
          <a:lstStyle/>
          <a:p>
            <a:pPr algn="r"/>
            <a:r>
              <a:rPr lang="pt-BR" dirty="0"/>
              <a:t>Referência: https://</a:t>
            </a:r>
            <a:r>
              <a:rPr lang="pt-BR" dirty="0" err="1"/>
              <a:t>learnopengl.com</a:t>
            </a:r>
            <a:r>
              <a:rPr lang="pt-BR" dirty="0"/>
              <a:t>/</a:t>
            </a:r>
          </a:p>
        </p:txBody>
      </p:sp>
    </p:spTree>
    <p:extLst>
      <p:ext uri="{BB962C8B-B14F-4D97-AF65-F5344CB8AC3E}">
        <p14:creationId xmlns:p14="http://schemas.microsoft.com/office/powerpoint/2010/main" val="2653450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24757-2FBA-FD0F-D446-F2C8A83C8483}"/>
              </a:ext>
            </a:extLst>
          </p:cNvPr>
          <p:cNvSpPr>
            <a:spLocks noGrp="1"/>
          </p:cNvSpPr>
          <p:nvPr>
            <p:ph type="title"/>
          </p:nvPr>
        </p:nvSpPr>
        <p:spPr/>
        <p:txBody>
          <a:bodyPr/>
          <a:lstStyle/>
          <a:p>
            <a:r>
              <a:rPr lang="pt-BR" dirty="0"/>
              <a:t>Exemplo com Vetores</a:t>
            </a:r>
          </a:p>
        </p:txBody>
      </p:sp>
      <p:sp>
        <p:nvSpPr>
          <p:cNvPr id="3" name="Text Placeholder 2">
            <a:extLst>
              <a:ext uri="{FF2B5EF4-FFF2-40B4-BE49-F238E27FC236}">
                <a16:creationId xmlns:a16="http://schemas.microsoft.com/office/drawing/2014/main" id="{CA87281D-B426-44AA-02B3-C6A850468CCD}"/>
              </a:ext>
            </a:extLst>
          </p:cNvPr>
          <p:cNvSpPr>
            <a:spLocks noGrp="1"/>
          </p:cNvSpPr>
          <p:nvPr>
            <p:ph type="body" idx="1"/>
          </p:nvPr>
        </p:nvSpPr>
        <p:spPr/>
        <p:txBody>
          <a:bodyPr>
            <a:normAutofit/>
          </a:bodyPr>
          <a:lstStyle/>
          <a:p>
            <a:r>
              <a:rPr lang="pt-BR" dirty="0"/>
              <a:t>Um recurso interessante é o </a:t>
            </a:r>
            <a:r>
              <a:rPr lang="pt-BR" b="1" dirty="0" err="1"/>
              <a:t>swizzling</a:t>
            </a:r>
            <a:r>
              <a:rPr lang="pt-BR" dirty="0"/>
              <a:t>, onde você pode combinar e misturar os valores do vetor, por exemplo:</a:t>
            </a:r>
          </a:p>
          <a:p>
            <a:endParaRPr lang="pt-BR" dirty="0"/>
          </a:p>
          <a:p>
            <a:endParaRPr lang="pt-BR" dirty="0"/>
          </a:p>
          <a:p>
            <a:endParaRPr lang="pt-BR" dirty="0"/>
          </a:p>
          <a:p>
            <a:endParaRPr lang="pt-BR" dirty="0"/>
          </a:p>
          <a:p>
            <a:endParaRPr lang="pt-BR" sz="1400" dirty="0"/>
          </a:p>
          <a:p>
            <a:r>
              <a:rPr lang="pt-BR" dirty="0"/>
              <a:t>Na construção de vetores, várias formas de combinação também são viáveis, por exemplo:</a:t>
            </a:r>
          </a:p>
        </p:txBody>
      </p:sp>
      <p:sp>
        <p:nvSpPr>
          <p:cNvPr id="4" name="Slide Number Placeholder 3">
            <a:extLst>
              <a:ext uri="{FF2B5EF4-FFF2-40B4-BE49-F238E27FC236}">
                <a16:creationId xmlns:a16="http://schemas.microsoft.com/office/drawing/2014/main" id="{15664F33-34E4-DE21-4DAD-247E3FB608EA}"/>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7</a:t>
            </a:fld>
            <a:endParaRPr lang="pt-BR"/>
          </a:p>
        </p:txBody>
      </p:sp>
      <p:sp>
        <p:nvSpPr>
          <p:cNvPr id="6" name="TextBox 5">
            <a:extLst>
              <a:ext uri="{FF2B5EF4-FFF2-40B4-BE49-F238E27FC236}">
                <a16:creationId xmlns:a16="http://schemas.microsoft.com/office/drawing/2014/main" id="{C8F7FABE-1D11-561A-D0F2-6081017F2E64}"/>
              </a:ext>
            </a:extLst>
          </p:cNvPr>
          <p:cNvSpPr txBox="1"/>
          <p:nvPr/>
        </p:nvSpPr>
        <p:spPr>
          <a:xfrm>
            <a:off x="4688586" y="5390585"/>
            <a:ext cx="3678174" cy="307777"/>
          </a:xfrm>
          <a:prstGeom prst="rect">
            <a:avLst/>
          </a:prstGeom>
          <a:noFill/>
        </p:spPr>
        <p:txBody>
          <a:bodyPr wrap="square">
            <a:spAutoFit/>
          </a:bodyPr>
          <a:lstStyle/>
          <a:p>
            <a:pPr algn="r"/>
            <a:r>
              <a:rPr lang="pt-BR" dirty="0"/>
              <a:t>Referência: https://</a:t>
            </a:r>
            <a:r>
              <a:rPr lang="pt-BR" dirty="0" err="1"/>
              <a:t>learnopengl.com</a:t>
            </a:r>
            <a:r>
              <a:rPr lang="pt-BR" dirty="0"/>
              <a:t>/</a:t>
            </a:r>
          </a:p>
        </p:txBody>
      </p:sp>
      <p:sp>
        <p:nvSpPr>
          <p:cNvPr id="5" name="TextBox 4">
            <a:extLst>
              <a:ext uri="{FF2B5EF4-FFF2-40B4-BE49-F238E27FC236}">
                <a16:creationId xmlns:a16="http://schemas.microsoft.com/office/drawing/2014/main" id="{F8D10D1E-22D5-5884-A668-A1ABCC9A8C36}"/>
              </a:ext>
            </a:extLst>
          </p:cNvPr>
          <p:cNvSpPr txBox="1"/>
          <p:nvPr/>
        </p:nvSpPr>
        <p:spPr>
          <a:xfrm>
            <a:off x="1418767" y="1759386"/>
            <a:ext cx="6539638" cy="1077218"/>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vec2</a:t>
            </a:r>
            <a:r>
              <a:rPr lang="en-US" sz="1600" b="0" i="0" noProof="1">
                <a:solidFill>
                  <a:srgbClr val="E0E2E4"/>
                </a:solidFill>
                <a:effectLst/>
                <a:latin typeface="Courier New" panose="02070309020205020404" pitchFamily="49" charset="0"/>
              </a:rPr>
              <a:t> someVec;</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differentVec = someVec.xyxx;</a:t>
            </a:r>
          </a:p>
          <a:p>
            <a:r>
              <a:rPr lang="en-US" sz="1600" b="0" i="0" noProof="1">
                <a:solidFill>
                  <a:srgbClr val="8CBBAD"/>
                </a:solidFill>
                <a:effectLst/>
                <a:latin typeface="Courier New" panose="02070309020205020404" pitchFamily="49" charset="0"/>
              </a:rPr>
              <a:t>vec3</a:t>
            </a:r>
            <a:r>
              <a:rPr lang="en-US" sz="1600" b="0" i="0" noProof="1">
                <a:solidFill>
                  <a:srgbClr val="E0E2E4"/>
                </a:solidFill>
                <a:effectLst/>
                <a:latin typeface="Courier New" panose="02070309020205020404" pitchFamily="49" charset="0"/>
              </a:rPr>
              <a:t> anotherVec = differentVec.zyw;</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otherVec = someVec.xxxx + anotherVec.yxzy;</a:t>
            </a:r>
            <a:endParaRPr lang="en-US" sz="1600" noProof="1">
              <a:solidFill>
                <a:schemeClr val="bg1"/>
              </a:solidFill>
            </a:endParaRPr>
          </a:p>
        </p:txBody>
      </p:sp>
      <p:sp>
        <p:nvSpPr>
          <p:cNvPr id="7" name="TextBox 6">
            <a:extLst>
              <a:ext uri="{FF2B5EF4-FFF2-40B4-BE49-F238E27FC236}">
                <a16:creationId xmlns:a16="http://schemas.microsoft.com/office/drawing/2014/main" id="{B5C404A8-EC22-C05E-7C9E-928136E43953}"/>
              </a:ext>
            </a:extLst>
          </p:cNvPr>
          <p:cNvSpPr txBox="1"/>
          <p:nvPr/>
        </p:nvSpPr>
        <p:spPr>
          <a:xfrm>
            <a:off x="1418767" y="4018298"/>
            <a:ext cx="6539638" cy="830997"/>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vec2</a:t>
            </a:r>
            <a:r>
              <a:rPr lang="en-US" sz="1600" b="0" i="0" noProof="1">
                <a:solidFill>
                  <a:srgbClr val="E0E2E4"/>
                </a:solidFill>
                <a:effectLst/>
                <a:latin typeface="Courier New" panose="02070309020205020404" pitchFamily="49" charset="0"/>
              </a:rPr>
              <a:t> vect = </a:t>
            </a:r>
            <a:r>
              <a:rPr lang="en-US" sz="1600" b="0" i="0" noProof="1">
                <a:solidFill>
                  <a:srgbClr val="8CBBAD"/>
                </a:solidFill>
                <a:effectLst/>
                <a:latin typeface="Courier New" panose="02070309020205020404" pitchFamily="49" charset="0"/>
              </a:rPr>
              <a:t>vec2</a:t>
            </a:r>
            <a:r>
              <a:rPr lang="en-US" sz="1600" b="0" i="0" noProof="1">
                <a:solidFill>
                  <a:srgbClr val="E0E2E4"/>
                </a:solidFill>
                <a:effectLst/>
                <a:latin typeface="Courier New" panose="02070309020205020404" pitchFamily="49" charset="0"/>
              </a:rPr>
              <a:t>(</a:t>
            </a:r>
            <a:r>
              <a:rPr lang="en-US" sz="1600" b="0" i="0" noProof="1">
                <a:solidFill>
                  <a:srgbClr val="FFCD22"/>
                </a:solidFill>
                <a:effectLst/>
                <a:latin typeface="Courier New" panose="02070309020205020404" pitchFamily="49" charset="0"/>
              </a:rPr>
              <a:t>0.5</a:t>
            </a:r>
            <a:r>
              <a:rPr lang="en-US" sz="1600" b="0" i="0" noProof="1">
                <a:solidFill>
                  <a:srgbClr val="E0E2E4"/>
                </a:solidFill>
                <a:effectLst/>
                <a:latin typeface="Courier New" panose="02070309020205020404" pitchFamily="49" charset="0"/>
              </a:rPr>
              <a:t>, </a:t>
            </a:r>
            <a:r>
              <a:rPr lang="en-US" sz="1600" b="0" i="0" noProof="1">
                <a:solidFill>
                  <a:srgbClr val="FFCD22"/>
                </a:solidFill>
                <a:effectLst/>
                <a:latin typeface="Courier New" panose="02070309020205020404" pitchFamily="49" charset="0"/>
              </a:rPr>
              <a:t>0.7</a:t>
            </a:r>
            <a:r>
              <a:rPr lang="en-US" sz="1600" b="0" i="0" noProof="1">
                <a:solidFill>
                  <a:srgbClr val="E0E2E4"/>
                </a:solidFill>
                <a:effectLst/>
                <a:latin typeface="Courier New" panose="02070309020205020404" pitchFamily="49" charset="0"/>
              </a:rPr>
              <a:t>);</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result =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(vect, </a:t>
            </a:r>
            <a:r>
              <a:rPr lang="en-US" sz="1600" b="0" i="0" noProof="1">
                <a:solidFill>
                  <a:srgbClr val="FFCD22"/>
                </a:solidFill>
                <a:effectLst/>
                <a:latin typeface="Courier New" panose="02070309020205020404" pitchFamily="49" charset="0"/>
              </a:rPr>
              <a:t>0.0</a:t>
            </a:r>
            <a:r>
              <a:rPr lang="en-US" sz="1600" b="0" i="0" noProof="1">
                <a:solidFill>
                  <a:srgbClr val="E0E2E4"/>
                </a:solidFill>
                <a:effectLst/>
                <a:latin typeface="Courier New" panose="02070309020205020404" pitchFamily="49" charset="0"/>
              </a:rPr>
              <a:t>, </a:t>
            </a:r>
            <a:r>
              <a:rPr lang="en-US" sz="1600" b="0" i="0" noProof="1">
                <a:solidFill>
                  <a:srgbClr val="FFCD22"/>
                </a:solidFill>
                <a:effectLst/>
                <a:latin typeface="Courier New" panose="02070309020205020404" pitchFamily="49" charset="0"/>
              </a:rPr>
              <a:t>0.0</a:t>
            </a:r>
            <a:r>
              <a:rPr lang="en-US" sz="1600" b="0" i="0" noProof="1">
                <a:solidFill>
                  <a:srgbClr val="E0E2E4"/>
                </a:solidFill>
                <a:effectLst/>
                <a:latin typeface="Courier New" panose="02070309020205020404" pitchFamily="49" charset="0"/>
              </a:rPr>
              <a:t>);</a:t>
            </a:r>
          </a:p>
          <a:p>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otherResult =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(result.xyz, </a:t>
            </a:r>
            <a:r>
              <a:rPr lang="en-US" sz="1600" b="0" i="0" noProof="1">
                <a:solidFill>
                  <a:srgbClr val="FFCD22"/>
                </a:solidFill>
                <a:effectLst/>
                <a:latin typeface="Courier New" panose="02070309020205020404" pitchFamily="49" charset="0"/>
              </a:rPr>
              <a:t>1.0</a:t>
            </a:r>
            <a:r>
              <a:rPr lang="en-US" sz="1600" b="0" i="0" noProof="1">
                <a:solidFill>
                  <a:srgbClr val="E0E2E4"/>
                </a:solidFill>
                <a:effectLst/>
                <a:latin typeface="Courier New" panose="02070309020205020404" pitchFamily="49" charset="0"/>
              </a:rPr>
              <a:t>);</a:t>
            </a:r>
            <a:endParaRPr lang="en-US" sz="1600" noProof="1">
              <a:solidFill>
                <a:schemeClr val="bg1"/>
              </a:solidFill>
            </a:endParaRPr>
          </a:p>
        </p:txBody>
      </p:sp>
    </p:spTree>
    <p:extLst>
      <p:ext uri="{BB962C8B-B14F-4D97-AF65-F5344CB8AC3E}">
        <p14:creationId xmlns:p14="http://schemas.microsoft.com/office/powerpoint/2010/main" val="292116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B6F58-B541-01E9-AE00-BE399C9DF6E3}"/>
              </a:ext>
            </a:extLst>
          </p:cNvPr>
          <p:cNvSpPr>
            <a:spLocks noGrp="1"/>
          </p:cNvSpPr>
          <p:nvPr>
            <p:ph type="title"/>
          </p:nvPr>
        </p:nvSpPr>
        <p:spPr/>
        <p:txBody>
          <a:bodyPr/>
          <a:lstStyle/>
          <a:p>
            <a:r>
              <a:rPr lang="pt-BR" dirty="0" err="1"/>
              <a:t>Uniforms</a:t>
            </a:r>
            <a:endParaRPr lang="pt-BR" dirty="0"/>
          </a:p>
        </p:txBody>
      </p:sp>
      <p:sp>
        <p:nvSpPr>
          <p:cNvPr id="3" name="Text Placeholder 2">
            <a:extLst>
              <a:ext uri="{FF2B5EF4-FFF2-40B4-BE49-F238E27FC236}">
                <a16:creationId xmlns:a16="http://schemas.microsoft.com/office/drawing/2014/main" id="{FA52487B-3F7D-317B-25C7-E0B651C1A9A6}"/>
              </a:ext>
            </a:extLst>
          </p:cNvPr>
          <p:cNvSpPr>
            <a:spLocks noGrp="1"/>
          </p:cNvSpPr>
          <p:nvPr>
            <p:ph type="body" idx="1"/>
          </p:nvPr>
        </p:nvSpPr>
        <p:spPr/>
        <p:txBody>
          <a:bodyPr/>
          <a:lstStyle/>
          <a:p>
            <a:r>
              <a:rPr lang="pt-BR" dirty="0" err="1"/>
              <a:t>Uniforms</a:t>
            </a:r>
            <a:r>
              <a:rPr lang="pt-BR" dirty="0"/>
              <a:t> são valores globais que podem ser acessados em qualquer </a:t>
            </a:r>
            <a:r>
              <a:rPr lang="pt-BR" dirty="0" err="1"/>
              <a:t>shader</a:t>
            </a:r>
            <a:r>
              <a:rPr lang="pt-BR" dirty="0"/>
              <a:t> do pipeline gráfico. Contudo você tem de declarar ele antes de usar.</a:t>
            </a:r>
          </a:p>
        </p:txBody>
      </p:sp>
      <p:sp>
        <p:nvSpPr>
          <p:cNvPr id="4" name="Slide Number Placeholder 3">
            <a:extLst>
              <a:ext uri="{FF2B5EF4-FFF2-40B4-BE49-F238E27FC236}">
                <a16:creationId xmlns:a16="http://schemas.microsoft.com/office/drawing/2014/main" id="{8700A02C-0FB9-A7C7-3FAC-8D5E76CED29F}"/>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8</a:t>
            </a:fld>
            <a:endParaRPr lang="pt-BR"/>
          </a:p>
        </p:txBody>
      </p:sp>
      <p:sp>
        <p:nvSpPr>
          <p:cNvPr id="5" name="TextBox 4">
            <a:extLst>
              <a:ext uri="{FF2B5EF4-FFF2-40B4-BE49-F238E27FC236}">
                <a16:creationId xmlns:a16="http://schemas.microsoft.com/office/drawing/2014/main" id="{ACD7A3A2-C729-82BB-0550-A1C19F845B67}"/>
              </a:ext>
            </a:extLst>
          </p:cNvPr>
          <p:cNvSpPr txBox="1"/>
          <p:nvPr/>
        </p:nvSpPr>
        <p:spPr>
          <a:xfrm>
            <a:off x="515135" y="1998304"/>
            <a:ext cx="7824193" cy="3600986"/>
          </a:xfrm>
          <a:prstGeom prst="rect">
            <a:avLst/>
          </a:prstGeom>
          <a:solidFill>
            <a:schemeClr val="tx1">
              <a:lumMod val="85000"/>
              <a:lumOff val="15000"/>
            </a:schemeClr>
          </a:solidFill>
        </p:spPr>
        <p:txBody>
          <a:bodyPr wrap="square">
            <a:spAutoFit/>
          </a:bodyPr>
          <a:lstStyle/>
          <a:p>
            <a:r>
              <a:rPr lang="en-US" sz="1200" b="0" i="0" noProof="1">
                <a:solidFill>
                  <a:srgbClr val="8CBBAD"/>
                </a:solidFill>
                <a:effectLst/>
                <a:latin typeface="Courier New" panose="02070309020205020404" pitchFamily="49" charset="0"/>
              </a:rPr>
              <a:t>#version 330 core</a:t>
            </a:r>
          </a:p>
          <a:p>
            <a:r>
              <a:rPr lang="en-US" sz="1200" b="1" noProof="1">
                <a:solidFill>
                  <a:srgbClr val="93C763"/>
                </a:solidFill>
                <a:latin typeface="Courier New" panose="02070309020205020404" pitchFamily="49" charset="0"/>
              </a:rPr>
              <a:t>layout</a:t>
            </a:r>
            <a:r>
              <a:rPr lang="en-US" sz="1200" noProof="1">
                <a:solidFill>
                  <a:srgbClr val="E0E2E4"/>
                </a:solidFill>
                <a:latin typeface="Courier New" panose="02070309020205020404" pitchFamily="49" charset="0"/>
              </a:rPr>
              <a:t> (location = 0) </a:t>
            </a:r>
            <a:r>
              <a:rPr lang="en-US" sz="1200" b="1" noProof="1">
                <a:solidFill>
                  <a:srgbClr val="93C763"/>
                </a:solidFill>
                <a:latin typeface="Courier New" panose="02070309020205020404" pitchFamily="49" charset="0"/>
              </a:rPr>
              <a:t>in</a:t>
            </a:r>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vec3</a:t>
            </a:r>
            <a:r>
              <a:rPr lang="en-US" sz="1200" noProof="1">
                <a:solidFill>
                  <a:srgbClr val="E0E2E4"/>
                </a:solidFill>
                <a:latin typeface="Courier New" panose="02070309020205020404" pitchFamily="49" charset="0"/>
              </a:rPr>
              <a:t> position;</a:t>
            </a:r>
          </a:p>
          <a:p>
            <a:r>
              <a:rPr lang="en-US" sz="1200" b="1" noProof="1">
                <a:solidFill>
                  <a:srgbClr val="93C763"/>
                </a:solidFill>
                <a:latin typeface="Courier New" panose="02070309020205020404" pitchFamily="49" charset="0"/>
              </a:rPr>
              <a:t>layout</a:t>
            </a:r>
            <a:r>
              <a:rPr lang="en-US" sz="1200" noProof="1">
                <a:solidFill>
                  <a:srgbClr val="E0E2E4"/>
                </a:solidFill>
                <a:latin typeface="Courier New" panose="02070309020205020404" pitchFamily="49" charset="0"/>
              </a:rPr>
              <a:t> (location = 1) </a:t>
            </a:r>
            <a:r>
              <a:rPr lang="en-US" sz="1200" b="1" noProof="1">
                <a:solidFill>
                  <a:srgbClr val="93C763"/>
                </a:solidFill>
                <a:latin typeface="Courier New" panose="02070309020205020404" pitchFamily="49" charset="0"/>
              </a:rPr>
              <a:t>in</a:t>
            </a:r>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vec3</a:t>
            </a:r>
            <a:r>
              <a:rPr lang="en-US" sz="1200" noProof="1">
                <a:solidFill>
                  <a:srgbClr val="E0E2E4"/>
                </a:solidFill>
                <a:latin typeface="Courier New" panose="02070309020205020404" pitchFamily="49" charset="0"/>
              </a:rPr>
              <a:t> normal;</a:t>
            </a:r>
          </a:p>
          <a:p>
            <a:endParaRPr lang="en-US" sz="1200" b="1" noProof="1">
              <a:solidFill>
                <a:srgbClr val="93C763"/>
              </a:solidFill>
              <a:latin typeface="Courier New" panose="02070309020205020404" pitchFamily="49" charset="0"/>
            </a:endParaRPr>
          </a:p>
          <a:p>
            <a:r>
              <a:rPr lang="en-US" sz="1200" b="1" noProof="1">
                <a:solidFill>
                  <a:srgbClr val="93C763"/>
                </a:solidFill>
                <a:latin typeface="Courier New" panose="02070309020205020404" pitchFamily="49" charset="0"/>
              </a:rPr>
              <a:t>out</a:t>
            </a:r>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vec3</a:t>
            </a:r>
            <a:r>
              <a:rPr lang="en-US" sz="1200" noProof="1">
                <a:solidFill>
                  <a:srgbClr val="E0E2E4"/>
                </a:solidFill>
                <a:latin typeface="Courier New" panose="02070309020205020404" pitchFamily="49" charset="0"/>
              </a:rPr>
              <a:t> bColor;</a:t>
            </a:r>
          </a:p>
          <a:p>
            <a:endParaRPr lang="en-US" sz="1200" noProof="1">
              <a:solidFill>
                <a:srgbClr val="E0E2E4"/>
              </a:solidFill>
              <a:latin typeface="Courier New" panose="02070309020205020404" pitchFamily="49" charset="0"/>
            </a:endParaRPr>
          </a:p>
          <a:p>
            <a:r>
              <a:rPr lang="en-US" sz="1200" noProof="1">
                <a:solidFill>
                  <a:srgbClr val="8CBBAD"/>
                </a:solidFill>
                <a:latin typeface="Courier New" panose="02070309020205020404" pitchFamily="49" charset="0"/>
              </a:rPr>
              <a:t>uniform mat4 </a:t>
            </a:r>
            <a:r>
              <a:rPr lang="en-US" sz="1200" noProof="1">
                <a:solidFill>
                  <a:srgbClr val="E0E2E4"/>
                </a:solidFill>
                <a:latin typeface="Courier New" panose="02070309020205020404" pitchFamily="49" charset="0"/>
              </a:rPr>
              <a:t>model;</a:t>
            </a:r>
          </a:p>
          <a:p>
            <a:r>
              <a:rPr lang="en-US" sz="1200" noProof="1">
                <a:solidFill>
                  <a:srgbClr val="8CBBAD"/>
                </a:solidFill>
                <a:latin typeface="Courier New" panose="02070309020205020404" pitchFamily="49" charset="0"/>
              </a:rPr>
              <a:t>uniform mat4 </a:t>
            </a:r>
            <a:r>
              <a:rPr lang="en-US" sz="1200" noProof="1">
                <a:solidFill>
                  <a:srgbClr val="E0E2E4"/>
                </a:solidFill>
                <a:latin typeface="Courier New" panose="02070309020205020404" pitchFamily="49" charset="0"/>
              </a:rPr>
              <a:t>view;</a:t>
            </a:r>
          </a:p>
          <a:p>
            <a:r>
              <a:rPr lang="en-US" sz="1200" noProof="1">
                <a:solidFill>
                  <a:srgbClr val="8CBBAD"/>
                </a:solidFill>
                <a:latin typeface="Courier New" panose="02070309020205020404" pitchFamily="49" charset="0"/>
              </a:rPr>
              <a:t>uniform mat4 </a:t>
            </a:r>
            <a:r>
              <a:rPr lang="en-US" sz="1200" noProof="1">
                <a:solidFill>
                  <a:srgbClr val="E0E2E4"/>
                </a:solidFill>
                <a:latin typeface="Courier New" panose="02070309020205020404" pitchFamily="49" charset="0"/>
              </a:rPr>
              <a:t>projection;</a:t>
            </a:r>
          </a:p>
          <a:p>
            <a:endParaRPr lang="en-US" sz="1200" noProof="1">
              <a:solidFill>
                <a:srgbClr val="8CBBAD"/>
              </a:solidFill>
              <a:latin typeface="Courier New" panose="02070309020205020404" pitchFamily="49" charset="0"/>
            </a:endParaRPr>
          </a:p>
          <a:p>
            <a:r>
              <a:rPr lang="en-US" sz="1200" noProof="1">
                <a:solidFill>
                  <a:srgbClr val="8CBBAD"/>
                </a:solidFill>
                <a:latin typeface="Courier New" panose="02070309020205020404" pitchFamily="49" charset="0"/>
              </a:rPr>
              <a:t>out vec3 </a:t>
            </a:r>
            <a:r>
              <a:rPr lang="en-US" sz="1200" noProof="1">
                <a:solidFill>
                  <a:srgbClr val="E0E2E4"/>
                </a:solidFill>
                <a:latin typeface="Courier New" panose="02070309020205020404" pitchFamily="49" charset="0"/>
              </a:rPr>
              <a:t>bNormal;</a:t>
            </a:r>
          </a:p>
          <a:p>
            <a:br>
              <a:rPr lang="en-US" sz="1200" noProof="1">
                <a:solidFill>
                  <a:srgbClr val="8CBBAD"/>
                </a:solidFill>
                <a:latin typeface="Courier New" panose="02070309020205020404" pitchFamily="49" charset="0"/>
              </a:rPr>
            </a:br>
            <a:r>
              <a:rPr lang="en-US" sz="1200" b="1" noProof="1">
                <a:solidFill>
                  <a:srgbClr val="93C763"/>
                </a:solidFill>
                <a:latin typeface="Courier New" panose="02070309020205020404" pitchFamily="49" charset="0"/>
              </a:rPr>
              <a:t>void</a:t>
            </a:r>
            <a:r>
              <a:rPr lang="en-US" sz="1200" noProof="1">
                <a:solidFill>
                  <a:srgbClr val="E0E2E4"/>
                </a:solidFill>
                <a:latin typeface="Courier New" panose="02070309020205020404" pitchFamily="49" charset="0"/>
              </a:rPr>
              <a:t> main() {</a:t>
            </a:r>
          </a:p>
          <a:p>
            <a:r>
              <a:rPr lang="en-US" sz="1200" noProof="1">
                <a:solidFill>
                  <a:srgbClr val="E0E2E4"/>
                </a:solidFill>
                <a:latin typeface="Courier New" panose="02070309020205020404" pitchFamily="49" charset="0"/>
              </a:rPr>
              <a:t>    </a:t>
            </a:r>
            <a:r>
              <a:rPr lang="en-US" sz="1200" noProof="1">
                <a:solidFill>
                  <a:srgbClr val="8CBBAD"/>
                </a:solidFill>
                <a:latin typeface="Courier New" panose="02070309020205020404" pitchFamily="49" charset="0"/>
              </a:rPr>
              <a:t>// Invertendo a transformação para normal</a:t>
            </a:r>
          </a:p>
          <a:p>
            <a:r>
              <a:rPr lang="en-US" sz="1200" noProof="1">
                <a:solidFill>
                  <a:srgbClr val="E0E2E4"/>
                </a:solidFill>
                <a:latin typeface="Courier New" panose="02070309020205020404" pitchFamily="49" charset="0"/>
              </a:rPr>
              <a:t>    bNormal = </a:t>
            </a:r>
            <a:r>
              <a:rPr lang="en-US" sz="1200" noProof="1">
                <a:solidFill>
                  <a:srgbClr val="8CBBAD"/>
                </a:solidFill>
                <a:latin typeface="Courier New" panose="02070309020205020404" pitchFamily="49" charset="0"/>
              </a:rPr>
              <a:t>mat3</a:t>
            </a:r>
            <a:r>
              <a:rPr lang="en-US" sz="1200" noProof="1">
                <a:solidFill>
                  <a:srgbClr val="E0E2E4"/>
                </a:solidFill>
                <a:latin typeface="Courier New" panose="02070309020205020404" pitchFamily="49" charset="0"/>
              </a:rPr>
              <a:t>(transpose(inverse(model))) * normal;</a:t>
            </a:r>
          </a:p>
          <a:p>
            <a:br>
              <a:rPr lang="en-US" sz="1200" noProof="1">
                <a:solidFill>
                  <a:srgbClr val="8CBBAD"/>
                </a:solidFill>
                <a:latin typeface="Courier New" panose="02070309020205020404" pitchFamily="49" charset="0"/>
              </a:rPr>
            </a:br>
            <a:r>
              <a:rPr lang="en-US" sz="1200" noProof="1">
                <a:solidFill>
                  <a:srgbClr val="8CBBAD"/>
                </a:solidFill>
                <a:latin typeface="Courier New" panose="02070309020205020404" pitchFamily="49" charset="0"/>
              </a:rPr>
              <a:t>    // Aplicando trasnsformações em cada vértice</a:t>
            </a:r>
          </a:p>
          <a:p>
            <a:r>
              <a:rPr lang="en-US" sz="1200" noProof="1">
                <a:solidFill>
                  <a:srgbClr val="E0E2E4"/>
                </a:solidFill>
                <a:latin typeface="Courier New" panose="02070309020205020404" pitchFamily="49" charset="0"/>
              </a:rPr>
              <a:t>    gl_Position = projection * view * model * vec4(position, 1.0);</a:t>
            </a:r>
          </a:p>
          <a:p>
            <a:r>
              <a:rPr lang="en-US" sz="1200" noProof="1">
                <a:solidFill>
                  <a:srgbClr val="E0E2E4"/>
                </a:solidFill>
                <a:latin typeface="Courier New" panose="02070309020205020404" pitchFamily="49" charset="0"/>
              </a:rPr>
              <a:t>}</a:t>
            </a:r>
          </a:p>
        </p:txBody>
      </p:sp>
    </p:spTree>
    <p:extLst>
      <p:ext uri="{BB962C8B-B14F-4D97-AF65-F5344CB8AC3E}">
        <p14:creationId xmlns:p14="http://schemas.microsoft.com/office/powerpoint/2010/main" val="2960019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113F-3910-0668-C031-6645CEEC9DDA}"/>
              </a:ext>
            </a:extLst>
          </p:cNvPr>
          <p:cNvSpPr>
            <a:spLocks noGrp="1"/>
          </p:cNvSpPr>
          <p:nvPr>
            <p:ph type="title"/>
          </p:nvPr>
        </p:nvSpPr>
        <p:spPr/>
        <p:txBody>
          <a:bodyPr/>
          <a:lstStyle/>
          <a:p>
            <a:r>
              <a:rPr lang="pt-BR" dirty="0" err="1"/>
              <a:t>Uniforms</a:t>
            </a:r>
            <a:endParaRPr lang="pt-BR" dirty="0"/>
          </a:p>
        </p:txBody>
      </p:sp>
      <p:sp>
        <p:nvSpPr>
          <p:cNvPr id="3" name="Text Placeholder 2">
            <a:extLst>
              <a:ext uri="{FF2B5EF4-FFF2-40B4-BE49-F238E27FC236}">
                <a16:creationId xmlns:a16="http://schemas.microsoft.com/office/drawing/2014/main" id="{5CDCE2A7-8A77-25D3-E0B2-4CB4719BC85A}"/>
              </a:ext>
            </a:extLst>
          </p:cNvPr>
          <p:cNvSpPr>
            <a:spLocks noGrp="1"/>
          </p:cNvSpPr>
          <p:nvPr>
            <p:ph type="body" idx="1"/>
          </p:nvPr>
        </p:nvSpPr>
        <p:spPr>
          <a:xfrm>
            <a:off x="539258" y="4932325"/>
            <a:ext cx="4187952" cy="603877"/>
          </a:xfrm>
        </p:spPr>
        <p:txBody>
          <a:bodyPr/>
          <a:lstStyle/>
          <a:p>
            <a:r>
              <a:rPr lang="pt-BR" dirty="0"/>
              <a:t>Qual seria o resultado?</a:t>
            </a:r>
          </a:p>
        </p:txBody>
      </p:sp>
      <p:sp>
        <p:nvSpPr>
          <p:cNvPr id="4" name="Slide Number Placeholder 3">
            <a:extLst>
              <a:ext uri="{FF2B5EF4-FFF2-40B4-BE49-F238E27FC236}">
                <a16:creationId xmlns:a16="http://schemas.microsoft.com/office/drawing/2014/main" id="{B7C57D2B-BAD0-9632-E3E6-4587F91F63C7}"/>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pt-BR" smtClean="0"/>
              <a:t>9</a:t>
            </a:fld>
            <a:endParaRPr lang="pt-BR"/>
          </a:p>
        </p:txBody>
      </p:sp>
      <p:sp>
        <p:nvSpPr>
          <p:cNvPr id="5" name="TextBox 4">
            <a:extLst>
              <a:ext uri="{FF2B5EF4-FFF2-40B4-BE49-F238E27FC236}">
                <a16:creationId xmlns:a16="http://schemas.microsoft.com/office/drawing/2014/main" id="{08EDC8D5-52E6-A8D9-6A49-49A715BA0F91}"/>
              </a:ext>
            </a:extLst>
          </p:cNvPr>
          <p:cNvSpPr txBox="1"/>
          <p:nvPr/>
        </p:nvSpPr>
        <p:spPr>
          <a:xfrm>
            <a:off x="539259" y="3236149"/>
            <a:ext cx="4252196" cy="1569660"/>
          </a:xfrm>
          <a:prstGeom prst="rect">
            <a:avLst/>
          </a:prstGeom>
          <a:solidFill>
            <a:schemeClr val="tx1">
              <a:lumMod val="85000"/>
              <a:lumOff val="15000"/>
            </a:schemeClr>
          </a:solidFill>
        </p:spPr>
        <p:txBody>
          <a:bodyPr wrap="square">
            <a:spAutoFit/>
          </a:bodyPr>
          <a:lstStyle/>
          <a:p>
            <a:r>
              <a:rPr lang="en-US" sz="1600" b="0" i="0" noProof="1">
                <a:solidFill>
                  <a:srgbClr val="8CBBAD"/>
                </a:solidFill>
                <a:effectLst/>
                <a:latin typeface="Courier New" panose="02070309020205020404" pitchFamily="49" charset="0"/>
              </a:rPr>
              <a:t>#version 330 core</a:t>
            </a:r>
            <a:endParaRPr lang="en-US" sz="1600" noProof="1">
              <a:solidFill>
                <a:srgbClr val="E0E2E4"/>
              </a:solidFill>
              <a:latin typeface="Courier New" panose="02070309020205020404" pitchFamily="49" charset="0"/>
            </a:endParaRPr>
          </a:p>
          <a:p>
            <a:r>
              <a:rPr lang="en-US" sz="1600" b="1" noProof="1">
                <a:solidFill>
                  <a:srgbClr val="93C763"/>
                </a:solidFill>
                <a:latin typeface="Courier New" panose="02070309020205020404" pitchFamily="49" charset="0"/>
              </a:rPr>
              <a:t>uniform</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vec3</a:t>
            </a:r>
            <a:r>
              <a:rPr lang="en-US" sz="1600" b="0" i="0" noProof="1">
                <a:solidFill>
                  <a:srgbClr val="E0E2E4"/>
                </a:solidFill>
                <a:effectLst/>
                <a:latin typeface="Courier New" panose="02070309020205020404" pitchFamily="49" charset="0"/>
              </a:rPr>
              <a:t> color;</a:t>
            </a:r>
          </a:p>
          <a:p>
            <a:r>
              <a:rPr lang="en-US" sz="1600" b="1" i="0" noProof="1">
                <a:solidFill>
                  <a:srgbClr val="93C763"/>
                </a:solidFill>
                <a:effectLst/>
                <a:latin typeface="Courier New" panose="02070309020205020404" pitchFamily="49" charset="0"/>
              </a:rPr>
              <a:t>out</a:t>
            </a:r>
            <a:r>
              <a:rPr lang="en-US" sz="1600" b="0" i="0" noProof="1">
                <a:solidFill>
                  <a:srgbClr val="E0E2E4"/>
                </a:solidFill>
                <a:effectLst/>
                <a:latin typeface="Courier New" panose="02070309020205020404" pitchFamily="49" charset="0"/>
              </a:rPr>
              <a:t> </a:t>
            </a:r>
            <a:r>
              <a:rPr lang="en-US" sz="1600" b="0" i="0" noProof="1">
                <a:solidFill>
                  <a:srgbClr val="8CBBAD"/>
                </a:solidFill>
                <a:effectLst/>
                <a:latin typeface="Courier New" panose="02070309020205020404" pitchFamily="49" charset="0"/>
              </a:rPr>
              <a:t>vec4</a:t>
            </a:r>
            <a:r>
              <a:rPr lang="en-US" sz="1600" b="0" i="0" noProof="1">
                <a:solidFill>
                  <a:srgbClr val="E0E2E4"/>
                </a:solidFill>
                <a:effectLst/>
                <a:latin typeface="Courier New" panose="02070309020205020404" pitchFamily="49" charset="0"/>
              </a:rPr>
              <a:t> FragColor;</a:t>
            </a:r>
          </a:p>
          <a:p>
            <a:r>
              <a:rPr lang="en-US" sz="1600" b="1" i="0" noProof="1">
                <a:solidFill>
                  <a:srgbClr val="93C763"/>
                </a:solidFill>
                <a:effectLst/>
                <a:latin typeface="Courier New" panose="02070309020205020404" pitchFamily="49" charset="0"/>
              </a:rPr>
              <a:t>void</a:t>
            </a:r>
            <a:r>
              <a:rPr lang="en-US" sz="1600" b="0" i="0" noProof="1">
                <a:solidFill>
                  <a:srgbClr val="E0E2E4"/>
                </a:solidFill>
                <a:effectLst/>
                <a:latin typeface="Courier New" panose="02070309020205020404" pitchFamily="49" charset="0"/>
              </a:rPr>
              <a:t> main() { </a:t>
            </a:r>
          </a:p>
          <a:p>
            <a:r>
              <a:rPr lang="en-US" sz="1600" noProof="1">
                <a:solidFill>
                  <a:srgbClr val="E0E2E4"/>
                </a:solidFill>
                <a:latin typeface="Courier New" panose="02070309020205020404" pitchFamily="49" charset="0"/>
              </a:rPr>
              <a:t>    </a:t>
            </a:r>
            <a:r>
              <a:rPr lang="en-US" sz="1600" b="0" i="0" noProof="1">
                <a:solidFill>
                  <a:srgbClr val="E0E2E4"/>
                </a:solidFill>
                <a:effectLst/>
                <a:latin typeface="Courier New" panose="02070309020205020404" pitchFamily="49" charset="0"/>
              </a:rPr>
              <a:t>FragColor = vec4(color, 1.0);</a:t>
            </a:r>
          </a:p>
          <a:p>
            <a:r>
              <a:rPr lang="en-US" sz="1600" noProof="1">
                <a:solidFill>
                  <a:srgbClr val="E0E2E4"/>
                </a:solidFill>
                <a:latin typeface="Courier New" panose="02070309020205020404" pitchFamily="49" charset="0"/>
              </a:rPr>
              <a:t>}</a:t>
            </a:r>
            <a:endParaRPr lang="en-US" sz="1200" noProof="1">
              <a:solidFill>
                <a:schemeClr val="bg1"/>
              </a:solidFill>
            </a:endParaRPr>
          </a:p>
        </p:txBody>
      </p:sp>
      <p:sp>
        <p:nvSpPr>
          <p:cNvPr id="6" name="TextBox 5">
            <a:extLst>
              <a:ext uri="{FF2B5EF4-FFF2-40B4-BE49-F238E27FC236}">
                <a16:creationId xmlns:a16="http://schemas.microsoft.com/office/drawing/2014/main" id="{EC0E82F5-D314-7B14-C314-505219FD63DD}"/>
              </a:ext>
            </a:extLst>
          </p:cNvPr>
          <p:cNvSpPr txBox="1"/>
          <p:nvPr/>
        </p:nvSpPr>
        <p:spPr>
          <a:xfrm>
            <a:off x="539258" y="778740"/>
            <a:ext cx="7431245" cy="1077218"/>
          </a:xfrm>
          <a:prstGeom prst="rect">
            <a:avLst/>
          </a:prstGeom>
          <a:solidFill>
            <a:schemeClr val="tx1">
              <a:lumMod val="85000"/>
              <a:lumOff val="15000"/>
            </a:schemeClr>
          </a:solidFill>
        </p:spPr>
        <p:txBody>
          <a:bodyPr wrap="square">
            <a:spAutoFit/>
          </a:bodyPr>
          <a:lstStyle/>
          <a:p>
            <a:r>
              <a:rPr lang="en-US" sz="1600" noProof="1">
                <a:solidFill>
                  <a:srgbClr val="E0E2E4"/>
                </a:solidFill>
                <a:latin typeface="Courier New" panose="02070309020205020404" pitchFamily="49" charset="0"/>
              </a:rPr>
              <a:t>...</a:t>
            </a:r>
          </a:p>
          <a:p>
            <a:r>
              <a:rPr lang="en-US" sz="1600" noProof="1">
                <a:solidFill>
                  <a:srgbClr val="E0E2E4"/>
                </a:solidFill>
                <a:latin typeface="Courier New" panose="02070309020205020404" pitchFamily="49" charset="0"/>
              </a:rPr>
              <a:t># Código OpenGL</a:t>
            </a:r>
          </a:p>
          <a:p>
            <a:r>
              <a:rPr lang="en-US" sz="1600" b="0" dirty="0">
                <a:solidFill>
                  <a:srgbClr val="DCDCAA"/>
                </a:solidFill>
                <a:effectLst/>
                <a:latin typeface="Courier New" panose="02070309020205020404" pitchFamily="49" charset="0"/>
                <a:cs typeface="Courier New" panose="02070309020205020404" pitchFamily="49" charset="0"/>
              </a:rPr>
              <a:t>glUniform1f</a:t>
            </a:r>
            <a:r>
              <a:rPr lang="en-US" sz="1600" b="0" dirty="0">
                <a:solidFill>
                  <a:srgbClr val="B4B4B4"/>
                </a:solidFill>
                <a:effectLst/>
                <a:latin typeface="Courier New" panose="02070309020205020404" pitchFamily="49" charset="0"/>
                <a:cs typeface="Courier New" panose="02070309020205020404" pitchFamily="49" charset="0"/>
              </a:rPr>
              <a:t>(</a:t>
            </a:r>
            <a:r>
              <a:rPr lang="en-US" sz="1600" b="0" dirty="0">
                <a:solidFill>
                  <a:srgbClr val="9CDCFE"/>
                </a:solidFill>
                <a:effectLst/>
                <a:latin typeface="Courier New" panose="02070309020205020404" pitchFamily="49" charset="0"/>
                <a:cs typeface="Courier New" panose="02070309020205020404" pitchFamily="49" charset="0"/>
              </a:rPr>
              <a:t>uniforms</a:t>
            </a:r>
            <a:r>
              <a:rPr lang="en-US" sz="1600" b="0" dirty="0">
                <a:solidFill>
                  <a:srgbClr val="B4B4B4"/>
                </a:solidFill>
                <a:effectLst/>
                <a:latin typeface="Courier New" panose="02070309020205020404" pitchFamily="49" charset="0"/>
                <a:cs typeface="Courier New" panose="02070309020205020404" pitchFamily="49" charset="0"/>
              </a:rPr>
              <a:t>[</a:t>
            </a:r>
            <a:r>
              <a:rPr lang="en-US" sz="1600" b="0" dirty="0">
                <a:solidFill>
                  <a:srgbClr val="E8C9BB"/>
                </a:solidFill>
                <a:effectLst/>
                <a:latin typeface="Courier New" panose="02070309020205020404" pitchFamily="49" charset="0"/>
                <a:cs typeface="Courier New" panose="02070309020205020404" pitchFamily="49" charset="0"/>
              </a:rPr>
              <a:t>”</a:t>
            </a:r>
            <a:r>
              <a:rPr lang="en-US" sz="1600" b="0" dirty="0">
                <a:solidFill>
                  <a:srgbClr val="CE9178"/>
                </a:solidFill>
                <a:effectLst/>
                <a:latin typeface="Courier New" panose="02070309020205020404" pitchFamily="49" charset="0"/>
                <a:cs typeface="Courier New" panose="02070309020205020404" pitchFamily="49" charset="0"/>
              </a:rPr>
              <a:t>color</a:t>
            </a:r>
            <a:r>
              <a:rPr lang="en-US" sz="1600" b="0" dirty="0">
                <a:solidFill>
                  <a:srgbClr val="E8C9BB"/>
                </a:solidFill>
                <a:effectLst/>
                <a:latin typeface="Courier New" panose="02070309020205020404" pitchFamily="49" charset="0"/>
                <a:cs typeface="Courier New" panose="02070309020205020404" pitchFamily="49" charset="0"/>
              </a:rPr>
              <a:t>"</a:t>
            </a:r>
            <a:r>
              <a:rPr lang="en-US" sz="1600" b="0" dirty="0">
                <a:solidFill>
                  <a:srgbClr val="B4B4B4"/>
                </a:solidFill>
                <a:effectLst/>
                <a:latin typeface="Courier New" panose="02070309020205020404" pitchFamily="49" charset="0"/>
                <a:cs typeface="Courier New" panose="02070309020205020404" pitchFamily="49" charset="0"/>
              </a:rPr>
              <a:t>],</a:t>
            </a:r>
            <a:r>
              <a:rPr lang="en-US" sz="1600" b="0" dirty="0">
                <a:solidFill>
                  <a:srgbClr val="DADADA"/>
                </a:solidFill>
                <a:effectLst/>
                <a:latin typeface="Courier New" panose="02070309020205020404" pitchFamily="49" charset="0"/>
                <a:cs typeface="Courier New" panose="02070309020205020404" pitchFamily="49" charset="0"/>
              </a:rPr>
              <a:t> </a:t>
            </a:r>
            <a:r>
              <a:rPr lang="en-US" sz="1600" b="0" dirty="0">
                <a:solidFill>
                  <a:srgbClr val="9CDCFE"/>
                </a:solidFill>
                <a:effectLst/>
                <a:latin typeface="Courier New" panose="02070309020205020404" pitchFamily="49" charset="0"/>
                <a:cs typeface="Courier New" panose="02070309020205020404" pitchFamily="49" charset="0"/>
              </a:rPr>
              <a:t>[1.0, 1.0, 0.0]</a:t>
            </a:r>
            <a:r>
              <a:rPr lang="en-US" sz="1600" b="0" dirty="0">
                <a:solidFill>
                  <a:srgbClr val="B4B4B4"/>
                </a:solidFill>
                <a:effectLst/>
                <a:latin typeface="Courier New" panose="02070309020205020404" pitchFamily="49" charset="0"/>
                <a:cs typeface="Courier New" panose="02070309020205020404" pitchFamily="49" charset="0"/>
              </a:rPr>
              <a:t>)</a:t>
            </a:r>
            <a:endParaRPr lang="en-US" sz="1600" b="0" dirty="0">
              <a:solidFill>
                <a:srgbClr val="DADADA"/>
              </a:solidFill>
              <a:effectLst/>
              <a:latin typeface="Courier New" panose="02070309020205020404" pitchFamily="49" charset="0"/>
              <a:cs typeface="Courier New" panose="02070309020205020404" pitchFamily="49" charset="0"/>
            </a:endParaRPr>
          </a:p>
          <a:p>
            <a:endParaRPr lang="en-US" sz="1600" noProof="1">
              <a:solidFill>
                <a:srgbClr val="E0E2E4"/>
              </a:solidFill>
              <a:latin typeface="Courier New" panose="02070309020205020404" pitchFamily="49" charset="0"/>
            </a:endParaRPr>
          </a:p>
        </p:txBody>
      </p:sp>
      <p:pic>
        <p:nvPicPr>
          <p:cNvPr id="12" name="Picture 11" descr="Shape&#10;&#10;Description automatically generated">
            <a:extLst>
              <a:ext uri="{FF2B5EF4-FFF2-40B4-BE49-F238E27FC236}">
                <a16:creationId xmlns:a16="http://schemas.microsoft.com/office/drawing/2014/main" id="{6B2392B3-8E1B-F0CA-350C-D9A4DBD9B53E}"/>
              </a:ext>
            </a:extLst>
          </p:cNvPr>
          <p:cNvPicPr>
            <a:picLocks noChangeAspect="1"/>
          </p:cNvPicPr>
          <p:nvPr/>
        </p:nvPicPr>
        <p:blipFill>
          <a:blip r:embed="rId2"/>
          <a:stretch>
            <a:fillRect/>
          </a:stretch>
        </p:blipFill>
        <p:spPr>
          <a:xfrm>
            <a:off x="5038040" y="3236150"/>
            <a:ext cx="2932463" cy="2308324"/>
          </a:xfrm>
          <a:prstGeom prst="rect">
            <a:avLst/>
          </a:prstGeom>
        </p:spPr>
      </p:pic>
    </p:spTree>
    <p:extLst>
      <p:ext uri="{BB962C8B-B14F-4D97-AF65-F5344CB8AC3E}">
        <p14:creationId xmlns:p14="http://schemas.microsoft.com/office/powerpoint/2010/main" val="1925560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ersonalizar design">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9917</TotalTime>
  <Words>5576</Words>
  <Application>Microsoft Macintosh PowerPoint</Application>
  <PresentationFormat>On-screen Show (16:10)</PresentationFormat>
  <Paragraphs>713</Paragraphs>
  <Slides>53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Courier New</vt:lpstr>
      <vt:lpstr>Menlo</vt:lpstr>
      <vt:lpstr>system-ui</vt:lpstr>
      <vt:lpstr>Tahoma</vt:lpstr>
      <vt:lpstr>Verdana</vt:lpstr>
      <vt:lpstr>Personalizar design</vt:lpstr>
      <vt:lpstr>PowerPoint Presentation</vt:lpstr>
      <vt:lpstr>Ray Casting, Ray Marching, Ray Tracing</vt:lpstr>
      <vt:lpstr>Shaders</vt:lpstr>
      <vt:lpstr>Fragment Shader</vt:lpstr>
      <vt:lpstr>Introdução a Shaders (GLSL)</vt:lpstr>
      <vt:lpstr>Tipos de Dados (GLSL)</vt:lpstr>
      <vt:lpstr>Exemplo com Vetores</vt:lpstr>
      <vt:lpstr>Uniforms</vt:lpstr>
      <vt:lpstr>Uniforms</vt:lpstr>
      <vt:lpstr>In e Outs</vt:lpstr>
      <vt:lpstr>In e Outs</vt:lpstr>
      <vt:lpstr>In e Outs</vt:lpstr>
      <vt:lpstr>Variáveis Built-in</vt:lpstr>
      <vt:lpstr>Funções Built-in</vt:lpstr>
      <vt:lpstr>Algumas das principais funções</vt:lpstr>
      <vt:lpstr>Algumas das principais funções</vt:lpstr>
      <vt:lpstr>Shadertoy</vt:lpstr>
      <vt:lpstr>Shadertoy Uniforms</vt:lpstr>
      <vt:lpstr>Shadertoy</vt:lpstr>
      <vt:lpstr>Interpreta tipo de vetores</vt:lpstr>
      <vt:lpstr>Função step() do GLSL</vt:lpstr>
      <vt:lpstr>Signed Distance Function (SDF)</vt:lpstr>
      <vt:lpstr>Signed Distance Function (SDF)</vt:lpstr>
      <vt:lpstr>Função para círculo 2D</vt:lpstr>
      <vt:lpstr>Signed Distance Function (SDF)</vt:lpstr>
      <vt:lpstr>Signed Distance Function (SDF)</vt:lpstr>
      <vt:lpstr>Círculo em outras posições</vt:lpstr>
      <vt:lpstr>Exemplo</vt:lpstr>
      <vt:lpstr>Atividade em Aula: Faça um quadrado</vt:lpstr>
      <vt:lpstr>Exemplo Completo</vt:lpstr>
      <vt:lpstr>Transformando objetos (Rotação)</vt:lpstr>
      <vt:lpstr>Exemplo com rotação animada</vt:lpstr>
      <vt:lpstr>Exemplo mix (LERP)</vt:lpstr>
      <vt:lpstr>Exemplo smoothstep (Hermite)</vt:lpstr>
      <vt:lpstr>Atividade: Faça um degrade para fundo de tela</vt:lpstr>
      <vt:lpstr>Organizando código</vt:lpstr>
      <vt:lpstr>Combinando formas</vt:lpstr>
      <vt:lpstr>União</vt:lpstr>
      <vt:lpstr>Intersecção</vt:lpstr>
      <vt:lpstr>Subtrair o círculo do quadrado</vt:lpstr>
      <vt:lpstr>Subtrair o quadrado do círculo</vt:lpstr>
      <vt:lpstr>Ou exclusivo (XOR)</vt:lpstr>
      <vt:lpstr>Resumindo</vt:lpstr>
      <vt:lpstr>Posicionamento 2D</vt:lpstr>
      <vt:lpstr>opSymX</vt:lpstr>
      <vt:lpstr>opSymY</vt:lpstr>
      <vt:lpstr>opSymXY</vt:lpstr>
      <vt:lpstr>opRep</vt:lpstr>
      <vt:lpstr>Funções SDF prontas</vt:lpstr>
      <vt:lpstr>Vídeos sobre SDFs</vt:lpstr>
      <vt:lpstr>Projeto 2.1</vt:lpstr>
      <vt:lpstr>Referências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Luciano Pereira Soares</cp:lastModifiedBy>
  <cp:revision>27</cp:revision>
  <dcterms:modified xsi:type="dcterms:W3CDTF">2023-05-02T13:12:45Z</dcterms:modified>
</cp:coreProperties>
</file>