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slide" Target="slides/slide41.xml"/><Relationship Id="rId23" Type="http://schemas.openxmlformats.org/officeDocument/2006/relationships/slide" Target="slides/slide18.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slide" Target="slides/slide43.xml"/><Relationship Id="rId25" Type="http://schemas.openxmlformats.org/officeDocument/2006/relationships/slide" Target="slides/slide20.xml"/><Relationship Id="rId47" Type="http://schemas.openxmlformats.org/officeDocument/2006/relationships/slide" Target="slides/slide42.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f76e4f7f69_8_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 name="Google Shape;44;gf76e4f7f69_8_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f68d906cc6_0_17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f68d906cc6_0_1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f68d906cc6_0_17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f68d906cc6_0_18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f68d906cc6_0_1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f68d906cc6_0_18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f68d906cc6_0_20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f68d906cc6_0_2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f68d906cc6_0_20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f68d906cc6_0_21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f68d906cc6_0_2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gf68d906cc6_0_21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68d906cc6_0_22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f68d906cc6_0_2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gf68d906cc6_0_22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f68d906cc6_0_23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f68d906cc6_0_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f68d906cc6_0_23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68d906cc6_0_24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f68d906cc6_0_2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f68d906cc6_0_2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f68d906cc6_0_24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f68d906cc6_0_2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f68d906cc6_0_24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f68d906cc6_0_25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f68d906cc6_0_2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f68d906cc6_0_25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68d906cc6_0_26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68d906cc6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f68d906cc6_0_26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f68d906cc6_0_9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f68d906cc6_0_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 name="Google Shape;51;gf68d906cc6_0_9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f68d906cc6_0_27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f68d906cc6_0_2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f68d906cc6_0_27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68d906cc6_0_28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68d906cc6_0_2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f68d906cc6_0_28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f68d906cc6_0_28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f68d906cc6_0_2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8" name="Google Shape;238;gf68d906cc6_0_2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f68d906cc6_0_29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f68d906cc6_0_2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gf68d906cc6_0_29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68d906cc6_0_30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68d906cc6_0_3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gf68d906cc6_0_30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f68d906cc6_0_31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f68d906cc6_0_3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gf68d906cc6_0_3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f68d906cc6_0_32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f68d906cc6_0_3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f68d906cc6_0_32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f68d906cc6_0_33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f68d906cc6_0_3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gf68d906cc6_0_332: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f68d906cc6_0_34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f68d906cc6_0_3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gf68d906cc6_0_34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f68d906cc6_0_34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f68d906cc6_0_3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gf68d906cc6_0_34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68d906cc6_0_9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68d906cc6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f68d906cc6_0_9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68d906cc6_0_35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68d906cc6_0_3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gf68d906cc6_0_35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f68d906cc6_0_37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f68d906cc6_0_3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f68d906cc6_0_37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68d906cc6_0_38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68d906cc6_0_3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gf68d906cc6_0_38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f68d906cc6_0_38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f68d906cc6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f68d906cc6_0_38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f68d906cc6_0_39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f68d906cc6_0_3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f68d906cc6_0_39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f68d906cc6_0_40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f68d906cc6_0_4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f68d906cc6_0_40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f68d906cc6_0_41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f68d906cc6_0_4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f68d906cc6_0_41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68d906cc6_0_42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68d906cc6_0_4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gf68d906cc6_0_4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f68d906cc6_0_427: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f68d906cc6_0_4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f68d906cc6_0_42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f68d906cc6_0_444: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f68d906cc6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0" name="Google Shape;380;gf68d906cc6_0_44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f68d906cc6_0_10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f68d906cc6_0_1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f68d906cc6_0_10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f68d906cc6_0_45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f68d906cc6_0_4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gf68d906cc6_0_45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f68d906cc6_0_435: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f68d906cc6_0_4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gf68d906cc6_0_435: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f68d906cc6_0_45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f68d906cc6_0_4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gf68d906cc6_0_45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ef444b581a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gef444b581a_0_72: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f68d906cc6_0_120: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f68d906cc6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f68d906cc6_0_1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f68d906cc6_0_133: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f68d906cc6_0_1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f68d906cc6_0_1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f68d906cc6_0_146: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f68d906cc6_0_1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f68d906cc6_0_14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f68d906cc6_0_15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f68d906cc6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f68d906cc6_0_15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f68d906cc6_0_169: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f68d906cc6_0_16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f68d906cc6_0_16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conteúdo">
  <p:cSld name="Título e conteúdo">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5296959"/>
            <a:ext cx="2133600" cy="30427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rgbClr val="BCBEC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3124200" y="5296959"/>
            <a:ext cx="2895600" cy="30427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rgbClr val="BCBEC0"/>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6553200" y="5296959"/>
            <a:ext cx="2133600" cy="304271"/>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BCBEC0"/>
                </a:solidFill>
                <a:latin typeface="Calibri"/>
                <a:ea typeface="Calibri"/>
                <a:cs typeface="Calibri"/>
                <a:sym typeface="Calibri"/>
              </a:defRPr>
            </a:lvl1pPr>
            <a:lvl2pPr indent="0" lvl="1" marL="0" marR="0" rtl="0" algn="l">
              <a:spcBef>
                <a:spcPts val="0"/>
              </a:spcBef>
              <a:buNone/>
              <a:defRPr b="0" i="0" sz="1800" u="none" cap="none" strike="noStrike">
                <a:solidFill>
                  <a:srgbClr val="BCBEC0"/>
                </a:solidFill>
                <a:latin typeface="Calibri"/>
                <a:ea typeface="Calibri"/>
                <a:cs typeface="Calibri"/>
                <a:sym typeface="Calibri"/>
              </a:defRPr>
            </a:lvl2pPr>
            <a:lvl3pPr indent="0" lvl="2" marL="0" marR="0" rtl="0" algn="l">
              <a:spcBef>
                <a:spcPts val="0"/>
              </a:spcBef>
              <a:buNone/>
              <a:defRPr b="0" i="0" sz="1800" u="none" cap="none" strike="noStrike">
                <a:solidFill>
                  <a:srgbClr val="BCBEC0"/>
                </a:solidFill>
                <a:latin typeface="Calibri"/>
                <a:ea typeface="Calibri"/>
                <a:cs typeface="Calibri"/>
                <a:sym typeface="Calibri"/>
              </a:defRPr>
            </a:lvl3pPr>
            <a:lvl4pPr indent="0" lvl="3" marL="0" marR="0" rtl="0" algn="l">
              <a:spcBef>
                <a:spcPts val="0"/>
              </a:spcBef>
              <a:buNone/>
              <a:defRPr b="0" i="0" sz="1800" u="none" cap="none" strike="noStrike">
                <a:solidFill>
                  <a:srgbClr val="BCBEC0"/>
                </a:solidFill>
                <a:latin typeface="Calibri"/>
                <a:ea typeface="Calibri"/>
                <a:cs typeface="Calibri"/>
                <a:sym typeface="Calibri"/>
              </a:defRPr>
            </a:lvl4pPr>
            <a:lvl5pPr indent="0" lvl="4" marL="0" marR="0" rtl="0" algn="l">
              <a:spcBef>
                <a:spcPts val="0"/>
              </a:spcBef>
              <a:buNone/>
              <a:defRPr b="0" i="0" sz="1800" u="none" cap="none" strike="noStrike">
                <a:solidFill>
                  <a:srgbClr val="BCBEC0"/>
                </a:solidFill>
                <a:latin typeface="Calibri"/>
                <a:ea typeface="Calibri"/>
                <a:cs typeface="Calibri"/>
                <a:sym typeface="Calibri"/>
              </a:defRPr>
            </a:lvl5pPr>
            <a:lvl6pPr indent="0" lvl="5" marL="0" marR="0" rtl="0" algn="l">
              <a:spcBef>
                <a:spcPts val="0"/>
              </a:spcBef>
              <a:buNone/>
              <a:defRPr b="0" i="0" sz="1800" u="none" cap="none" strike="noStrike">
                <a:solidFill>
                  <a:srgbClr val="BCBEC0"/>
                </a:solidFill>
                <a:latin typeface="Calibri"/>
                <a:ea typeface="Calibri"/>
                <a:cs typeface="Calibri"/>
                <a:sym typeface="Calibri"/>
              </a:defRPr>
            </a:lvl6pPr>
            <a:lvl7pPr indent="0" lvl="6" marL="0" marR="0" rtl="0" algn="l">
              <a:spcBef>
                <a:spcPts val="0"/>
              </a:spcBef>
              <a:buNone/>
              <a:defRPr b="0" i="0" sz="1800" u="none" cap="none" strike="noStrike">
                <a:solidFill>
                  <a:srgbClr val="BCBEC0"/>
                </a:solidFill>
                <a:latin typeface="Calibri"/>
                <a:ea typeface="Calibri"/>
                <a:cs typeface="Calibri"/>
                <a:sym typeface="Calibri"/>
              </a:defRPr>
            </a:lvl7pPr>
            <a:lvl8pPr indent="0" lvl="7" marL="0" marR="0" rtl="0" algn="l">
              <a:spcBef>
                <a:spcPts val="0"/>
              </a:spcBef>
              <a:buNone/>
              <a:defRPr b="0" i="0" sz="1800" u="none" cap="none" strike="noStrike">
                <a:solidFill>
                  <a:srgbClr val="BCBEC0"/>
                </a:solidFill>
                <a:latin typeface="Calibri"/>
                <a:ea typeface="Calibri"/>
                <a:cs typeface="Calibri"/>
                <a:sym typeface="Calibri"/>
              </a:defRPr>
            </a:lvl8pPr>
            <a:lvl9pPr indent="0" lvl="8" marL="0" marR="0" rtl="0" algn="l">
              <a:spcBef>
                <a:spcPts val="0"/>
              </a:spcBef>
              <a:buNone/>
              <a:defRPr b="0" i="0" sz="1800" u="none" cap="none" strike="noStrike">
                <a:solidFill>
                  <a:srgbClr val="BCBEC0"/>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BR"/>
              <a:t>‹#›</a:t>
            </a:fld>
            <a:endParaRPr/>
          </a:p>
        </p:txBody>
      </p:sp>
      <p:pic>
        <p:nvPicPr>
          <p:cNvPr id="15" name="Google Shape;15;p2"/>
          <p:cNvPicPr preferRelativeResize="0"/>
          <p:nvPr/>
        </p:nvPicPr>
        <p:blipFill rotWithShape="1">
          <a:blip r:embed="rId2">
            <a:alphaModFix/>
          </a:blip>
          <a:srcRect b="0" l="0" r="0" t="0"/>
          <a:stretch/>
        </p:blipFill>
        <p:spPr>
          <a:xfrm>
            <a:off x="6094" y="-1"/>
            <a:ext cx="9123426" cy="6846849"/>
          </a:xfrm>
          <a:prstGeom prst="rect">
            <a:avLst/>
          </a:prstGeom>
          <a:noFill/>
          <a:ln>
            <a:noFill/>
          </a:ln>
        </p:spPr>
      </p:pic>
      <p:sp>
        <p:nvSpPr>
          <p:cNvPr id="16" name="Google Shape;16;p2"/>
          <p:cNvSpPr txBox="1"/>
          <p:nvPr>
            <p:ph idx="1" type="body"/>
          </p:nvPr>
        </p:nvSpPr>
        <p:spPr>
          <a:xfrm>
            <a:off x="966787" y="2262188"/>
            <a:ext cx="7343775" cy="595313"/>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600"/>
              </a:spcBef>
              <a:spcAft>
                <a:spcPts val="0"/>
              </a:spcAft>
              <a:buClr>
                <a:schemeClr val="lt1"/>
              </a:buClr>
              <a:buSzPts val="3000"/>
              <a:buFont typeface="Arial"/>
              <a:buNone/>
              <a:defRPr b="1" i="0" sz="3000" u="none" cap="none" strike="noStrike">
                <a:solidFill>
                  <a:schemeClr val="lt1"/>
                </a:solidFill>
                <a:latin typeface="Verdana"/>
                <a:ea typeface="Verdana"/>
                <a:cs typeface="Verdana"/>
                <a:sym typeface="Verdana"/>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5pPr>
            <a:lvl6pPr indent="-334454" lvl="5" marL="27432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6pPr>
            <a:lvl7pPr indent="-334454" lvl="6" marL="32004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7pPr>
            <a:lvl8pPr indent="-334454" lvl="7" marL="36576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8pPr>
            <a:lvl9pPr indent="-334454" lvl="8" marL="41148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9pPr>
          </a:lstStyle>
          <a:p/>
        </p:txBody>
      </p:sp>
      <p:sp>
        <p:nvSpPr>
          <p:cNvPr id="17" name="Google Shape;17;p2"/>
          <p:cNvSpPr txBox="1"/>
          <p:nvPr>
            <p:ph idx="2" type="body"/>
          </p:nvPr>
        </p:nvSpPr>
        <p:spPr>
          <a:xfrm>
            <a:off x="966787" y="2857501"/>
            <a:ext cx="7343775" cy="396875"/>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333"/>
              </a:spcBef>
              <a:spcAft>
                <a:spcPts val="0"/>
              </a:spcAft>
              <a:buClr>
                <a:schemeClr val="lt1"/>
              </a:buClr>
              <a:buSzPts val="1667"/>
              <a:buFont typeface="Arial"/>
              <a:buNone/>
              <a:defRPr b="0" i="0" sz="1667" u="none" cap="none" strike="noStrike">
                <a:solidFill>
                  <a:schemeClr val="lt1"/>
                </a:solidFill>
                <a:latin typeface="Verdana"/>
                <a:ea typeface="Verdana"/>
                <a:cs typeface="Verdana"/>
                <a:sym typeface="Verdana"/>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5pPr>
            <a:lvl6pPr indent="-334454" lvl="5" marL="27432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6pPr>
            <a:lvl7pPr indent="-334454" lvl="6" marL="32004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7pPr>
            <a:lvl8pPr indent="-334454" lvl="7" marL="36576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8pPr>
            <a:lvl9pPr indent="-334454" lvl="8" marL="41148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9pPr>
          </a:lstStyle>
          <a:p/>
        </p:txBody>
      </p:sp>
      <p:sp>
        <p:nvSpPr>
          <p:cNvPr id="18" name="Google Shape;18;p2"/>
          <p:cNvSpPr txBox="1"/>
          <p:nvPr>
            <p:ph idx="3" type="body"/>
          </p:nvPr>
        </p:nvSpPr>
        <p:spPr>
          <a:xfrm>
            <a:off x="900112" y="5296958"/>
            <a:ext cx="7343775" cy="198438"/>
          </a:xfrm>
          <a:prstGeom prst="rect">
            <a:avLst/>
          </a:prstGeom>
          <a:noFill/>
          <a:ln>
            <a:noFill/>
          </a:ln>
        </p:spPr>
        <p:txBody>
          <a:bodyPr anchorCtr="0" anchor="t" bIns="45700" lIns="91425" spcFirstLastPara="1" rIns="91425" wrap="square" tIns="45700">
            <a:normAutofit/>
          </a:bodyPr>
          <a:lstStyle>
            <a:lvl1pPr indent="-228600" lvl="0" marL="457200" marR="0" rtl="0" algn="ctr">
              <a:spcBef>
                <a:spcPts val="233"/>
              </a:spcBef>
              <a:spcAft>
                <a:spcPts val="0"/>
              </a:spcAft>
              <a:buClr>
                <a:schemeClr val="lt1"/>
              </a:buClr>
              <a:buSzPts val="1167"/>
              <a:buFont typeface="Arial"/>
              <a:buNone/>
              <a:defRPr b="0" i="0" sz="1167" u="none" cap="none" strike="noStrike">
                <a:solidFill>
                  <a:schemeClr val="lt1"/>
                </a:solidFill>
                <a:latin typeface="Verdana"/>
                <a:ea typeface="Verdana"/>
                <a:cs typeface="Verdana"/>
                <a:sym typeface="Verdana"/>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2pPr>
            <a:lvl3pPr indent="-323850" lvl="2" marL="13716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3pPr>
            <a:lvl4pPr indent="-323850" lvl="3" marL="18288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4pPr>
            <a:lvl5pPr indent="-323850" lvl="4" marL="22860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5pPr>
            <a:lvl6pPr indent="-334454" lvl="5" marL="27432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6pPr>
            <a:lvl7pPr indent="-334454" lvl="6" marL="32004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7pPr>
            <a:lvl8pPr indent="-334454" lvl="7" marL="36576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8pPr>
            <a:lvl9pPr indent="-334454" lvl="8" marL="41148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9" name="Shape 19"/>
        <p:cNvGrpSpPr/>
        <p:nvPr/>
      </p:nvGrpSpPr>
      <p:grpSpPr>
        <a:xfrm>
          <a:off x="0" y="0"/>
          <a:ext cx="0" cy="0"/>
          <a:chOff x="0" y="0"/>
          <a:chExt cx="0" cy="0"/>
        </a:xfrm>
      </p:grpSpPr>
      <p:sp>
        <p:nvSpPr>
          <p:cNvPr id="20" name="Google Shape;20;p3"/>
          <p:cNvSpPr txBox="1"/>
          <p:nvPr>
            <p:ph type="title"/>
          </p:nvPr>
        </p:nvSpPr>
        <p:spPr>
          <a:xfrm>
            <a:off x="84172" y="113717"/>
            <a:ext cx="8428232" cy="5159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C00026"/>
              </a:buClr>
              <a:buSzPts val="2667"/>
              <a:buFont typeface="Verdana"/>
              <a:buNone/>
              <a:defRPr b="0" i="0" sz="2667" u="none" cap="none" strike="noStrik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3"/>
          <p:cNvSpPr txBox="1"/>
          <p:nvPr>
            <p:ph idx="1" type="body"/>
          </p:nvPr>
        </p:nvSpPr>
        <p:spPr>
          <a:xfrm>
            <a:off x="390548" y="838985"/>
            <a:ext cx="8428232" cy="4496159"/>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400"/>
              </a:spcBef>
              <a:spcAft>
                <a:spcPts val="0"/>
              </a:spcAft>
              <a:buClr>
                <a:schemeClr val="dk1"/>
              </a:buClr>
              <a:buSzPts val="2000"/>
              <a:buFont typeface="Arial"/>
              <a:buNone/>
              <a:defRPr b="0" i="0" sz="2000" u="none" cap="none" strike="noStrike">
                <a:solidFill>
                  <a:schemeClr val="dk1"/>
                </a:solidFill>
                <a:latin typeface="Verdana"/>
                <a:ea typeface="Verdana"/>
                <a:cs typeface="Verdana"/>
                <a:sym typeface="Verdana"/>
              </a:defRPr>
            </a:lvl1pPr>
            <a:lvl2pPr indent="-355600" lvl="1" marL="9144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5pPr>
            <a:lvl6pPr indent="-334454" lvl="5" marL="27432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6pPr>
            <a:lvl7pPr indent="-334454" lvl="6" marL="32004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7pPr>
            <a:lvl8pPr indent="-334454" lvl="7" marL="36576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8pPr>
            <a:lvl9pPr indent="-334454" lvl="8" marL="41148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9pPr>
          </a:lstStyle>
          <a:p/>
        </p:txBody>
      </p:sp>
      <p:sp>
        <p:nvSpPr>
          <p:cNvPr id="22" name="Google Shape;22;p3"/>
          <p:cNvSpPr txBox="1"/>
          <p:nvPr>
            <p:ph idx="12" type="sldNum"/>
          </p:nvPr>
        </p:nvSpPr>
        <p:spPr>
          <a:xfrm>
            <a:off x="0" y="5410729"/>
            <a:ext cx="475013" cy="304271"/>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833" u="none" cap="none" strike="noStrike">
                <a:solidFill>
                  <a:srgbClr val="888888"/>
                </a:solidFill>
                <a:latin typeface="Verdana"/>
                <a:ea typeface="Verdana"/>
                <a:cs typeface="Verdana"/>
                <a:sym typeface="Verdana"/>
              </a:defRPr>
            </a:lvl1pPr>
            <a:lvl2pPr indent="0" lvl="1" marL="0" marR="0" rtl="0" algn="ctr">
              <a:spcBef>
                <a:spcPts val="0"/>
              </a:spcBef>
              <a:buNone/>
              <a:defRPr b="0" i="0" sz="833" u="none" cap="none" strike="noStrike">
                <a:solidFill>
                  <a:srgbClr val="888888"/>
                </a:solidFill>
                <a:latin typeface="Verdana"/>
                <a:ea typeface="Verdana"/>
                <a:cs typeface="Verdana"/>
                <a:sym typeface="Verdana"/>
              </a:defRPr>
            </a:lvl2pPr>
            <a:lvl3pPr indent="0" lvl="2" marL="0" marR="0" rtl="0" algn="ctr">
              <a:spcBef>
                <a:spcPts val="0"/>
              </a:spcBef>
              <a:buNone/>
              <a:defRPr b="0" i="0" sz="833" u="none" cap="none" strike="noStrike">
                <a:solidFill>
                  <a:srgbClr val="888888"/>
                </a:solidFill>
                <a:latin typeface="Verdana"/>
                <a:ea typeface="Verdana"/>
                <a:cs typeface="Verdana"/>
                <a:sym typeface="Verdana"/>
              </a:defRPr>
            </a:lvl3pPr>
            <a:lvl4pPr indent="0" lvl="3" marL="0" marR="0" rtl="0" algn="ctr">
              <a:spcBef>
                <a:spcPts val="0"/>
              </a:spcBef>
              <a:buNone/>
              <a:defRPr b="0" i="0" sz="833" u="none" cap="none" strike="noStrike">
                <a:solidFill>
                  <a:srgbClr val="888888"/>
                </a:solidFill>
                <a:latin typeface="Verdana"/>
                <a:ea typeface="Verdana"/>
                <a:cs typeface="Verdana"/>
                <a:sym typeface="Verdana"/>
              </a:defRPr>
            </a:lvl4pPr>
            <a:lvl5pPr indent="0" lvl="4" marL="0" marR="0" rtl="0" algn="ctr">
              <a:spcBef>
                <a:spcPts val="0"/>
              </a:spcBef>
              <a:buNone/>
              <a:defRPr b="0" i="0" sz="833" u="none" cap="none" strike="noStrike">
                <a:solidFill>
                  <a:srgbClr val="888888"/>
                </a:solidFill>
                <a:latin typeface="Verdana"/>
                <a:ea typeface="Verdana"/>
                <a:cs typeface="Verdana"/>
                <a:sym typeface="Verdana"/>
              </a:defRPr>
            </a:lvl5pPr>
            <a:lvl6pPr indent="0" lvl="5" marL="0" marR="0" rtl="0" algn="ctr">
              <a:spcBef>
                <a:spcPts val="0"/>
              </a:spcBef>
              <a:buNone/>
              <a:defRPr b="0" i="0" sz="833" u="none" cap="none" strike="noStrike">
                <a:solidFill>
                  <a:srgbClr val="888888"/>
                </a:solidFill>
                <a:latin typeface="Verdana"/>
                <a:ea typeface="Verdana"/>
                <a:cs typeface="Verdana"/>
                <a:sym typeface="Verdana"/>
              </a:defRPr>
            </a:lvl6pPr>
            <a:lvl7pPr indent="0" lvl="6" marL="0" marR="0" rtl="0" algn="ctr">
              <a:spcBef>
                <a:spcPts val="0"/>
              </a:spcBef>
              <a:buNone/>
              <a:defRPr b="0" i="0" sz="833" u="none" cap="none" strike="noStrike">
                <a:solidFill>
                  <a:srgbClr val="888888"/>
                </a:solidFill>
                <a:latin typeface="Verdana"/>
                <a:ea typeface="Verdana"/>
                <a:cs typeface="Verdana"/>
                <a:sym typeface="Verdana"/>
              </a:defRPr>
            </a:lvl7pPr>
            <a:lvl8pPr indent="0" lvl="7" marL="0" marR="0" rtl="0" algn="ctr">
              <a:spcBef>
                <a:spcPts val="0"/>
              </a:spcBef>
              <a:buNone/>
              <a:defRPr b="0" i="0" sz="833" u="none" cap="none" strike="noStrike">
                <a:solidFill>
                  <a:srgbClr val="888888"/>
                </a:solidFill>
                <a:latin typeface="Verdana"/>
                <a:ea typeface="Verdana"/>
                <a:cs typeface="Verdana"/>
                <a:sym typeface="Verdana"/>
              </a:defRPr>
            </a:lvl8pPr>
            <a:lvl9pPr indent="0" lvl="8" marL="0" marR="0" rtl="0" algn="ctr">
              <a:spcBef>
                <a:spcPts val="0"/>
              </a:spcBef>
              <a:buNone/>
              <a:defRPr b="0" i="0" sz="833" u="none" cap="none" strike="noStrike">
                <a:solidFill>
                  <a:srgbClr val="888888"/>
                </a:solidFill>
                <a:latin typeface="Verdana"/>
                <a:ea typeface="Verdana"/>
                <a:cs typeface="Verdana"/>
                <a:sym typeface="Verdana"/>
              </a:defRPr>
            </a:lvl9pPr>
          </a:lstStyle>
          <a:p>
            <a:pPr indent="0" lvl="0" marL="0" rtl="0" algn="ctr">
              <a:spcBef>
                <a:spcPts val="0"/>
              </a:spcBef>
              <a:spcAft>
                <a:spcPts val="0"/>
              </a:spcAft>
              <a:buNone/>
            </a:pPr>
            <a:fld id="{00000000-1234-1234-1234-123412341234}" type="slidenum">
              <a:rPr lang="en-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p:cSld name="2_Title and Content">
    <p:spTree>
      <p:nvGrpSpPr>
        <p:cNvPr id="23" name="Shape 23"/>
        <p:cNvGrpSpPr/>
        <p:nvPr/>
      </p:nvGrpSpPr>
      <p:grpSpPr>
        <a:xfrm>
          <a:off x="0" y="0"/>
          <a:ext cx="0" cy="0"/>
          <a:chOff x="0" y="0"/>
          <a:chExt cx="0" cy="0"/>
        </a:xfrm>
      </p:grpSpPr>
      <p:sp>
        <p:nvSpPr>
          <p:cNvPr id="24" name="Google Shape;24;p4"/>
          <p:cNvSpPr txBox="1"/>
          <p:nvPr>
            <p:ph type="title"/>
          </p:nvPr>
        </p:nvSpPr>
        <p:spPr>
          <a:xfrm>
            <a:off x="84172" y="113717"/>
            <a:ext cx="8428232" cy="5159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C00026"/>
              </a:buClr>
              <a:buSzPts val="2667"/>
              <a:buFont typeface="Verdana"/>
              <a:buNone/>
              <a:defRPr b="0" i="0" sz="2667" u="none" cap="none" strike="noStrik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5" name="Google Shape;25;p4"/>
          <p:cNvSpPr txBox="1"/>
          <p:nvPr>
            <p:ph idx="12" type="sldNum"/>
          </p:nvPr>
        </p:nvSpPr>
        <p:spPr>
          <a:xfrm>
            <a:off x="0" y="5410729"/>
            <a:ext cx="475013" cy="304271"/>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833" u="none" cap="none" strike="noStrike">
                <a:solidFill>
                  <a:srgbClr val="888888"/>
                </a:solidFill>
                <a:latin typeface="Verdana"/>
                <a:ea typeface="Verdana"/>
                <a:cs typeface="Verdana"/>
                <a:sym typeface="Verdana"/>
              </a:defRPr>
            </a:lvl1pPr>
            <a:lvl2pPr indent="0" lvl="1" marL="0" marR="0" rtl="0" algn="ctr">
              <a:spcBef>
                <a:spcPts val="0"/>
              </a:spcBef>
              <a:buNone/>
              <a:defRPr b="0" i="0" sz="833" u="none" cap="none" strike="noStrike">
                <a:solidFill>
                  <a:srgbClr val="888888"/>
                </a:solidFill>
                <a:latin typeface="Verdana"/>
                <a:ea typeface="Verdana"/>
                <a:cs typeface="Verdana"/>
                <a:sym typeface="Verdana"/>
              </a:defRPr>
            </a:lvl2pPr>
            <a:lvl3pPr indent="0" lvl="2" marL="0" marR="0" rtl="0" algn="ctr">
              <a:spcBef>
                <a:spcPts val="0"/>
              </a:spcBef>
              <a:buNone/>
              <a:defRPr b="0" i="0" sz="833" u="none" cap="none" strike="noStrike">
                <a:solidFill>
                  <a:srgbClr val="888888"/>
                </a:solidFill>
                <a:latin typeface="Verdana"/>
                <a:ea typeface="Verdana"/>
                <a:cs typeface="Verdana"/>
                <a:sym typeface="Verdana"/>
              </a:defRPr>
            </a:lvl3pPr>
            <a:lvl4pPr indent="0" lvl="3" marL="0" marR="0" rtl="0" algn="ctr">
              <a:spcBef>
                <a:spcPts val="0"/>
              </a:spcBef>
              <a:buNone/>
              <a:defRPr b="0" i="0" sz="833" u="none" cap="none" strike="noStrike">
                <a:solidFill>
                  <a:srgbClr val="888888"/>
                </a:solidFill>
                <a:latin typeface="Verdana"/>
                <a:ea typeface="Verdana"/>
                <a:cs typeface="Verdana"/>
                <a:sym typeface="Verdana"/>
              </a:defRPr>
            </a:lvl4pPr>
            <a:lvl5pPr indent="0" lvl="4" marL="0" marR="0" rtl="0" algn="ctr">
              <a:spcBef>
                <a:spcPts val="0"/>
              </a:spcBef>
              <a:buNone/>
              <a:defRPr b="0" i="0" sz="833" u="none" cap="none" strike="noStrike">
                <a:solidFill>
                  <a:srgbClr val="888888"/>
                </a:solidFill>
                <a:latin typeface="Verdana"/>
                <a:ea typeface="Verdana"/>
                <a:cs typeface="Verdana"/>
                <a:sym typeface="Verdana"/>
              </a:defRPr>
            </a:lvl5pPr>
            <a:lvl6pPr indent="0" lvl="5" marL="0" marR="0" rtl="0" algn="ctr">
              <a:spcBef>
                <a:spcPts val="0"/>
              </a:spcBef>
              <a:buNone/>
              <a:defRPr b="0" i="0" sz="833" u="none" cap="none" strike="noStrike">
                <a:solidFill>
                  <a:srgbClr val="888888"/>
                </a:solidFill>
                <a:latin typeface="Verdana"/>
                <a:ea typeface="Verdana"/>
                <a:cs typeface="Verdana"/>
                <a:sym typeface="Verdana"/>
              </a:defRPr>
            </a:lvl6pPr>
            <a:lvl7pPr indent="0" lvl="6" marL="0" marR="0" rtl="0" algn="ctr">
              <a:spcBef>
                <a:spcPts val="0"/>
              </a:spcBef>
              <a:buNone/>
              <a:defRPr b="0" i="0" sz="833" u="none" cap="none" strike="noStrike">
                <a:solidFill>
                  <a:srgbClr val="888888"/>
                </a:solidFill>
                <a:latin typeface="Verdana"/>
                <a:ea typeface="Verdana"/>
                <a:cs typeface="Verdana"/>
                <a:sym typeface="Verdana"/>
              </a:defRPr>
            </a:lvl7pPr>
            <a:lvl8pPr indent="0" lvl="7" marL="0" marR="0" rtl="0" algn="ctr">
              <a:spcBef>
                <a:spcPts val="0"/>
              </a:spcBef>
              <a:buNone/>
              <a:defRPr b="0" i="0" sz="833" u="none" cap="none" strike="noStrike">
                <a:solidFill>
                  <a:srgbClr val="888888"/>
                </a:solidFill>
                <a:latin typeface="Verdana"/>
                <a:ea typeface="Verdana"/>
                <a:cs typeface="Verdana"/>
                <a:sym typeface="Verdana"/>
              </a:defRPr>
            </a:lvl8pPr>
            <a:lvl9pPr indent="0" lvl="8" marL="0" marR="0" rtl="0" algn="ctr">
              <a:spcBef>
                <a:spcPts val="0"/>
              </a:spcBef>
              <a:buNone/>
              <a:defRPr b="0" i="0" sz="833" u="none" cap="none" strike="noStrike">
                <a:solidFill>
                  <a:srgbClr val="888888"/>
                </a:solidFill>
                <a:latin typeface="Verdana"/>
                <a:ea typeface="Verdana"/>
                <a:cs typeface="Verdana"/>
                <a:sym typeface="Verdana"/>
              </a:defRPr>
            </a:lvl9pPr>
          </a:lstStyle>
          <a:p>
            <a:pPr indent="0" lvl="0" marL="0" rtl="0" algn="ctr">
              <a:spcBef>
                <a:spcPts val="0"/>
              </a:spcBef>
              <a:spcAft>
                <a:spcPts val="0"/>
              </a:spcAft>
              <a:buNone/>
            </a:pPr>
            <a:fld id="{00000000-1234-1234-1234-123412341234}" type="slidenum">
              <a:rPr lang="en-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6" name="Shape 26"/>
        <p:cNvGrpSpPr/>
        <p:nvPr/>
      </p:nvGrpSpPr>
      <p:grpSpPr>
        <a:xfrm>
          <a:off x="0" y="0"/>
          <a:ext cx="0" cy="0"/>
          <a:chOff x="0" y="0"/>
          <a:chExt cx="0" cy="0"/>
        </a:xfrm>
      </p:grpSpPr>
      <p:sp>
        <p:nvSpPr>
          <p:cNvPr id="27" name="Google Shape;27;p5"/>
          <p:cNvSpPr txBox="1"/>
          <p:nvPr>
            <p:ph type="ctrTitle"/>
          </p:nvPr>
        </p:nvSpPr>
        <p:spPr>
          <a:xfrm>
            <a:off x="1143000" y="935302"/>
            <a:ext cx="6858000" cy="1989667"/>
          </a:xfrm>
          <a:prstGeom prst="rect">
            <a:avLst/>
          </a:prstGeom>
          <a:noFill/>
          <a:ln>
            <a:noFill/>
          </a:ln>
        </p:spPr>
        <p:txBody>
          <a:bodyPr anchorCtr="0" anchor="b" bIns="45700" lIns="91425" spcFirstLastPara="1" rIns="91425" wrap="square" tIns="45700">
            <a:noAutofit/>
          </a:bodyPr>
          <a:lstStyle>
            <a:lvl1pPr lvl="0" marR="0" rtl="0" algn="ctr">
              <a:spcBef>
                <a:spcPts val="0"/>
              </a:spcBef>
              <a:spcAft>
                <a:spcPts val="0"/>
              </a:spcAft>
              <a:buClr>
                <a:srgbClr val="C00026"/>
              </a:buClr>
              <a:buSzPts val="4500"/>
              <a:buFont typeface="Verdana"/>
              <a:buNone/>
              <a:defRPr b="0" i="0" sz="4500" u="none" cap="none" strike="noStrik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8" name="Google Shape;28;p5"/>
          <p:cNvSpPr txBox="1"/>
          <p:nvPr>
            <p:ph idx="1" type="subTitle"/>
          </p:nvPr>
        </p:nvSpPr>
        <p:spPr>
          <a:xfrm>
            <a:off x="1143000" y="3001698"/>
            <a:ext cx="6858000" cy="1379802"/>
          </a:xfrm>
          <a:prstGeom prst="rect">
            <a:avLst/>
          </a:prstGeom>
          <a:noFill/>
          <a:ln>
            <a:noFill/>
          </a:ln>
        </p:spPr>
        <p:txBody>
          <a:bodyPr anchorCtr="0" anchor="t" bIns="45700" lIns="91425" spcFirstLastPara="1" rIns="91425" wrap="square" tIns="45700">
            <a:noAutofit/>
          </a:bodyPr>
          <a:lstStyle>
            <a:lvl1pPr lvl="0" marR="0" rtl="0" algn="ctr">
              <a:spcBef>
                <a:spcPts val="360"/>
              </a:spcBef>
              <a:spcAft>
                <a:spcPts val="0"/>
              </a:spcAft>
              <a:buClr>
                <a:schemeClr val="dk1"/>
              </a:buClr>
              <a:buSzPts val="1800"/>
              <a:buFont typeface="Arial"/>
              <a:buNone/>
              <a:defRPr b="0" i="0" sz="1800" u="none" cap="none" strike="noStrike">
                <a:solidFill>
                  <a:schemeClr val="dk1"/>
                </a:solidFill>
                <a:latin typeface="Verdana"/>
                <a:ea typeface="Verdana"/>
                <a:cs typeface="Verdana"/>
                <a:sym typeface="Verdana"/>
              </a:defRPr>
            </a:lvl1pPr>
            <a:lvl2pPr lvl="1" marR="0" rtl="0" algn="ctr">
              <a:spcBef>
                <a:spcPts val="300"/>
              </a:spcBef>
              <a:spcAft>
                <a:spcPts val="0"/>
              </a:spcAft>
              <a:buClr>
                <a:schemeClr val="dk1"/>
              </a:buClr>
              <a:buSzPts val="1500"/>
              <a:buFont typeface="Arial"/>
              <a:buNone/>
              <a:defRPr b="0" i="0" sz="1500" u="none" cap="none" strike="noStrike">
                <a:solidFill>
                  <a:schemeClr val="dk1"/>
                </a:solidFill>
                <a:latin typeface="Verdana"/>
                <a:ea typeface="Verdana"/>
                <a:cs typeface="Verdana"/>
                <a:sym typeface="Verdana"/>
              </a:defRPr>
            </a:lvl2pPr>
            <a:lvl3pPr lvl="2" marR="0" rtl="0" algn="ctr">
              <a:spcBef>
                <a:spcPts val="270"/>
              </a:spcBef>
              <a:spcAft>
                <a:spcPts val="0"/>
              </a:spcAft>
              <a:buClr>
                <a:schemeClr val="dk1"/>
              </a:buClr>
              <a:buSzPts val="1350"/>
              <a:buFont typeface="Arial"/>
              <a:buNone/>
              <a:defRPr b="0" i="0" sz="1350" u="none" cap="none" strike="noStrike">
                <a:solidFill>
                  <a:schemeClr val="dk1"/>
                </a:solidFill>
                <a:latin typeface="Verdana"/>
                <a:ea typeface="Verdana"/>
                <a:cs typeface="Verdana"/>
                <a:sym typeface="Verdana"/>
              </a:defRPr>
            </a:lvl3pPr>
            <a:lvl4pPr lvl="3" marR="0" rtl="0" algn="ctr">
              <a:spcBef>
                <a:spcPts val="24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4pPr>
            <a:lvl5pPr lvl="4" marR="0" rtl="0" algn="ctr">
              <a:spcBef>
                <a:spcPts val="240"/>
              </a:spcBef>
              <a:spcAft>
                <a:spcPts val="0"/>
              </a:spcAft>
              <a:buClr>
                <a:schemeClr val="dk1"/>
              </a:buClr>
              <a:buSzPts val="1200"/>
              <a:buFont typeface="Arial"/>
              <a:buNone/>
              <a:defRPr b="0" i="0" sz="1200" u="none" cap="none" strike="noStrike">
                <a:solidFill>
                  <a:schemeClr val="dk1"/>
                </a:solidFill>
                <a:latin typeface="Verdana"/>
                <a:ea typeface="Verdana"/>
                <a:cs typeface="Verdana"/>
                <a:sym typeface="Verdana"/>
              </a:defRPr>
            </a:lvl5pPr>
            <a:lvl6pPr lvl="5" marR="0" rtl="0" algn="ct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6pPr>
            <a:lvl7pPr lvl="6" marR="0" rtl="0" algn="ct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7pPr>
            <a:lvl8pPr lvl="7" marR="0" rtl="0" algn="ct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8pPr>
            <a:lvl9pPr lvl="8" marR="0" rtl="0" algn="ct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9pPr>
          </a:lstStyle>
          <a:p/>
        </p:txBody>
      </p:sp>
      <p:sp>
        <p:nvSpPr>
          <p:cNvPr id="29" name="Google Shape;29;p5"/>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0" name="Google Shape;30;p5"/>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1" name="Google Shape;31;p5"/>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p6"/>
          <p:cNvSpPr txBox="1"/>
          <p:nvPr>
            <p:ph type="title"/>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Clr>
                <a:srgbClr val="C00026"/>
              </a:buClr>
              <a:buSzPts val="2667"/>
              <a:buFont typeface="Verdana"/>
              <a:buNone/>
              <a:defRPr b="0" i="0" sz="2667" u="none" cap="none" strike="noStrik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4" name="Google Shape;34;p6"/>
          <p:cNvSpPr txBox="1"/>
          <p:nvPr>
            <p:ph idx="1" type="body"/>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323850" lvl="0" marL="4572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1pPr>
            <a:lvl2pPr indent="-334454" lvl="1" marL="914400" marR="0" rtl="0" algn="l">
              <a:spcBef>
                <a:spcPts val="333"/>
              </a:spcBef>
              <a:spcAft>
                <a:spcPts val="0"/>
              </a:spcAft>
              <a:buClr>
                <a:schemeClr val="dk1"/>
              </a:buClr>
              <a:buSzPts val="1667"/>
              <a:buFont typeface="Arial"/>
              <a:buChar char="–"/>
              <a:defRPr b="0" i="0" sz="1667" u="none" cap="none" strike="noStrike">
                <a:solidFill>
                  <a:schemeClr val="dk1"/>
                </a:solidFill>
                <a:latin typeface="Verdana"/>
                <a:ea typeface="Verdana"/>
                <a:cs typeface="Verdana"/>
                <a:sym typeface="Verdana"/>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3pPr>
            <a:lvl4pPr indent="-334454" lvl="3" marL="1828800" marR="0" rtl="0" algn="l">
              <a:spcBef>
                <a:spcPts val="333"/>
              </a:spcBef>
              <a:spcAft>
                <a:spcPts val="0"/>
              </a:spcAft>
              <a:buClr>
                <a:schemeClr val="dk1"/>
              </a:buClr>
              <a:buSzPts val="1667"/>
              <a:buFont typeface="Arial"/>
              <a:buChar char="–"/>
              <a:defRPr b="0" i="0" sz="1667" u="none" cap="none" strike="noStrike">
                <a:solidFill>
                  <a:schemeClr val="dk1"/>
                </a:solidFill>
                <a:latin typeface="Verdana"/>
                <a:ea typeface="Verdana"/>
                <a:cs typeface="Verdana"/>
                <a:sym typeface="Verdana"/>
              </a:defRPr>
            </a:lvl4pPr>
            <a:lvl5pPr indent="-334454" lvl="4" marL="2286000" marR="0" rtl="0" algn="l">
              <a:spcBef>
                <a:spcPts val="333"/>
              </a:spcBef>
              <a:spcAft>
                <a:spcPts val="0"/>
              </a:spcAft>
              <a:buClr>
                <a:schemeClr val="dk1"/>
              </a:buClr>
              <a:buSzPts val="1667"/>
              <a:buFont typeface="Arial"/>
              <a:buChar char="»"/>
              <a:defRPr b="0" i="0" sz="1667" u="none" cap="none" strike="noStrike">
                <a:solidFill>
                  <a:schemeClr val="dk1"/>
                </a:solidFill>
                <a:latin typeface="Verdana"/>
                <a:ea typeface="Verdana"/>
                <a:cs typeface="Verdana"/>
                <a:sym typeface="Verdana"/>
              </a:defRPr>
            </a:lvl5pPr>
            <a:lvl6pPr indent="-334454" lvl="5" marL="27432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6pPr>
            <a:lvl7pPr indent="-334454" lvl="6" marL="32004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7pPr>
            <a:lvl8pPr indent="-334454" lvl="7" marL="36576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8pPr>
            <a:lvl9pPr indent="-334454" lvl="8" marL="4114800" marR="0" rtl="0" algn="l">
              <a:spcBef>
                <a:spcPts val="333"/>
              </a:spcBef>
              <a:spcAft>
                <a:spcPts val="0"/>
              </a:spcAft>
              <a:buClr>
                <a:schemeClr val="dk1"/>
              </a:buClr>
              <a:buSzPts val="1667"/>
              <a:buFont typeface="Arial"/>
              <a:buChar char="•"/>
              <a:defRPr b="0" i="0" sz="1667" u="none" cap="none" strike="noStrike">
                <a:solidFill>
                  <a:schemeClr val="dk1"/>
                </a:solidFill>
                <a:latin typeface="Calibri"/>
                <a:ea typeface="Calibri"/>
                <a:cs typeface="Calibri"/>
                <a:sym typeface="Calibri"/>
              </a:defRPr>
            </a:lvl9pPr>
          </a:lstStyle>
          <a:p/>
        </p:txBody>
      </p:sp>
      <p:sp>
        <p:nvSpPr>
          <p:cNvPr id="35" name="Google Shape;35;p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6" name="Google Shape;36;p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37" name="Google Shape;37;p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sz="1800">
                <a:solidFill>
                  <a:schemeClr val="dk1"/>
                </a:solidFill>
                <a:latin typeface="Calibri"/>
                <a:ea typeface="Calibri"/>
                <a:cs typeface="Calibri"/>
                <a:sym typeface="Calibri"/>
              </a:defRPr>
            </a:lvl1pPr>
            <a:lvl2pPr indent="0" lvl="1" marL="0" marR="0" rtl="0" algn="l">
              <a:spcBef>
                <a:spcPts val="0"/>
              </a:spcBef>
              <a:buNone/>
              <a:defRPr sz="1800">
                <a:solidFill>
                  <a:schemeClr val="dk1"/>
                </a:solidFill>
                <a:latin typeface="Calibri"/>
                <a:ea typeface="Calibri"/>
                <a:cs typeface="Calibri"/>
                <a:sym typeface="Calibri"/>
              </a:defRPr>
            </a:lvl2pPr>
            <a:lvl3pPr indent="0" lvl="2" marL="0" marR="0" rtl="0" algn="l">
              <a:spcBef>
                <a:spcPts val="0"/>
              </a:spcBef>
              <a:buNone/>
              <a:defRPr sz="1800">
                <a:solidFill>
                  <a:schemeClr val="dk1"/>
                </a:solidFill>
                <a:latin typeface="Calibri"/>
                <a:ea typeface="Calibri"/>
                <a:cs typeface="Calibri"/>
                <a:sym typeface="Calibri"/>
              </a:defRPr>
            </a:lvl3pPr>
            <a:lvl4pPr indent="0" lvl="3" marL="0" marR="0" rtl="0" algn="l">
              <a:spcBef>
                <a:spcPts val="0"/>
              </a:spcBef>
              <a:buNone/>
              <a:defRPr sz="1800">
                <a:solidFill>
                  <a:schemeClr val="dk1"/>
                </a:solidFill>
                <a:latin typeface="Calibri"/>
                <a:ea typeface="Calibri"/>
                <a:cs typeface="Calibri"/>
                <a:sym typeface="Calibri"/>
              </a:defRPr>
            </a:lvl4pPr>
            <a:lvl5pPr indent="0" lvl="4" marL="0" marR="0" rtl="0" algn="l">
              <a:spcBef>
                <a:spcPts val="0"/>
              </a:spcBef>
              <a:buNone/>
              <a:defRPr sz="1800">
                <a:solidFill>
                  <a:schemeClr val="dk1"/>
                </a:solidFill>
                <a:latin typeface="Calibri"/>
                <a:ea typeface="Calibri"/>
                <a:cs typeface="Calibri"/>
                <a:sym typeface="Calibri"/>
              </a:defRPr>
            </a:lvl5pPr>
            <a:lvl6pPr indent="0" lvl="5" marL="0" marR="0" rtl="0" algn="l">
              <a:spcBef>
                <a:spcPts val="0"/>
              </a:spcBef>
              <a:buNone/>
              <a:defRPr sz="1800">
                <a:solidFill>
                  <a:schemeClr val="dk1"/>
                </a:solidFill>
                <a:latin typeface="Calibri"/>
                <a:ea typeface="Calibri"/>
                <a:cs typeface="Calibri"/>
                <a:sym typeface="Calibri"/>
              </a:defRPr>
            </a:lvl6pPr>
            <a:lvl7pPr indent="0" lvl="6" marL="0" marR="0" rtl="0" algn="l">
              <a:spcBef>
                <a:spcPts val="0"/>
              </a:spcBef>
              <a:buNone/>
              <a:defRPr sz="1800">
                <a:solidFill>
                  <a:schemeClr val="dk1"/>
                </a:solidFill>
                <a:latin typeface="Calibri"/>
                <a:ea typeface="Calibri"/>
                <a:cs typeface="Calibri"/>
                <a:sym typeface="Calibri"/>
              </a:defRPr>
            </a:lvl7pPr>
            <a:lvl8pPr indent="0" lvl="7" marL="0" marR="0" rtl="0" algn="l">
              <a:spcBef>
                <a:spcPts val="0"/>
              </a:spcBef>
              <a:buNone/>
              <a:defRPr sz="1800">
                <a:solidFill>
                  <a:schemeClr val="dk1"/>
                </a:solidFill>
                <a:latin typeface="Calibri"/>
                <a:ea typeface="Calibri"/>
                <a:cs typeface="Calibri"/>
                <a:sym typeface="Calibri"/>
              </a:defRPr>
            </a:lvl8pPr>
            <a:lvl9pPr indent="0" lvl="8" marL="0" marR="0" rtl="0" algn="l">
              <a:spcBef>
                <a:spcPts val="0"/>
              </a:spcBef>
              <a:buNone/>
              <a:defRPr sz="1800">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7"/>
          <p:cNvSpPr txBox="1"/>
          <p:nvPr>
            <p:ph type="title"/>
          </p:nvPr>
        </p:nvSpPr>
        <p:spPr>
          <a:xfrm>
            <a:off x="311700" y="494472"/>
            <a:ext cx="8520600" cy="6363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40" name="Google Shape;40;p7"/>
          <p:cNvSpPr txBox="1"/>
          <p:nvPr>
            <p:ph idx="1" type="body"/>
          </p:nvPr>
        </p:nvSpPr>
        <p:spPr>
          <a:xfrm>
            <a:off x="311700" y="1280528"/>
            <a:ext cx="8520600" cy="37959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7"/>
          <p:cNvSpPr txBox="1"/>
          <p:nvPr>
            <p:ph idx="12" type="sldNum"/>
          </p:nvPr>
        </p:nvSpPr>
        <p:spPr>
          <a:xfrm>
            <a:off x="8472458" y="5181352"/>
            <a:ext cx="548700" cy="4374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en-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fundo_ppt1_ok.jpg" id="10" name="Google Shape;10;p1"/>
          <p:cNvPicPr preferRelativeResize="0"/>
          <p:nvPr/>
        </p:nvPicPr>
        <p:blipFill rotWithShape="1">
          <a:blip r:embed="rId1">
            <a:alphaModFix/>
          </a:blip>
          <a:srcRect b="0" l="0" r="0" t="0"/>
          <a:stretch/>
        </p:blipFill>
        <p:spPr>
          <a:xfrm>
            <a:off x="1524000" y="0"/>
            <a:ext cx="7620000" cy="5715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6.png"/><Relationship Id="rId5"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5.png"/><Relationship Id="rId4" Type="http://schemas.openxmlformats.org/officeDocument/2006/relationships/image" Target="../media/image18.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2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 Id="rId4" Type="http://schemas.openxmlformats.org/officeDocument/2006/relationships/image" Target="../media/image2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2.png"/><Relationship Id="rId5"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8"/>
          <p:cNvSpPr txBox="1"/>
          <p:nvPr>
            <p:ph idx="1" type="body"/>
          </p:nvPr>
        </p:nvSpPr>
        <p:spPr>
          <a:xfrm>
            <a:off x="966787" y="2262188"/>
            <a:ext cx="7343700" cy="595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3000"/>
              <a:buFont typeface="Verdana"/>
              <a:buNone/>
            </a:pPr>
            <a:r>
              <a:rPr lang="en-BR"/>
              <a:t>Computação Gráfica</a:t>
            </a:r>
            <a:endParaRPr/>
          </a:p>
        </p:txBody>
      </p:sp>
      <p:sp>
        <p:nvSpPr>
          <p:cNvPr id="47" name="Google Shape;47;p8"/>
          <p:cNvSpPr txBox="1"/>
          <p:nvPr>
            <p:ph idx="2" type="body"/>
          </p:nvPr>
        </p:nvSpPr>
        <p:spPr>
          <a:xfrm>
            <a:off x="966787" y="2857501"/>
            <a:ext cx="7343700" cy="3969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1600"/>
              <a:buFont typeface="Verdana"/>
              <a:buNone/>
            </a:pPr>
            <a:r>
              <a:rPr lang="en-BR"/>
              <a:t>Aula 18: Raytracing (3</a:t>
            </a:r>
            <a:r>
              <a:rPr baseline="30000" lang="en-BR"/>
              <a:t>a</a:t>
            </a:r>
            <a:r>
              <a:rPr lang="en-BR"/>
              <a:t> parte)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7"/>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Resultado das Esferas de Vidro</a:t>
            </a:r>
            <a:endParaRPr/>
          </a:p>
        </p:txBody>
      </p:sp>
      <p:sp>
        <p:nvSpPr>
          <p:cNvPr id="131" name="Google Shape;131;p17"/>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id="132" name="Google Shape;132;p17"/>
          <p:cNvPicPr preferRelativeResize="0"/>
          <p:nvPr/>
        </p:nvPicPr>
        <p:blipFill>
          <a:blip r:embed="rId3">
            <a:alphaModFix/>
          </a:blip>
          <a:stretch>
            <a:fillRect/>
          </a:stretch>
        </p:blipFill>
        <p:spPr>
          <a:xfrm>
            <a:off x="616650" y="781559"/>
            <a:ext cx="7910700" cy="44497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8"/>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Reflexão Total </a:t>
            </a:r>
            <a:r>
              <a:rPr lang="en-BR"/>
              <a:t>/ Total Internal Reflection</a:t>
            </a:r>
            <a:endParaRPr/>
          </a:p>
        </p:txBody>
      </p:sp>
      <p:sp>
        <p:nvSpPr>
          <p:cNvPr id="139" name="Google Shape;139;p18"/>
          <p:cNvSpPr txBox="1"/>
          <p:nvPr>
            <p:ph idx="1" type="body"/>
          </p:nvPr>
        </p:nvSpPr>
        <p:spPr>
          <a:xfrm>
            <a:off x="390550" y="838982"/>
            <a:ext cx="8428200" cy="12669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Uma situação curiosa pode acontecer quando o raio de luz sai de um meio de maior índice de refração para um índice menor.</a:t>
            </a:r>
            <a:endParaRPr/>
          </a:p>
          <a:p>
            <a:pPr indent="0" lvl="0" marL="0" rtl="0" algn="l">
              <a:spcBef>
                <a:spcPts val="1000"/>
              </a:spcBef>
              <a:spcAft>
                <a:spcPts val="1000"/>
              </a:spcAft>
              <a:buNone/>
            </a:pPr>
            <a:r>
              <a:rPr lang="en-BR"/>
              <a:t>Lembrando que podemos calcular o ângulo do raio refratado:</a:t>
            </a:r>
            <a:endParaRPr/>
          </a:p>
        </p:txBody>
      </p:sp>
      <p:sp>
        <p:nvSpPr>
          <p:cNvPr id="140" name="Google Shape;140;p18"/>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descr="{&quot;id&quot;:&quot;1&quot;,&quot;backgroundColor&quot;:&quot;#FFFFFF&quot;,&quot;backgroundColorModified&quot;:false,&quot;type&quot;:&quot;$$&quot;,&quot;font&quot;:{&quot;color&quot;:&quot;#000000&quot;,&quot;size&quot;:28.5,&quot;family&quot;:&quot;Arial&quot;},&quot;aid&quot;:null,&quot;code&quot;:&quot;$$\\sin\\theta^{\\prime}=\\frac{\\eta}{\\eta^{\\prime}}\\cdot\\sin\\theta$$&quot;,&quot;ts&quot;:1635344787185,&quot;cs&quot;:&quot;s0kvNsmh5Mcf9zr0e33uUQ==&quot;,&quot;size&quot;:{&quot;width&quot;:319.75000000000006,&quot;height&quot;:90.25}}" id="141" name="Google Shape;141;p18"/>
          <p:cNvPicPr preferRelativeResize="0"/>
          <p:nvPr/>
        </p:nvPicPr>
        <p:blipFill>
          <a:blip r:embed="rId3">
            <a:alphaModFix/>
          </a:blip>
          <a:stretch>
            <a:fillRect/>
          </a:stretch>
        </p:blipFill>
        <p:spPr>
          <a:xfrm>
            <a:off x="3049195" y="2122043"/>
            <a:ext cx="3045619" cy="859631"/>
          </a:xfrm>
          <a:prstGeom prst="rect">
            <a:avLst/>
          </a:prstGeom>
          <a:noFill/>
          <a:ln>
            <a:noFill/>
          </a:ln>
        </p:spPr>
      </p:pic>
      <p:sp>
        <p:nvSpPr>
          <p:cNvPr id="142" name="Google Shape;142;p18"/>
          <p:cNvSpPr txBox="1"/>
          <p:nvPr>
            <p:ph idx="1" type="body"/>
          </p:nvPr>
        </p:nvSpPr>
        <p:spPr>
          <a:xfrm>
            <a:off x="390550" y="3210275"/>
            <a:ext cx="8561400" cy="587100"/>
          </a:xfrm>
          <a:prstGeom prst="rect">
            <a:avLst/>
          </a:prstGeom>
        </p:spPr>
        <p:txBody>
          <a:bodyPr anchorCtr="0" anchor="t" bIns="45700" lIns="91425" spcFirstLastPara="1" rIns="91425" wrap="square" tIns="45700">
            <a:normAutofit/>
          </a:bodyPr>
          <a:lstStyle/>
          <a:p>
            <a:pPr indent="0" lvl="0" marL="0" rtl="0" algn="l">
              <a:spcBef>
                <a:spcPts val="400"/>
              </a:spcBef>
              <a:spcAft>
                <a:spcPts val="1000"/>
              </a:spcAft>
              <a:buNone/>
            </a:pPr>
            <a:r>
              <a:rPr lang="en-BR"/>
              <a:t>Suponha agora o raio indo do vidro (n=1.5) para o ar (n = 1.0):</a:t>
            </a:r>
            <a:endParaRPr/>
          </a:p>
        </p:txBody>
      </p:sp>
      <p:pic>
        <p:nvPicPr>
          <p:cNvPr descr="{&quot;id&quot;:&quot;1&quot;,&quot;backgroundColor&quot;:&quot;#FFFFFF&quot;,&quot;type&quot;:&quot;$$&quot;,&quot;font&quot;:{&quot;size&quot;:28.5,&quot;color&quot;:&quot;#000000&quot;,&quot;family&quot;:&quot;Arial&quot;},&quot;code&quot;:&quot;$$\\sin\\theta^{\\prime}=\\frac{1.5}{1.0}\\cdot\\sin\\theta$$&quot;,&quot;aid&quot;:null,&quot;backgroundColorModified&quot;:false,&quot;ts&quot;:1635344897703,&quot;cs&quot;:&quot;n/zhYeAb5sg94sGrH+TH7A==&quot;,&quot;size&quot;:{&quot;width&quot;:343.75000000000006,&quot;height&quot;:91.5}}" id="143" name="Google Shape;143;p18"/>
          <p:cNvPicPr preferRelativeResize="0"/>
          <p:nvPr/>
        </p:nvPicPr>
        <p:blipFill>
          <a:blip r:embed="rId4">
            <a:alphaModFix/>
          </a:blip>
          <a:stretch>
            <a:fillRect/>
          </a:stretch>
        </p:blipFill>
        <p:spPr>
          <a:xfrm>
            <a:off x="3081832" y="3846514"/>
            <a:ext cx="3274219" cy="871538"/>
          </a:xfrm>
          <a:prstGeom prst="rect">
            <a:avLst/>
          </a:prstGeom>
          <a:noFill/>
          <a:ln>
            <a:noFill/>
          </a:ln>
        </p:spPr>
      </p:pic>
      <p:sp>
        <p:nvSpPr>
          <p:cNvPr id="144" name="Google Shape;144;p18"/>
          <p:cNvSpPr txBox="1"/>
          <p:nvPr>
            <p:ph idx="1" type="body"/>
          </p:nvPr>
        </p:nvSpPr>
        <p:spPr>
          <a:xfrm>
            <a:off x="323950" y="4976025"/>
            <a:ext cx="8561400" cy="587100"/>
          </a:xfrm>
          <a:prstGeom prst="rect">
            <a:avLst/>
          </a:prstGeom>
        </p:spPr>
        <p:txBody>
          <a:bodyPr anchorCtr="0" anchor="t" bIns="45700" lIns="91425" spcFirstLastPara="1" rIns="91425" wrap="square" tIns="45700">
            <a:normAutofit/>
          </a:bodyPr>
          <a:lstStyle/>
          <a:p>
            <a:pPr indent="0" lvl="0" marL="0" rtl="0" algn="l">
              <a:spcBef>
                <a:spcPts val="400"/>
              </a:spcBef>
              <a:spcAft>
                <a:spcPts val="1000"/>
              </a:spcAft>
              <a:buNone/>
            </a:pPr>
            <a:r>
              <a:rPr lang="en-BR"/>
              <a:t>Você vê algum problema?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Reflexão Total Interna / Total Internal Reflection</a:t>
            </a:r>
            <a:endParaRPr/>
          </a:p>
        </p:txBody>
      </p:sp>
      <p:sp>
        <p:nvSpPr>
          <p:cNvPr id="151" name="Google Shape;151;p19"/>
          <p:cNvSpPr txBox="1"/>
          <p:nvPr>
            <p:ph idx="1" type="body"/>
          </p:nvPr>
        </p:nvSpPr>
        <p:spPr>
          <a:xfrm>
            <a:off x="390550" y="838982"/>
            <a:ext cx="8428200" cy="1266900"/>
          </a:xfrm>
          <a:prstGeom prst="rect">
            <a:avLst/>
          </a:prstGeom>
        </p:spPr>
        <p:txBody>
          <a:bodyPr anchorCtr="0" anchor="t" bIns="45700" lIns="91425" spcFirstLastPara="1" rIns="91425" wrap="square" tIns="45700">
            <a:normAutofit/>
          </a:bodyPr>
          <a:lstStyle/>
          <a:p>
            <a:pPr indent="0" lvl="0" marL="0" rtl="0" algn="l">
              <a:spcBef>
                <a:spcPts val="400"/>
              </a:spcBef>
              <a:spcAft>
                <a:spcPts val="1000"/>
              </a:spcAft>
              <a:buNone/>
            </a:pPr>
            <a:r>
              <a:rPr lang="en-BR"/>
              <a:t>O valor de seno </a:t>
            </a:r>
            <a:r>
              <a:rPr lang="en-BR"/>
              <a:t>𝞱 não pode ser maior que 1, e conforme a incidência o ângulo a fórmula pode ficar sem solução.</a:t>
            </a:r>
            <a:endParaRPr/>
          </a:p>
        </p:txBody>
      </p:sp>
      <p:sp>
        <p:nvSpPr>
          <p:cNvPr id="152" name="Google Shape;152;p19"/>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153" name="Google Shape;153;p19"/>
          <p:cNvSpPr txBox="1"/>
          <p:nvPr>
            <p:ph idx="1" type="body"/>
          </p:nvPr>
        </p:nvSpPr>
        <p:spPr>
          <a:xfrm>
            <a:off x="390550" y="3210275"/>
            <a:ext cx="8561400" cy="1080600"/>
          </a:xfrm>
          <a:prstGeom prst="rect">
            <a:avLst/>
          </a:prstGeom>
        </p:spPr>
        <p:txBody>
          <a:bodyPr anchorCtr="0" anchor="t" bIns="45700" lIns="91425" spcFirstLastPara="1" rIns="91425" wrap="square" tIns="45700">
            <a:normAutofit/>
          </a:bodyPr>
          <a:lstStyle/>
          <a:p>
            <a:pPr indent="0" lvl="0" marL="0" rtl="0" algn="l">
              <a:spcBef>
                <a:spcPts val="400"/>
              </a:spcBef>
              <a:spcAft>
                <a:spcPts val="1000"/>
              </a:spcAft>
              <a:buNone/>
            </a:pPr>
            <a:r>
              <a:rPr lang="en-BR"/>
              <a:t>Ou seja, se a razão dos índices de refração vezes o seno </a:t>
            </a:r>
            <a:r>
              <a:rPr lang="en-BR"/>
              <a:t>𝞱 for maior que 1, o que acontece na verdade é uma reflexão.</a:t>
            </a:r>
            <a:r>
              <a:rPr lang="en-BR"/>
              <a:t> </a:t>
            </a:r>
            <a:endParaRPr/>
          </a:p>
        </p:txBody>
      </p:sp>
      <p:pic>
        <p:nvPicPr>
          <p:cNvPr descr="{&quot;backgroundColor&quot;:&quot;#FFFFFF&quot;,&quot;aid&quot;:null,&quot;backgroundColorModified&quot;:false,&quot;type&quot;:&quot;$$&quot;,&quot;id&quot;:&quot;1&quot;,&quot;font&quot;:{&quot;family&quot;:&quot;Arial&quot;,&quot;color&quot;:&quot;#000000&quot;,&quot;size&quot;:28.5},&quot;code&quot;:&quot;$$\\frac{1.5}{1.0}\\cdot\\sin\\theta&gt;1\\,\\,?????$$&quot;,&quot;ts&quot;:1635348469348,&quot;cs&quot;:&quot;E30dc4l5A3fRjzd7XZJFUQ==&quot;,&quot;size&quot;:{&quot;width&quot;:386,&quot;height&quot;:91.66666666666667}}" id="154" name="Google Shape;154;p19"/>
          <p:cNvPicPr preferRelativeResize="0"/>
          <p:nvPr/>
        </p:nvPicPr>
        <p:blipFill>
          <a:blip r:embed="rId3">
            <a:alphaModFix/>
          </a:blip>
          <a:stretch>
            <a:fillRect/>
          </a:stretch>
        </p:blipFill>
        <p:spPr>
          <a:xfrm>
            <a:off x="2661170" y="1774930"/>
            <a:ext cx="3676650" cy="8731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senos e cossenos</a:t>
            </a:r>
            <a:endParaRPr/>
          </a:p>
        </p:txBody>
      </p:sp>
      <p:sp>
        <p:nvSpPr>
          <p:cNvPr id="161" name="Google Shape;161;p20"/>
          <p:cNvSpPr txBox="1"/>
          <p:nvPr>
            <p:ph idx="1" type="body"/>
          </p:nvPr>
        </p:nvSpPr>
        <p:spPr>
          <a:xfrm>
            <a:off x="390550" y="838975"/>
            <a:ext cx="8621100" cy="12669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Precisamos achar </a:t>
            </a:r>
            <a:r>
              <a:rPr lang="en-BR"/>
              <a:t>a razão dos índices de refração vezes o seno 𝞱</a:t>
            </a:r>
            <a:r>
              <a:rPr lang="en-BR"/>
              <a:t> </a:t>
            </a:r>
            <a:endParaRPr/>
          </a:p>
          <a:p>
            <a:pPr indent="0" lvl="0" marL="0" rtl="0" algn="l">
              <a:spcBef>
                <a:spcPts val="1000"/>
              </a:spcBef>
              <a:spcAft>
                <a:spcPts val="1000"/>
              </a:spcAft>
              <a:buNone/>
            </a:pPr>
            <a:r>
              <a:rPr lang="en-BR"/>
              <a:t>Para isso vamos fazer algumas contas. Os índices de refração são dados, e o cosseno </a:t>
            </a:r>
            <a:r>
              <a:rPr lang="en-BR"/>
              <a:t>𝞱 pode ser calculado pelo produto escalar.</a:t>
            </a:r>
            <a:endParaRPr/>
          </a:p>
        </p:txBody>
      </p:sp>
      <p:sp>
        <p:nvSpPr>
          <p:cNvPr id="162" name="Google Shape;162;p20"/>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163" name="Google Shape;163;p20"/>
          <p:cNvSpPr txBox="1"/>
          <p:nvPr>
            <p:ph idx="1" type="body"/>
          </p:nvPr>
        </p:nvSpPr>
        <p:spPr>
          <a:xfrm>
            <a:off x="420400" y="3697175"/>
            <a:ext cx="8561400" cy="1080600"/>
          </a:xfrm>
          <a:prstGeom prst="rect">
            <a:avLst/>
          </a:prstGeom>
        </p:spPr>
        <p:txBody>
          <a:bodyPr anchorCtr="0" anchor="t" bIns="45700" lIns="91425" spcFirstLastPara="1" rIns="91425" wrap="square" tIns="45700">
            <a:normAutofit/>
          </a:bodyPr>
          <a:lstStyle/>
          <a:p>
            <a:pPr indent="0" lvl="0" marL="0" rtl="0" algn="l">
              <a:spcBef>
                <a:spcPts val="400"/>
              </a:spcBef>
              <a:spcAft>
                <a:spcPts val="1000"/>
              </a:spcAft>
              <a:buNone/>
            </a:pPr>
            <a:r>
              <a:rPr lang="en-BR"/>
              <a:t>E o cosseno temos como:</a:t>
            </a:r>
            <a:endParaRPr/>
          </a:p>
        </p:txBody>
      </p:sp>
      <p:pic>
        <p:nvPicPr>
          <p:cNvPr descr="{&quot;code&quot;:&quot;$$\\sin^{2}\\theta\\,+\\cos^{2}\\theta=1$$&quot;,&quot;id&quot;:&quot;1&quot;,&quot;aid&quot;:null,&quot;font&quot;:{&quot;color&quot;:&quot;#000000&quot;,&quot;family&quot;:&quot;Arial&quot;,&quot;size&quot;:28.5},&quot;backgroundColorModified&quot;:false,&quot;backgroundColor&quot;:&quot;#FFFFFF&quot;,&quot;type&quot;:&quot;$$&quot;,&quot;ts&quot;:1635349093163,&quot;cs&quot;:&quot;bNyKJXhBUZKXvLNtJjHIVw==&quot;,&quot;size&quot;:{&quot;width&quot;:346.3333333333333,&quot;height&quot;:43.333333333333336}}" id="164" name="Google Shape;164;p20"/>
          <p:cNvPicPr preferRelativeResize="0"/>
          <p:nvPr/>
        </p:nvPicPr>
        <p:blipFill>
          <a:blip r:embed="rId3">
            <a:alphaModFix/>
          </a:blip>
          <a:stretch>
            <a:fillRect/>
          </a:stretch>
        </p:blipFill>
        <p:spPr>
          <a:xfrm>
            <a:off x="2661170" y="2105880"/>
            <a:ext cx="3298825" cy="412750"/>
          </a:xfrm>
          <a:prstGeom prst="rect">
            <a:avLst/>
          </a:prstGeom>
          <a:noFill/>
          <a:ln>
            <a:noFill/>
          </a:ln>
        </p:spPr>
      </p:pic>
      <p:pic>
        <p:nvPicPr>
          <p:cNvPr descr="{&quot;type&quot;:&quot;$$&quot;,&quot;aid&quot;:null,&quot;font&quot;:{&quot;size&quot;:28.5,&quot;color&quot;:&quot;#000000&quot;,&quot;family&quot;:&quot;Arial&quot;},&quot;backgroundColor&quot;:&quot;#FFFFFF&quot;,&quot;id&quot;:&quot;1&quot;,&quot;backgroundColorModified&quot;:false,&quot;code&quot;:&quot;$$\\sin\\theta\\,={\\sqrt[]{1-\\cos^{2}\\theta}}$$&quot;,&quot;ts&quot;:1635349140470,&quot;cs&quot;:&quot;TuzfrxKOA5+2Krhk7Dwruw==&quot;,&quot;size&quot;:{&quot;width&quot;:377,&quot;height&quot;:53.666666666666664}}" id="165" name="Google Shape;165;p20"/>
          <p:cNvPicPr preferRelativeResize="0"/>
          <p:nvPr/>
        </p:nvPicPr>
        <p:blipFill>
          <a:blip r:embed="rId4">
            <a:alphaModFix/>
          </a:blip>
          <a:stretch>
            <a:fillRect/>
          </a:stretch>
        </p:blipFill>
        <p:spPr>
          <a:xfrm>
            <a:off x="2515130" y="2714280"/>
            <a:ext cx="3590925" cy="511175"/>
          </a:xfrm>
          <a:prstGeom prst="rect">
            <a:avLst/>
          </a:prstGeom>
          <a:noFill/>
          <a:ln>
            <a:noFill/>
          </a:ln>
        </p:spPr>
      </p:pic>
      <p:pic>
        <p:nvPicPr>
          <p:cNvPr descr="{&quot;aid&quot;:null,&quot;code&quot;:&quot;$$\\cos\\theta\\,=\\,\\mathbf{R}\\cdot \\mathbf{n}$$&quot;,&quot;font&quot;:{&quot;family&quot;:&quot;Arial&quot;,&quot;size&quot;:28.5,&quot;color&quot;:&quot;#000000&quot;},&quot;id&quot;:&quot;3&quot;,&quot;backgroundColorModified&quot;:false,&quot;type&quot;:&quot;$$&quot;,&quot;backgroundColor&quot;:&quot;#FFFFFF&quot;,&quot;ts&quot;:1635349208642,&quot;cs&quot;:&quot;mtJeAJ+pLOvQn58IMJ3Dyw==&quot;,&quot;size&quot;:{&quot;width&quot;:259.40000000000003,&quot;height&quot;:32}}" id="166" name="Google Shape;166;p20"/>
          <p:cNvPicPr preferRelativeResize="0"/>
          <p:nvPr/>
        </p:nvPicPr>
        <p:blipFill>
          <a:blip r:embed="rId5">
            <a:alphaModFix/>
          </a:blip>
          <a:stretch>
            <a:fillRect/>
          </a:stretch>
        </p:blipFill>
        <p:spPr>
          <a:xfrm>
            <a:off x="3121025" y="4197675"/>
            <a:ext cx="2901950" cy="3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1"/>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Refração com TIR</a:t>
            </a:r>
            <a:r>
              <a:rPr lang="en-BR"/>
              <a:t> (material.h)</a:t>
            </a:r>
            <a:endParaRPr/>
          </a:p>
        </p:txBody>
      </p:sp>
      <p:sp>
        <p:nvSpPr>
          <p:cNvPr id="173" name="Google Shape;173;p21"/>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174" name="Google Shape;174;p21"/>
          <p:cNvSpPr txBox="1"/>
          <p:nvPr/>
        </p:nvSpPr>
        <p:spPr>
          <a:xfrm>
            <a:off x="163850" y="616073"/>
            <a:ext cx="8512500" cy="47799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00000"/>
              </a:lnSpc>
              <a:spcBef>
                <a:spcPts val="0"/>
              </a:spcBef>
              <a:spcAft>
                <a:spcPts val="0"/>
              </a:spcAft>
              <a:buClr>
                <a:schemeClr val="dk1"/>
              </a:buClr>
              <a:buSzPts val="1100"/>
              <a:buFont typeface="Arial"/>
              <a:buNone/>
            </a:pPr>
            <a:r>
              <a:rPr b="1" lang="en-BR" sz="1100">
                <a:solidFill>
                  <a:srgbClr val="0000FF"/>
                </a:solidFill>
                <a:latin typeface="Courier New"/>
                <a:ea typeface="Courier New"/>
                <a:cs typeface="Courier New"/>
                <a:sym typeface="Courier New"/>
              </a:rPr>
              <a:t>class</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dielectric</a:t>
            </a:r>
            <a:r>
              <a:rPr b="1" lang="en-BR" sz="1100">
                <a:solidFill>
                  <a:schemeClr val="dk1"/>
                </a:solidFill>
                <a:latin typeface="Courier New"/>
                <a:ea typeface="Courier New"/>
                <a:cs typeface="Courier New"/>
                <a:sym typeface="Courier New"/>
              </a:rPr>
              <a:t> : </a:t>
            </a:r>
            <a:r>
              <a:rPr b="1" lang="en-BR" sz="1100">
                <a:solidFill>
                  <a:srgbClr val="0000FF"/>
                </a:solidFill>
                <a:latin typeface="Courier New"/>
                <a:ea typeface="Courier New"/>
                <a:cs typeface="Courier New"/>
                <a:sym typeface="Courier New"/>
              </a:rPr>
              <a:t>public</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material</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public:</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dielectric</a:t>
            </a:r>
            <a:r>
              <a:rPr b="1" lang="en-BR" sz="1100">
                <a:solidFill>
                  <a:schemeClr val="dk1"/>
                </a:solidFill>
                <a:latin typeface="Courier New"/>
                <a:ea typeface="Courier New"/>
                <a:cs typeface="Courier New"/>
                <a:sym typeface="Courier New"/>
              </a:rPr>
              <a:t>(</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index_of_refraction</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ir</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index_of_refraction</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virtual</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bool</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scatter</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const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ray</a:t>
            </a:r>
            <a:r>
              <a:rPr b="1" lang="en-BR" sz="1100">
                <a:solidFill>
                  <a:srgbClr val="0000FF"/>
                </a:solidFill>
                <a:latin typeface="Courier New"/>
                <a:ea typeface="Courier New"/>
                <a:cs typeface="Courier New"/>
                <a:sym typeface="Courier New"/>
              </a:rPr>
              <a:t>&amp;</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r_in</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const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hit_record</a:t>
            </a:r>
            <a:r>
              <a:rPr b="1" lang="en-BR" sz="1100">
                <a:solidFill>
                  <a:srgbClr val="0000FF"/>
                </a:solidFill>
                <a:latin typeface="Courier New"/>
                <a:ea typeface="Courier New"/>
                <a:cs typeface="Courier New"/>
                <a:sym typeface="Courier New"/>
              </a:rPr>
              <a:t>&amp;</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rec</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color</a:t>
            </a:r>
            <a:r>
              <a:rPr b="1" lang="en-BR" sz="1100">
                <a:solidFill>
                  <a:srgbClr val="0000FF"/>
                </a:solidFill>
                <a:latin typeface="Courier New"/>
                <a:ea typeface="Courier New"/>
                <a:cs typeface="Courier New"/>
                <a:sym typeface="Courier New"/>
              </a:rPr>
              <a:t>&amp;</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attenuation</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ray</a:t>
            </a:r>
            <a:r>
              <a:rPr b="1" lang="en-BR" sz="1100">
                <a:solidFill>
                  <a:srgbClr val="0000FF"/>
                </a:solidFill>
                <a:latin typeface="Courier New"/>
                <a:ea typeface="Courier New"/>
                <a:cs typeface="Courier New"/>
                <a:sym typeface="Courier New"/>
              </a:rPr>
              <a:t>&amp;</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scattered</a:t>
            </a:r>
            <a:endParaRPr b="1" sz="1100">
              <a:solidFill>
                <a:srgbClr val="00108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 </a:t>
            </a:r>
            <a:r>
              <a:rPr b="1" lang="en-BR" sz="1100">
                <a:solidFill>
                  <a:srgbClr val="0000FF"/>
                </a:solidFill>
                <a:latin typeface="Courier New"/>
                <a:ea typeface="Courier New"/>
                <a:cs typeface="Courier New"/>
                <a:sym typeface="Courier New"/>
              </a:rPr>
              <a:t>const</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override</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attenuation</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color</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refraction_ratio</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rec</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front_face</a:t>
            </a:r>
            <a:r>
              <a:rPr b="1" lang="en-BR" sz="1100">
                <a:solidFill>
                  <a:schemeClr val="dk1"/>
                </a:solidFill>
                <a:latin typeface="Courier New"/>
                <a:ea typeface="Courier New"/>
                <a:cs typeface="Courier New"/>
                <a:sym typeface="Courier New"/>
              </a:rPr>
              <a:t> ?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ir</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ir</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unit_direction</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unit_vector</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r_in</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direction</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double</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cos_theta</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fmin</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dot</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unit_direction</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rec</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normal</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1.0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double</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sin_theta</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sqrt</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1.0</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01080"/>
                </a:solidFill>
                <a:highlight>
                  <a:srgbClr val="B6D7A8"/>
                </a:highlight>
                <a:latin typeface="Courier New"/>
                <a:ea typeface="Courier New"/>
                <a:cs typeface="Courier New"/>
                <a:sym typeface="Courier New"/>
              </a:rPr>
              <a:t>cos_theta</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cos_theta</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bool</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cannot_refract</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01080"/>
                </a:solidFill>
                <a:highlight>
                  <a:srgbClr val="B6D7A8"/>
                </a:highlight>
                <a:latin typeface="Courier New"/>
                <a:ea typeface="Courier New"/>
                <a:cs typeface="Courier New"/>
                <a:sym typeface="Courier New"/>
              </a:rPr>
              <a:t>refraction_ratio</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01080"/>
                </a:solidFill>
                <a:highlight>
                  <a:srgbClr val="B6D7A8"/>
                </a:highlight>
                <a:latin typeface="Courier New"/>
                <a:ea typeface="Courier New"/>
                <a:cs typeface="Courier New"/>
                <a:sym typeface="Courier New"/>
              </a:rPr>
              <a:t>sin_theta</a:t>
            </a:r>
            <a:r>
              <a:rPr b="1" lang="en-BR" sz="1100">
                <a:solidFill>
                  <a:schemeClr val="dk1"/>
                </a:solidFill>
                <a:highlight>
                  <a:srgbClr val="B6D7A8"/>
                </a:highlight>
                <a:latin typeface="Courier New"/>
                <a:ea typeface="Courier New"/>
                <a:cs typeface="Courier New"/>
                <a:sym typeface="Courier New"/>
              </a:rPr>
              <a:t> &gt; </a:t>
            </a:r>
            <a:r>
              <a:rPr b="1" lang="en-BR" sz="1100">
                <a:solidFill>
                  <a:srgbClr val="098658"/>
                </a:solidFill>
                <a:highlight>
                  <a:srgbClr val="B6D7A8"/>
                </a:highlight>
                <a:latin typeface="Courier New"/>
                <a:ea typeface="Courier New"/>
                <a:cs typeface="Courier New"/>
                <a:sym typeface="Courier New"/>
              </a:rPr>
              <a:t>1.0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vec3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direction</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AF00DB"/>
                </a:solidFill>
                <a:highlight>
                  <a:srgbClr val="B6D7A8"/>
                </a:highlight>
                <a:latin typeface="Courier New"/>
                <a:ea typeface="Courier New"/>
                <a:cs typeface="Courier New"/>
                <a:sym typeface="Courier New"/>
              </a:rPr>
              <a:t>if</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cannot_refract</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direction</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reflect</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unit_direction</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rec</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normal</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AF00DB"/>
                </a:solidFill>
                <a:highlight>
                  <a:srgbClr val="B6D7A8"/>
                </a:highlight>
                <a:latin typeface="Courier New"/>
                <a:ea typeface="Courier New"/>
                <a:cs typeface="Courier New"/>
                <a:sym typeface="Courier New"/>
              </a:rPr>
              <a:t>else</a:t>
            </a:r>
            <a:endParaRPr b="1" sz="1100">
              <a:solidFill>
                <a:srgbClr val="AF00DB"/>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direction</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refract</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unit_direction</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rec</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normal</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refraction_ratio</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scattered</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ray</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rec</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p</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direction</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return</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true</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public:</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ir</a:t>
            </a:r>
            <a:r>
              <a:rPr b="1" lang="en-BR" sz="1100">
                <a:solidFill>
                  <a:schemeClr val="dk1"/>
                </a:solidFill>
                <a:latin typeface="Courier New"/>
                <a:ea typeface="Courier New"/>
                <a:cs typeface="Courier New"/>
                <a:sym typeface="Courier New"/>
              </a:rPr>
              <a:t>;</a:t>
            </a:r>
            <a:r>
              <a:rPr b="1" lang="en-BR" sz="1100">
                <a:solidFill>
                  <a:srgbClr val="008000"/>
                </a:solidFill>
                <a:latin typeface="Courier New"/>
                <a:ea typeface="Courier New"/>
                <a:cs typeface="Courier New"/>
                <a:sym typeface="Courier New"/>
              </a:rPr>
              <a:t> // Index of Refraction</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300">
              <a:solidFill>
                <a:srgbClr val="0000FF"/>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Testando os materiais (main.cc)</a:t>
            </a:r>
            <a:endParaRPr/>
          </a:p>
        </p:txBody>
      </p:sp>
      <p:sp>
        <p:nvSpPr>
          <p:cNvPr id="181" name="Google Shape;181;p22"/>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sp>
        <p:nvSpPr>
          <p:cNvPr id="182" name="Google Shape;182;p22"/>
          <p:cNvSpPr txBox="1"/>
          <p:nvPr/>
        </p:nvSpPr>
        <p:spPr>
          <a:xfrm>
            <a:off x="163850" y="616073"/>
            <a:ext cx="8512500" cy="1639200"/>
          </a:xfrm>
          <a:prstGeom prst="rect">
            <a:avLst/>
          </a:prstGeom>
          <a:solidFill>
            <a:srgbClr val="E4E4E0"/>
          </a:solidFill>
          <a:ln>
            <a:noFill/>
          </a:ln>
        </p:spPr>
        <p:txBody>
          <a:bodyPr anchorCtr="0" anchor="t" bIns="108000" lIns="91425" spcFirstLastPara="1" rIns="91425" wrap="square" tIns="90000">
            <a:spAutoFit/>
          </a:bodyPr>
          <a:lstStyle/>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material_ground</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lambertian</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color</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0.8</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0.8</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material_center</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lambertian</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color</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0.1</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0.2</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0.5</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material_left</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dielectric</a:t>
            </a:r>
            <a:r>
              <a:rPr b="1" lang="en-BR" sz="1100">
                <a:solidFill>
                  <a:schemeClr val="dk1"/>
                </a:solidFill>
                <a:highlight>
                  <a:srgbClr val="B6D7A8"/>
                </a:highlight>
                <a:latin typeface="Courier New"/>
                <a:ea typeface="Courier New"/>
                <a:cs typeface="Courier New"/>
                <a:sym typeface="Courier New"/>
              </a:rPr>
              <a:t>&gt;(</a:t>
            </a:r>
            <a:r>
              <a:rPr b="1" lang="en-BR" sz="1100">
                <a:solidFill>
                  <a:srgbClr val="098658"/>
                </a:solidFill>
                <a:highlight>
                  <a:srgbClr val="B6D7A8"/>
                </a:highlight>
                <a:latin typeface="Courier New"/>
                <a:ea typeface="Courier New"/>
                <a:cs typeface="Courier New"/>
                <a:sym typeface="Courier New"/>
              </a:rPr>
              <a:t>1.5</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material_right</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metal</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color</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0.8</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0.6</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0.2</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Resultado com novos materiais</a:t>
            </a:r>
            <a:endParaRPr/>
          </a:p>
        </p:txBody>
      </p:sp>
      <p:sp>
        <p:nvSpPr>
          <p:cNvPr id="189" name="Google Shape;189;p23"/>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id="190" name="Google Shape;190;p23"/>
          <p:cNvPicPr preferRelativeResize="0"/>
          <p:nvPr/>
        </p:nvPicPr>
        <p:blipFill>
          <a:blip r:embed="rId3">
            <a:alphaModFix/>
          </a:blip>
          <a:stretch>
            <a:fillRect/>
          </a:stretch>
        </p:blipFill>
        <p:spPr>
          <a:xfrm>
            <a:off x="590950" y="791509"/>
            <a:ext cx="7962100" cy="4478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4"/>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Aproximação de Schlick</a:t>
            </a:r>
            <a:endParaRPr/>
          </a:p>
        </p:txBody>
      </p:sp>
      <p:sp>
        <p:nvSpPr>
          <p:cNvPr id="197" name="Google Shape;197;p24"/>
          <p:cNvSpPr txBox="1"/>
          <p:nvPr>
            <p:ph idx="1" type="body"/>
          </p:nvPr>
        </p:nvSpPr>
        <p:spPr>
          <a:xfrm>
            <a:off x="390550" y="838984"/>
            <a:ext cx="8428200" cy="5703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Permite calcular o coeficiente de reflexão: </a:t>
            </a:r>
            <a:endParaRPr/>
          </a:p>
        </p:txBody>
      </p:sp>
      <p:sp>
        <p:nvSpPr>
          <p:cNvPr id="198" name="Google Shape;198;p24"/>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id="199" name="Google Shape;199;p24"/>
          <p:cNvPicPr preferRelativeResize="0"/>
          <p:nvPr/>
        </p:nvPicPr>
        <p:blipFill>
          <a:blip r:embed="rId3">
            <a:alphaModFix/>
          </a:blip>
          <a:stretch>
            <a:fillRect/>
          </a:stretch>
        </p:blipFill>
        <p:spPr>
          <a:xfrm>
            <a:off x="474899" y="1593899"/>
            <a:ext cx="4764075" cy="2108150"/>
          </a:xfrm>
          <a:prstGeom prst="rect">
            <a:avLst/>
          </a:prstGeom>
          <a:noFill/>
          <a:ln>
            <a:noFill/>
          </a:ln>
        </p:spPr>
      </p:pic>
      <p:pic>
        <p:nvPicPr>
          <p:cNvPr id="200" name="Google Shape;200;p24"/>
          <p:cNvPicPr preferRelativeResize="0"/>
          <p:nvPr/>
        </p:nvPicPr>
        <p:blipFill>
          <a:blip r:embed="rId4">
            <a:alphaModFix/>
          </a:blip>
          <a:stretch>
            <a:fillRect/>
          </a:stretch>
        </p:blipFill>
        <p:spPr>
          <a:xfrm>
            <a:off x="4200825" y="3111600"/>
            <a:ext cx="4533825" cy="1988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Inserindo aproximação de </a:t>
            </a:r>
            <a:r>
              <a:rPr lang="en-BR"/>
              <a:t>Schlick</a:t>
            </a:r>
            <a:r>
              <a:rPr lang="en-BR"/>
              <a:t> (material.h)</a:t>
            </a:r>
            <a:endParaRPr/>
          </a:p>
        </p:txBody>
      </p:sp>
      <p:sp>
        <p:nvSpPr>
          <p:cNvPr id="207" name="Google Shape;207;p25"/>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208" name="Google Shape;208;p25"/>
          <p:cNvSpPr txBox="1"/>
          <p:nvPr/>
        </p:nvSpPr>
        <p:spPr>
          <a:xfrm>
            <a:off x="163850" y="616073"/>
            <a:ext cx="8512500" cy="41796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00000"/>
              </a:lnSpc>
              <a:spcBef>
                <a:spcPts val="0"/>
              </a:spcBef>
              <a:spcAft>
                <a:spcPts val="0"/>
              </a:spcAft>
              <a:buClr>
                <a:schemeClr val="dk1"/>
              </a:buClr>
              <a:buSzPts val="1100"/>
              <a:buFont typeface="Arial"/>
              <a:buNone/>
            </a:pPr>
            <a:r>
              <a:rPr b="1" lang="en-BR" sz="1100">
                <a:solidFill>
                  <a:srgbClr val="0000FF"/>
                </a:solidFill>
                <a:latin typeface="Courier New"/>
                <a:ea typeface="Courier New"/>
                <a:cs typeface="Courier New"/>
                <a:sym typeface="Courier New"/>
              </a:rPr>
              <a:t>class</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dielectric</a:t>
            </a:r>
            <a:r>
              <a:rPr b="1" lang="en-BR" sz="1100">
                <a:solidFill>
                  <a:schemeClr val="dk1"/>
                </a:solidFill>
                <a:latin typeface="Courier New"/>
                <a:ea typeface="Courier New"/>
                <a:cs typeface="Courier New"/>
                <a:sym typeface="Courier New"/>
              </a:rPr>
              <a:t> : </a:t>
            </a:r>
            <a:r>
              <a:rPr b="1" lang="en-BR" sz="1100">
                <a:solidFill>
                  <a:srgbClr val="0000FF"/>
                </a:solidFill>
                <a:latin typeface="Courier New"/>
                <a:ea typeface="Courier New"/>
                <a:cs typeface="Courier New"/>
                <a:sym typeface="Courier New"/>
              </a:rPr>
              <a:t>public</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material</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public:</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dielectric</a:t>
            </a:r>
            <a:r>
              <a:rPr b="1" lang="en-BR" sz="1100">
                <a:solidFill>
                  <a:schemeClr val="dk1"/>
                </a:solidFill>
                <a:latin typeface="Courier New"/>
                <a:ea typeface="Courier New"/>
                <a:cs typeface="Courier New"/>
                <a:sym typeface="Courier New"/>
              </a:rPr>
              <a:t>(</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index_of_refraction</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ir</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index_of_refraction</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bool</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cannot_refract</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refraction_ratio</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sin_theta</a:t>
            </a:r>
            <a:r>
              <a:rPr b="1" lang="en-BR" sz="1100">
                <a:solidFill>
                  <a:schemeClr val="dk1"/>
                </a:solidFill>
                <a:latin typeface="Courier New"/>
                <a:ea typeface="Courier New"/>
                <a:cs typeface="Courier New"/>
                <a:sym typeface="Courier New"/>
              </a:rPr>
              <a:t> &gt;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direction</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AF00DB"/>
                </a:solidFill>
                <a:highlight>
                  <a:srgbClr val="B6D7A8"/>
                </a:highlight>
                <a:latin typeface="Courier New"/>
                <a:ea typeface="Courier New"/>
                <a:cs typeface="Courier New"/>
                <a:sym typeface="Courier New"/>
              </a:rPr>
              <a:t>if</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cannot_refract</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reflectance</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cos_theta</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refraction_ratio</a:t>
            </a:r>
            <a:r>
              <a:rPr b="1" lang="en-BR" sz="1100">
                <a:solidFill>
                  <a:schemeClr val="dk1"/>
                </a:solidFill>
                <a:highlight>
                  <a:srgbClr val="B6D7A8"/>
                </a:highlight>
                <a:latin typeface="Courier New"/>
                <a:ea typeface="Courier New"/>
                <a:cs typeface="Courier New"/>
                <a:sym typeface="Courier New"/>
              </a:rPr>
              <a:t>) &gt; </a:t>
            </a:r>
            <a:r>
              <a:rPr b="1" lang="en-BR" sz="1100">
                <a:solidFill>
                  <a:srgbClr val="795E26"/>
                </a:solidFill>
                <a:highlight>
                  <a:srgbClr val="B6D7A8"/>
                </a:highlight>
                <a:latin typeface="Courier New"/>
                <a:ea typeface="Courier New"/>
                <a:cs typeface="Courier New"/>
                <a:sym typeface="Courier New"/>
              </a:rPr>
              <a:t>random_double</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direction</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reflect</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unit_direction</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rec</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normal</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else</a:t>
            </a:r>
            <a:endParaRPr b="1" sz="1100">
              <a:solidFill>
                <a:srgbClr val="AF00DB"/>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direction</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refract</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unit_direction</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rec</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normal</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refraction_ratio</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public:</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ir</a:t>
            </a:r>
            <a:r>
              <a:rPr b="1" lang="en-BR" sz="1100">
                <a:solidFill>
                  <a:schemeClr val="dk1"/>
                </a:solidFill>
                <a:latin typeface="Courier New"/>
                <a:ea typeface="Courier New"/>
                <a:cs typeface="Courier New"/>
                <a:sym typeface="Courier New"/>
              </a:rPr>
              <a:t>;</a:t>
            </a:r>
            <a:r>
              <a:rPr b="1" lang="en-BR" sz="1100">
                <a:solidFill>
                  <a:srgbClr val="008000"/>
                </a:solidFill>
                <a:latin typeface="Courier New"/>
                <a:ea typeface="Courier New"/>
                <a:cs typeface="Courier New"/>
                <a:sym typeface="Courier New"/>
              </a:rPr>
              <a:t> // Index of Refraction</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private:</a:t>
            </a:r>
            <a:endParaRPr b="1" sz="1100">
              <a:solidFill>
                <a:srgbClr val="0000FF"/>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static</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double</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reflectance</a:t>
            </a:r>
            <a:r>
              <a:rPr b="1" lang="en-BR" sz="1100">
                <a:solidFill>
                  <a:schemeClr val="dk1"/>
                </a:solidFill>
                <a:highlight>
                  <a:srgbClr val="B6D7A8"/>
                </a:highlight>
                <a:latin typeface="Courier New"/>
                <a:ea typeface="Courier New"/>
                <a:cs typeface="Courier New"/>
                <a:sym typeface="Courier New"/>
              </a:rPr>
              <a:t>(</a:t>
            </a:r>
            <a:r>
              <a:rPr b="1" lang="en-BR" sz="1100">
                <a:solidFill>
                  <a:srgbClr val="0000FF"/>
                </a:solidFill>
                <a:highlight>
                  <a:srgbClr val="B6D7A8"/>
                </a:highlight>
                <a:latin typeface="Courier New"/>
                <a:ea typeface="Courier New"/>
                <a:cs typeface="Courier New"/>
                <a:sym typeface="Courier New"/>
              </a:rPr>
              <a:t>double</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cosine</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double</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ref_idx</a:t>
            </a:r>
            <a:r>
              <a:rPr b="1" lang="en-BR" sz="1100">
                <a:solidFill>
                  <a:schemeClr val="dk1"/>
                </a:solidFill>
                <a:highlight>
                  <a:srgbClr val="B6D7A8"/>
                </a:highlight>
                <a:latin typeface="Courier New"/>
                <a:ea typeface="Courier New"/>
                <a:cs typeface="Courier New"/>
                <a:sym typeface="Courier New"/>
              </a:rPr>
              <a:t>) {</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rgbClr val="008000"/>
                </a:solidFill>
                <a:highlight>
                  <a:srgbClr val="B6D7A8"/>
                </a:highlight>
                <a:latin typeface="Courier New"/>
                <a:ea typeface="Courier New"/>
                <a:cs typeface="Courier New"/>
                <a:sym typeface="Courier New"/>
              </a:rPr>
              <a:t>           // Use Schlick's approximation for reflectance.</a:t>
            </a:r>
            <a:endParaRPr b="1" sz="1100">
              <a:solidFill>
                <a:srgbClr val="008000"/>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r0</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98658"/>
                </a:solidFill>
                <a:highlight>
                  <a:srgbClr val="B6D7A8"/>
                </a:highlight>
                <a:latin typeface="Courier New"/>
                <a:ea typeface="Courier New"/>
                <a:cs typeface="Courier New"/>
                <a:sym typeface="Courier New"/>
              </a:rPr>
              <a:t>1</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ref_idx</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98658"/>
                </a:solidFill>
                <a:highlight>
                  <a:srgbClr val="B6D7A8"/>
                </a:highlight>
                <a:latin typeface="Courier New"/>
                <a:ea typeface="Courier New"/>
                <a:cs typeface="Courier New"/>
                <a:sym typeface="Courier New"/>
              </a:rPr>
              <a:t>1</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ref_idx</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r0</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01080"/>
                </a:solidFill>
                <a:highlight>
                  <a:srgbClr val="B6D7A8"/>
                </a:highlight>
                <a:latin typeface="Courier New"/>
                <a:ea typeface="Courier New"/>
                <a:cs typeface="Courier New"/>
                <a:sym typeface="Courier New"/>
              </a:rPr>
              <a:t>r0</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r0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AF00DB"/>
                </a:solidFill>
                <a:highlight>
                  <a:srgbClr val="B6D7A8"/>
                </a:highlight>
                <a:latin typeface="Courier New"/>
                <a:ea typeface="Courier New"/>
                <a:cs typeface="Courier New"/>
                <a:sym typeface="Courier New"/>
              </a:rPr>
              <a:t>return</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r0</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98658"/>
                </a:solidFill>
                <a:highlight>
                  <a:srgbClr val="B6D7A8"/>
                </a:highlight>
                <a:latin typeface="Courier New"/>
                <a:ea typeface="Courier New"/>
                <a:cs typeface="Courier New"/>
                <a:sym typeface="Courier New"/>
              </a:rPr>
              <a:t>1</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r0</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pow</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1</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01080"/>
                </a:solidFill>
                <a:highlight>
                  <a:srgbClr val="B6D7A8"/>
                </a:highlight>
                <a:latin typeface="Courier New"/>
                <a:ea typeface="Courier New"/>
                <a:cs typeface="Courier New"/>
                <a:sym typeface="Courier New"/>
              </a:rPr>
              <a:t>cosine</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5</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500">
              <a:solidFill>
                <a:srgbClr val="0000FF"/>
              </a:solidFill>
              <a:latin typeface="Courier New"/>
              <a:ea typeface="Courier New"/>
              <a:cs typeface="Courier New"/>
              <a:sym typeface="Courier New"/>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Esfera oca</a:t>
            </a:r>
            <a:r>
              <a:rPr lang="en-BR"/>
              <a:t> (main.cc)</a:t>
            </a:r>
            <a:endParaRPr/>
          </a:p>
        </p:txBody>
      </p:sp>
      <p:sp>
        <p:nvSpPr>
          <p:cNvPr id="215" name="Google Shape;215;p26"/>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216" name="Google Shape;216;p26"/>
          <p:cNvSpPr txBox="1"/>
          <p:nvPr/>
        </p:nvSpPr>
        <p:spPr>
          <a:xfrm>
            <a:off x="163850" y="616073"/>
            <a:ext cx="8512500" cy="13920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add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sphere</a:t>
            </a:r>
            <a:r>
              <a:rPr b="1" lang="en-BR" sz="1100">
                <a:solidFill>
                  <a:schemeClr val="dk1"/>
                </a:solidFill>
                <a:latin typeface="Courier New"/>
                <a:ea typeface="Courier New"/>
                <a:cs typeface="Courier New"/>
                <a:sym typeface="Courier New"/>
              </a:rPr>
              <a:t>&gt;(</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100.5</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100.0</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material_ground</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add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sphere</a:t>
            </a:r>
            <a:r>
              <a:rPr b="1" lang="en-BR" sz="1100">
                <a:solidFill>
                  <a:schemeClr val="dk1"/>
                </a:solidFill>
                <a:latin typeface="Courier New"/>
                <a:ea typeface="Courier New"/>
                <a:cs typeface="Courier New"/>
                <a:sym typeface="Courier New"/>
              </a:rPr>
              <a:t>&gt;(</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0.5</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material_center</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add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sphere</a:t>
            </a:r>
            <a:r>
              <a:rPr b="1" lang="en-BR" sz="1100">
                <a:solidFill>
                  <a:schemeClr val="dk1"/>
                </a:solidFill>
                <a:latin typeface="Courier New"/>
                <a:ea typeface="Courier New"/>
                <a:cs typeface="Courier New"/>
                <a:sym typeface="Courier New"/>
              </a:rPr>
              <a:t>&gt;(</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0.5</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material_left</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world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add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sphere</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1.0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1.0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0.4</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material_left</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add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sphere</a:t>
            </a:r>
            <a:r>
              <a:rPr b="1" lang="en-BR" sz="1100">
                <a:solidFill>
                  <a:schemeClr val="dk1"/>
                </a:solidFill>
                <a:latin typeface="Courier New"/>
                <a:ea typeface="Courier New"/>
                <a:cs typeface="Courier New"/>
                <a:sym typeface="Courier New"/>
              </a:rPr>
              <a:t>&gt;(</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0.5</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material_right</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300">
              <a:solidFill>
                <a:srgbClr val="0000FF"/>
              </a:solidFill>
              <a:latin typeface="Courier New"/>
              <a:ea typeface="Courier New"/>
              <a:cs typeface="Courier New"/>
              <a:sym typeface="Courier Ne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9"/>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Materiais Dielétricos</a:t>
            </a:r>
            <a:endParaRPr/>
          </a:p>
        </p:txBody>
      </p:sp>
      <p:sp>
        <p:nvSpPr>
          <p:cNvPr id="54" name="Google Shape;54;p9"/>
          <p:cNvSpPr txBox="1"/>
          <p:nvPr>
            <p:ph idx="1" type="body"/>
          </p:nvPr>
        </p:nvSpPr>
        <p:spPr>
          <a:xfrm>
            <a:off x="390548" y="838985"/>
            <a:ext cx="8428200" cy="44961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sz="2650">
                <a:latin typeface="Arial"/>
                <a:ea typeface="Arial"/>
                <a:cs typeface="Arial"/>
                <a:sym typeface="Arial"/>
              </a:rPr>
              <a:t>Materiais transparentes como água, vidro e diamantes são dielétricos.</a:t>
            </a:r>
            <a:endParaRPr sz="2650">
              <a:latin typeface="Arial"/>
              <a:ea typeface="Arial"/>
              <a:cs typeface="Arial"/>
              <a:sym typeface="Arial"/>
            </a:endParaRPr>
          </a:p>
          <a:p>
            <a:pPr indent="0" lvl="0" marL="0" rtl="0" algn="l">
              <a:spcBef>
                <a:spcPts val="400"/>
              </a:spcBef>
              <a:spcAft>
                <a:spcPts val="0"/>
              </a:spcAft>
              <a:buNone/>
            </a:pPr>
            <a:r>
              <a:t/>
            </a:r>
            <a:endParaRPr sz="2650">
              <a:latin typeface="Arial"/>
              <a:ea typeface="Arial"/>
              <a:cs typeface="Arial"/>
              <a:sym typeface="Arial"/>
            </a:endParaRPr>
          </a:p>
          <a:p>
            <a:pPr indent="0" lvl="0" marL="0" rtl="0" algn="l">
              <a:spcBef>
                <a:spcPts val="400"/>
              </a:spcBef>
              <a:spcAft>
                <a:spcPts val="0"/>
              </a:spcAft>
              <a:buNone/>
            </a:pPr>
            <a:r>
              <a:rPr lang="en-BR" sz="2650">
                <a:latin typeface="Arial"/>
                <a:ea typeface="Arial"/>
                <a:cs typeface="Arial"/>
                <a:sym typeface="Arial"/>
              </a:rPr>
              <a:t>Quando um raio de luz os atinge, ele se divide em um raio refletido e um raio refratado (transmitido).</a:t>
            </a:r>
            <a:endParaRPr sz="2650">
              <a:latin typeface="Arial"/>
              <a:ea typeface="Arial"/>
              <a:cs typeface="Arial"/>
              <a:sym typeface="Arial"/>
            </a:endParaRPr>
          </a:p>
          <a:p>
            <a:pPr indent="0" lvl="0" marL="0" rtl="0" algn="l">
              <a:spcBef>
                <a:spcPts val="400"/>
              </a:spcBef>
              <a:spcAft>
                <a:spcPts val="0"/>
              </a:spcAft>
              <a:buNone/>
            </a:pPr>
            <a:r>
              <a:t/>
            </a:r>
            <a:endParaRPr sz="2650">
              <a:latin typeface="Arial"/>
              <a:ea typeface="Arial"/>
              <a:cs typeface="Arial"/>
              <a:sym typeface="Arial"/>
            </a:endParaRPr>
          </a:p>
          <a:p>
            <a:pPr indent="0" lvl="0" marL="0" rtl="0" algn="l">
              <a:spcBef>
                <a:spcPts val="400"/>
              </a:spcBef>
              <a:spcAft>
                <a:spcPts val="0"/>
              </a:spcAft>
              <a:buNone/>
            </a:pPr>
            <a:r>
              <a:rPr lang="en-BR" sz="2650">
                <a:latin typeface="Arial"/>
                <a:ea typeface="Arial"/>
                <a:cs typeface="Arial"/>
                <a:sym typeface="Arial"/>
              </a:rPr>
              <a:t>Vamos lidar com isso escolhendo aleatoriamente entre reflexão ou refração, e apenas gerando um raio de espalhamento por interação.</a:t>
            </a:r>
            <a:endParaRPr/>
          </a:p>
        </p:txBody>
      </p:sp>
      <p:sp>
        <p:nvSpPr>
          <p:cNvPr id="55" name="Google Shape;55;p9"/>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Resultado das reflexões atualizadas</a:t>
            </a:r>
            <a:endParaRPr/>
          </a:p>
        </p:txBody>
      </p:sp>
      <p:sp>
        <p:nvSpPr>
          <p:cNvPr id="223" name="Google Shape;223;p27"/>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id="224" name="Google Shape;224;p27"/>
          <p:cNvPicPr preferRelativeResize="0"/>
          <p:nvPr/>
        </p:nvPicPr>
        <p:blipFill>
          <a:blip r:embed="rId3">
            <a:alphaModFix/>
          </a:blip>
          <a:stretch>
            <a:fillRect/>
          </a:stretch>
        </p:blipFill>
        <p:spPr>
          <a:xfrm>
            <a:off x="627300" y="782134"/>
            <a:ext cx="7934100" cy="44629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Posicionando uma câmera</a:t>
            </a:r>
            <a:endParaRPr/>
          </a:p>
        </p:txBody>
      </p:sp>
      <p:sp>
        <p:nvSpPr>
          <p:cNvPr id="231" name="Google Shape;231;p28"/>
          <p:cNvSpPr txBox="1"/>
          <p:nvPr>
            <p:ph idx="1" type="body"/>
          </p:nvPr>
        </p:nvSpPr>
        <p:spPr>
          <a:xfrm>
            <a:off x="390550" y="838983"/>
            <a:ext cx="8428200" cy="8082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Vamos preparar uma câmera que possamos definir o ângulo de abertura vertical (vfov) e a razão de aspecto.</a:t>
            </a:r>
            <a:endParaRPr/>
          </a:p>
        </p:txBody>
      </p:sp>
      <p:sp>
        <p:nvSpPr>
          <p:cNvPr id="232" name="Google Shape;232;p28"/>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id="233" name="Google Shape;233;p28"/>
          <p:cNvPicPr preferRelativeResize="0"/>
          <p:nvPr/>
        </p:nvPicPr>
        <p:blipFill>
          <a:blip r:embed="rId3">
            <a:alphaModFix/>
          </a:blip>
          <a:stretch>
            <a:fillRect/>
          </a:stretch>
        </p:blipFill>
        <p:spPr>
          <a:xfrm>
            <a:off x="1407175" y="1869288"/>
            <a:ext cx="3267075" cy="3305175"/>
          </a:xfrm>
          <a:prstGeom prst="rect">
            <a:avLst/>
          </a:prstGeom>
          <a:noFill/>
          <a:ln>
            <a:noFill/>
          </a:ln>
        </p:spPr>
      </p:pic>
      <p:pic>
        <p:nvPicPr>
          <p:cNvPr descr="{&quot;id&quot;:&quot;4&quot;,&quot;backgroundColorModified&quot;:null,&quot;code&quot;:&quot;$$h=\\tan\\left(\\frac{\\theta}{2}\\right)$$&quot;,&quot;font&quot;:{&quot;color&quot;:&quot;#000000&quot;,&quot;family&quot;:&quot;Arial&quot;,&quot;size&quot;:12},&quot;backgroundColor&quot;:&quot;#FFFFFF&quot;,&quot;aid&quot;:null,&quot;type&quot;:&quot;$$&quot;,&quot;ts&quot;:1635356701439,&quot;cs&quot;:&quot;vs/DH/j+9rOJ2cmVb9y9PA==&quot;,&quot;size&quot;:{&quot;width&quot;:106.66666666666667,&quot;height&quot;:45}}" id="234" name="Google Shape;234;p28"/>
          <p:cNvPicPr preferRelativeResize="0"/>
          <p:nvPr/>
        </p:nvPicPr>
        <p:blipFill>
          <a:blip r:embed="rId4">
            <a:alphaModFix/>
          </a:blip>
          <a:stretch>
            <a:fillRect/>
          </a:stretch>
        </p:blipFill>
        <p:spPr>
          <a:xfrm>
            <a:off x="6106225" y="2870775"/>
            <a:ext cx="2108925" cy="889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9"/>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Aperfeiçoando a câmera </a:t>
            </a:r>
            <a:r>
              <a:rPr lang="en-BR"/>
              <a:t>(camera.h)</a:t>
            </a:r>
            <a:endParaRPr/>
          </a:p>
        </p:txBody>
      </p:sp>
      <p:sp>
        <p:nvSpPr>
          <p:cNvPr id="241" name="Google Shape;241;p29"/>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242" name="Google Shape;242;p29"/>
          <p:cNvSpPr txBox="1"/>
          <p:nvPr/>
        </p:nvSpPr>
        <p:spPr>
          <a:xfrm>
            <a:off x="163850" y="616073"/>
            <a:ext cx="8512500" cy="46878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00000"/>
              </a:lnSpc>
              <a:spcBef>
                <a:spcPts val="0"/>
              </a:spcBef>
              <a:spcAft>
                <a:spcPts val="0"/>
              </a:spcAft>
              <a:buClr>
                <a:schemeClr val="dk1"/>
              </a:buClr>
              <a:buSzPts val="1100"/>
              <a:buFont typeface="Arial"/>
              <a:buNone/>
            </a:pPr>
            <a:r>
              <a:rPr b="1" lang="en-BR" sz="1100">
                <a:solidFill>
                  <a:srgbClr val="0000FF"/>
                </a:solidFill>
                <a:latin typeface="Courier New"/>
                <a:ea typeface="Courier New"/>
                <a:cs typeface="Courier New"/>
                <a:sym typeface="Courier New"/>
              </a:rPr>
              <a:t>class</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camera</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public:</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camera</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double</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vfov</a:t>
            </a:r>
            <a:r>
              <a:rPr b="1" lang="en-BR" sz="1100">
                <a:solidFill>
                  <a:schemeClr val="dk1"/>
                </a:solidFill>
                <a:highlight>
                  <a:srgbClr val="B6D7A8"/>
                </a:highlight>
                <a:latin typeface="Courier New"/>
                <a:ea typeface="Courier New"/>
                <a:cs typeface="Courier New"/>
                <a:sym typeface="Courier New"/>
              </a:rPr>
              <a:t>,</a:t>
            </a:r>
            <a:r>
              <a:rPr b="1" lang="en-BR" sz="1100">
                <a:solidFill>
                  <a:srgbClr val="008000"/>
                </a:solidFill>
                <a:highlight>
                  <a:srgbClr val="B6D7A8"/>
                </a:highlight>
                <a:latin typeface="Courier New"/>
                <a:ea typeface="Courier New"/>
                <a:cs typeface="Courier New"/>
                <a:sym typeface="Courier New"/>
              </a:rPr>
              <a:t> // vertical field-of-view in degrees</a:t>
            </a:r>
            <a:endParaRPr b="1" sz="1100">
              <a:solidFill>
                <a:srgbClr val="008000"/>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double</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aspect_ratio</a:t>
            </a:r>
            <a:endParaRPr b="1" sz="1100">
              <a:solidFill>
                <a:srgbClr val="001080"/>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 {</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theta</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degrees_to_radians</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vfov</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h</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tan</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theta</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2</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viewport_height</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98658"/>
                </a:solidFill>
                <a:highlight>
                  <a:srgbClr val="B6D7A8"/>
                </a:highlight>
                <a:latin typeface="Courier New"/>
                <a:ea typeface="Courier New"/>
                <a:cs typeface="Courier New"/>
                <a:sym typeface="Courier New"/>
              </a:rPr>
              <a:t>2.0</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01080"/>
                </a:solidFill>
                <a:highlight>
                  <a:srgbClr val="B6D7A8"/>
                </a:highlight>
                <a:latin typeface="Courier New"/>
                <a:ea typeface="Courier New"/>
                <a:cs typeface="Courier New"/>
                <a:sym typeface="Courier New"/>
              </a:rPr>
              <a:t>h</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viewport_width</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01080"/>
                </a:solidFill>
                <a:highlight>
                  <a:srgbClr val="B6D7A8"/>
                </a:highlight>
                <a:latin typeface="Courier New"/>
                <a:ea typeface="Courier New"/>
                <a:cs typeface="Courier New"/>
                <a:sym typeface="Courier New"/>
              </a:rPr>
              <a:t>aspect_ratio</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01080"/>
                </a:solidFill>
                <a:highlight>
                  <a:srgbClr val="B6D7A8"/>
                </a:highlight>
                <a:latin typeface="Courier New"/>
                <a:ea typeface="Courier New"/>
                <a:cs typeface="Courier New"/>
                <a:sym typeface="Courier New"/>
              </a:rPr>
              <a:t>viewport_height</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focal_length</a:t>
            </a:r>
            <a:r>
              <a:rPr b="1" lang="en-BR" sz="1100">
                <a:solidFill>
                  <a:schemeClr val="dk1"/>
                </a:solidFill>
                <a:latin typeface="Courier New"/>
                <a:ea typeface="Courier New"/>
                <a:cs typeface="Courier New"/>
                <a:sym typeface="Courier New"/>
              </a:rPr>
              <a:t> =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origin</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horizontal</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viewport_width</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0.0</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vertical</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0.0</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viewport_height</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0.0</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lower_left_corner</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origin</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horizontal</a:t>
            </a:r>
            <a:r>
              <a:rPr b="1" lang="en-BR" sz="1100">
                <a:solidFill>
                  <a:srgbClr val="795E26"/>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2</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vertical</a:t>
            </a:r>
            <a:r>
              <a:rPr b="1" lang="en-BR" sz="1100">
                <a:solidFill>
                  <a:srgbClr val="795E26"/>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2</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focal_length</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ray</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get_ray</a:t>
            </a:r>
            <a:r>
              <a:rPr b="1" lang="en-BR" sz="1100">
                <a:solidFill>
                  <a:schemeClr val="dk1"/>
                </a:solidFill>
                <a:latin typeface="Courier New"/>
                <a:ea typeface="Courier New"/>
                <a:cs typeface="Courier New"/>
                <a:sym typeface="Courier New"/>
              </a:rPr>
              <a:t>(</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u</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const</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return</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ray</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origin</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lower_left_corner</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u</a:t>
            </a:r>
            <a:r>
              <a:rPr b="1" lang="en-BR" sz="1100">
                <a:solidFill>
                  <a:srgbClr val="795E26"/>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horizontal</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a:t>
            </a:r>
            <a:r>
              <a:rPr b="1" lang="en-BR" sz="1100">
                <a:solidFill>
                  <a:srgbClr val="795E26"/>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vertical</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origin</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private:</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origin</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lower_left_corner</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horizontal</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vertical</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0"/>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Usando recursos da</a:t>
            </a:r>
            <a:r>
              <a:rPr lang="en-BR"/>
              <a:t> câmera (main.cc)</a:t>
            </a:r>
            <a:endParaRPr/>
          </a:p>
        </p:txBody>
      </p:sp>
      <p:sp>
        <p:nvSpPr>
          <p:cNvPr id="249" name="Google Shape;249;p30"/>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250" name="Google Shape;250;p30"/>
          <p:cNvSpPr txBox="1"/>
          <p:nvPr/>
        </p:nvSpPr>
        <p:spPr>
          <a:xfrm>
            <a:off x="163850" y="616073"/>
            <a:ext cx="8512500" cy="31023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00000"/>
              </a:lnSpc>
              <a:spcBef>
                <a:spcPts val="0"/>
              </a:spcBef>
              <a:spcAft>
                <a:spcPts val="0"/>
              </a:spcAft>
              <a:buClr>
                <a:schemeClr val="dk1"/>
              </a:buClr>
              <a:buSzPts val="1100"/>
              <a:buFont typeface="Arial"/>
              <a:buNone/>
            </a:pPr>
            <a:r>
              <a:rPr b="1" lang="en-BR" sz="1100">
                <a:solidFill>
                  <a:srgbClr val="0000FF"/>
                </a:solidFill>
                <a:latin typeface="Courier New"/>
                <a:ea typeface="Courier New"/>
                <a:cs typeface="Courier New"/>
                <a:sym typeface="Courier New"/>
              </a:rPr>
              <a:t>int</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main</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rgbClr val="008000"/>
                </a:solidFill>
                <a:latin typeface="Courier New"/>
                <a:ea typeface="Courier New"/>
                <a:cs typeface="Courier New"/>
                <a:sym typeface="Courier New"/>
              </a:rPr>
              <a:t>   // World</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cos</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pi</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4</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hittable_list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world</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material_left</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lambertian</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color</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1</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material_right</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lambertian</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color</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1</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world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add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sphere</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R</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1</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material_left</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world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add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sphere</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1</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material_right</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rgbClr val="008000"/>
                </a:solidFill>
                <a:latin typeface="Courier New"/>
                <a:ea typeface="Courier New"/>
                <a:cs typeface="Courier New"/>
                <a:sym typeface="Courier New"/>
              </a:rPr>
              <a:t>   // Camera</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camera</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cam</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90.0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aspect_ratio</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rgbClr val="008000"/>
                </a:solidFill>
                <a:latin typeface="Courier New"/>
                <a:ea typeface="Courier New"/>
                <a:cs typeface="Courier New"/>
                <a:sym typeface="Courier New"/>
              </a:rPr>
              <a:t>   // Render</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std</a:t>
            </a:r>
            <a:r>
              <a:rPr b="1" lang="en-BR" sz="1100">
                <a:solidFill>
                  <a:schemeClr val="dk1"/>
                </a:solidFill>
                <a:latin typeface="Courier New"/>
                <a:ea typeface="Courier New"/>
                <a:cs typeface="Courier New"/>
                <a:sym typeface="Courier New"/>
              </a:rPr>
              <a:t>::</a:t>
            </a:r>
            <a:r>
              <a:rPr b="1" lang="en-BR" sz="1100">
                <a:solidFill>
                  <a:srgbClr val="267F99"/>
                </a:solidFill>
                <a:latin typeface="Courier New"/>
                <a:ea typeface="Courier New"/>
                <a:cs typeface="Courier New"/>
                <a:sym typeface="Courier New"/>
              </a:rPr>
              <a:t>ofstream</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file</a:t>
            </a:r>
            <a:r>
              <a:rPr b="1" lang="en-BR" sz="1100">
                <a:solidFill>
                  <a:schemeClr val="dk1"/>
                </a:solidFill>
                <a:latin typeface="Courier New"/>
                <a:ea typeface="Courier New"/>
                <a:cs typeface="Courier New"/>
                <a:sym typeface="Courier New"/>
              </a:rPr>
              <a:t>;</a:t>
            </a:r>
            <a:r>
              <a:rPr b="1" lang="en-BR" sz="1100">
                <a:solidFill>
                  <a:srgbClr val="008000"/>
                </a:solidFill>
                <a:latin typeface="Courier New"/>
                <a:ea typeface="Courier New"/>
                <a:cs typeface="Courier New"/>
                <a:sym typeface="Courier New"/>
              </a:rPr>
              <a:t>  // Cria um stream para arquivos</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file</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open</a:t>
            </a:r>
            <a:r>
              <a:rPr b="1" lang="en-BR" sz="1100">
                <a:solidFill>
                  <a:schemeClr val="dk1"/>
                </a:solidFill>
                <a:latin typeface="Courier New"/>
                <a:ea typeface="Courier New"/>
                <a:cs typeface="Courier New"/>
                <a:sym typeface="Courier New"/>
              </a:rPr>
              <a:t>(</a:t>
            </a:r>
            <a:r>
              <a:rPr b="1" lang="en-BR" sz="1100">
                <a:solidFill>
                  <a:srgbClr val="A31515"/>
                </a:solidFill>
                <a:latin typeface="Courier New"/>
                <a:ea typeface="Courier New"/>
                <a:cs typeface="Courier New"/>
                <a:sym typeface="Courier New"/>
              </a:rPr>
              <a:t>"image.ppm"</a:t>
            </a:r>
            <a:r>
              <a:rPr b="1" lang="en-BR" sz="1100">
                <a:solidFill>
                  <a:schemeClr val="dk1"/>
                </a:solidFill>
                <a:latin typeface="Courier New"/>
                <a:ea typeface="Courier New"/>
                <a:cs typeface="Courier New"/>
                <a:sym typeface="Courier New"/>
              </a:rPr>
              <a:t>);</a:t>
            </a:r>
            <a:r>
              <a:rPr b="1" lang="en-BR" sz="1100">
                <a:solidFill>
                  <a:srgbClr val="008000"/>
                </a:solidFill>
                <a:latin typeface="Courier New"/>
                <a:ea typeface="Courier New"/>
                <a:cs typeface="Courier New"/>
                <a:sym typeface="Courier New"/>
              </a:rPr>
              <a:t>  // Abre um arquivo para saída do stream</a:t>
            </a:r>
            <a:endParaRPr b="1" sz="1300">
              <a:solidFill>
                <a:srgbClr val="0000FF"/>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1"/>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Resultado da nova câmera</a:t>
            </a:r>
            <a:endParaRPr/>
          </a:p>
        </p:txBody>
      </p:sp>
      <p:sp>
        <p:nvSpPr>
          <p:cNvPr id="257" name="Google Shape;257;p31"/>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id="258" name="Google Shape;258;p31"/>
          <p:cNvPicPr preferRelativeResize="0"/>
          <p:nvPr/>
        </p:nvPicPr>
        <p:blipFill>
          <a:blip r:embed="rId3">
            <a:alphaModFix/>
          </a:blip>
          <a:stretch>
            <a:fillRect/>
          </a:stretch>
        </p:blipFill>
        <p:spPr>
          <a:xfrm>
            <a:off x="627300" y="782134"/>
            <a:ext cx="7975750" cy="4486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Posicionando e orientando a câmara</a:t>
            </a:r>
            <a:endParaRPr/>
          </a:p>
        </p:txBody>
      </p:sp>
      <p:sp>
        <p:nvSpPr>
          <p:cNvPr id="265" name="Google Shape;265;p32"/>
          <p:cNvSpPr txBox="1"/>
          <p:nvPr>
            <p:ph idx="1" type="body"/>
          </p:nvPr>
        </p:nvSpPr>
        <p:spPr>
          <a:xfrm>
            <a:off x="390548" y="838985"/>
            <a:ext cx="8428200" cy="44961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Você vai precisar definir a posição do ponto de vista, o ponto que está olhando (onde na prática interessa a direção) e uma possível rotação neste eixo.</a:t>
            </a:r>
            <a:endParaRPr/>
          </a:p>
        </p:txBody>
      </p:sp>
      <p:sp>
        <p:nvSpPr>
          <p:cNvPr id="266" name="Google Shape;266;p32"/>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id="267" name="Google Shape;267;p32"/>
          <p:cNvPicPr preferRelativeResize="0"/>
          <p:nvPr/>
        </p:nvPicPr>
        <p:blipFill>
          <a:blip r:embed="rId3">
            <a:alphaModFix/>
          </a:blip>
          <a:stretch>
            <a:fillRect/>
          </a:stretch>
        </p:blipFill>
        <p:spPr>
          <a:xfrm>
            <a:off x="1088850" y="1933100"/>
            <a:ext cx="7190476" cy="35952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3"/>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Base ortonormal da câmera</a:t>
            </a:r>
            <a:endParaRPr/>
          </a:p>
        </p:txBody>
      </p:sp>
      <p:sp>
        <p:nvSpPr>
          <p:cNvPr id="274" name="Google Shape;274;p33"/>
          <p:cNvSpPr txBox="1"/>
          <p:nvPr>
            <p:ph idx="1" type="body"/>
          </p:nvPr>
        </p:nvSpPr>
        <p:spPr>
          <a:xfrm>
            <a:off x="390550" y="838983"/>
            <a:ext cx="8428200" cy="10941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Uma forma de controlar a orientação da câmera é com um vetor apontando para cima (view up)</a:t>
            </a:r>
            <a:r>
              <a:rPr lang="en-BR"/>
              <a:t>. Depois fazer os ajustes para se obter uma base ortonormal.</a:t>
            </a:r>
            <a:endParaRPr/>
          </a:p>
        </p:txBody>
      </p:sp>
      <p:sp>
        <p:nvSpPr>
          <p:cNvPr id="275" name="Google Shape;275;p33"/>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pic>
        <p:nvPicPr>
          <p:cNvPr id="276" name="Google Shape;276;p33"/>
          <p:cNvPicPr preferRelativeResize="0"/>
          <p:nvPr/>
        </p:nvPicPr>
        <p:blipFill>
          <a:blip r:embed="rId3">
            <a:alphaModFix/>
          </a:blip>
          <a:stretch>
            <a:fillRect/>
          </a:stretch>
        </p:blipFill>
        <p:spPr>
          <a:xfrm>
            <a:off x="474900" y="2142325"/>
            <a:ext cx="8428199" cy="2380824"/>
          </a:xfrm>
          <a:prstGeom prst="rect">
            <a:avLst/>
          </a:prstGeom>
          <a:noFill/>
          <a:ln>
            <a:noFill/>
          </a:ln>
        </p:spPr>
      </p:pic>
      <p:sp>
        <p:nvSpPr>
          <p:cNvPr id="277" name="Google Shape;277;p33"/>
          <p:cNvSpPr txBox="1"/>
          <p:nvPr/>
        </p:nvSpPr>
        <p:spPr>
          <a:xfrm>
            <a:off x="4949275" y="4849650"/>
            <a:ext cx="30000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BR" sz="1300">
                <a:solidFill>
                  <a:schemeClr val="dk1"/>
                </a:solidFill>
                <a:latin typeface="Calibri"/>
                <a:ea typeface="Calibri"/>
                <a:cs typeface="Calibri"/>
                <a:sym typeface="Calibri"/>
              </a:rPr>
              <a:t>vup, v e w estão no mesmo plano.</a:t>
            </a:r>
            <a:endParaRPr b="1" sz="15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Aperfeiçoando novamente a câmera (camera.h)</a:t>
            </a:r>
            <a:endParaRPr/>
          </a:p>
        </p:txBody>
      </p:sp>
      <p:sp>
        <p:nvSpPr>
          <p:cNvPr id="284" name="Google Shape;284;p34"/>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285" name="Google Shape;285;p34"/>
          <p:cNvSpPr txBox="1"/>
          <p:nvPr/>
        </p:nvSpPr>
        <p:spPr>
          <a:xfrm>
            <a:off x="163850" y="616073"/>
            <a:ext cx="8512500" cy="46569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00000"/>
              </a:lnSpc>
              <a:spcBef>
                <a:spcPts val="0"/>
              </a:spcBef>
              <a:spcAft>
                <a:spcPts val="0"/>
              </a:spcAft>
              <a:buClr>
                <a:schemeClr val="dk1"/>
              </a:buClr>
              <a:buSzPts val="1100"/>
              <a:buFont typeface="Arial"/>
              <a:buNone/>
            </a:pPr>
            <a:r>
              <a:rPr b="1" lang="en-BR" sz="1100">
                <a:solidFill>
                  <a:srgbClr val="0000FF"/>
                </a:solidFill>
                <a:latin typeface="Courier New"/>
                <a:ea typeface="Courier New"/>
                <a:cs typeface="Courier New"/>
                <a:sym typeface="Courier New"/>
              </a:rPr>
              <a:t>class</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camera</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public:</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camera</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lookfrom</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lookat</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vec3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vup</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vfov</a:t>
            </a:r>
            <a:r>
              <a:rPr b="1" lang="en-BR" sz="1100">
                <a:solidFill>
                  <a:schemeClr val="dk1"/>
                </a:solidFill>
                <a:latin typeface="Courier New"/>
                <a:ea typeface="Courier New"/>
                <a:cs typeface="Courier New"/>
                <a:sym typeface="Courier New"/>
              </a:rPr>
              <a:t>,</a:t>
            </a:r>
            <a:r>
              <a:rPr b="1" lang="en-BR" sz="1100">
                <a:solidFill>
                  <a:srgbClr val="008000"/>
                </a:solidFill>
                <a:latin typeface="Courier New"/>
                <a:ea typeface="Courier New"/>
                <a:cs typeface="Courier New"/>
                <a:sym typeface="Courier New"/>
              </a:rPr>
              <a:t> // vertical field-of-view in degrees</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aspect_ratio</a:t>
            </a:r>
            <a:endParaRPr b="1" sz="1100">
              <a:solidFill>
                <a:srgbClr val="00108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theta</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degrees_to_radians</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vfov</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h</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tan</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theta</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2</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viewport_height</a:t>
            </a:r>
            <a:r>
              <a:rPr b="1" lang="en-BR" sz="1100">
                <a:solidFill>
                  <a:schemeClr val="dk1"/>
                </a:solidFill>
                <a:latin typeface="Courier New"/>
                <a:ea typeface="Courier New"/>
                <a:cs typeface="Courier New"/>
                <a:sym typeface="Courier New"/>
              </a:rPr>
              <a:t> = </a:t>
            </a:r>
            <a:r>
              <a:rPr b="1" lang="en-BR" sz="1100">
                <a:solidFill>
                  <a:srgbClr val="098658"/>
                </a:solidFill>
                <a:latin typeface="Courier New"/>
                <a:ea typeface="Courier New"/>
                <a:cs typeface="Courier New"/>
                <a:sym typeface="Courier New"/>
              </a:rPr>
              <a:t>2.0</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h</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viewport_width</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aspect_ratio</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viewport_height</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unit_vector</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lookfrom</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lookat</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u</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unit_vector</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cross</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vup</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cross</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w</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u</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8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origin</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lookfrom</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horizontal</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viewport_width</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u</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vertical</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viewport_height</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lower_left_corner</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origin</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horizontal</a:t>
            </a:r>
            <a:r>
              <a:rPr b="1" lang="en-BR" sz="1100">
                <a:solidFill>
                  <a:srgbClr val="795E26"/>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2</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vertical</a:t>
            </a:r>
            <a:r>
              <a:rPr b="1" lang="en-BR" sz="1100">
                <a:solidFill>
                  <a:srgbClr val="795E26"/>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2</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8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ray</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get_ray</a:t>
            </a:r>
            <a:r>
              <a:rPr b="1" lang="en-BR" sz="1100">
                <a:solidFill>
                  <a:schemeClr val="dk1"/>
                </a:solidFill>
                <a:highlight>
                  <a:srgbClr val="B6D7A8"/>
                </a:highlight>
                <a:latin typeface="Courier New"/>
                <a:ea typeface="Courier New"/>
                <a:cs typeface="Courier New"/>
                <a:sym typeface="Courier New"/>
              </a:rPr>
              <a:t>(</a:t>
            </a:r>
            <a:r>
              <a:rPr b="1" lang="en-BR" sz="1100">
                <a:solidFill>
                  <a:srgbClr val="0000FF"/>
                </a:solidFill>
                <a:highlight>
                  <a:srgbClr val="B6D7A8"/>
                </a:highlight>
                <a:latin typeface="Courier New"/>
                <a:ea typeface="Courier New"/>
                <a:cs typeface="Courier New"/>
                <a:sym typeface="Courier New"/>
              </a:rPr>
              <a:t>double</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s</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double</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const</a:t>
            </a:r>
            <a:r>
              <a:rPr b="1" lang="en-BR" sz="1100">
                <a:solidFill>
                  <a:schemeClr val="dk1"/>
                </a:solidFill>
                <a:highlight>
                  <a:srgbClr val="B6D7A8"/>
                </a:highlight>
                <a:latin typeface="Courier New"/>
                <a:ea typeface="Courier New"/>
                <a:cs typeface="Courier New"/>
                <a:sym typeface="Courier New"/>
              </a:rPr>
              <a:t> {</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AF00DB"/>
                </a:solidFill>
                <a:highlight>
                  <a:srgbClr val="B6D7A8"/>
                </a:highlight>
                <a:latin typeface="Courier New"/>
                <a:ea typeface="Courier New"/>
                <a:cs typeface="Courier New"/>
                <a:sym typeface="Courier New"/>
              </a:rPr>
              <a:t>return</a:t>
            </a: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ray</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origin</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lower_left_corner</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s</a:t>
            </a:r>
            <a:r>
              <a:rPr b="1" lang="en-BR" sz="1100">
                <a:solidFill>
                  <a:srgbClr val="795E26"/>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horizontal</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t</a:t>
            </a:r>
            <a:r>
              <a:rPr b="1" lang="en-BR" sz="1100">
                <a:solidFill>
                  <a:srgbClr val="795E26"/>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vertical</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origin</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300">
              <a:solidFill>
                <a:srgbClr val="0000FF"/>
              </a:solidFill>
              <a:latin typeface="Courier New"/>
              <a:ea typeface="Courier New"/>
              <a:cs typeface="Courier New"/>
              <a:sym typeface="Courier Ne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Ceno com a nova nova </a:t>
            </a:r>
            <a:r>
              <a:rPr lang="en-BR"/>
              <a:t>câmera (camera.h)</a:t>
            </a:r>
            <a:endParaRPr/>
          </a:p>
        </p:txBody>
      </p:sp>
      <p:sp>
        <p:nvSpPr>
          <p:cNvPr id="292" name="Google Shape;292;p35"/>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293" name="Google Shape;293;p35"/>
          <p:cNvSpPr txBox="1"/>
          <p:nvPr/>
        </p:nvSpPr>
        <p:spPr>
          <a:xfrm>
            <a:off x="163850" y="616073"/>
            <a:ext cx="8512500" cy="36411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rgbClr val="008000"/>
                </a:solidFill>
                <a:latin typeface="Courier New"/>
                <a:ea typeface="Courier New"/>
                <a:cs typeface="Courier New"/>
                <a:sym typeface="Courier New"/>
              </a:rPr>
              <a:t>   // World</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cos</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pi</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4</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hittable_list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material_ground</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lambertian</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color</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0.8</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0.8</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material_center</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lambertian</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color</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0.1</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0.2</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0.5</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material_left</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dielectric</a:t>
            </a:r>
            <a:r>
              <a:rPr b="1" lang="en-BR" sz="1100">
                <a:solidFill>
                  <a:schemeClr val="dk1"/>
                </a:solidFill>
                <a:highlight>
                  <a:srgbClr val="B6D7A8"/>
                </a:highlight>
                <a:latin typeface="Courier New"/>
                <a:ea typeface="Courier New"/>
                <a:cs typeface="Courier New"/>
                <a:sym typeface="Courier New"/>
              </a:rPr>
              <a:t>&gt;(</a:t>
            </a:r>
            <a:r>
              <a:rPr b="1" lang="en-BR" sz="1100">
                <a:solidFill>
                  <a:srgbClr val="098658"/>
                </a:solidFill>
                <a:highlight>
                  <a:srgbClr val="B6D7A8"/>
                </a:highlight>
                <a:latin typeface="Courier New"/>
                <a:ea typeface="Courier New"/>
                <a:cs typeface="Courier New"/>
                <a:sym typeface="Courier New"/>
              </a:rPr>
              <a:t>1.5</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material_right</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metal</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color</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0.8</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0.6</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0.2</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world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add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sphere</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100.5</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1.0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100.0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material_ground</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world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add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sphere</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1.0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0.5</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material_center</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world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add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sphere</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1.0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1.0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0.5</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material_left</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world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add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sphere</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1.0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1.0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0.45</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material_left</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world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add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sphere</a:t>
            </a:r>
            <a:r>
              <a:rPr b="1" lang="en-BR" sz="1100">
                <a:solidFill>
                  <a:schemeClr val="dk1"/>
                </a:solidFill>
                <a:highlight>
                  <a:srgbClr val="B6D7A8"/>
                </a:highlight>
                <a:latin typeface="Courier New"/>
                <a:ea typeface="Courier New"/>
                <a:cs typeface="Courier New"/>
                <a:sym typeface="Courier New"/>
              </a:rPr>
              <a:t>&gt;(</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1.0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1.0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0.5</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material_right</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rgbClr val="008000"/>
                </a:solidFill>
                <a:latin typeface="Courier New"/>
                <a:ea typeface="Courier New"/>
                <a:cs typeface="Courier New"/>
                <a:sym typeface="Courier New"/>
              </a:rPr>
              <a:t>   // Camera</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camera</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cam</a:t>
            </a:r>
            <a:r>
              <a:rPr b="1" lang="en-BR" sz="1100">
                <a:solidFill>
                  <a:schemeClr val="dk1"/>
                </a:solidFill>
                <a:highlight>
                  <a:srgbClr val="B6D7A8"/>
                </a:highlight>
                <a:latin typeface="Courier New"/>
                <a:ea typeface="Courier New"/>
                <a:cs typeface="Courier New"/>
                <a:sym typeface="Courier New"/>
              </a:rPr>
              <a:t>(</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2</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2</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1</a:t>
            </a: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1</a:t>
            </a: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vec3</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1</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98658"/>
                </a:solidFill>
                <a:highlight>
                  <a:srgbClr val="B6D7A8"/>
                </a:highlight>
                <a:latin typeface="Courier New"/>
                <a:ea typeface="Courier New"/>
                <a:cs typeface="Courier New"/>
                <a:sym typeface="Courier New"/>
              </a:rPr>
              <a:t>90</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aspect_ratio</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rgbClr val="008000"/>
                </a:solidFill>
                <a:latin typeface="Courier New"/>
                <a:ea typeface="Courier New"/>
                <a:cs typeface="Courier New"/>
                <a:sym typeface="Courier New"/>
              </a:rPr>
              <a:t>   // Render</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300">
                <a:solidFill>
                  <a:schemeClr val="dk1"/>
                </a:solidFill>
                <a:latin typeface="Courier New"/>
                <a:ea typeface="Courier New"/>
                <a:cs typeface="Courier New"/>
                <a:sym typeface="Courier New"/>
              </a:rPr>
              <a:t>...</a:t>
            </a:r>
            <a:endParaRPr b="1" sz="1500">
              <a:solidFill>
                <a:srgbClr val="0000FF"/>
              </a:solidFill>
              <a:latin typeface="Courier New"/>
              <a:ea typeface="Courier New"/>
              <a:cs typeface="Courier New"/>
              <a:sym typeface="Courier New"/>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6"/>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Resultado da nova nova câmera</a:t>
            </a:r>
            <a:endParaRPr/>
          </a:p>
        </p:txBody>
      </p:sp>
      <p:sp>
        <p:nvSpPr>
          <p:cNvPr id="300" name="Google Shape;300;p36"/>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id="301" name="Google Shape;301;p36"/>
          <p:cNvPicPr preferRelativeResize="0"/>
          <p:nvPr/>
        </p:nvPicPr>
        <p:blipFill>
          <a:blip r:embed="rId3">
            <a:alphaModFix/>
          </a:blip>
          <a:stretch>
            <a:fillRect/>
          </a:stretch>
        </p:blipFill>
        <p:spPr>
          <a:xfrm>
            <a:off x="489650" y="951175"/>
            <a:ext cx="7866000" cy="442461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0"/>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Refração</a:t>
            </a:r>
            <a:endParaRPr/>
          </a:p>
        </p:txBody>
      </p:sp>
      <p:sp>
        <p:nvSpPr>
          <p:cNvPr id="62" name="Google Shape;62;p10"/>
          <p:cNvSpPr txBox="1"/>
          <p:nvPr>
            <p:ph idx="1" type="body"/>
          </p:nvPr>
        </p:nvSpPr>
        <p:spPr>
          <a:xfrm>
            <a:off x="390548" y="838985"/>
            <a:ext cx="8428200" cy="44961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Teste do autor do livro texto.</a:t>
            </a:r>
            <a:endParaRPr/>
          </a:p>
        </p:txBody>
      </p:sp>
      <p:sp>
        <p:nvSpPr>
          <p:cNvPr id="63" name="Google Shape;63;p10"/>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id="64" name="Google Shape;64;p10"/>
          <p:cNvPicPr preferRelativeResize="0"/>
          <p:nvPr/>
        </p:nvPicPr>
        <p:blipFill>
          <a:blip r:embed="rId3">
            <a:alphaModFix/>
          </a:blip>
          <a:stretch>
            <a:fillRect/>
          </a:stretch>
        </p:blipFill>
        <p:spPr>
          <a:xfrm>
            <a:off x="1380500" y="1390000"/>
            <a:ext cx="5596625" cy="2798325"/>
          </a:xfrm>
          <a:prstGeom prst="rect">
            <a:avLst/>
          </a:prstGeom>
          <a:noFill/>
          <a:ln>
            <a:noFill/>
          </a:ln>
        </p:spPr>
      </p:pic>
      <p:sp>
        <p:nvSpPr>
          <p:cNvPr id="65" name="Google Shape;65;p10"/>
          <p:cNvSpPr txBox="1"/>
          <p:nvPr/>
        </p:nvSpPr>
        <p:spPr>
          <a:xfrm>
            <a:off x="716825" y="4623300"/>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BR" sz="1800">
                <a:solidFill>
                  <a:schemeClr val="dk1"/>
                </a:solidFill>
                <a:latin typeface="Calibri"/>
                <a:ea typeface="Calibri"/>
                <a:cs typeface="Calibri"/>
                <a:sym typeface="Calibri"/>
              </a:rPr>
              <a:t>Quais são os problemas?</a:t>
            </a:r>
            <a:endParaRPr b="1" sz="2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7"/>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Fazendo um zoom</a:t>
            </a:r>
            <a:endParaRPr/>
          </a:p>
        </p:txBody>
      </p:sp>
      <p:sp>
        <p:nvSpPr>
          <p:cNvPr id="308" name="Google Shape;308;p37"/>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pic>
        <p:nvPicPr>
          <p:cNvPr id="309" name="Google Shape;309;p37"/>
          <p:cNvPicPr preferRelativeResize="0"/>
          <p:nvPr/>
        </p:nvPicPr>
        <p:blipFill>
          <a:blip r:embed="rId3">
            <a:alphaModFix/>
          </a:blip>
          <a:stretch>
            <a:fillRect/>
          </a:stretch>
        </p:blipFill>
        <p:spPr>
          <a:xfrm>
            <a:off x="489650" y="951175"/>
            <a:ext cx="7866000" cy="4424625"/>
          </a:xfrm>
          <a:prstGeom prst="rect">
            <a:avLst/>
          </a:prstGeom>
          <a:noFill/>
          <a:ln>
            <a:noFill/>
          </a:ln>
        </p:spPr>
      </p:pic>
      <p:sp>
        <p:nvSpPr>
          <p:cNvPr id="310" name="Google Shape;310;p37"/>
          <p:cNvSpPr txBox="1"/>
          <p:nvPr/>
        </p:nvSpPr>
        <p:spPr>
          <a:xfrm>
            <a:off x="163850" y="616073"/>
            <a:ext cx="8512500" cy="2238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50000"/>
              </a:lnSpc>
              <a:spcBef>
                <a:spcPts val="0"/>
              </a:spcBef>
              <a:spcAft>
                <a:spcPts val="0"/>
              </a:spcAft>
              <a:buClr>
                <a:schemeClr val="dk1"/>
              </a:buClr>
              <a:buSzPts val="1100"/>
              <a:buFont typeface="Arial"/>
              <a:buNone/>
            </a:pPr>
            <a:r>
              <a:rPr b="1" lang="en-BR" sz="1100">
                <a:solidFill>
                  <a:srgbClr val="267F99"/>
                </a:solidFill>
                <a:latin typeface="Courier New"/>
                <a:ea typeface="Courier New"/>
                <a:cs typeface="Courier New"/>
                <a:sym typeface="Courier New"/>
              </a:rPr>
              <a:t>camera</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cam</a:t>
            </a:r>
            <a:r>
              <a:rPr b="1" lang="en-BR" sz="1100">
                <a:solidFill>
                  <a:schemeClr val="dk1"/>
                </a:solidFill>
                <a:latin typeface="Courier New"/>
                <a:ea typeface="Courier New"/>
                <a:cs typeface="Courier New"/>
                <a:sym typeface="Courier New"/>
              </a:rPr>
              <a:t>(</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2</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2</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1</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1</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1</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20</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aspect_ratio</a:t>
            </a:r>
            <a:r>
              <a:rPr b="1" lang="en-BR" sz="1100">
                <a:solidFill>
                  <a:schemeClr val="dk1"/>
                </a:solidFill>
                <a:latin typeface="Courier New"/>
                <a:ea typeface="Courier New"/>
                <a:cs typeface="Courier New"/>
                <a:sym typeface="Courier New"/>
              </a:rPr>
              <a:t>);</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8"/>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Desfocando - Blur</a:t>
            </a:r>
            <a:endParaRPr/>
          </a:p>
        </p:txBody>
      </p:sp>
      <p:sp>
        <p:nvSpPr>
          <p:cNvPr id="317" name="Google Shape;317;p38"/>
          <p:cNvSpPr txBox="1"/>
          <p:nvPr>
            <p:ph idx="1" type="body"/>
          </p:nvPr>
        </p:nvSpPr>
        <p:spPr>
          <a:xfrm>
            <a:off x="390550" y="838975"/>
            <a:ext cx="8567400" cy="8139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Simula um </a:t>
            </a:r>
            <a:r>
              <a:rPr lang="en-BR"/>
              <a:t>efeito de profundidade de campo (depth of field)</a:t>
            </a:r>
            <a:endParaRPr/>
          </a:p>
          <a:p>
            <a:pPr indent="0" lvl="0" marL="0" rtl="0" algn="l">
              <a:spcBef>
                <a:spcPts val="400"/>
              </a:spcBef>
              <a:spcAft>
                <a:spcPts val="0"/>
              </a:spcAft>
              <a:buNone/>
            </a:pPr>
            <a:r>
              <a:rPr lang="en-BR"/>
              <a:t>Podemos criar o efeito por um conjunto sensor, lente e abertura.</a:t>
            </a:r>
            <a:endParaRPr/>
          </a:p>
        </p:txBody>
      </p:sp>
      <p:sp>
        <p:nvSpPr>
          <p:cNvPr id="318" name="Google Shape;318;p38"/>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id="319" name="Google Shape;319;p38"/>
          <p:cNvPicPr preferRelativeResize="0"/>
          <p:nvPr/>
        </p:nvPicPr>
        <p:blipFill>
          <a:blip r:embed="rId3">
            <a:alphaModFix/>
          </a:blip>
          <a:stretch>
            <a:fillRect/>
          </a:stretch>
        </p:blipFill>
        <p:spPr>
          <a:xfrm>
            <a:off x="1876425" y="1577563"/>
            <a:ext cx="5391150" cy="40290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Desfocando - Blur</a:t>
            </a:r>
            <a:endParaRPr/>
          </a:p>
        </p:txBody>
      </p:sp>
      <p:sp>
        <p:nvSpPr>
          <p:cNvPr id="326" name="Google Shape;326;p39"/>
          <p:cNvSpPr txBox="1"/>
          <p:nvPr>
            <p:ph idx="1" type="body"/>
          </p:nvPr>
        </p:nvSpPr>
        <p:spPr>
          <a:xfrm>
            <a:off x="390550" y="838975"/>
            <a:ext cx="8567400" cy="5835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O truque a ser usado é lançar os raios como se fosse da lente.</a:t>
            </a:r>
            <a:endParaRPr/>
          </a:p>
        </p:txBody>
      </p:sp>
      <p:sp>
        <p:nvSpPr>
          <p:cNvPr id="327" name="Google Shape;327;p39"/>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pic>
        <p:nvPicPr>
          <p:cNvPr id="328" name="Google Shape;328;p39"/>
          <p:cNvPicPr preferRelativeResize="0"/>
          <p:nvPr/>
        </p:nvPicPr>
        <p:blipFill>
          <a:blip r:embed="rId3">
            <a:alphaModFix/>
          </a:blip>
          <a:stretch>
            <a:fillRect/>
          </a:stretch>
        </p:blipFill>
        <p:spPr>
          <a:xfrm>
            <a:off x="532900" y="1581125"/>
            <a:ext cx="8078195" cy="368345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0"/>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Disco para lançar raios (vec3.h)</a:t>
            </a:r>
            <a:endParaRPr/>
          </a:p>
        </p:txBody>
      </p:sp>
      <p:sp>
        <p:nvSpPr>
          <p:cNvPr id="335" name="Google Shape;335;p40"/>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sp>
        <p:nvSpPr>
          <p:cNvPr id="336" name="Google Shape;336;p40"/>
          <p:cNvSpPr txBox="1"/>
          <p:nvPr/>
        </p:nvSpPr>
        <p:spPr>
          <a:xfrm>
            <a:off x="163850" y="616073"/>
            <a:ext cx="8512500" cy="13920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15000"/>
              </a:lnSpc>
              <a:spcBef>
                <a:spcPts val="0"/>
              </a:spcBef>
              <a:spcAft>
                <a:spcPts val="0"/>
              </a:spcAft>
              <a:buClr>
                <a:schemeClr val="dk1"/>
              </a:buClr>
              <a:buSzPts val="1100"/>
              <a:buFont typeface="Arial"/>
              <a:buNone/>
            </a:pP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random_in_unit_disk</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while</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true</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p</a:t>
            </a:r>
            <a:r>
              <a:rPr b="1" lang="en-BR" sz="1100">
                <a:solidFill>
                  <a:schemeClr val="dk1"/>
                </a:solidFill>
                <a:latin typeface="Courier New"/>
                <a:ea typeface="Courier New"/>
                <a:cs typeface="Courier New"/>
                <a:sym typeface="Courier New"/>
              </a:rPr>
              <a:t> =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random_double</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1</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1</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random_double</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1</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1</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if</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p</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length_squared</a:t>
            </a:r>
            <a:r>
              <a:rPr b="1" lang="en-BR" sz="1100">
                <a:solidFill>
                  <a:schemeClr val="dk1"/>
                </a:solidFill>
                <a:latin typeface="Courier New"/>
                <a:ea typeface="Courier New"/>
                <a:cs typeface="Courier New"/>
                <a:sym typeface="Courier New"/>
              </a:rPr>
              <a:t>() &gt;= </a:t>
            </a:r>
            <a:r>
              <a:rPr b="1" lang="en-BR" sz="1100">
                <a:solidFill>
                  <a:srgbClr val="098658"/>
                </a:solidFill>
                <a:latin typeface="Courier New"/>
                <a:ea typeface="Courier New"/>
                <a:cs typeface="Courier New"/>
                <a:sym typeface="Courier New"/>
              </a:rPr>
              <a:t>1</a:t>
            </a: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continue</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return</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p</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1"/>
          <p:cNvSpPr txBox="1"/>
          <p:nvPr/>
        </p:nvSpPr>
        <p:spPr>
          <a:xfrm>
            <a:off x="163850" y="616073"/>
            <a:ext cx="8512500" cy="44568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00000"/>
              </a:lnSpc>
              <a:spcBef>
                <a:spcPts val="0"/>
              </a:spcBef>
              <a:spcAft>
                <a:spcPts val="0"/>
              </a:spcAft>
              <a:buClr>
                <a:schemeClr val="dk1"/>
              </a:buClr>
              <a:buSzPts val="1100"/>
              <a:buFont typeface="Arial"/>
              <a:buNone/>
            </a:pPr>
            <a:r>
              <a:rPr b="1" lang="en-BR" sz="1100">
                <a:solidFill>
                  <a:srgbClr val="0000FF"/>
                </a:solidFill>
                <a:latin typeface="Courier New"/>
                <a:ea typeface="Courier New"/>
                <a:cs typeface="Courier New"/>
                <a:sym typeface="Courier New"/>
              </a:rPr>
              <a:t>class</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camera</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public:</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camera</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lookfrom</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lookat</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vup</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vfov</a:t>
            </a:r>
            <a:r>
              <a:rPr b="1" lang="en-BR" sz="1100">
                <a:solidFill>
                  <a:schemeClr val="dk1"/>
                </a:solidFill>
                <a:latin typeface="Courier New"/>
                <a:ea typeface="Courier New"/>
                <a:cs typeface="Courier New"/>
                <a:sym typeface="Courier New"/>
              </a:rPr>
              <a:t>,</a:t>
            </a:r>
            <a:r>
              <a:rPr b="1" lang="en-BR" sz="1100">
                <a:solidFill>
                  <a:srgbClr val="008000"/>
                </a:solidFill>
                <a:latin typeface="Courier New"/>
                <a:ea typeface="Courier New"/>
                <a:cs typeface="Courier New"/>
                <a:sym typeface="Courier New"/>
              </a:rPr>
              <a:t> // vertical field-of-view in degrees</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double</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aspect_ratio</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double</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aperture</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double</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focus_dist</a:t>
            </a:r>
            <a:endParaRPr b="1" sz="1100">
              <a:solidFill>
                <a:srgbClr val="001080"/>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theta</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degrees_to_radians</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vfov</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h</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tan</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theta</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2</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viewport_height</a:t>
            </a:r>
            <a:r>
              <a:rPr b="1" lang="en-BR" sz="1100">
                <a:solidFill>
                  <a:schemeClr val="dk1"/>
                </a:solidFill>
                <a:latin typeface="Courier New"/>
                <a:ea typeface="Courier New"/>
                <a:cs typeface="Courier New"/>
                <a:sym typeface="Courier New"/>
              </a:rPr>
              <a:t> = </a:t>
            </a:r>
            <a:r>
              <a:rPr b="1" lang="en-BR" sz="1100">
                <a:solidFill>
                  <a:srgbClr val="098658"/>
                </a:solidFill>
                <a:latin typeface="Courier New"/>
                <a:ea typeface="Courier New"/>
                <a:cs typeface="Courier New"/>
                <a:sym typeface="Courier New"/>
              </a:rPr>
              <a:t>2.0</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h</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viewport_width</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aspect_ratio</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viewport_height</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unit_vector</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lookfrom</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lookat</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u</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unit_vector</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cross</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vup</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cross</a:t>
            </a:r>
            <a:r>
              <a:rPr b="1" lang="en-BR" sz="1100">
                <a:solidFill>
                  <a:schemeClr val="dk1"/>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w</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u</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origin</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lookfrom</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horizontal</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focus_dist</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01080"/>
                </a:solidFill>
                <a:highlight>
                  <a:srgbClr val="B6D7A8"/>
                </a:highlight>
                <a:latin typeface="Courier New"/>
                <a:ea typeface="Courier New"/>
                <a:cs typeface="Courier New"/>
                <a:sym typeface="Courier New"/>
              </a:rPr>
              <a:t>viewport_width</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u</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vertical</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focus_dist</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01080"/>
                </a:solidFill>
                <a:highlight>
                  <a:srgbClr val="B6D7A8"/>
                </a:highlight>
                <a:latin typeface="Courier New"/>
                <a:ea typeface="Courier New"/>
                <a:cs typeface="Courier New"/>
                <a:sym typeface="Courier New"/>
              </a:rPr>
              <a:t>viewport_height</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lower_left_corner</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origin</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horizontal</a:t>
            </a:r>
            <a:r>
              <a:rPr b="1" lang="en-BR" sz="1100">
                <a:solidFill>
                  <a:srgbClr val="795E26"/>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2</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vertical</a:t>
            </a:r>
            <a:r>
              <a:rPr b="1" lang="en-BR" sz="1100">
                <a:solidFill>
                  <a:srgbClr val="795E26"/>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2</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focus_dist</a:t>
            </a:r>
            <a:r>
              <a:rPr b="1" lang="en-BR" sz="1100">
                <a:solidFill>
                  <a:srgbClr val="795E26"/>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w</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lens_radius</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01080"/>
                </a:solidFill>
                <a:highlight>
                  <a:srgbClr val="B6D7A8"/>
                </a:highlight>
                <a:latin typeface="Courier New"/>
                <a:ea typeface="Courier New"/>
                <a:cs typeface="Courier New"/>
                <a:sym typeface="Courier New"/>
              </a:rPr>
              <a:t>aperture</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98658"/>
                </a:solidFill>
                <a:highlight>
                  <a:srgbClr val="B6D7A8"/>
                </a:highlight>
                <a:latin typeface="Courier New"/>
                <a:ea typeface="Courier New"/>
                <a:cs typeface="Courier New"/>
                <a:sym typeface="Courier New"/>
              </a:rPr>
              <a:t>2</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endParaRPr b="1" sz="1300">
              <a:solidFill>
                <a:srgbClr val="267F99"/>
              </a:solidFill>
              <a:latin typeface="Courier New"/>
              <a:ea typeface="Courier New"/>
              <a:cs typeface="Courier New"/>
              <a:sym typeface="Courier New"/>
            </a:endParaRPr>
          </a:p>
        </p:txBody>
      </p:sp>
      <p:sp>
        <p:nvSpPr>
          <p:cNvPr id="343" name="Google Shape;343;p41"/>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Câmera</a:t>
            </a:r>
            <a:r>
              <a:rPr lang="en-BR"/>
              <a:t> lançando raios do disco (camera.h) 1/2</a:t>
            </a:r>
            <a:endParaRPr/>
          </a:p>
        </p:txBody>
      </p:sp>
      <p:sp>
        <p:nvSpPr>
          <p:cNvPr id="344" name="Google Shape;344;p41"/>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2"/>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Câmera lançando raios do disco (camera.h) 2/2</a:t>
            </a:r>
            <a:endParaRPr/>
          </a:p>
        </p:txBody>
      </p:sp>
      <p:sp>
        <p:nvSpPr>
          <p:cNvPr id="351" name="Google Shape;351;p42"/>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352" name="Google Shape;352;p42"/>
          <p:cNvSpPr txBox="1"/>
          <p:nvPr/>
        </p:nvSpPr>
        <p:spPr>
          <a:xfrm>
            <a:off x="163850" y="616073"/>
            <a:ext cx="8512500" cy="29328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ray</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get_ray</a:t>
            </a:r>
            <a:r>
              <a:rPr b="1" lang="en-BR" sz="1100">
                <a:solidFill>
                  <a:schemeClr val="dk1"/>
                </a:solidFill>
                <a:latin typeface="Courier New"/>
                <a:ea typeface="Courier New"/>
                <a:cs typeface="Courier New"/>
                <a:sym typeface="Courier New"/>
              </a:rPr>
              <a:t>(</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s</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t</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const</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vec3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rd</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01080"/>
                </a:solidFill>
                <a:highlight>
                  <a:srgbClr val="B6D7A8"/>
                </a:highlight>
                <a:latin typeface="Courier New"/>
                <a:ea typeface="Courier New"/>
                <a:cs typeface="Courier New"/>
                <a:sym typeface="Courier New"/>
              </a:rPr>
              <a:t>lens_radius</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random_in_unit_disk</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vec3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offset</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01080"/>
                </a:solidFill>
                <a:highlight>
                  <a:srgbClr val="B6D7A8"/>
                </a:highlight>
                <a:latin typeface="Courier New"/>
                <a:ea typeface="Courier New"/>
                <a:cs typeface="Courier New"/>
                <a:sym typeface="Courier New"/>
              </a:rPr>
              <a:t>u</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x</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rd</a:t>
            </a:r>
            <a:r>
              <a:rPr b="1" lang="en-BR" sz="1100">
                <a:solidFill>
                  <a:schemeClr val="dk1"/>
                </a:solidFill>
                <a:highlight>
                  <a:srgbClr val="B6D7A8"/>
                </a:highlight>
                <a:latin typeface="Courier New"/>
                <a:ea typeface="Courier New"/>
                <a:cs typeface="Courier New"/>
                <a:sym typeface="Courier New"/>
              </a:rPr>
              <a:t>.</a:t>
            </a:r>
            <a:r>
              <a:rPr b="1" lang="en-BR" sz="1100">
                <a:solidFill>
                  <a:srgbClr val="795E26"/>
                </a:solidFill>
                <a:highlight>
                  <a:srgbClr val="B6D7A8"/>
                </a:highlight>
                <a:latin typeface="Courier New"/>
                <a:ea typeface="Courier New"/>
                <a:cs typeface="Courier New"/>
                <a:sym typeface="Courier New"/>
              </a:rPr>
              <a:t>y</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AF00DB"/>
                </a:solidFill>
                <a:highlight>
                  <a:srgbClr val="B6D7A8"/>
                </a:highlight>
                <a:latin typeface="Courier New"/>
                <a:ea typeface="Courier New"/>
                <a:cs typeface="Courier New"/>
                <a:sym typeface="Courier New"/>
              </a:rPr>
              <a:t>return</a:t>
            </a: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ray</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origin</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offset</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lower_left_corner</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s</a:t>
            </a:r>
            <a:r>
              <a:rPr b="1" lang="en-BR" sz="1100">
                <a:solidFill>
                  <a:srgbClr val="795E26"/>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horizontal</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t</a:t>
            </a:r>
            <a:r>
              <a:rPr b="1" lang="en-BR" sz="1100">
                <a:solidFill>
                  <a:srgbClr val="795E26"/>
                </a:solidFill>
                <a:highlight>
                  <a:srgbClr val="B6D7A8"/>
                </a:highlight>
                <a:latin typeface="Courier New"/>
                <a:ea typeface="Courier New"/>
                <a:cs typeface="Courier New"/>
                <a:sym typeface="Courier New"/>
              </a:rPr>
              <a:t>*</a:t>
            </a:r>
            <a:r>
              <a:rPr b="1" lang="en-BR" sz="1100">
                <a:solidFill>
                  <a:srgbClr val="001080"/>
                </a:solidFill>
                <a:highlight>
                  <a:srgbClr val="B6D7A8"/>
                </a:highlight>
                <a:latin typeface="Courier New"/>
                <a:ea typeface="Courier New"/>
                <a:cs typeface="Courier New"/>
                <a:sym typeface="Courier New"/>
              </a:rPr>
              <a:t>vertical</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origin</a:t>
            </a:r>
            <a:r>
              <a:rPr b="1" lang="en-BR" sz="1100">
                <a:solidFill>
                  <a:schemeClr val="dk1"/>
                </a:solidFill>
                <a:highlight>
                  <a:srgbClr val="B6D7A8"/>
                </a:highlight>
                <a:latin typeface="Courier New"/>
                <a:ea typeface="Courier New"/>
                <a:cs typeface="Courier New"/>
                <a:sym typeface="Courier New"/>
              </a:rPr>
              <a:t> </a:t>
            </a:r>
            <a:r>
              <a:rPr b="1" lang="en-BR" sz="1100">
                <a:solidFill>
                  <a:srgbClr val="795E26"/>
                </a:solidFill>
                <a:highlight>
                  <a:srgbClr val="B6D7A8"/>
                </a:highlight>
                <a:latin typeface="Courier New"/>
                <a:ea typeface="Courier New"/>
                <a:cs typeface="Courier New"/>
                <a:sym typeface="Courier New"/>
              </a:rPr>
              <a: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offset</a:t>
            </a:r>
            <a:endParaRPr b="1" sz="1100">
              <a:solidFill>
                <a:srgbClr val="001080"/>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private:</a:t>
            </a:r>
            <a:endParaRPr b="1" sz="1100">
              <a:solidFill>
                <a:srgbClr val="0000FF"/>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origin</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lower_left_corner</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horizontal</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vertical</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vec3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u</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double</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lens_radius</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300">
              <a:solidFill>
                <a:srgbClr val="267F99"/>
              </a:solidFill>
              <a:latin typeface="Courier New"/>
              <a:ea typeface="Courier New"/>
              <a:cs typeface="Courier New"/>
              <a:sym typeface="Courier New"/>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3"/>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Usando uma abertura grande</a:t>
            </a:r>
            <a:r>
              <a:rPr lang="en-BR"/>
              <a:t> (main.cc)</a:t>
            </a:r>
            <a:endParaRPr/>
          </a:p>
        </p:txBody>
      </p:sp>
      <p:sp>
        <p:nvSpPr>
          <p:cNvPr id="359" name="Google Shape;359;p43"/>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360" name="Google Shape;360;p43"/>
          <p:cNvSpPr txBox="1"/>
          <p:nvPr/>
        </p:nvSpPr>
        <p:spPr>
          <a:xfrm>
            <a:off x="163850" y="616073"/>
            <a:ext cx="8512500" cy="14802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00000"/>
              </a:lnSpc>
              <a:spcBef>
                <a:spcPts val="0"/>
              </a:spcBef>
              <a:spcAft>
                <a:spcPts val="0"/>
              </a:spcAft>
              <a:buClr>
                <a:schemeClr val="dk1"/>
              </a:buClr>
              <a:buSzPts val="1100"/>
              <a:buFont typeface="Arial"/>
              <a:buNone/>
            </a:pPr>
            <a:r>
              <a:rPr b="1" lang="en-BR" sz="1100">
                <a:solidFill>
                  <a:srgbClr val="222222"/>
                </a:solidFill>
                <a:highlight>
                  <a:srgbClr val="E4E4E0"/>
                </a:highlight>
                <a:latin typeface="Consolas"/>
                <a:ea typeface="Consolas"/>
                <a:cs typeface="Consolas"/>
                <a:sym typeface="Consolas"/>
              </a:rPr>
              <a:t>point3 </a:t>
            </a:r>
            <a:r>
              <a:rPr b="1" lang="en-BR" sz="1100">
                <a:solidFill>
                  <a:schemeClr val="dk1"/>
                </a:solidFill>
                <a:highlight>
                  <a:srgbClr val="E4E4E0"/>
                </a:highlight>
                <a:latin typeface="Consolas"/>
                <a:ea typeface="Consolas"/>
                <a:cs typeface="Consolas"/>
                <a:sym typeface="Consolas"/>
              </a:rPr>
              <a:t>lookfrom</a:t>
            </a:r>
            <a:r>
              <a:rPr b="1" lang="en-BR" sz="1100">
                <a:solidFill>
                  <a:srgbClr val="5C2699"/>
                </a:solidFill>
                <a:highlight>
                  <a:srgbClr val="E4E4E0"/>
                </a:highlight>
                <a:latin typeface="Consolas"/>
                <a:ea typeface="Consolas"/>
                <a:cs typeface="Consolas"/>
                <a:sym typeface="Consolas"/>
              </a:rPr>
              <a:t>(</a:t>
            </a:r>
            <a:r>
              <a:rPr b="1" lang="en-BR" sz="1100">
                <a:solidFill>
                  <a:srgbClr val="009944"/>
                </a:solidFill>
                <a:highlight>
                  <a:srgbClr val="E4E4E0"/>
                </a:highlight>
                <a:latin typeface="Consolas"/>
                <a:ea typeface="Consolas"/>
                <a:cs typeface="Consolas"/>
                <a:sym typeface="Consolas"/>
              </a:rPr>
              <a:t>3</a:t>
            </a:r>
            <a:r>
              <a:rPr b="1" lang="en-BR" sz="1100">
                <a:solidFill>
                  <a:srgbClr val="5C2699"/>
                </a:solidFill>
                <a:highlight>
                  <a:srgbClr val="E4E4E0"/>
                </a:highlight>
                <a:latin typeface="Consolas"/>
                <a:ea typeface="Consolas"/>
                <a:cs typeface="Consolas"/>
                <a:sym typeface="Consolas"/>
              </a:rPr>
              <a:t>,</a:t>
            </a:r>
            <a:r>
              <a:rPr b="1" lang="en-BR" sz="1100">
                <a:solidFill>
                  <a:srgbClr val="009944"/>
                </a:solidFill>
                <a:highlight>
                  <a:srgbClr val="E4E4E0"/>
                </a:highlight>
                <a:latin typeface="Consolas"/>
                <a:ea typeface="Consolas"/>
                <a:cs typeface="Consolas"/>
                <a:sym typeface="Consolas"/>
              </a:rPr>
              <a:t>3</a:t>
            </a:r>
            <a:r>
              <a:rPr b="1" lang="en-BR" sz="1100">
                <a:solidFill>
                  <a:srgbClr val="5C2699"/>
                </a:solidFill>
                <a:highlight>
                  <a:srgbClr val="E4E4E0"/>
                </a:highlight>
                <a:latin typeface="Consolas"/>
                <a:ea typeface="Consolas"/>
                <a:cs typeface="Consolas"/>
                <a:sym typeface="Consolas"/>
              </a:rPr>
              <a:t>,</a:t>
            </a:r>
            <a:r>
              <a:rPr b="1" lang="en-BR" sz="1100">
                <a:solidFill>
                  <a:srgbClr val="009944"/>
                </a:solidFill>
                <a:highlight>
                  <a:srgbClr val="E4E4E0"/>
                </a:highlight>
                <a:latin typeface="Consolas"/>
                <a:ea typeface="Consolas"/>
                <a:cs typeface="Consolas"/>
                <a:sym typeface="Consolas"/>
              </a:rPr>
              <a:t>2</a:t>
            </a:r>
            <a:r>
              <a:rPr b="1" lang="en-BR" sz="1100">
                <a:solidFill>
                  <a:srgbClr val="5C2699"/>
                </a:solidFill>
                <a:highlight>
                  <a:srgbClr val="E4E4E0"/>
                </a:highlight>
                <a:latin typeface="Consolas"/>
                <a:ea typeface="Consolas"/>
                <a:cs typeface="Consolas"/>
                <a:sym typeface="Consolas"/>
              </a:rPr>
              <a:t>)</a:t>
            </a:r>
            <a:r>
              <a:rPr b="1" lang="en-BR" sz="1100">
                <a:solidFill>
                  <a:srgbClr val="222222"/>
                </a:solidFill>
                <a:highlight>
                  <a:srgbClr val="E4E4E0"/>
                </a:highlight>
                <a:latin typeface="Consolas"/>
                <a:ea typeface="Consolas"/>
                <a:cs typeface="Consolas"/>
                <a:sym typeface="Consolas"/>
              </a:rPr>
              <a:t>;</a:t>
            </a:r>
            <a:endParaRPr b="1" sz="1100">
              <a:solidFill>
                <a:srgbClr val="222222"/>
              </a:solidFill>
              <a:highlight>
                <a:srgbClr val="E4E4E0"/>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BR" sz="1100">
                <a:solidFill>
                  <a:srgbClr val="222222"/>
                </a:solidFill>
                <a:highlight>
                  <a:srgbClr val="E4E4E0"/>
                </a:highlight>
                <a:latin typeface="Consolas"/>
                <a:ea typeface="Consolas"/>
                <a:cs typeface="Consolas"/>
                <a:sym typeface="Consolas"/>
              </a:rPr>
              <a:t>point3 </a:t>
            </a:r>
            <a:r>
              <a:rPr b="1" lang="en-BR" sz="1100">
                <a:solidFill>
                  <a:schemeClr val="dk1"/>
                </a:solidFill>
                <a:highlight>
                  <a:srgbClr val="E4E4E0"/>
                </a:highlight>
                <a:latin typeface="Consolas"/>
                <a:ea typeface="Consolas"/>
                <a:cs typeface="Consolas"/>
                <a:sym typeface="Consolas"/>
              </a:rPr>
              <a:t>lookat</a:t>
            </a:r>
            <a:r>
              <a:rPr b="1" lang="en-BR" sz="1100">
                <a:solidFill>
                  <a:srgbClr val="5C2699"/>
                </a:solidFill>
                <a:highlight>
                  <a:srgbClr val="E4E4E0"/>
                </a:highlight>
                <a:latin typeface="Consolas"/>
                <a:ea typeface="Consolas"/>
                <a:cs typeface="Consolas"/>
                <a:sym typeface="Consolas"/>
              </a:rPr>
              <a:t>(</a:t>
            </a:r>
            <a:r>
              <a:rPr b="1" lang="en-BR" sz="1100">
                <a:solidFill>
                  <a:srgbClr val="009944"/>
                </a:solidFill>
                <a:highlight>
                  <a:srgbClr val="E4E4E0"/>
                </a:highlight>
                <a:latin typeface="Consolas"/>
                <a:ea typeface="Consolas"/>
                <a:cs typeface="Consolas"/>
                <a:sym typeface="Consolas"/>
              </a:rPr>
              <a:t>0</a:t>
            </a:r>
            <a:r>
              <a:rPr b="1" lang="en-BR" sz="1100">
                <a:solidFill>
                  <a:srgbClr val="5C2699"/>
                </a:solidFill>
                <a:highlight>
                  <a:srgbClr val="E4E4E0"/>
                </a:highlight>
                <a:latin typeface="Consolas"/>
                <a:ea typeface="Consolas"/>
                <a:cs typeface="Consolas"/>
                <a:sym typeface="Consolas"/>
              </a:rPr>
              <a:t>,</a:t>
            </a:r>
            <a:r>
              <a:rPr b="1" lang="en-BR" sz="1100">
                <a:solidFill>
                  <a:srgbClr val="009944"/>
                </a:solidFill>
                <a:highlight>
                  <a:srgbClr val="E4E4E0"/>
                </a:highlight>
                <a:latin typeface="Consolas"/>
                <a:ea typeface="Consolas"/>
                <a:cs typeface="Consolas"/>
                <a:sym typeface="Consolas"/>
              </a:rPr>
              <a:t>0</a:t>
            </a:r>
            <a:r>
              <a:rPr b="1" lang="en-BR" sz="1100">
                <a:solidFill>
                  <a:srgbClr val="5C2699"/>
                </a:solidFill>
                <a:highlight>
                  <a:srgbClr val="E4E4E0"/>
                </a:highlight>
                <a:latin typeface="Consolas"/>
                <a:ea typeface="Consolas"/>
                <a:cs typeface="Consolas"/>
                <a:sym typeface="Consolas"/>
              </a:rPr>
              <a:t>,</a:t>
            </a:r>
            <a:r>
              <a:rPr b="1" lang="en-BR" sz="1100">
                <a:solidFill>
                  <a:srgbClr val="009944"/>
                </a:solidFill>
                <a:highlight>
                  <a:srgbClr val="E4E4E0"/>
                </a:highlight>
                <a:latin typeface="Consolas"/>
                <a:ea typeface="Consolas"/>
                <a:cs typeface="Consolas"/>
                <a:sym typeface="Consolas"/>
              </a:rPr>
              <a:t>-1</a:t>
            </a:r>
            <a:r>
              <a:rPr b="1" lang="en-BR" sz="1100">
                <a:solidFill>
                  <a:srgbClr val="5C2699"/>
                </a:solidFill>
                <a:highlight>
                  <a:srgbClr val="E4E4E0"/>
                </a:highlight>
                <a:latin typeface="Consolas"/>
                <a:ea typeface="Consolas"/>
                <a:cs typeface="Consolas"/>
                <a:sym typeface="Consolas"/>
              </a:rPr>
              <a:t>)</a:t>
            </a:r>
            <a:r>
              <a:rPr b="1" lang="en-BR" sz="1100">
                <a:solidFill>
                  <a:srgbClr val="222222"/>
                </a:solidFill>
                <a:highlight>
                  <a:srgbClr val="E4E4E0"/>
                </a:highlight>
                <a:latin typeface="Consolas"/>
                <a:ea typeface="Consolas"/>
                <a:cs typeface="Consolas"/>
                <a:sym typeface="Consolas"/>
              </a:rPr>
              <a:t>;</a:t>
            </a:r>
            <a:endParaRPr b="1" sz="1100">
              <a:solidFill>
                <a:srgbClr val="222222"/>
              </a:solidFill>
              <a:highlight>
                <a:srgbClr val="E4E4E0"/>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BR" sz="1100">
                <a:solidFill>
                  <a:srgbClr val="222222"/>
                </a:solidFill>
                <a:highlight>
                  <a:srgbClr val="E4E4E0"/>
                </a:highlight>
                <a:latin typeface="Consolas"/>
                <a:ea typeface="Consolas"/>
                <a:cs typeface="Consolas"/>
                <a:sym typeface="Consolas"/>
              </a:rPr>
              <a:t>vec3 </a:t>
            </a:r>
            <a:r>
              <a:rPr b="1" lang="en-BR" sz="1100">
                <a:solidFill>
                  <a:schemeClr val="dk1"/>
                </a:solidFill>
                <a:highlight>
                  <a:srgbClr val="E4E4E0"/>
                </a:highlight>
                <a:latin typeface="Consolas"/>
                <a:ea typeface="Consolas"/>
                <a:cs typeface="Consolas"/>
                <a:sym typeface="Consolas"/>
              </a:rPr>
              <a:t>vup</a:t>
            </a:r>
            <a:r>
              <a:rPr b="1" lang="en-BR" sz="1100">
                <a:solidFill>
                  <a:srgbClr val="5C2699"/>
                </a:solidFill>
                <a:highlight>
                  <a:srgbClr val="E4E4E0"/>
                </a:highlight>
                <a:latin typeface="Consolas"/>
                <a:ea typeface="Consolas"/>
                <a:cs typeface="Consolas"/>
                <a:sym typeface="Consolas"/>
              </a:rPr>
              <a:t>(</a:t>
            </a:r>
            <a:r>
              <a:rPr b="1" lang="en-BR" sz="1100">
                <a:solidFill>
                  <a:srgbClr val="009944"/>
                </a:solidFill>
                <a:highlight>
                  <a:srgbClr val="E4E4E0"/>
                </a:highlight>
                <a:latin typeface="Consolas"/>
                <a:ea typeface="Consolas"/>
                <a:cs typeface="Consolas"/>
                <a:sym typeface="Consolas"/>
              </a:rPr>
              <a:t>0</a:t>
            </a:r>
            <a:r>
              <a:rPr b="1" lang="en-BR" sz="1100">
                <a:solidFill>
                  <a:srgbClr val="5C2699"/>
                </a:solidFill>
                <a:highlight>
                  <a:srgbClr val="E4E4E0"/>
                </a:highlight>
                <a:latin typeface="Consolas"/>
                <a:ea typeface="Consolas"/>
                <a:cs typeface="Consolas"/>
                <a:sym typeface="Consolas"/>
              </a:rPr>
              <a:t>,</a:t>
            </a:r>
            <a:r>
              <a:rPr b="1" lang="en-BR" sz="1100">
                <a:solidFill>
                  <a:srgbClr val="009944"/>
                </a:solidFill>
                <a:highlight>
                  <a:srgbClr val="E4E4E0"/>
                </a:highlight>
                <a:latin typeface="Consolas"/>
                <a:ea typeface="Consolas"/>
                <a:cs typeface="Consolas"/>
                <a:sym typeface="Consolas"/>
              </a:rPr>
              <a:t>1</a:t>
            </a:r>
            <a:r>
              <a:rPr b="1" lang="en-BR" sz="1100">
                <a:solidFill>
                  <a:srgbClr val="5C2699"/>
                </a:solidFill>
                <a:highlight>
                  <a:srgbClr val="E4E4E0"/>
                </a:highlight>
                <a:latin typeface="Consolas"/>
                <a:ea typeface="Consolas"/>
                <a:cs typeface="Consolas"/>
                <a:sym typeface="Consolas"/>
              </a:rPr>
              <a:t>,</a:t>
            </a:r>
            <a:r>
              <a:rPr b="1" lang="en-BR" sz="1100">
                <a:solidFill>
                  <a:srgbClr val="009944"/>
                </a:solidFill>
                <a:highlight>
                  <a:srgbClr val="E4E4E0"/>
                </a:highlight>
                <a:latin typeface="Consolas"/>
                <a:ea typeface="Consolas"/>
                <a:cs typeface="Consolas"/>
                <a:sym typeface="Consolas"/>
              </a:rPr>
              <a:t>0</a:t>
            </a:r>
            <a:r>
              <a:rPr b="1" lang="en-BR" sz="1100">
                <a:solidFill>
                  <a:srgbClr val="5C2699"/>
                </a:solidFill>
                <a:highlight>
                  <a:srgbClr val="E4E4E0"/>
                </a:highlight>
                <a:latin typeface="Consolas"/>
                <a:ea typeface="Consolas"/>
                <a:cs typeface="Consolas"/>
                <a:sym typeface="Consolas"/>
              </a:rPr>
              <a:t>)</a:t>
            </a:r>
            <a:r>
              <a:rPr b="1" lang="en-BR" sz="1100">
                <a:solidFill>
                  <a:srgbClr val="222222"/>
                </a:solidFill>
                <a:highlight>
                  <a:srgbClr val="E4E4E0"/>
                </a:highlight>
                <a:latin typeface="Consolas"/>
                <a:ea typeface="Consolas"/>
                <a:cs typeface="Consolas"/>
                <a:sym typeface="Consolas"/>
              </a:rPr>
              <a:t>;</a:t>
            </a:r>
            <a:endParaRPr b="1" sz="1100">
              <a:solidFill>
                <a:srgbClr val="222222"/>
              </a:solidFill>
              <a:highlight>
                <a:srgbClr val="E4E4E0"/>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BR" sz="1100">
                <a:solidFill>
                  <a:srgbClr val="AA6622"/>
                </a:solidFill>
                <a:highlight>
                  <a:srgbClr val="E4E4E0"/>
                </a:highlight>
                <a:latin typeface="Consolas"/>
                <a:ea typeface="Consolas"/>
                <a:cs typeface="Consolas"/>
                <a:sym typeface="Consolas"/>
              </a:rPr>
              <a:t>auto</a:t>
            </a:r>
            <a:r>
              <a:rPr b="1" lang="en-BR" sz="1100">
                <a:solidFill>
                  <a:srgbClr val="222222"/>
                </a:solidFill>
                <a:highlight>
                  <a:srgbClr val="E4E4E0"/>
                </a:highlight>
                <a:latin typeface="Consolas"/>
                <a:ea typeface="Consolas"/>
                <a:cs typeface="Consolas"/>
                <a:sym typeface="Consolas"/>
              </a:rPr>
              <a:t> dist_to_focus = (lookfrom-lookat).length();</a:t>
            </a:r>
            <a:endParaRPr b="1" sz="1100">
              <a:solidFill>
                <a:srgbClr val="222222"/>
              </a:solidFill>
              <a:highlight>
                <a:srgbClr val="E4E4E0"/>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BR" sz="1100">
                <a:solidFill>
                  <a:srgbClr val="AA6622"/>
                </a:solidFill>
                <a:highlight>
                  <a:srgbClr val="E4E4E0"/>
                </a:highlight>
                <a:latin typeface="Consolas"/>
                <a:ea typeface="Consolas"/>
                <a:cs typeface="Consolas"/>
                <a:sym typeface="Consolas"/>
              </a:rPr>
              <a:t>auto</a:t>
            </a:r>
            <a:r>
              <a:rPr b="1" lang="en-BR" sz="1100">
                <a:solidFill>
                  <a:srgbClr val="222222"/>
                </a:solidFill>
                <a:highlight>
                  <a:srgbClr val="E4E4E0"/>
                </a:highlight>
                <a:latin typeface="Consolas"/>
                <a:ea typeface="Consolas"/>
                <a:cs typeface="Consolas"/>
                <a:sym typeface="Consolas"/>
              </a:rPr>
              <a:t> aperture = </a:t>
            </a:r>
            <a:r>
              <a:rPr b="1" lang="en-BR" sz="1100">
                <a:solidFill>
                  <a:srgbClr val="009944"/>
                </a:solidFill>
                <a:highlight>
                  <a:srgbClr val="E4E4E0"/>
                </a:highlight>
                <a:latin typeface="Consolas"/>
                <a:ea typeface="Consolas"/>
                <a:cs typeface="Consolas"/>
                <a:sym typeface="Consolas"/>
              </a:rPr>
              <a:t>2.0</a:t>
            </a:r>
            <a:r>
              <a:rPr b="1" lang="en-BR" sz="1100">
                <a:solidFill>
                  <a:srgbClr val="222222"/>
                </a:solidFill>
                <a:highlight>
                  <a:srgbClr val="E4E4E0"/>
                </a:highlight>
                <a:latin typeface="Consolas"/>
                <a:ea typeface="Consolas"/>
                <a:cs typeface="Consolas"/>
                <a:sym typeface="Consolas"/>
              </a:rPr>
              <a:t>;</a:t>
            </a:r>
            <a:endParaRPr b="1" sz="1100">
              <a:solidFill>
                <a:srgbClr val="222222"/>
              </a:solidFill>
              <a:highlight>
                <a:srgbClr val="E4E4E0"/>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sz="1100">
              <a:solidFill>
                <a:srgbClr val="222222"/>
              </a:solidFill>
              <a:highlight>
                <a:srgbClr val="E4E4E0"/>
              </a:highlight>
              <a:latin typeface="Consolas"/>
              <a:ea typeface="Consolas"/>
              <a:cs typeface="Consolas"/>
              <a:sym typeface="Consolas"/>
            </a:endParaRPr>
          </a:p>
          <a:p>
            <a:pPr indent="0" lvl="0" marL="0" marR="101600" rtl="0" algn="l">
              <a:lnSpc>
                <a:spcPct val="142036"/>
              </a:lnSpc>
              <a:spcBef>
                <a:spcPts val="0"/>
              </a:spcBef>
              <a:spcAft>
                <a:spcPts val="0"/>
              </a:spcAft>
              <a:buClr>
                <a:schemeClr val="dk1"/>
              </a:buClr>
              <a:buSzPts val="1100"/>
              <a:buFont typeface="Arial"/>
              <a:buNone/>
            </a:pPr>
            <a:r>
              <a:rPr b="1" lang="en-BR" sz="1100">
                <a:solidFill>
                  <a:srgbClr val="222222"/>
                </a:solidFill>
                <a:highlight>
                  <a:srgbClr val="E4E4E0"/>
                </a:highlight>
                <a:latin typeface="Consolas"/>
                <a:ea typeface="Consolas"/>
                <a:cs typeface="Consolas"/>
                <a:sym typeface="Consolas"/>
              </a:rPr>
              <a:t>camera </a:t>
            </a:r>
            <a:r>
              <a:rPr b="1" lang="en-BR" sz="1100">
                <a:solidFill>
                  <a:schemeClr val="dk1"/>
                </a:solidFill>
                <a:highlight>
                  <a:srgbClr val="E4E4E0"/>
                </a:highlight>
                <a:latin typeface="Consolas"/>
                <a:ea typeface="Consolas"/>
                <a:cs typeface="Consolas"/>
                <a:sym typeface="Consolas"/>
              </a:rPr>
              <a:t>cam</a:t>
            </a:r>
            <a:r>
              <a:rPr b="1" lang="en-BR" sz="1100">
                <a:solidFill>
                  <a:srgbClr val="5C2699"/>
                </a:solidFill>
                <a:highlight>
                  <a:srgbClr val="E4E4E0"/>
                </a:highlight>
                <a:latin typeface="Consolas"/>
                <a:ea typeface="Consolas"/>
                <a:cs typeface="Consolas"/>
                <a:sym typeface="Consolas"/>
              </a:rPr>
              <a:t>(lookfrom, lookat, vup, </a:t>
            </a:r>
            <a:r>
              <a:rPr b="1" lang="en-BR" sz="1100">
                <a:solidFill>
                  <a:srgbClr val="009944"/>
                </a:solidFill>
                <a:highlight>
                  <a:srgbClr val="E4E4E0"/>
                </a:highlight>
                <a:latin typeface="Consolas"/>
                <a:ea typeface="Consolas"/>
                <a:cs typeface="Consolas"/>
                <a:sym typeface="Consolas"/>
              </a:rPr>
              <a:t>20</a:t>
            </a:r>
            <a:r>
              <a:rPr b="1" lang="en-BR" sz="1100">
                <a:solidFill>
                  <a:srgbClr val="5C2699"/>
                </a:solidFill>
                <a:highlight>
                  <a:srgbClr val="E4E4E0"/>
                </a:highlight>
                <a:latin typeface="Consolas"/>
                <a:ea typeface="Consolas"/>
                <a:cs typeface="Consolas"/>
                <a:sym typeface="Consolas"/>
              </a:rPr>
              <a:t>, aspect_ratio, aperture, dist_to_focus)</a:t>
            </a:r>
            <a:r>
              <a:rPr b="1" lang="en-BR" sz="1100">
                <a:solidFill>
                  <a:srgbClr val="222222"/>
                </a:solidFill>
                <a:highlight>
                  <a:srgbClr val="E4E4E0"/>
                </a:highlight>
                <a:latin typeface="Consolas"/>
                <a:ea typeface="Consolas"/>
                <a:cs typeface="Consolas"/>
                <a:sym typeface="Consolas"/>
              </a:rPr>
              <a:t>;</a:t>
            </a:r>
            <a:endParaRPr b="1" sz="1100">
              <a:solidFill>
                <a:srgbClr val="222222"/>
              </a:solidFill>
              <a:highlight>
                <a:srgbClr val="E4E4E0"/>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4"/>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Resultado com desfocagem</a:t>
            </a:r>
            <a:endParaRPr/>
          </a:p>
        </p:txBody>
      </p:sp>
      <p:sp>
        <p:nvSpPr>
          <p:cNvPr id="367" name="Google Shape;367;p44"/>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id="368" name="Google Shape;368;p44"/>
          <p:cNvPicPr preferRelativeResize="0"/>
          <p:nvPr/>
        </p:nvPicPr>
        <p:blipFill>
          <a:blip r:embed="rId3">
            <a:alphaModFix/>
          </a:blip>
          <a:stretch>
            <a:fillRect/>
          </a:stretch>
        </p:blipFill>
        <p:spPr>
          <a:xfrm>
            <a:off x="480213" y="751200"/>
            <a:ext cx="8183575" cy="460325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5"/>
          <p:cNvSpPr txBox="1"/>
          <p:nvPr/>
        </p:nvSpPr>
        <p:spPr>
          <a:xfrm>
            <a:off x="163850" y="616073"/>
            <a:ext cx="8512500" cy="47646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00000"/>
              </a:lnSpc>
              <a:spcBef>
                <a:spcPts val="0"/>
              </a:spcBef>
              <a:spcAft>
                <a:spcPts val="0"/>
              </a:spcAft>
              <a:buClr>
                <a:schemeClr val="dk1"/>
              </a:buClr>
              <a:buSzPts val="1100"/>
              <a:buFont typeface="Arial"/>
              <a:buNone/>
            </a:pPr>
            <a:r>
              <a:rPr b="1" lang="en-BR" sz="1100">
                <a:solidFill>
                  <a:srgbClr val="267F99"/>
                </a:solidFill>
                <a:latin typeface="Courier New"/>
                <a:ea typeface="Courier New"/>
                <a:cs typeface="Courier New"/>
                <a:sym typeface="Courier New"/>
              </a:rPr>
              <a:t>hittable_list</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random_scene</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hittable_list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ground_material</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lambertian</a:t>
            </a:r>
            <a:r>
              <a:rPr b="1" lang="en-BR" sz="1100">
                <a:solidFill>
                  <a:schemeClr val="dk1"/>
                </a:solidFill>
                <a:latin typeface="Courier New"/>
                <a:ea typeface="Courier New"/>
                <a:cs typeface="Courier New"/>
                <a:sym typeface="Courier New"/>
              </a:rPr>
              <a:t>&gt;(</a:t>
            </a:r>
            <a:r>
              <a:rPr b="1" lang="en-BR" sz="1100">
                <a:solidFill>
                  <a:srgbClr val="267F99"/>
                </a:solidFill>
                <a:latin typeface="Courier New"/>
                <a:ea typeface="Courier New"/>
                <a:cs typeface="Courier New"/>
                <a:sym typeface="Courier New"/>
              </a:rPr>
              <a:t>color</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0.5</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0.5</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0.5</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add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sphere</a:t>
            </a:r>
            <a:r>
              <a:rPr b="1" lang="en-BR" sz="1100">
                <a:solidFill>
                  <a:schemeClr val="dk1"/>
                </a:solidFill>
                <a:latin typeface="Courier New"/>
                <a:ea typeface="Courier New"/>
                <a:cs typeface="Courier New"/>
                <a:sym typeface="Courier New"/>
              </a:rPr>
              <a:t>&gt;(</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1000</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1000</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ground_material</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for</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int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a</a:t>
            </a:r>
            <a:r>
              <a:rPr b="1" lang="en-BR" sz="1100">
                <a:solidFill>
                  <a:schemeClr val="dk1"/>
                </a:solidFill>
                <a:latin typeface="Courier New"/>
                <a:ea typeface="Courier New"/>
                <a:cs typeface="Courier New"/>
                <a:sym typeface="Courier New"/>
              </a:rPr>
              <a:t> = -</a:t>
            </a:r>
            <a:r>
              <a:rPr b="1" lang="en-BR" sz="1100">
                <a:solidFill>
                  <a:srgbClr val="098658"/>
                </a:solidFill>
                <a:latin typeface="Courier New"/>
                <a:ea typeface="Courier New"/>
                <a:cs typeface="Courier New"/>
                <a:sym typeface="Courier New"/>
              </a:rPr>
              <a:t>11</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a</a:t>
            </a:r>
            <a:r>
              <a:rPr b="1" lang="en-BR" sz="1100">
                <a:solidFill>
                  <a:schemeClr val="dk1"/>
                </a:solidFill>
                <a:latin typeface="Courier New"/>
                <a:ea typeface="Courier New"/>
                <a:cs typeface="Courier New"/>
                <a:sym typeface="Courier New"/>
              </a:rPr>
              <a:t> &lt; </a:t>
            </a:r>
            <a:r>
              <a:rPr b="1" lang="en-BR" sz="1100">
                <a:solidFill>
                  <a:srgbClr val="098658"/>
                </a:solidFill>
                <a:latin typeface="Courier New"/>
                <a:ea typeface="Courier New"/>
                <a:cs typeface="Courier New"/>
                <a:sym typeface="Courier New"/>
              </a:rPr>
              <a:t>11</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a</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for</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int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b</a:t>
            </a:r>
            <a:r>
              <a:rPr b="1" lang="en-BR" sz="1100">
                <a:solidFill>
                  <a:schemeClr val="dk1"/>
                </a:solidFill>
                <a:latin typeface="Courier New"/>
                <a:ea typeface="Courier New"/>
                <a:cs typeface="Courier New"/>
                <a:sym typeface="Courier New"/>
              </a:rPr>
              <a:t> = -</a:t>
            </a:r>
            <a:r>
              <a:rPr b="1" lang="en-BR" sz="1100">
                <a:solidFill>
                  <a:srgbClr val="098658"/>
                </a:solidFill>
                <a:latin typeface="Courier New"/>
                <a:ea typeface="Courier New"/>
                <a:cs typeface="Courier New"/>
                <a:sym typeface="Courier New"/>
              </a:rPr>
              <a:t>11</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b</a:t>
            </a:r>
            <a:r>
              <a:rPr b="1" lang="en-BR" sz="1100">
                <a:solidFill>
                  <a:schemeClr val="dk1"/>
                </a:solidFill>
                <a:latin typeface="Courier New"/>
                <a:ea typeface="Courier New"/>
                <a:cs typeface="Courier New"/>
                <a:sym typeface="Courier New"/>
              </a:rPr>
              <a:t> &lt; </a:t>
            </a:r>
            <a:r>
              <a:rPr b="1" lang="en-BR" sz="1100">
                <a:solidFill>
                  <a:srgbClr val="098658"/>
                </a:solidFill>
                <a:latin typeface="Courier New"/>
                <a:ea typeface="Courier New"/>
                <a:cs typeface="Courier New"/>
                <a:sym typeface="Courier New"/>
              </a:rPr>
              <a:t>11</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b</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choose_mat</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random_double</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center</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a</a:t>
            </a:r>
            <a:r>
              <a:rPr b="1" lang="en-BR" sz="1100">
                <a:solidFill>
                  <a:schemeClr val="dk1"/>
                </a:solidFill>
                <a:latin typeface="Courier New"/>
                <a:ea typeface="Courier New"/>
                <a:cs typeface="Courier New"/>
                <a:sym typeface="Courier New"/>
              </a:rPr>
              <a:t> + </a:t>
            </a:r>
            <a:r>
              <a:rPr b="1" lang="en-BR" sz="1100">
                <a:solidFill>
                  <a:srgbClr val="098658"/>
                </a:solidFill>
                <a:latin typeface="Courier New"/>
                <a:ea typeface="Courier New"/>
                <a:cs typeface="Courier New"/>
                <a:sym typeface="Courier New"/>
              </a:rPr>
              <a:t>0.9</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random_double</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0.2</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b</a:t>
            </a:r>
            <a:r>
              <a:rPr b="1" lang="en-BR" sz="1100">
                <a:solidFill>
                  <a:schemeClr val="dk1"/>
                </a:solidFill>
                <a:latin typeface="Courier New"/>
                <a:ea typeface="Courier New"/>
                <a:cs typeface="Courier New"/>
                <a:sym typeface="Courier New"/>
              </a:rPr>
              <a:t> + </a:t>
            </a:r>
            <a:r>
              <a:rPr b="1" lang="en-BR" sz="1100">
                <a:solidFill>
                  <a:srgbClr val="098658"/>
                </a:solidFill>
                <a:latin typeface="Courier New"/>
                <a:ea typeface="Courier New"/>
                <a:cs typeface="Courier New"/>
                <a:sym typeface="Courier New"/>
              </a:rPr>
              <a:t>0.9</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random_double</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if</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center</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4</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0.2</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length</a:t>
            </a:r>
            <a:r>
              <a:rPr b="1" lang="en-BR" sz="1100">
                <a:solidFill>
                  <a:schemeClr val="dk1"/>
                </a:solidFill>
                <a:latin typeface="Courier New"/>
                <a:ea typeface="Courier New"/>
                <a:cs typeface="Courier New"/>
                <a:sym typeface="Courier New"/>
              </a:rPr>
              <a:t>() &gt; </a:t>
            </a:r>
            <a:r>
              <a:rPr b="1" lang="en-BR" sz="1100">
                <a:solidFill>
                  <a:srgbClr val="098658"/>
                </a:solidFill>
                <a:latin typeface="Courier New"/>
                <a:ea typeface="Courier New"/>
                <a:cs typeface="Courier New"/>
                <a:sym typeface="Courier New"/>
              </a:rPr>
              <a:t>0.9</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shared_ptr</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material</a:t>
            </a:r>
            <a:r>
              <a:rPr b="1" lang="en-BR" sz="1100">
                <a:solidFill>
                  <a:schemeClr val="dk1"/>
                </a:solidFill>
                <a:latin typeface="Courier New"/>
                <a:ea typeface="Courier New"/>
                <a:cs typeface="Courier New"/>
                <a:sym typeface="Courier New"/>
              </a:rPr>
              <a:t>&gt; </a:t>
            </a:r>
            <a:r>
              <a:rPr b="1" lang="en-BR" sz="1100">
                <a:solidFill>
                  <a:srgbClr val="001080"/>
                </a:solidFill>
                <a:latin typeface="Courier New"/>
                <a:ea typeface="Courier New"/>
                <a:cs typeface="Courier New"/>
                <a:sym typeface="Courier New"/>
              </a:rPr>
              <a:t>sphere_material</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5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if</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choose_mat</a:t>
            </a:r>
            <a:r>
              <a:rPr b="1" lang="en-BR" sz="1100">
                <a:solidFill>
                  <a:schemeClr val="dk1"/>
                </a:solidFill>
                <a:latin typeface="Courier New"/>
                <a:ea typeface="Courier New"/>
                <a:cs typeface="Courier New"/>
                <a:sym typeface="Courier New"/>
              </a:rPr>
              <a:t> &lt; </a:t>
            </a:r>
            <a:r>
              <a:rPr b="1" lang="en-BR" sz="1100">
                <a:solidFill>
                  <a:srgbClr val="098658"/>
                </a:solidFill>
                <a:latin typeface="Courier New"/>
                <a:ea typeface="Courier New"/>
                <a:cs typeface="Courier New"/>
                <a:sym typeface="Courier New"/>
              </a:rPr>
              <a:t>0.8</a:t>
            </a:r>
            <a:r>
              <a:rPr b="1" lang="en-BR" sz="1100">
                <a:solidFill>
                  <a:schemeClr val="dk1"/>
                </a:solidFill>
                <a:latin typeface="Courier New"/>
                <a:ea typeface="Courier New"/>
                <a:cs typeface="Courier New"/>
                <a:sym typeface="Courier New"/>
              </a:rPr>
              <a:t>) {</a:t>
            </a:r>
            <a:r>
              <a:rPr b="1" lang="en-BR" sz="1100">
                <a:solidFill>
                  <a:srgbClr val="008000"/>
                </a:solidFill>
                <a:latin typeface="Courier New"/>
                <a:ea typeface="Courier New"/>
                <a:cs typeface="Courier New"/>
                <a:sym typeface="Courier New"/>
              </a:rPr>
              <a:t>  // diffuse</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albedo</a:t>
            </a:r>
            <a:r>
              <a:rPr b="1" lang="en-BR" sz="1100">
                <a:solidFill>
                  <a:schemeClr val="dk1"/>
                </a:solidFill>
                <a:latin typeface="Courier New"/>
                <a:ea typeface="Courier New"/>
                <a:cs typeface="Courier New"/>
                <a:sym typeface="Courier New"/>
              </a:rPr>
              <a:t> = </a:t>
            </a:r>
            <a:r>
              <a:rPr b="1" lang="en-BR" sz="1100">
                <a:solidFill>
                  <a:srgbClr val="267F99"/>
                </a:solidFill>
                <a:latin typeface="Courier New"/>
                <a:ea typeface="Courier New"/>
                <a:cs typeface="Courier New"/>
                <a:sym typeface="Courier New"/>
              </a:rPr>
              <a:t>color</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random</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color</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random</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sphere_material</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lambertian</a:t>
            </a:r>
            <a:r>
              <a:rPr b="1" lang="en-BR" sz="1100">
                <a:solidFill>
                  <a:schemeClr val="dk1"/>
                </a:solidFill>
                <a:latin typeface="Courier New"/>
                <a:ea typeface="Courier New"/>
                <a:cs typeface="Courier New"/>
                <a:sym typeface="Courier New"/>
              </a:rPr>
              <a:t>&gt;(</a:t>
            </a:r>
            <a:r>
              <a:rPr b="1" lang="en-BR" sz="1100">
                <a:solidFill>
                  <a:srgbClr val="001080"/>
                </a:solidFill>
                <a:latin typeface="Courier New"/>
                <a:ea typeface="Courier New"/>
                <a:cs typeface="Courier New"/>
                <a:sym typeface="Courier New"/>
              </a:rPr>
              <a:t>albedo</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add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sphere</a:t>
            </a:r>
            <a:r>
              <a:rPr b="1" lang="en-BR" sz="1100">
                <a:solidFill>
                  <a:schemeClr val="dk1"/>
                </a:solidFill>
                <a:latin typeface="Courier New"/>
                <a:ea typeface="Courier New"/>
                <a:cs typeface="Courier New"/>
                <a:sym typeface="Courier New"/>
              </a:rPr>
              <a:t>&gt;(</a:t>
            </a:r>
            <a:r>
              <a:rPr b="1" lang="en-BR" sz="1100">
                <a:solidFill>
                  <a:srgbClr val="001080"/>
                </a:solidFill>
                <a:latin typeface="Courier New"/>
                <a:ea typeface="Courier New"/>
                <a:cs typeface="Courier New"/>
                <a:sym typeface="Courier New"/>
              </a:rPr>
              <a:t>center</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0.2</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sphere_material</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 </a:t>
            </a:r>
            <a:r>
              <a:rPr b="1" lang="en-BR" sz="1100">
                <a:solidFill>
                  <a:srgbClr val="AF00DB"/>
                </a:solidFill>
                <a:latin typeface="Courier New"/>
                <a:ea typeface="Courier New"/>
                <a:cs typeface="Courier New"/>
                <a:sym typeface="Courier New"/>
              </a:rPr>
              <a:t>else</a:t>
            </a: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if</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choose_mat</a:t>
            </a:r>
            <a:r>
              <a:rPr b="1" lang="en-BR" sz="1100">
                <a:solidFill>
                  <a:schemeClr val="dk1"/>
                </a:solidFill>
                <a:latin typeface="Courier New"/>
                <a:ea typeface="Courier New"/>
                <a:cs typeface="Courier New"/>
                <a:sym typeface="Courier New"/>
              </a:rPr>
              <a:t> &lt; </a:t>
            </a:r>
            <a:r>
              <a:rPr b="1" lang="en-BR" sz="1100">
                <a:solidFill>
                  <a:srgbClr val="098658"/>
                </a:solidFill>
                <a:latin typeface="Courier New"/>
                <a:ea typeface="Courier New"/>
                <a:cs typeface="Courier New"/>
                <a:sym typeface="Courier New"/>
              </a:rPr>
              <a:t>0.95</a:t>
            </a:r>
            <a:r>
              <a:rPr b="1" lang="en-BR" sz="1100">
                <a:solidFill>
                  <a:schemeClr val="dk1"/>
                </a:solidFill>
                <a:latin typeface="Courier New"/>
                <a:ea typeface="Courier New"/>
                <a:cs typeface="Courier New"/>
                <a:sym typeface="Courier New"/>
              </a:rPr>
              <a:t>) {</a:t>
            </a:r>
            <a:r>
              <a:rPr b="1" lang="en-BR" sz="1100">
                <a:solidFill>
                  <a:srgbClr val="008000"/>
                </a:solidFill>
                <a:latin typeface="Courier New"/>
                <a:ea typeface="Courier New"/>
                <a:cs typeface="Courier New"/>
                <a:sym typeface="Courier New"/>
              </a:rPr>
              <a:t>  </a:t>
            </a:r>
            <a:r>
              <a:rPr b="1" lang="en-BR" sz="1100">
                <a:solidFill>
                  <a:srgbClr val="008000"/>
                </a:solidFill>
                <a:latin typeface="Courier New"/>
                <a:ea typeface="Courier New"/>
                <a:cs typeface="Courier New"/>
                <a:sym typeface="Courier New"/>
              </a:rPr>
              <a:t>// metal</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albedo</a:t>
            </a:r>
            <a:r>
              <a:rPr b="1" lang="en-BR" sz="1100">
                <a:solidFill>
                  <a:schemeClr val="dk1"/>
                </a:solidFill>
                <a:latin typeface="Courier New"/>
                <a:ea typeface="Courier New"/>
                <a:cs typeface="Courier New"/>
                <a:sym typeface="Courier New"/>
              </a:rPr>
              <a:t> = </a:t>
            </a:r>
            <a:r>
              <a:rPr b="1" lang="en-BR" sz="1100">
                <a:solidFill>
                  <a:srgbClr val="267F99"/>
                </a:solidFill>
                <a:latin typeface="Courier New"/>
                <a:ea typeface="Courier New"/>
                <a:cs typeface="Courier New"/>
                <a:sym typeface="Courier New"/>
              </a:rPr>
              <a:t>color</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random</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0.5</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fuzz</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random_double</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0.5</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sphere_material</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metal</a:t>
            </a:r>
            <a:r>
              <a:rPr b="1" lang="en-BR" sz="1100">
                <a:solidFill>
                  <a:schemeClr val="dk1"/>
                </a:solidFill>
                <a:latin typeface="Courier New"/>
                <a:ea typeface="Courier New"/>
                <a:cs typeface="Courier New"/>
                <a:sym typeface="Courier New"/>
              </a:rPr>
              <a:t>&gt;(</a:t>
            </a:r>
            <a:r>
              <a:rPr b="1" lang="en-BR" sz="1100">
                <a:solidFill>
                  <a:srgbClr val="001080"/>
                </a:solidFill>
                <a:latin typeface="Courier New"/>
                <a:ea typeface="Courier New"/>
                <a:cs typeface="Courier New"/>
                <a:sym typeface="Courier New"/>
              </a:rPr>
              <a:t>albedo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fuzz</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add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sphere</a:t>
            </a:r>
            <a:r>
              <a:rPr b="1" lang="en-BR" sz="1100">
                <a:solidFill>
                  <a:schemeClr val="dk1"/>
                </a:solidFill>
                <a:latin typeface="Courier New"/>
                <a:ea typeface="Courier New"/>
                <a:cs typeface="Courier New"/>
                <a:sym typeface="Courier New"/>
              </a:rPr>
              <a:t>&gt;(</a:t>
            </a:r>
            <a:r>
              <a:rPr b="1" lang="en-BR" sz="1100">
                <a:solidFill>
                  <a:srgbClr val="001080"/>
                </a:solidFill>
                <a:latin typeface="Courier New"/>
                <a:ea typeface="Courier New"/>
                <a:cs typeface="Courier New"/>
                <a:sym typeface="Courier New"/>
              </a:rPr>
              <a:t>center</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0.2</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sphere_material</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 </a:t>
            </a:r>
            <a:r>
              <a:rPr b="1" lang="en-BR" sz="1100">
                <a:solidFill>
                  <a:srgbClr val="AF00DB"/>
                </a:solidFill>
                <a:latin typeface="Courier New"/>
                <a:ea typeface="Courier New"/>
                <a:cs typeface="Courier New"/>
                <a:sym typeface="Courier New"/>
              </a:rPr>
              <a:t>else</a:t>
            </a:r>
            <a:r>
              <a:rPr b="1" lang="en-BR" sz="1100">
                <a:solidFill>
                  <a:schemeClr val="dk1"/>
                </a:solidFill>
                <a:latin typeface="Courier New"/>
                <a:ea typeface="Courier New"/>
                <a:cs typeface="Courier New"/>
                <a:sym typeface="Courier New"/>
              </a:rPr>
              <a:t> {</a:t>
            </a:r>
            <a:r>
              <a:rPr b="1" lang="en-BR" sz="1100">
                <a:solidFill>
                  <a:srgbClr val="008000"/>
                </a:solidFill>
                <a:latin typeface="Courier New"/>
                <a:ea typeface="Courier New"/>
                <a:cs typeface="Courier New"/>
                <a:sym typeface="Courier New"/>
              </a:rPr>
              <a:t> </a:t>
            </a:r>
            <a:r>
              <a:rPr b="1" lang="en-BR" sz="1100">
                <a:solidFill>
                  <a:srgbClr val="008000"/>
                </a:solidFill>
                <a:latin typeface="Courier New"/>
                <a:ea typeface="Courier New"/>
                <a:cs typeface="Courier New"/>
                <a:sym typeface="Courier New"/>
              </a:rPr>
              <a:t> // glass</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sphere_material</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dielectric</a:t>
            </a:r>
            <a:r>
              <a:rPr b="1" lang="en-BR" sz="1100">
                <a:solidFill>
                  <a:schemeClr val="dk1"/>
                </a:solidFill>
                <a:latin typeface="Courier New"/>
                <a:ea typeface="Courier New"/>
                <a:cs typeface="Courier New"/>
                <a:sym typeface="Courier New"/>
              </a:rPr>
              <a:t>&gt;(</a:t>
            </a:r>
            <a:r>
              <a:rPr b="1" lang="en-BR" sz="1100">
                <a:solidFill>
                  <a:srgbClr val="098658"/>
                </a:solidFill>
                <a:latin typeface="Courier New"/>
                <a:ea typeface="Courier New"/>
                <a:cs typeface="Courier New"/>
                <a:sym typeface="Courier New"/>
              </a:rPr>
              <a:t>1.5</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add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sphere</a:t>
            </a:r>
            <a:r>
              <a:rPr b="1" lang="en-BR" sz="1100">
                <a:solidFill>
                  <a:schemeClr val="dk1"/>
                </a:solidFill>
                <a:latin typeface="Courier New"/>
                <a:ea typeface="Courier New"/>
                <a:cs typeface="Courier New"/>
                <a:sym typeface="Courier New"/>
              </a:rPr>
              <a:t>&gt;(</a:t>
            </a:r>
            <a:r>
              <a:rPr b="1" lang="en-BR" sz="1100">
                <a:solidFill>
                  <a:srgbClr val="001080"/>
                </a:solidFill>
                <a:latin typeface="Courier New"/>
                <a:ea typeface="Courier New"/>
                <a:cs typeface="Courier New"/>
                <a:sym typeface="Courier New"/>
              </a:rPr>
              <a:t>center</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0.2</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sphere_material</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p:txBody>
      </p:sp>
      <p:sp>
        <p:nvSpPr>
          <p:cNvPr id="375" name="Google Shape;375;p45"/>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Cena Final</a:t>
            </a:r>
            <a:r>
              <a:rPr lang="en-BR"/>
              <a:t> (main.cc) 1/4</a:t>
            </a:r>
            <a:endParaRPr/>
          </a:p>
        </p:txBody>
      </p:sp>
      <p:sp>
        <p:nvSpPr>
          <p:cNvPr id="376" name="Google Shape;376;p45"/>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46"/>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Cena Final (main.cc) 2/4</a:t>
            </a:r>
            <a:endParaRPr/>
          </a:p>
        </p:txBody>
      </p:sp>
      <p:sp>
        <p:nvSpPr>
          <p:cNvPr id="383" name="Google Shape;383;p46"/>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384" name="Google Shape;384;p46"/>
          <p:cNvSpPr txBox="1"/>
          <p:nvPr/>
        </p:nvSpPr>
        <p:spPr>
          <a:xfrm>
            <a:off x="163850" y="616073"/>
            <a:ext cx="8512500" cy="19170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material1</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dielectric</a:t>
            </a:r>
            <a:r>
              <a:rPr b="1" lang="en-BR" sz="1100">
                <a:solidFill>
                  <a:schemeClr val="dk1"/>
                </a:solidFill>
                <a:latin typeface="Courier New"/>
                <a:ea typeface="Courier New"/>
                <a:cs typeface="Courier New"/>
                <a:sym typeface="Courier New"/>
              </a:rPr>
              <a:t>&gt;(</a:t>
            </a:r>
            <a:r>
              <a:rPr b="1" lang="en-BR" sz="1100">
                <a:solidFill>
                  <a:srgbClr val="098658"/>
                </a:solidFill>
                <a:latin typeface="Courier New"/>
                <a:ea typeface="Courier New"/>
                <a:cs typeface="Courier New"/>
                <a:sym typeface="Courier New"/>
              </a:rPr>
              <a:t>1.5</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add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sphere</a:t>
            </a:r>
            <a:r>
              <a:rPr b="1" lang="en-BR" sz="1100">
                <a:solidFill>
                  <a:schemeClr val="dk1"/>
                </a:solidFill>
                <a:latin typeface="Courier New"/>
                <a:ea typeface="Courier New"/>
                <a:cs typeface="Courier New"/>
                <a:sym typeface="Courier New"/>
              </a:rPr>
              <a:t>&gt;(</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material1</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material2</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lambertian</a:t>
            </a:r>
            <a:r>
              <a:rPr b="1" lang="en-BR" sz="1100">
                <a:solidFill>
                  <a:schemeClr val="dk1"/>
                </a:solidFill>
                <a:latin typeface="Courier New"/>
                <a:ea typeface="Courier New"/>
                <a:cs typeface="Courier New"/>
                <a:sym typeface="Courier New"/>
              </a:rPr>
              <a:t>&gt;(</a:t>
            </a:r>
            <a:r>
              <a:rPr b="1" lang="en-BR" sz="1100">
                <a:solidFill>
                  <a:srgbClr val="267F99"/>
                </a:solidFill>
                <a:latin typeface="Courier New"/>
                <a:ea typeface="Courier New"/>
                <a:cs typeface="Courier New"/>
                <a:sym typeface="Courier New"/>
              </a:rPr>
              <a:t>color</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0.4</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0.2</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0.1</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add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sphere</a:t>
            </a:r>
            <a:r>
              <a:rPr b="1" lang="en-BR" sz="1100">
                <a:solidFill>
                  <a:schemeClr val="dk1"/>
                </a:solidFill>
                <a:latin typeface="Courier New"/>
                <a:ea typeface="Courier New"/>
                <a:cs typeface="Courier New"/>
                <a:sym typeface="Courier New"/>
              </a:rPr>
              <a:t>&gt;(</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4</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material2</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material3</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metal</a:t>
            </a:r>
            <a:r>
              <a:rPr b="1" lang="en-BR" sz="1100">
                <a:solidFill>
                  <a:schemeClr val="dk1"/>
                </a:solidFill>
                <a:latin typeface="Courier New"/>
                <a:ea typeface="Courier New"/>
                <a:cs typeface="Courier New"/>
                <a:sym typeface="Courier New"/>
              </a:rPr>
              <a:t>&gt;(</a:t>
            </a:r>
            <a:r>
              <a:rPr b="1" lang="en-BR" sz="1100">
                <a:solidFill>
                  <a:srgbClr val="267F99"/>
                </a:solidFill>
                <a:latin typeface="Courier New"/>
                <a:ea typeface="Courier New"/>
                <a:cs typeface="Courier New"/>
                <a:sym typeface="Courier New"/>
              </a:rPr>
              <a:t>color</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0.7</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0.6</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0.5</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0.0</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add</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sphere</a:t>
            </a:r>
            <a:r>
              <a:rPr b="1" lang="en-BR" sz="1100">
                <a:solidFill>
                  <a:schemeClr val="dk1"/>
                </a:solidFill>
                <a:latin typeface="Courier New"/>
                <a:ea typeface="Courier New"/>
                <a:cs typeface="Courier New"/>
                <a:sym typeface="Courier New"/>
              </a:rPr>
              <a:t>&gt;(</a:t>
            </a:r>
            <a:r>
              <a:rPr b="1" lang="en-BR" sz="1100">
                <a:solidFill>
                  <a:srgbClr val="267F99"/>
                </a:solidFill>
                <a:latin typeface="Courier New"/>
                <a:ea typeface="Courier New"/>
                <a:cs typeface="Courier New"/>
                <a:sym typeface="Courier New"/>
              </a:rPr>
              <a:t>point3</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4</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material3</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return</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world</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1"/>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Lei de Snell-Descartes</a:t>
            </a:r>
            <a:endParaRPr/>
          </a:p>
        </p:txBody>
      </p:sp>
      <p:sp>
        <p:nvSpPr>
          <p:cNvPr id="72" name="Google Shape;72;p11"/>
          <p:cNvSpPr txBox="1"/>
          <p:nvPr>
            <p:ph idx="1" type="body"/>
          </p:nvPr>
        </p:nvSpPr>
        <p:spPr>
          <a:xfrm>
            <a:off x="390548" y="838985"/>
            <a:ext cx="8428200" cy="44961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A refração é descrita por:</a:t>
            </a:r>
            <a:endParaRPr/>
          </a:p>
        </p:txBody>
      </p:sp>
      <p:sp>
        <p:nvSpPr>
          <p:cNvPr id="73" name="Google Shape;73;p11"/>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id="74" name="Google Shape;74;p11"/>
          <p:cNvPicPr preferRelativeResize="0"/>
          <p:nvPr/>
        </p:nvPicPr>
        <p:blipFill>
          <a:blip r:embed="rId3">
            <a:alphaModFix/>
          </a:blip>
          <a:stretch>
            <a:fillRect/>
          </a:stretch>
        </p:blipFill>
        <p:spPr>
          <a:xfrm>
            <a:off x="2378300" y="2022375"/>
            <a:ext cx="4548000" cy="3544475"/>
          </a:xfrm>
          <a:prstGeom prst="rect">
            <a:avLst/>
          </a:prstGeom>
          <a:noFill/>
          <a:ln>
            <a:noFill/>
          </a:ln>
        </p:spPr>
      </p:pic>
      <p:pic>
        <p:nvPicPr>
          <p:cNvPr descr="{&quot;id&quot;:&quot;1&quot;,&quot;code&quot;:&quot;$$\\eta\\cdot\\sin\\theta=\\eta^{\\prime}\\cdot\\sin\\theta^{\\prime}$$&quot;,&quot;aid&quot;:null,&quot;backgroundColorModified&quot;:null,&quot;font&quot;:{&quot;size&quot;:12,&quot;family&quot;:&quot;Arial&quot;,&quot;color&quot;:&quot;#000000&quot;},&quot;type&quot;:&quot;$$&quot;,&quot;backgroundColor&quot;:&quot;#FFFFFF&quot;,&quot;ts&quot;:1635342722365,&quot;cs&quot;:&quot;slicTWLCwW1l372lowvWkg==&quot;,&quot;size&quot;:{&quot;width&quot;:148.5,&quot;height&quot;:19.333333333333332}}" id="75" name="Google Shape;75;p11"/>
          <p:cNvPicPr preferRelativeResize="0"/>
          <p:nvPr/>
        </p:nvPicPr>
        <p:blipFill>
          <a:blip r:embed="rId4">
            <a:alphaModFix/>
          </a:blip>
          <a:stretch>
            <a:fillRect/>
          </a:stretch>
        </p:blipFill>
        <p:spPr>
          <a:xfrm>
            <a:off x="796200" y="1328268"/>
            <a:ext cx="3414325" cy="444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7"/>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Cena Final (main.cc) 3/4</a:t>
            </a:r>
            <a:endParaRPr/>
          </a:p>
        </p:txBody>
      </p:sp>
      <p:sp>
        <p:nvSpPr>
          <p:cNvPr id="391" name="Google Shape;391;p47"/>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392" name="Google Shape;392;p47"/>
          <p:cNvSpPr txBox="1"/>
          <p:nvPr/>
        </p:nvSpPr>
        <p:spPr>
          <a:xfrm>
            <a:off x="163850" y="616073"/>
            <a:ext cx="8512500" cy="3979500"/>
          </a:xfrm>
          <a:prstGeom prst="rect">
            <a:avLst/>
          </a:prstGeom>
          <a:solidFill>
            <a:srgbClr val="E4E4E0"/>
          </a:solidFill>
          <a:ln>
            <a:noFill/>
          </a:ln>
        </p:spPr>
        <p:txBody>
          <a:bodyPr anchorCtr="0" anchor="t" bIns="36000" lIns="91425" spcFirstLastPara="1" rIns="91425" wrap="square" tIns="18000">
            <a:spAutoFit/>
          </a:bodyPr>
          <a:lstStyle/>
          <a:p>
            <a:pPr indent="0" lvl="0" marL="0" rtl="0" algn="l">
              <a:lnSpc>
                <a:spcPct val="100000"/>
              </a:lnSpc>
              <a:spcBef>
                <a:spcPts val="0"/>
              </a:spcBef>
              <a:spcAft>
                <a:spcPts val="0"/>
              </a:spcAft>
              <a:buClr>
                <a:schemeClr val="dk1"/>
              </a:buClr>
              <a:buSzPts val="1100"/>
              <a:buFont typeface="Arial"/>
              <a:buNone/>
            </a:pPr>
            <a:r>
              <a:rPr b="1" lang="en-BR" sz="1100">
                <a:solidFill>
                  <a:srgbClr val="0000FF"/>
                </a:solidFill>
                <a:latin typeface="Courier New"/>
                <a:ea typeface="Courier New"/>
                <a:cs typeface="Courier New"/>
                <a:sym typeface="Courier New"/>
              </a:rPr>
              <a:t>int</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main</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rgbClr val="008000"/>
                </a:solidFill>
                <a:latin typeface="Courier New"/>
                <a:ea typeface="Courier New"/>
                <a:cs typeface="Courier New"/>
                <a:sym typeface="Courier New"/>
              </a:rPr>
              <a:t>   // Image</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const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aspect_ratio</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98658"/>
                </a:solidFill>
                <a:highlight>
                  <a:srgbClr val="B6D7A8"/>
                </a:highlight>
                <a:latin typeface="Courier New"/>
                <a:ea typeface="Courier New"/>
                <a:cs typeface="Courier New"/>
                <a:sym typeface="Courier New"/>
              </a:rPr>
              <a:t>3.0</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98658"/>
                </a:solidFill>
                <a:highlight>
                  <a:srgbClr val="B6D7A8"/>
                </a:highlight>
                <a:latin typeface="Courier New"/>
                <a:ea typeface="Courier New"/>
                <a:cs typeface="Courier New"/>
                <a:sym typeface="Courier New"/>
              </a:rPr>
              <a:t>2.0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const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int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image_width</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98658"/>
                </a:solidFill>
                <a:highlight>
                  <a:srgbClr val="B6D7A8"/>
                </a:highlight>
                <a:latin typeface="Courier New"/>
                <a:ea typeface="Courier New"/>
                <a:cs typeface="Courier New"/>
                <a:sym typeface="Courier New"/>
              </a:rPr>
              <a:t>1200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const</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int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image_height</a:t>
            </a:r>
            <a:r>
              <a:rPr b="1" lang="en-BR" sz="1100">
                <a:solidFill>
                  <a:schemeClr val="dk1"/>
                </a:solidFill>
                <a:latin typeface="Courier New"/>
                <a:ea typeface="Courier New"/>
                <a:cs typeface="Courier New"/>
                <a:sym typeface="Courier New"/>
              </a:rPr>
              <a:t> = </a:t>
            </a:r>
            <a:r>
              <a:rPr b="1" lang="en-BR" sz="1100">
                <a:solidFill>
                  <a:srgbClr val="0000FF"/>
                </a:solidFill>
                <a:latin typeface="Courier New"/>
                <a:ea typeface="Courier New"/>
                <a:cs typeface="Courier New"/>
                <a:sym typeface="Courier New"/>
              </a:rPr>
              <a:t>static_cast</a:t>
            </a:r>
            <a:r>
              <a:rPr b="1" lang="en-BR" sz="1100">
                <a:solidFill>
                  <a:schemeClr val="dk1"/>
                </a:solidFill>
                <a:latin typeface="Courier New"/>
                <a:ea typeface="Courier New"/>
                <a:cs typeface="Courier New"/>
                <a:sym typeface="Courier New"/>
              </a:rPr>
              <a:t>&lt;</a:t>
            </a:r>
            <a:r>
              <a:rPr b="1" lang="en-BR" sz="1100">
                <a:solidFill>
                  <a:srgbClr val="0000FF"/>
                </a:solidFill>
                <a:latin typeface="Courier New"/>
                <a:ea typeface="Courier New"/>
                <a:cs typeface="Courier New"/>
                <a:sym typeface="Courier New"/>
              </a:rPr>
              <a:t>int</a:t>
            </a:r>
            <a:r>
              <a:rPr b="1" lang="en-BR" sz="1100">
                <a:solidFill>
                  <a:schemeClr val="dk1"/>
                </a:solidFill>
                <a:latin typeface="Courier New"/>
                <a:ea typeface="Courier New"/>
                <a:cs typeface="Courier New"/>
                <a:sym typeface="Courier New"/>
              </a:rPr>
              <a:t>&gt;(</a:t>
            </a:r>
            <a:r>
              <a:rPr b="1" lang="en-BR" sz="1100">
                <a:solidFill>
                  <a:srgbClr val="001080"/>
                </a:solidFill>
                <a:latin typeface="Courier New"/>
                <a:ea typeface="Courier New"/>
                <a:cs typeface="Courier New"/>
                <a:sym typeface="Courier New"/>
              </a:rPr>
              <a:t>image_width</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aspect_ratio</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const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int</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samples_per_pixel</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98658"/>
                </a:solidFill>
                <a:highlight>
                  <a:srgbClr val="B6D7A8"/>
                </a:highlight>
                <a:latin typeface="Courier New"/>
                <a:ea typeface="Courier New"/>
                <a:cs typeface="Courier New"/>
                <a:sym typeface="Courier New"/>
              </a:rPr>
              <a:t>50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const</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int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max_depth</a:t>
            </a:r>
            <a:r>
              <a:rPr b="1" lang="en-BR" sz="1100">
                <a:solidFill>
                  <a:schemeClr val="dk1"/>
                </a:solidFill>
                <a:latin typeface="Courier New"/>
                <a:ea typeface="Courier New"/>
                <a:cs typeface="Courier New"/>
                <a:sym typeface="Courier New"/>
              </a:rPr>
              <a:t> = </a:t>
            </a:r>
            <a:r>
              <a:rPr b="1" lang="en-BR" sz="1100">
                <a:solidFill>
                  <a:srgbClr val="098658"/>
                </a:solidFill>
                <a:latin typeface="Courier New"/>
                <a:ea typeface="Courier New"/>
                <a:cs typeface="Courier New"/>
                <a:sym typeface="Courier New"/>
              </a:rPr>
              <a:t>50</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rgbClr val="008000"/>
                </a:solidFill>
                <a:latin typeface="Courier New"/>
                <a:ea typeface="Courier New"/>
                <a:cs typeface="Courier New"/>
                <a:sym typeface="Courier New"/>
              </a:rPr>
              <a:t>   // World</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world</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random_scene</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rgbClr val="008000"/>
                </a:solidFill>
                <a:latin typeface="Courier New"/>
                <a:ea typeface="Courier New"/>
                <a:cs typeface="Courier New"/>
                <a:sym typeface="Courier New"/>
              </a:rPr>
              <a:t>   // Camera</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lookfrom</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13</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2</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3</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point3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lookat</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267F99"/>
                </a:solidFill>
                <a:highlight>
                  <a:srgbClr val="B6D7A8"/>
                </a:highlight>
                <a:latin typeface="Courier New"/>
                <a:ea typeface="Courier New"/>
                <a:cs typeface="Courier New"/>
                <a:sym typeface="Courier New"/>
              </a:rPr>
              <a:t>vec3</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vup</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1</a:t>
            </a:r>
            <a:r>
              <a:rPr b="1" lang="en-BR" sz="1100">
                <a:solidFill>
                  <a:schemeClr val="dk1"/>
                </a:solidFill>
                <a:highlight>
                  <a:srgbClr val="B6D7A8"/>
                </a:highlight>
                <a:latin typeface="Courier New"/>
                <a:ea typeface="Courier New"/>
                <a:cs typeface="Courier New"/>
                <a:sym typeface="Courier New"/>
              </a:rPr>
              <a:t>,</a:t>
            </a:r>
            <a:r>
              <a:rPr b="1" lang="en-BR" sz="1100">
                <a:solidFill>
                  <a:srgbClr val="098658"/>
                </a:solidFill>
                <a:highlight>
                  <a:srgbClr val="B6D7A8"/>
                </a:highlight>
                <a:latin typeface="Courier New"/>
                <a:ea typeface="Courier New"/>
                <a:cs typeface="Courier New"/>
                <a:sym typeface="Courier New"/>
              </a:rPr>
              <a:t>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dist_to_focus</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98658"/>
                </a:solidFill>
                <a:highlight>
                  <a:srgbClr val="B6D7A8"/>
                </a:highlight>
                <a:latin typeface="Courier New"/>
                <a:ea typeface="Courier New"/>
                <a:cs typeface="Courier New"/>
                <a:sym typeface="Courier New"/>
              </a:rPr>
              <a:t>10.0</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aperture</a:t>
            </a:r>
            <a:r>
              <a:rPr b="1" lang="en-BR" sz="1100">
                <a:solidFill>
                  <a:schemeClr val="dk1"/>
                </a:solidFill>
                <a:highlight>
                  <a:srgbClr val="B6D7A8"/>
                </a:highlight>
                <a:latin typeface="Courier New"/>
                <a:ea typeface="Courier New"/>
                <a:cs typeface="Courier New"/>
                <a:sym typeface="Courier New"/>
              </a:rPr>
              <a:t> = </a:t>
            </a:r>
            <a:r>
              <a:rPr b="1" lang="en-BR" sz="1100">
                <a:solidFill>
                  <a:srgbClr val="098658"/>
                </a:solidFill>
                <a:highlight>
                  <a:srgbClr val="B6D7A8"/>
                </a:highlight>
                <a:latin typeface="Courier New"/>
                <a:ea typeface="Courier New"/>
                <a:cs typeface="Courier New"/>
                <a:sym typeface="Courier New"/>
              </a:rPr>
              <a:t>0.1</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camera</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cam</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lookfrom</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lookat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vup</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20</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aspect_ratio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aperture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dist_to_focus</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100">
                <a:solidFill>
                  <a:srgbClr val="008000"/>
                </a:solidFill>
                <a:latin typeface="Courier New"/>
                <a:ea typeface="Courier New"/>
                <a:cs typeface="Courier New"/>
                <a:sym typeface="Courier New"/>
              </a:rPr>
              <a:t>   // Render</a:t>
            </a:r>
            <a:endParaRPr b="1" sz="1100">
              <a:solidFill>
                <a:srgbClr val="008000"/>
              </a:solidFill>
              <a:latin typeface="Courier New"/>
              <a:ea typeface="Courier New"/>
              <a:cs typeface="Courier New"/>
              <a:sym typeface="Courier New"/>
            </a:endParaRPr>
          </a:p>
          <a:p>
            <a:pPr indent="0" lvl="0" marL="0" rtl="0" algn="l">
              <a:lnSpc>
                <a:spcPct val="100000"/>
              </a:lnSpc>
              <a:spcBef>
                <a:spcPts val="0"/>
              </a:spcBef>
              <a:spcAft>
                <a:spcPts val="0"/>
              </a:spcAft>
              <a:buClr>
                <a:schemeClr val="dk1"/>
              </a:buClr>
              <a:buSzPts val="1100"/>
              <a:buFont typeface="Arial"/>
              <a:buNone/>
            </a:pPr>
            <a:r>
              <a:rPr b="1" lang="en-BR" sz="1300">
                <a:solidFill>
                  <a:schemeClr val="dk1"/>
                </a:solidFill>
                <a:latin typeface="Courier New"/>
                <a:ea typeface="Courier New"/>
                <a:cs typeface="Courier New"/>
                <a:sym typeface="Courier New"/>
              </a:rPr>
              <a:t>...</a:t>
            </a:r>
            <a:endParaRPr b="1" sz="1300">
              <a:solidFill>
                <a:schemeClr val="dk1"/>
              </a:solidFill>
              <a:latin typeface="Courier New"/>
              <a:ea typeface="Courier New"/>
              <a:cs typeface="Courier New"/>
              <a:sym typeface="Courier New"/>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48"/>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Resultado da cena final</a:t>
            </a:r>
            <a:endParaRPr/>
          </a:p>
        </p:txBody>
      </p:sp>
      <p:sp>
        <p:nvSpPr>
          <p:cNvPr id="399" name="Google Shape;399;p48"/>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id="400" name="Google Shape;400;p48"/>
          <p:cNvPicPr preferRelativeResize="0"/>
          <p:nvPr/>
        </p:nvPicPr>
        <p:blipFill>
          <a:blip r:embed="rId3">
            <a:alphaModFix/>
          </a:blip>
          <a:stretch>
            <a:fillRect/>
          </a:stretch>
        </p:blipFill>
        <p:spPr>
          <a:xfrm>
            <a:off x="627300" y="782117"/>
            <a:ext cx="7170723" cy="4780482"/>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9"/>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Próximos Passos</a:t>
            </a:r>
            <a:endParaRPr/>
          </a:p>
        </p:txBody>
      </p:sp>
      <p:sp>
        <p:nvSpPr>
          <p:cNvPr id="407" name="Google Shape;407;p49"/>
          <p:cNvSpPr txBox="1"/>
          <p:nvPr>
            <p:ph idx="1" type="body"/>
          </p:nvPr>
        </p:nvSpPr>
        <p:spPr>
          <a:xfrm>
            <a:off x="390550" y="629725"/>
            <a:ext cx="8428200" cy="4908000"/>
          </a:xfrm>
          <a:prstGeom prst="rect">
            <a:avLst/>
          </a:prstGeom>
        </p:spPr>
        <p:txBody>
          <a:bodyPr anchorCtr="0" anchor="t" bIns="45700" lIns="91425" spcFirstLastPara="1" rIns="91425" wrap="square" tIns="45700">
            <a:normAutofit/>
          </a:bodyPr>
          <a:lstStyle/>
          <a:p>
            <a:pPr indent="-317500" lvl="0" marL="457200" rtl="0" algn="l">
              <a:lnSpc>
                <a:spcPct val="115000"/>
              </a:lnSpc>
              <a:spcBef>
                <a:spcPts val="1200"/>
              </a:spcBef>
              <a:spcAft>
                <a:spcPts val="0"/>
              </a:spcAft>
              <a:buClr>
                <a:srgbClr val="222222"/>
              </a:buClr>
              <a:buSzPts val="1400"/>
              <a:buAutoNum type="arabicPeriod"/>
            </a:pPr>
            <a:r>
              <a:rPr b="1" lang="en-BR" sz="1400">
                <a:solidFill>
                  <a:srgbClr val="222222"/>
                </a:solidFill>
                <a:latin typeface="Arial"/>
                <a:ea typeface="Arial"/>
                <a:cs typeface="Arial"/>
                <a:sym typeface="Arial"/>
              </a:rPr>
              <a:t>Lights </a:t>
            </a:r>
            <a:r>
              <a:rPr lang="en-BR" sz="1400">
                <a:solidFill>
                  <a:srgbClr val="222222"/>
                </a:solidFill>
                <a:latin typeface="Arial"/>
                <a:ea typeface="Arial"/>
                <a:cs typeface="Arial"/>
                <a:sym typeface="Arial"/>
              </a:rPr>
              <a:t>— You can do this explicitly, by sending shadow rays to lights, or it can be done implicitly by making some objects emit light, biasing scattered rays toward them, and then downweighting those rays to cancel out the bias. Both work. I am in the minority in favoring the latter approach.</a:t>
            </a:r>
            <a:endParaRPr sz="1400">
              <a:solidFill>
                <a:srgbClr val="222222"/>
              </a:solidFill>
              <a:latin typeface="Arial"/>
              <a:ea typeface="Arial"/>
              <a:cs typeface="Arial"/>
              <a:sym typeface="Arial"/>
            </a:endParaRPr>
          </a:p>
          <a:p>
            <a:pPr indent="-317500" lvl="0" marL="457200" rtl="0" algn="l">
              <a:lnSpc>
                <a:spcPct val="115000"/>
              </a:lnSpc>
              <a:spcBef>
                <a:spcPts val="1000"/>
              </a:spcBef>
              <a:spcAft>
                <a:spcPts val="0"/>
              </a:spcAft>
              <a:buClr>
                <a:srgbClr val="222222"/>
              </a:buClr>
              <a:buSzPts val="1400"/>
              <a:buAutoNum type="arabicPeriod"/>
            </a:pPr>
            <a:r>
              <a:rPr b="1" lang="en-BR" sz="1400">
                <a:solidFill>
                  <a:srgbClr val="222222"/>
                </a:solidFill>
                <a:latin typeface="Arial"/>
                <a:ea typeface="Arial"/>
                <a:cs typeface="Arial"/>
                <a:sym typeface="Arial"/>
              </a:rPr>
              <a:t>Triangles </a:t>
            </a:r>
            <a:r>
              <a:rPr lang="en-BR" sz="1400">
                <a:solidFill>
                  <a:srgbClr val="222222"/>
                </a:solidFill>
                <a:latin typeface="Arial"/>
                <a:ea typeface="Arial"/>
                <a:cs typeface="Arial"/>
                <a:sym typeface="Arial"/>
              </a:rPr>
              <a:t>— Most cool models are in triangle form. The model I/O is the worst and almost everybody tries to get somebody else’s code to do this.</a:t>
            </a:r>
            <a:endParaRPr sz="1400">
              <a:solidFill>
                <a:srgbClr val="222222"/>
              </a:solidFill>
              <a:latin typeface="Arial"/>
              <a:ea typeface="Arial"/>
              <a:cs typeface="Arial"/>
              <a:sym typeface="Arial"/>
            </a:endParaRPr>
          </a:p>
          <a:p>
            <a:pPr indent="-317500" lvl="0" marL="457200" rtl="0" algn="l">
              <a:lnSpc>
                <a:spcPct val="115000"/>
              </a:lnSpc>
              <a:spcBef>
                <a:spcPts val="1000"/>
              </a:spcBef>
              <a:spcAft>
                <a:spcPts val="0"/>
              </a:spcAft>
              <a:buClr>
                <a:srgbClr val="222222"/>
              </a:buClr>
              <a:buSzPts val="1400"/>
              <a:buAutoNum type="arabicPeriod"/>
            </a:pPr>
            <a:r>
              <a:rPr b="1" lang="en-BR" sz="1400">
                <a:solidFill>
                  <a:srgbClr val="222222"/>
                </a:solidFill>
                <a:latin typeface="Arial"/>
                <a:ea typeface="Arial"/>
                <a:cs typeface="Arial"/>
                <a:sym typeface="Arial"/>
              </a:rPr>
              <a:t>Surface Textures </a:t>
            </a:r>
            <a:r>
              <a:rPr lang="en-BR" sz="1400">
                <a:solidFill>
                  <a:srgbClr val="222222"/>
                </a:solidFill>
                <a:latin typeface="Arial"/>
                <a:ea typeface="Arial"/>
                <a:cs typeface="Arial"/>
                <a:sym typeface="Arial"/>
              </a:rPr>
              <a:t>— This lets you paste images on like wall paper. Pretty easy and a good thing to do.</a:t>
            </a:r>
            <a:endParaRPr sz="1400">
              <a:solidFill>
                <a:srgbClr val="222222"/>
              </a:solidFill>
              <a:latin typeface="Arial"/>
              <a:ea typeface="Arial"/>
              <a:cs typeface="Arial"/>
              <a:sym typeface="Arial"/>
            </a:endParaRPr>
          </a:p>
          <a:p>
            <a:pPr indent="-317500" lvl="0" marL="457200" rtl="0" algn="l">
              <a:lnSpc>
                <a:spcPct val="115000"/>
              </a:lnSpc>
              <a:spcBef>
                <a:spcPts val="1000"/>
              </a:spcBef>
              <a:spcAft>
                <a:spcPts val="0"/>
              </a:spcAft>
              <a:buClr>
                <a:srgbClr val="222222"/>
              </a:buClr>
              <a:buSzPts val="1400"/>
              <a:buAutoNum type="arabicPeriod"/>
            </a:pPr>
            <a:r>
              <a:rPr b="1" lang="en-BR" sz="1400">
                <a:solidFill>
                  <a:srgbClr val="222222"/>
                </a:solidFill>
                <a:latin typeface="Arial"/>
                <a:ea typeface="Arial"/>
                <a:cs typeface="Arial"/>
                <a:sym typeface="Arial"/>
              </a:rPr>
              <a:t>Solid textures </a:t>
            </a:r>
            <a:r>
              <a:rPr lang="en-BR" sz="1400">
                <a:solidFill>
                  <a:srgbClr val="222222"/>
                </a:solidFill>
                <a:latin typeface="Arial"/>
                <a:ea typeface="Arial"/>
                <a:cs typeface="Arial"/>
                <a:sym typeface="Arial"/>
              </a:rPr>
              <a:t>— Ken Perlin has his code online. Andrew Kensler has some very cool info at his blog.</a:t>
            </a:r>
            <a:endParaRPr sz="1400">
              <a:solidFill>
                <a:srgbClr val="222222"/>
              </a:solidFill>
              <a:latin typeface="Arial"/>
              <a:ea typeface="Arial"/>
              <a:cs typeface="Arial"/>
              <a:sym typeface="Arial"/>
            </a:endParaRPr>
          </a:p>
          <a:p>
            <a:pPr indent="-317500" lvl="0" marL="457200" rtl="0" algn="l">
              <a:lnSpc>
                <a:spcPct val="115000"/>
              </a:lnSpc>
              <a:spcBef>
                <a:spcPts val="1000"/>
              </a:spcBef>
              <a:spcAft>
                <a:spcPts val="0"/>
              </a:spcAft>
              <a:buClr>
                <a:srgbClr val="222222"/>
              </a:buClr>
              <a:buSzPts val="1400"/>
              <a:buAutoNum type="arabicPeriod"/>
            </a:pPr>
            <a:r>
              <a:rPr b="1" lang="en-BR" sz="1400">
                <a:solidFill>
                  <a:srgbClr val="222222"/>
                </a:solidFill>
                <a:latin typeface="Arial"/>
                <a:ea typeface="Arial"/>
                <a:cs typeface="Arial"/>
                <a:sym typeface="Arial"/>
              </a:rPr>
              <a:t>Volumes and Media </a:t>
            </a:r>
            <a:r>
              <a:rPr lang="en-BR" sz="1400">
                <a:solidFill>
                  <a:srgbClr val="222222"/>
                </a:solidFill>
                <a:latin typeface="Arial"/>
                <a:ea typeface="Arial"/>
                <a:cs typeface="Arial"/>
                <a:sym typeface="Arial"/>
              </a:rPr>
              <a:t>— Cool stuff and will challenge your software architecture. I favor making volumes have the hittable interface and probabilistically have intersections based on density. Your rendering code doesn’t even have to know it has volumes with that method.</a:t>
            </a:r>
            <a:endParaRPr sz="1400">
              <a:solidFill>
                <a:srgbClr val="222222"/>
              </a:solidFill>
              <a:latin typeface="Arial"/>
              <a:ea typeface="Arial"/>
              <a:cs typeface="Arial"/>
              <a:sym typeface="Arial"/>
            </a:endParaRPr>
          </a:p>
          <a:p>
            <a:pPr indent="-317500" lvl="0" marL="457200" rtl="0" algn="l">
              <a:lnSpc>
                <a:spcPct val="115000"/>
              </a:lnSpc>
              <a:spcBef>
                <a:spcPts val="1000"/>
              </a:spcBef>
              <a:spcAft>
                <a:spcPts val="1000"/>
              </a:spcAft>
              <a:buClr>
                <a:srgbClr val="222222"/>
              </a:buClr>
              <a:buSzPts val="1400"/>
              <a:buAutoNum type="arabicPeriod"/>
            </a:pPr>
            <a:r>
              <a:rPr b="1" lang="en-BR" sz="1400">
                <a:solidFill>
                  <a:srgbClr val="222222"/>
                </a:solidFill>
                <a:latin typeface="Arial"/>
                <a:ea typeface="Arial"/>
                <a:cs typeface="Arial"/>
                <a:sym typeface="Arial"/>
              </a:rPr>
              <a:t>Parallelism </a:t>
            </a:r>
            <a:r>
              <a:rPr lang="en-BR" sz="1400">
                <a:solidFill>
                  <a:srgbClr val="222222"/>
                </a:solidFill>
                <a:latin typeface="Arial"/>
                <a:ea typeface="Arial"/>
                <a:cs typeface="Arial"/>
                <a:sym typeface="Arial"/>
              </a:rPr>
              <a:t>— Run N copies of your code on N cores with different random seeds. Average the N runs. This averaging can also be done hierarchically where N/2 pairs can be averaged to get</a:t>
            </a:r>
            <a:r>
              <a:rPr lang="en-BR" sz="1650">
                <a:solidFill>
                  <a:srgbClr val="222222"/>
                </a:solidFill>
                <a:latin typeface="Arial"/>
                <a:ea typeface="Arial"/>
                <a:cs typeface="Arial"/>
                <a:sym typeface="Arial"/>
              </a:rPr>
              <a:t> </a:t>
            </a:r>
            <a:r>
              <a:rPr lang="en-BR" sz="1400">
                <a:solidFill>
                  <a:srgbClr val="222222"/>
                </a:solidFill>
                <a:latin typeface="Arial"/>
                <a:ea typeface="Arial"/>
                <a:cs typeface="Arial"/>
                <a:sym typeface="Arial"/>
              </a:rPr>
              <a:t>N/4 images, and pairs of those can be averaged. That method of parallelism should extend well into the thousands of cores with very little coding.</a:t>
            </a:r>
            <a:endParaRPr sz="1756">
              <a:latin typeface="Arial"/>
              <a:ea typeface="Arial"/>
              <a:cs typeface="Arial"/>
              <a:sym typeface="Arial"/>
            </a:endParaRPr>
          </a:p>
        </p:txBody>
      </p:sp>
      <p:sp>
        <p:nvSpPr>
          <p:cNvPr id="408" name="Google Shape;408;p49"/>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0"/>
          <p:cNvSpPr txBox="1"/>
          <p:nvPr>
            <p:ph idx="12" type="sldNum"/>
          </p:nvPr>
        </p:nvSpPr>
        <p:spPr>
          <a:xfrm>
            <a:off x="6553200" y="5296959"/>
            <a:ext cx="2133600" cy="304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BR"/>
              <a:t>‹#›</a:t>
            </a:fld>
            <a:endParaRPr/>
          </a:p>
        </p:txBody>
      </p:sp>
      <p:sp>
        <p:nvSpPr>
          <p:cNvPr id="414" name="Google Shape;414;p50"/>
          <p:cNvSpPr txBox="1"/>
          <p:nvPr>
            <p:ph idx="1" type="body"/>
          </p:nvPr>
        </p:nvSpPr>
        <p:spPr>
          <a:xfrm>
            <a:off x="955687" y="1402663"/>
            <a:ext cx="7343700" cy="5952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lt1"/>
              </a:buClr>
              <a:buSzPts val="3000"/>
              <a:buFont typeface="Verdana"/>
              <a:buNone/>
            </a:pPr>
            <a:r>
              <a:rPr lang="en-BR"/>
              <a:t>Computação Gráfica</a:t>
            </a:r>
            <a:endParaRPr/>
          </a:p>
        </p:txBody>
      </p:sp>
      <p:sp>
        <p:nvSpPr>
          <p:cNvPr id="415" name="Google Shape;415;p50"/>
          <p:cNvSpPr txBox="1"/>
          <p:nvPr>
            <p:ph idx="2" type="body"/>
          </p:nvPr>
        </p:nvSpPr>
        <p:spPr>
          <a:xfrm>
            <a:off x="1567650" y="2857499"/>
            <a:ext cx="6119700" cy="22995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lt1"/>
              </a:buClr>
              <a:buSzPts val="2333"/>
              <a:buFont typeface="Verdana"/>
              <a:buNone/>
            </a:pPr>
            <a:r>
              <a:rPr lang="en-BR" sz="2333"/>
              <a:t>Luciano Soares</a:t>
            </a:r>
            <a:endParaRPr/>
          </a:p>
          <a:p>
            <a:pPr indent="0" lvl="0" marL="0" rtl="0" algn="ctr">
              <a:spcBef>
                <a:spcPts val="467"/>
              </a:spcBef>
              <a:spcAft>
                <a:spcPts val="0"/>
              </a:spcAft>
              <a:buClr>
                <a:schemeClr val="lt1"/>
              </a:buClr>
              <a:buSzPts val="2333"/>
              <a:buFont typeface="Verdana"/>
              <a:buNone/>
            </a:pPr>
            <a:r>
              <a:rPr lang="en-BR" sz="2333"/>
              <a:t>&lt;lpsoares@insper.edu.br&gt;</a:t>
            </a:r>
            <a:endParaRPr sz="2333"/>
          </a:p>
          <a:p>
            <a:pPr indent="0" lvl="0" marL="0" rtl="0" algn="ctr">
              <a:spcBef>
                <a:spcPts val="467"/>
              </a:spcBef>
              <a:spcAft>
                <a:spcPts val="0"/>
              </a:spcAft>
              <a:buClr>
                <a:schemeClr val="lt1"/>
              </a:buClr>
              <a:buSzPts val="2333"/>
              <a:buFont typeface="Verdana"/>
              <a:buNone/>
            </a:pPr>
            <a:r>
              <a:t/>
            </a:r>
            <a:endParaRPr sz="2333"/>
          </a:p>
          <a:p>
            <a:pPr indent="0" lvl="0" marL="0" rtl="0" algn="ctr">
              <a:spcBef>
                <a:spcPts val="467"/>
              </a:spcBef>
              <a:spcAft>
                <a:spcPts val="0"/>
              </a:spcAft>
              <a:buClr>
                <a:schemeClr val="lt1"/>
              </a:buClr>
              <a:buSzPts val="2333"/>
              <a:buFont typeface="Verdana"/>
              <a:buNone/>
            </a:pPr>
            <a:r>
              <a:rPr lang="en-BR" sz="2333"/>
              <a:t>Fabio Orfali</a:t>
            </a:r>
            <a:endParaRPr sz="2333"/>
          </a:p>
          <a:p>
            <a:pPr indent="0" lvl="0" marL="0" rtl="0" algn="ctr">
              <a:spcBef>
                <a:spcPts val="467"/>
              </a:spcBef>
              <a:spcAft>
                <a:spcPts val="0"/>
              </a:spcAft>
              <a:buClr>
                <a:schemeClr val="lt1"/>
              </a:buClr>
              <a:buSzPts val="2333"/>
              <a:buFont typeface="Verdana"/>
              <a:buNone/>
            </a:pPr>
            <a:r>
              <a:rPr lang="en-BR" sz="2333"/>
              <a:t>&lt;fabioo1@insper.edu.br&gt;</a:t>
            </a:r>
            <a:endParaRPr sz="2333"/>
          </a:p>
          <a:p>
            <a:pPr indent="0" lvl="0" marL="0" rtl="0" algn="ctr">
              <a:spcBef>
                <a:spcPts val="467"/>
              </a:spcBef>
              <a:spcAft>
                <a:spcPts val="0"/>
              </a:spcAft>
              <a:buClr>
                <a:schemeClr val="lt1"/>
              </a:buClr>
              <a:buSzPts val="2333"/>
              <a:buFont typeface="Verdana"/>
              <a:buNone/>
            </a:pPr>
            <a:r>
              <a:t/>
            </a:r>
            <a:endParaRPr sz="2333"/>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2"/>
          <p:cNvSpPr txBox="1"/>
          <p:nvPr>
            <p:ph idx="1" type="body"/>
          </p:nvPr>
        </p:nvSpPr>
        <p:spPr>
          <a:xfrm>
            <a:off x="390550" y="838982"/>
            <a:ext cx="8428200" cy="11130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O raio de entrada </a:t>
            </a:r>
            <a:r>
              <a:rPr lang="en-BR"/>
              <a:t>(R) vai ser refratado em um raio (R').</a:t>
            </a:r>
            <a:endParaRPr/>
          </a:p>
          <a:p>
            <a:pPr indent="0" lvl="0" marL="0" rtl="0" algn="l">
              <a:spcBef>
                <a:spcPts val="400"/>
              </a:spcBef>
              <a:spcAft>
                <a:spcPts val="0"/>
              </a:spcAft>
              <a:buNone/>
            </a:pPr>
            <a:r>
              <a:rPr lang="en-BR"/>
              <a:t>Para efetuar os cálculos vamos dividir o raio refratado nos componentes perpendicular e paralelos a normal.</a:t>
            </a:r>
            <a:endParaRPr/>
          </a:p>
        </p:txBody>
      </p:sp>
      <p:sp>
        <p:nvSpPr>
          <p:cNvPr id="82" name="Google Shape;82;p12"/>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Determinando o raio refratado</a:t>
            </a:r>
            <a:endParaRPr/>
          </a:p>
        </p:txBody>
      </p:sp>
      <p:sp>
        <p:nvSpPr>
          <p:cNvPr id="83" name="Google Shape;83;p12"/>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pic>
        <p:nvPicPr>
          <p:cNvPr descr="{&quot;aid&quot;:null,&quot;backgroundColorModified&quot;:false,&quot;font&quot;:{&quot;color&quot;:&quot;#000000&quot;,&quot;size&quot;:33.5,&quot;family&quot;:&quot;Arial&quot;},&quot;type&quot;:&quot;$$&quot;,&quot;backgroundColor&quot;:&quot;#FFFFFF&quot;,&quot;code&quot;:&quot;$$\\mathbf{\\text{R}^{\\prime}}=\\mathbf{\\text{R}_{\\perp}^{\\prime}}+\\mathbf{\\text{R}_{\\parallel}^{\\prime}}$$&quot;,&quot;id&quot;:&quot;2&quot;,&quot;ts&quot;:1635342938762,&quot;cs&quot;:&quot;qlAR6glUQb8bPet13GJRGA==&quot;,&quot;size&quot;:{&quot;width&quot;:325.50000000000006,&quot;height&quot;:66}}" id="84" name="Google Shape;84;p12"/>
          <p:cNvPicPr preferRelativeResize="0"/>
          <p:nvPr/>
        </p:nvPicPr>
        <p:blipFill>
          <a:blip r:embed="rId3">
            <a:alphaModFix/>
          </a:blip>
          <a:stretch>
            <a:fillRect/>
          </a:stretch>
        </p:blipFill>
        <p:spPr>
          <a:xfrm>
            <a:off x="2986295" y="2008825"/>
            <a:ext cx="2974858" cy="603192"/>
          </a:xfrm>
          <a:prstGeom prst="rect">
            <a:avLst/>
          </a:prstGeom>
          <a:noFill/>
          <a:ln>
            <a:noFill/>
          </a:ln>
        </p:spPr>
      </p:pic>
      <p:sp>
        <p:nvSpPr>
          <p:cNvPr id="85" name="Google Shape;85;p12"/>
          <p:cNvSpPr txBox="1"/>
          <p:nvPr>
            <p:ph idx="1" type="body"/>
          </p:nvPr>
        </p:nvSpPr>
        <p:spPr>
          <a:xfrm>
            <a:off x="390550" y="2816754"/>
            <a:ext cx="8428200" cy="5160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A solução para o R perpendicular e paralelo é</a:t>
            </a:r>
            <a:r>
              <a:rPr lang="en-BR"/>
              <a:t>:</a:t>
            </a:r>
            <a:endParaRPr/>
          </a:p>
        </p:txBody>
      </p:sp>
      <p:pic>
        <p:nvPicPr>
          <p:cNvPr descr="{&quot;font&quot;:{&quot;size&quot;:33.5,&quot;family&quot;:&quot;Arial&quot;,&quot;color&quot;:&quot;#000000&quot;},&quot;type&quot;:&quot;$$&quot;,&quot;backgroundColor&quot;:&quot;#FFFFFF&quot;,&quot;code&quot;:&quot;$$\\mathbf{\\text{R}_{\\perp}^{\\prime}}=\\frac{\\eta}{\\eta^{\\prime}}\\left(\\mathbf{R}+\\cos\\theta \\mathbf{n}\\right)$$&quot;,&quot;backgroundColorModified&quot;:false,&quot;aid&quot;:null,&quot;id&quot;:&quot;2&quot;,&quot;ts&quot;:1635343137427,&quot;cs&quot;:&quot;qwX77rUTRanlx0HFMeSssA==&quot;,&quot;size&quot;:{&quot;width&quot;:489,&quot;height&quot;:106}}" id="86" name="Google Shape;86;p12"/>
          <p:cNvPicPr preferRelativeResize="0"/>
          <p:nvPr/>
        </p:nvPicPr>
        <p:blipFill>
          <a:blip r:embed="rId4">
            <a:alphaModFix/>
          </a:blip>
          <a:stretch>
            <a:fillRect/>
          </a:stretch>
        </p:blipFill>
        <p:spPr>
          <a:xfrm>
            <a:off x="2270485" y="3411563"/>
            <a:ext cx="4469140" cy="968763"/>
          </a:xfrm>
          <a:prstGeom prst="rect">
            <a:avLst/>
          </a:prstGeom>
          <a:noFill/>
          <a:ln>
            <a:noFill/>
          </a:ln>
        </p:spPr>
      </p:pic>
      <p:pic>
        <p:nvPicPr>
          <p:cNvPr descr="{&quot;font&quot;:{&quot;color&quot;:&quot;#000000&quot;,&quot;size&quot;:33.5,&quot;family&quot;:&quot;Arial&quot;},&quot;code&quot;:&quot;$$\\mathbf{\\text{R}_{\\parallel}^{\\prime}}=-{\\sqrt[]{1-\\mathbf{\\left|\\mathbf{R_{\\perp}^{\\prime}}\\right|}^{2}}}\\cdot \\mathbf{n}$$&quot;,&quot;type&quot;:&quot;$$&quot;,&quot;backgroundColorModified&quot;:false,&quot;aid&quot;:null,&quot;id&quot;:&quot;2&quot;,&quot;backgroundColor&quot;:&quot;#FFFFFF&quot;,&quot;ts&quot;:1635343344801,&quot;cs&quot;:&quot;SceWZLi9KNh73tUEL1CIVw==&quot;,&quot;size&quot;:{&quot;width&quot;:516.5,&quot;height&quot;:94.5}}" id="87" name="Google Shape;87;p12"/>
          <p:cNvPicPr preferRelativeResize="0"/>
          <p:nvPr/>
        </p:nvPicPr>
        <p:blipFill>
          <a:blip r:embed="rId5">
            <a:alphaModFix/>
          </a:blip>
          <a:stretch>
            <a:fillRect/>
          </a:stretch>
        </p:blipFill>
        <p:spPr>
          <a:xfrm>
            <a:off x="2144825" y="4627564"/>
            <a:ext cx="4720472" cy="86366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3"/>
          <p:cNvSpPr txBox="1"/>
          <p:nvPr>
            <p:ph idx="1" type="body"/>
          </p:nvPr>
        </p:nvSpPr>
        <p:spPr>
          <a:xfrm>
            <a:off x="390550" y="838982"/>
            <a:ext cx="8428200" cy="11130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Para </a:t>
            </a:r>
            <a:r>
              <a:rPr lang="en-BR"/>
              <a:t>calcular o valor do cosseno de 𝞱 podemos usar o produto escalar dos vetores. Ou seja:</a:t>
            </a:r>
            <a:endParaRPr/>
          </a:p>
          <a:p>
            <a:pPr indent="0" lvl="0" marL="0" rtl="0" algn="l">
              <a:spcBef>
                <a:spcPts val="400"/>
              </a:spcBef>
              <a:spcAft>
                <a:spcPts val="0"/>
              </a:spcAft>
              <a:buNone/>
            </a:pPr>
            <a:r>
              <a:t/>
            </a:r>
            <a:endParaRPr/>
          </a:p>
        </p:txBody>
      </p:sp>
      <p:sp>
        <p:nvSpPr>
          <p:cNvPr id="94" name="Google Shape;94;p13"/>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Determinando o raio refratado</a:t>
            </a:r>
            <a:endParaRPr/>
          </a:p>
        </p:txBody>
      </p:sp>
      <p:sp>
        <p:nvSpPr>
          <p:cNvPr id="95" name="Google Shape;95;p13"/>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pic>
        <p:nvPicPr>
          <p:cNvPr descr="{&quot;aid&quot;:null,&quot;backgroundColorModified&quot;:false,&quot;font&quot;:{&quot;color&quot;:&quot;#000000&quot;,&quot;size&quot;:32,&quot;family&quot;:&quot;Arial&quot;},&quot;backgroundColor&quot;:&quot;#FFFFFF&quot;,&quot;type&quot;:&quot;$$&quot;,&quot;id&quot;:&quot;2&quot;,&quot;code&quot;:&quot;$$\\mathbf{a}\\cdot \\mathbf{b}=\\left|\\mathbf{a}\\right|\\left|\\mathbf{b}\\right|\\cos\\theta$$&quot;,&quot;ts&quot;:1635343564716,&quot;cs&quot;:&quot;BcWaxeIEtoHetXDGZN8Zzg==&quot;,&quot;size&quot;:{&quot;width&quot;:383.6666666666667,&quot;height&quot;:50.333333333333336}}" id="96" name="Google Shape;96;p13"/>
          <p:cNvPicPr preferRelativeResize="0"/>
          <p:nvPr/>
        </p:nvPicPr>
        <p:blipFill>
          <a:blip r:embed="rId3">
            <a:alphaModFix/>
          </a:blip>
          <a:stretch>
            <a:fillRect/>
          </a:stretch>
        </p:blipFill>
        <p:spPr>
          <a:xfrm>
            <a:off x="2986295" y="1637585"/>
            <a:ext cx="3654425" cy="479425"/>
          </a:xfrm>
          <a:prstGeom prst="rect">
            <a:avLst/>
          </a:prstGeom>
          <a:noFill/>
          <a:ln>
            <a:noFill/>
          </a:ln>
        </p:spPr>
      </p:pic>
      <p:sp>
        <p:nvSpPr>
          <p:cNvPr id="97" name="Google Shape;97;p13"/>
          <p:cNvSpPr txBox="1"/>
          <p:nvPr>
            <p:ph idx="1" type="body"/>
          </p:nvPr>
        </p:nvSpPr>
        <p:spPr>
          <a:xfrm>
            <a:off x="390550" y="2246454"/>
            <a:ext cx="8428200" cy="5160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Restringindo </a:t>
            </a:r>
            <a:r>
              <a:rPr b="1" lang="en-BR"/>
              <a:t>a</a:t>
            </a:r>
            <a:r>
              <a:rPr lang="en-BR"/>
              <a:t> e </a:t>
            </a:r>
            <a:r>
              <a:rPr b="1" lang="en-BR"/>
              <a:t>b</a:t>
            </a:r>
            <a:r>
              <a:rPr lang="en-BR"/>
              <a:t> a vetores unitários:</a:t>
            </a:r>
            <a:endParaRPr/>
          </a:p>
        </p:txBody>
      </p:sp>
      <p:pic>
        <p:nvPicPr>
          <p:cNvPr descr="{&quot;code&quot;:&quot;$$\\mathbf{\\text{R}_{\\perp}^{\\prime}}=\\frac{\\eta}{\\eta^{\\prime}}\\left(\\mathbf{R}+\\left(-\\mathbf{R}\\cdot \\mathbf{n}\\right)\\mathbf{n}\\right)$$&quot;,&quot;backgroundColorModified&quot;:false,&quot;id&quot;:&quot;2&quot;,&quot;backgroundColor&quot;:&quot;#FFFFFF&quot;,&quot;type&quot;:&quot;$$&quot;,&quot;font&quot;:{&quot;size&quot;:32,&quot;family&quot;:&quot;Arial&quot;,&quot;color&quot;:&quot;#000000&quot;},&quot;aid&quot;:null,&quot;ts&quot;:1635343745037,&quot;cs&quot;:&quot;9Mls4yEYgjS8MK4pLlqaeg==&quot;,&quot;size&quot;:{&quot;width&quot;:557.0000000000001,&quot;height&quot;:101.5}}" id="98" name="Google Shape;98;p13"/>
          <p:cNvPicPr preferRelativeResize="0"/>
          <p:nvPr/>
        </p:nvPicPr>
        <p:blipFill>
          <a:blip r:embed="rId4">
            <a:alphaModFix/>
          </a:blip>
          <a:stretch>
            <a:fillRect/>
          </a:stretch>
        </p:blipFill>
        <p:spPr>
          <a:xfrm>
            <a:off x="2296110" y="4419923"/>
            <a:ext cx="5305425" cy="966788"/>
          </a:xfrm>
          <a:prstGeom prst="rect">
            <a:avLst/>
          </a:prstGeom>
          <a:noFill/>
          <a:ln>
            <a:noFill/>
          </a:ln>
        </p:spPr>
      </p:pic>
      <p:pic>
        <p:nvPicPr>
          <p:cNvPr descr="{&quot;type&quot;:&quot;$$&quot;,&quot;id&quot;:&quot;2&quot;,&quot;code&quot;:&quot;$$\\mathbf{a}\\cdot \\mathbf{b}=\\cos\\theta$$&quot;,&quot;font&quot;:{&quot;family&quot;:&quot;Arial&quot;,&quot;color&quot;:&quot;#000000&quot;,&quot;size&quot;:32},&quot;backgroundColor&quot;:&quot;#FFFFFF&quot;,&quot;backgroundColorModified&quot;:false,&quot;aid&quot;:null,&quot;ts&quot;:1635343645884,&quot;cs&quot;:&quot;k/GhbIwYGHiW52sMYaaJcw==&quot;,&quot;size&quot;:{&quot;width&quot;:259.8,&quot;height&quot;:36}}" id="99" name="Google Shape;99;p13"/>
          <p:cNvPicPr preferRelativeResize="0"/>
          <p:nvPr/>
        </p:nvPicPr>
        <p:blipFill>
          <a:blip r:embed="rId5">
            <a:alphaModFix/>
          </a:blip>
          <a:stretch>
            <a:fillRect/>
          </a:stretch>
        </p:blipFill>
        <p:spPr>
          <a:xfrm>
            <a:off x="3083583" y="2762460"/>
            <a:ext cx="2474595" cy="342900"/>
          </a:xfrm>
          <a:prstGeom prst="rect">
            <a:avLst/>
          </a:prstGeom>
          <a:noFill/>
          <a:ln>
            <a:noFill/>
          </a:ln>
        </p:spPr>
      </p:pic>
      <p:sp>
        <p:nvSpPr>
          <p:cNvPr id="100" name="Google Shape;100;p13"/>
          <p:cNvSpPr txBox="1"/>
          <p:nvPr>
            <p:ph idx="1" type="body"/>
          </p:nvPr>
        </p:nvSpPr>
        <p:spPr>
          <a:xfrm>
            <a:off x="390550" y="3555741"/>
            <a:ext cx="8428200" cy="516000"/>
          </a:xfrm>
          <a:prstGeom prst="rect">
            <a:avLst/>
          </a:prstGeom>
        </p:spPr>
        <p:txBody>
          <a:bodyPr anchorCtr="0" anchor="t" bIns="45700" lIns="91425" spcFirstLastPara="1" rIns="91425" wrap="square" tIns="45700">
            <a:normAutofit/>
          </a:bodyPr>
          <a:lstStyle/>
          <a:p>
            <a:pPr indent="0" lvl="0" marL="0" rtl="0" algn="l">
              <a:spcBef>
                <a:spcPts val="400"/>
              </a:spcBef>
              <a:spcAft>
                <a:spcPts val="0"/>
              </a:spcAft>
              <a:buNone/>
            </a:pPr>
            <a:r>
              <a:rPr lang="en-BR"/>
              <a:t>Dessa forma a componente perpendicular do raio refratado fica: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Calculando o raio refratado (vec3.h)</a:t>
            </a:r>
            <a:endParaRPr/>
          </a:p>
        </p:txBody>
      </p:sp>
      <p:sp>
        <p:nvSpPr>
          <p:cNvPr id="107" name="Google Shape;107;p14"/>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BR"/>
              <a:t>‹#›</a:t>
            </a:fld>
            <a:endParaRPr/>
          </a:p>
        </p:txBody>
      </p:sp>
      <p:sp>
        <p:nvSpPr>
          <p:cNvPr id="108" name="Google Shape;108;p14"/>
          <p:cNvSpPr txBox="1"/>
          <p:nvPr/>
        </p:nvSpPr>
        <p:spPr>
          <a:xfrm>
            <a:off x="163850" y="616073"/>
            <a:ext cx="8512500" cy="1639200"/>
          </a:xfrm>
          <a:prstGeom prst="rect">
            <a:avLst/>
          </a:prstGeom>
          <a:solidFill>
            <a:srgbClr val="E4E4E0"/>
          </a:solidFill>
          <a:ln>
            <a:noFill/>
          </a:ln>
        </p:spPr>
        <p:txBody>
          <a:bodyPr anchorCtr="0" anchor="t" bIns="108000" lIns="91425" spcFirstLastPara="1" rIns="91425" wrap="square" tIns="90000">
            <a:spAutoFit/>
          </a:bodyPr>
          <a:lstStyle/>
          <a:p>
            <a:pPr indent="0" lvl="0" marL="0" rtl="0" algn="l">
              <a:lnSpc>
                <a:spcPct val="150000"/>
              </a:lnSpc>
              <a:spcBef>
                <a:spcPts val="0"/>
              </a:spcBef>
              <a:spcAft>
                <a:spcPts val="0"/>
              </a:spcAft>
              <a:buClr>
                <a:schemeClr val="dk1"/>
              </a:buClr>
              <a:buSzPts val="1100"/>
              <a:buFont typeface="Arial"/>
              <a:buNone/>
            </a:pP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refract</a:t>
            </a:r>
            <a:r>
              <a:rPr b="1" lang="en-BR" sz="1100">
                <a:solidFill>
                  <a:schemeClr val="dk1"/>
                </a:solidFill>
                <a:latin typeface="Courier New"/>
                <a:ea typeface="Courier New"/>
                <a:cs typeface="Courier New"/>
                <a:sym typeface="Courier New"/>
              </a:rPr>
              <a:t>(</a:t>
            </a:r>
            <a:r>
              <a:rPr b="1" lang="en-BR" sz="1100">
                <a:solidFill>
                  <a:srgbClr val="0000FF"/>
                </a:solidFill>
                <a:latin typeface="Courier New"/>
                <a:ea typeface="Courier New"/>
                <a:cs typeface="Courier New"/>
                <a:sym typeface="Courier New"/>
              </a:rPr>
              <a:t>const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rgbClr val="0000FF"/>
                </a:solidFill>
                <a:latin typeface="Courier New"/>
                <a:ea typeface="Courier New"/>
                <a:cs typeface="Courier New"/>
                <a:sym typeface="Courier New"/>
              </a:rPr>
              <a:t>&amp;</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uv</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const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rgbClr val="0000FF"/>
                </a:solidFill>
                <a:latin typeface="Courier New"/>
                <a:ea typeface="Courier New"/>
                <a:cs typeface="Courier New"/>
                <a:sym typeface="Courier New"/>
              </a:rPr>
              <a:t>&amp;</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n</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etai_over_etat</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cos_theta</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fmin</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dot</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uv</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n</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r_out_perp</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etai_over_etat</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uv</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cos_theta</a:t>
            </a:r>
            <a:r>
              <a:rPr b="1" lang="en-BR" sz="1100">
                <a:solidFill>
                  <a:srgbClr val="795E26"/>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n</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r_out_parallel</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sqrt</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fabs</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r_out_perp</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length_squared</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n</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return</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r_out_perp</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r_out_parallel</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300">
              <a:solidFill>
                <a:srgbClr val="0000FF"/>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5"/>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Materiais que só refratam</a:t>
            </a:r>
            <a:r>
              <a:rPr lang="en-BR"/>
              <a:t> (material.h)</a:t>
            </a:r>
            <a:endParaRPr/>
          </a:p>
        </p:txBody>
      </p:sp>
      <p:sp>
        <p:nvSpPr>
          <p:cNvPr id="115" name="Google Shape;115;p15"/>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116" name="Google Shape;116;p15"/>
          <p:cNvSpPr txBox="1"/>
          <p:nvPr/>
        </p:nvSpPr>
        <p:spPr>
          <a:xfrm>
            <a:off x="163850" y="616073"/>
            <a:ext cx="8512500" cy="4068900"/>
          </a:xfrm>
          <a:prstGeom prst="rect">
            <a:avLst/>
          </a:prstGeom>
          <a:solidFill>
            <a:srgbClr val="E4E4E0"/>
          </a:solidFill>
          <a:ln>
            <a:noFill/>
          </a:ln>
        </p:spPr>
        <p:txBody>
          <a:bodyPr anchorCtr="0" anchor="t" bIns="108000" lIns="91425" spcFirstLastPara="1" rIns="91425" wrap="square" tIns="90000">
            <a:spAutoFit/>
          </a:bodyPr>
          <a:lstStyle/>
          <a:p>
            <a:pPr indent="0" lvl="0" marL="0" rtl="0" algn="l">
              <a:lnSpc>
                <a:spcPct val="115000"/>
              </a:lnSpc>
              <a:spcBef>
                <a:spcPts val="0"/>
              </a:spcBef>
              <a:spcAft>
                <a:spcPts val="0"/>
              </a:spcAft>
              <a:buClr>
                <a:schemeClr val="dk1"/>
              </a:buClr>
              <a:buSzPts val="1100"/>
              <a:buFont typeface="Arial"/>
              <a:buNone/>
            </a:pPr>
            <a:r>
              <a:rPr b="1" lang="en-BR" sz="1100">
                <a:solidFill>
                  <a:srgbClr val="0000FF"/>
                </a:solidFill>
                <a:latin typeface="Courier New"/>
                <a:ea typeface="Courier New"/>
                <a:cs typeface="Courier New"/>
                <a:sym typeface="Courier New"/>
              </a:rPr>
              <a:t>class</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dielectric</a:t>
            </a:r>
            <a:r>
              <a:rPr b="1" lang="en-BR" sz="1100">
                <a:solidFill>
                  <a:schemeClr val="dk1"/>
                </a:solidFill>
                <a:latin typeface="Courier New"/>
                <a:ea typeface="Courier New"/>
                <a:cs typeface="Courier New"/>
                <a:sym typeface="Courier New"/>
              </a:rPr>
              <a:t> : </a:t>
            </a:r>
            <a:r>
              <a:rPr b="1" lang="en-BR" sz="1100">
                <a:solidFill>
                  <a:srgbClr val="0000FF"/>
                </a:solidFill>
                <a:latin typeface="Courier New"/>
                <a:ea typeface="Courier New"/>
                <a:cs typeface="Courier New"/>
                <a:sym typeface="Courier New"/>
              </a:rPr>
              <a:t>public</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material</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public:</a:t>
            </a:r>
            <a:endParaRPr b="1" sz="1100">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dielectric</a:t>
            </a:r>
            <a:r>
              <a:rPr b="1" lang="en-BR" sz="1100">
                <a:solidFill>
                  <a:schemeClr val="dk1"/>
                </a:solidFill>
                <a:latin typeface="Courier New"/>
                <a:ea typeface="Courier New"/>
                <a:cs typeface="Courier New"/>
                <a:sym typeface="Courier New"/>
              </a:rPr>
              <a:t>(</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index_of_refraction</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ir</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index_of_refraction</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virtual</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bool</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scatter</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const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ray</a:t>
            </a:r>
            <a:r>
              <a:rPr b="1" lang="en-BR" sz="1100">
                <a:solidFill>
                  <a:srgbClr val="0000FF"/>
                </a:solidFill>
                <a:latin typeface="Courier New"/>
                <a:ea typeface="Courier New"/>
                <a:cs typeface="Courier New"/>
                <a:sym typeface="Courier New"/>
              </a:rPr>
              <a:t>&amp;</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r_in</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const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hit_record</a:t>
            </a:r>
            <a:r>
              <a:rPr b="1" lang="en-BR" sz="1100">
                <a:solidFill>
                  <a:srgbClr val="0000FF"/>
                </a:solidFill>
                <a:latin typeface="Courier New"/>
                <a:ea typeface="Courier New"/>
                <a:cs typeface="Courier New"/>
                <a:sym typeface="Courier New"/>
              </a:rPr>
              <a:t>&amp;</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rec</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color</a:t>
            </a:r>
            <a:r>
              <a:rPr b="1" lang="en-BR" sz="1100">
                <a:solidFill>
                  <a:srgbClr val="0000FF"/>
                </a:solidFill>
                <a:latin typeface="Courier New"/>
                <a:ea typeface="Courier New"/>
                <a:cs typeface="Courier New"/>
                <a:sym typeface="Courier New"/>
              </a:rPr>
              <a:t>&amp;</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attenuation</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ray</a:t>
            </a:r>
            <a:r>
              <a:rPr b="1" lang="en-BR" sz="1100">
                <a:solidFill>
                  <a:srgbClr val="0000FF"/>
                </a:solidFill>
                <a:latin typeface="Courier New"/>
                <a:ea typeface="Courier New"/>
                <a:cs typeface="Courier New"/>
                <a:sym typeface="Courier New"/>
              </a:rPr>
              <a:t>&amp;</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scattered</a:t>
            </a:r>
            <a:endParaRPr b="1" sz="1100">
              <a:solidFill>
                <a:srgbClr val="00108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 </a:t>
            </a:r>
            <a:r>
              <a:rPr b="1" lang="en-BR" sz="1100">
                <a:solidFill>
                  <a:srgbClr val="0000FF"/>
                </a:solidFill>
                <a:latin typeface="Courier New"/>
                <a:ea typeface="Courier New"/>
                <a:cs typeface="Courier New"/>
                <a:sym typeface="Courier New"/>
              </a:rPr>
              <a:t>const</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override</a:t>
            </a: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attenuation</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color</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refraction_ratio</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rec</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front_face</a:t>
            </a:r>
            <a:r>
              <a:rPr b="1" lang="en-BR" sz="1100">
                <a:solidFill>
                  <a:schemeClr val="dk1"/>
                </a:solidFill>
                <a:latin typeface="Courier New"/>
                <a:ea typeface="Courier New"/>
                <a:cs typeface="Courier New"/>
                <a:sym typeface="Courier New"/>
              </a:rPr>
              <a:t> ?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ir</a:t>
            </a:r>
            <a:r>
              <a:rPr b="1" lang="en-BR" sz="1100">
                <a:solidFill>
                  <a:schemeClr val="dk1"/>
                </a:solidFill>
                <a:latin typeface="Courier New"/>
                <a:ea typeface="Courier New"/>
                <a:cs typeface="Courier New"/>
                <a:sym typeface="Courier New"/>
              </a:rPr>
              <a:t>) : </a:t>
            </a:r>
            <a:r>
              <a:rPr b="1" lang="en-BR" sz="1100">
                <a:solidFill>
                  <a:srgbClr val="001080"/>
                </a:solidFill>
                <a:latin typeface="Courier New"/>
                <a:ea typeface="Courier New"/>
                <a:cs typeface="Courier New"/>
                <a:sym typeface="Courier New"/>
              </a:rPr>
              <a:t>ir</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unit_direction</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unit_vector</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r_in</a:t>
            </a:r>
            <a:r>
              <a:rPr b="1" lang="en-BR" sz="1100">
                <a:solidFill>
                  <a:schemeClr val="dk1"/>
                </a:solidFill>
                <a:latin typeface="Courier New"/>
                <a:ea typeface="Courier New"/>
                <a:cs typeface="Courier New"/>
                <a:sym typeface="Courier New"/>
              </a:rPr>
              <a:t>.</a:t>
            </a:r>
            <a:r>
              <a:rPr b="1" lang="en-BR" sz="1100">
                <a:solidFill>
                  <a:srgbClr val="795E26"/>
                </a:solidFill>
                <a:latin typeface="Courier New"/>
                <a:ea typeface="Courier New"/>
                <a:cs typeface="Courier New"/>
                <a:sym typeface="Courier New"/>
              </a:rPr>
              <a:t>direction</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vec3</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refracted</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refract</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unit_direction</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rec</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normal</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refraction_ratio</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scattered</a:t>
            </a:r>
            <a:r>
              <a:rPr b="1" lang="en-BR" sz="1100">
                <a:solidFill>
                  <a:schemeClr val="dk1"/>
                </a:solidFill>
                <a:latin typeface="Courier New"/>
                <a:ea typeface="Courier New"/>
                <a:cs typeface="Courier New"/>
                <a:sym typeface="Courier New"/>
              </a:rPr>
              <a:t> </a:t>
            </a:r>
            <a:r>
              <a:rPr b="1" lang="en-BR" sz="1100">
                <a:solidFill>
                  <a:srgbClr val="795E26"/>
                </a:solidFill>
                <a:latin typeface="Courier New"/>
                <a:ea typeface="Courier New"/>
                <a:cs typeface="Courier New"/>
                <a:sym typeface="Courier New"/>
              </a:rPr>
              <a:t>=</a:t>
            </a:r>
            <a:r>
              <a:rPr b="1" lang="en-BR" sz="1100">
                <a:solidFill>
                  <a:schemeClr val="dk1"/>
                </a:solidFill>
                <a:latin typeface="Courier New"/>
                <a:ea typeface="Courier New"/>
                <a:cs typeface="Courier New"/>
                <a:sym typeface="Courier New"/>
              </a:rPr>
              <a:t> </a:t>
            </a:r>
            <a:r>
              <a:rPr b="1" lang="en-BR" sz="1100">
                <a:solidFill>
                  <a:srgbClr val="267F99"/>
                </a:solidFill>
                <a:latin typeface="Courier New"/>
                <a:ea typeface="Courier New"/>
                <a:cs typeface="Courier New"/>
                <a:sym typeface="Courier New"/>
              </a:rPr>
              <a:t>ray</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rec</a:t>
            </a:r>
            <a:r>
              <a:rPr b="1" lang="en-BR" sz="1100">
                <a:solidFill>
                  <a:schemeClr val="dk1"/>
                </a:solidFill>
                <a:latin typeface="Courier New"/>
                <a:ea typeface="Courier New"/>
                <a:cs typeface="Courier New"/>
                <a:sym typeface="Courier New"/>
              </a:rPr>
              <a:t>.</a:t>
            </a:r>
            <a:r>
              <a:rPr b="1" lang="en-BR" sz="1100">
                <a:solidFill>
                  <a:srgbClr val="001080"/>
                </a:solidFill>
                <a:latin typeface="Courier New"/>
                <a:ea typeface="Courier New"/>
                <a:cs typeface="Courier New"/>
                <a:sym typeface="Courier New"/>
              </a:rPr>
              <a:t>p</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refracted</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AF00DB"/>
                </a:solidFill>
                <a:latin typeface="Courier New"/>
                <a:ea typeface="Courier New"/>
                <a:cs typeface="Courier New"/>
                <a:sym typeface="Courier New"/>
              </a:rPr>
              <a:t>return</a:t>
            </a: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true</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t/>
            </a:r>
            <a:endParaRPr b="1" sz="1100">
              <a:solidFill>
                <a:schemeClr val="dk1"/>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public:</a:t>
            </a:r>
            <a:endParaRPr b="1" sz="1100">
              <a:solidFill>
                <a:srgbClr val="0000FF"/>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double</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ir</a:t>
            </a:r>
            <a:r>
              <a:rPr b="1" lang="en-BR" sz="1100">
                <a:solidFill>
                  <a:schemeClr val="dk1"/>
                </a:solidFill>
                <a:latin typeface="Courier New"/>
                <a:ea typeface="Courier New"/>
                <a:cs typeface="Courier New"/>
                <a:sym typeface="Courier New"/>
              </a:rPr>
              <a:t>;</a:t>
            </a:r>
            <a:r>
              <a:rPr b="1" lang="en-BR" sz="1100">
                <a:solidFill>
                  <a:srgbClr val="008000"/>
                </a:solidFill>
                <a:latin typeface="Courier New"/>
                <a:ea typeface="Courier New"/>
                <a:cs typeface="Courier New"/>
                <a:sym typeface="Courier New"/>
              </a:rPr>
              <a:t> // Index of Refraction</a:t>
            </a:r>
            <a:endParaRPr b="1" sz="1100">
              <a:solidFill>
                <a:srgbClr val="008000"/>
              </a:solidFill>
              <a:latin typeface="Courier New"/>
              <a:ea typeface="Courier New"/>
              <a:cs typeface="Courier New"/>
              <a:sym typeface="Courier New"/>
            </a:endParaRPr>
          </a:p>
          <a:p>
            <a:pPr indent="0" lvl="0" marL="0" rtl="0" algn="l">
              <a:lnSpc>
                <a:spcPct val="115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300">
              <a:solidFill>
                <a:srgbClr val="267F99"/>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6"/>
          <p:cNvSpPr txBox="1"/>
          <p:nvPr>
            <p:ph type="title"/>
          </p:nvPr>
        </p:nvSpPr>
        <p:spPr>
          <a:xfrm>
            <a:off x="84172" y="113717"/>
            <a:ext cx="8428200" cy="516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BR"/>
              <a:t>Criando esferas de vidro</a:t>
            </a:r>
            <a:r>
              <a:rPr lang="en-BR"/>
              <a:t> (main.cc)</a:t>
            </a:r>
            <a:endParaRPr/>
          </a:p>
        </p:txBody>
      </p:sp>
      <p:sp>
        <p:nvSpPr>
          <p:cNvPr id="123" name="Google Shape;123;p16"/>
          <p:cNvSpPr txBox="1"/>
          <p:nvPr>
            <p:ph idx="12" type="sldNum"/>
          </p:nvPr>
        </p:nvSpPr>
        <p:spPr>
          <a:xfrm>
            <a:off x="0" y="5410729"/>
            <a:ext cx="474900" cy="3042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BR"/>
              <a:t>‹#›</a:t>
            </a:fld>
            <a:endParaRPr/>
          </a:p>
        </p:txBody>
      </p:sp>
      <p:sp>
        <p:nvSpPr>
          <p:cNvPr id="124" name="Google Shape;124;p16"/>
          <p:cNvSpPr txBox="1"/>
          <p:nvPr/>
        </p:nvSpPr>
        <p:spPr>
          <a:xfrm>
            <a:off x="163850" y="616073"/>
            <a:ext cx="8512500" cy="1639200"/>
          </a:xfrm>
          <a:prstGeom prst="rect">
            <a:avLst/>
          </a:prstGeom>
          <a:solidFill>
            <a:srgbClr val="E4E4E0"/>
          </a:solidFill>
          <a:ln>
            <a:noFill/>
          </a:ln>
        </p:spPr>
        <p:txBody>
          <a:bodyPr anchorCtr="0" anchor="t" bIns="108000" lIns="91425" spcFirstLastPara="1" rIns="91425" wrap="square" tIns="90000">
            <a:spAutoFit/>
          </a:bodyPr>
          <a:lstStyle/>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material_ground</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lambertian</a:t>
            </a:r>
            <a:r>
              <a:rPr b="1" lang="en-BR" sz="1100">
                <a:solidFill>
                  <a:schemeClr val="dk1"/>
                </a:solidFill>
                <a:latin typeface="Courier New"/>
                <a:ea typeface="Courier New"/>
                <a:cs typeface="Courier New"/>
                <a:sym typeface="Courier New"/>
              </a:rPr>
              <a:t>&gt;(</a:t>
            </a:r>
            <a:r>
              <a:rPr b="1" lang="en-BR" sz="1100">
                <a:solidFill>
                  <a:srgbClr val="267F99"/>
                </a:solidFill>
                <a:latin typeface="Courier New"/>
                <a:ea typeface="Courier New"/>
                <a:cs typeface="Courier New"/>
                <a:sym typeface="Courier New"/>
              </a:rPr>
              <a:t>color</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0.8</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0.8</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0.0</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material_center</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dielectric</a:t>
            </a:r>
            <a:r>
              <a:rPr b="1" lang="en-BR" sz="1100">
                <a:solidFill>
                  <a:schemeClr val="dk1"/>
                </a:solidFill>
                <a:highlight>
                  <a:srgbClr val="B6D7A8"/>
                </a:highlight>
                <a:latin typeface="Courier New"/>
                <a:ea typeface="Courier New"/>
                <a:cs typeface="Courier New"/>
                <a:sym typeface="Courier New"/>
              </a:rPr>
              <a:t>&gt;(</a:t>
            </a:r>
            <a:r>
              <a:rPr b="1" lang="en-BR" sz="1100">
                <a:solidFill>
                  <a:srgbClr val="098658"/>
                </a:solidFill>
                <a:highlight>
                  <a:srgbClr val="B6D7A8"/>
                </a:highlight>
                <a:latin typeface="Courier New"/>
                <a:ea typeface="Courier New"/>
                <a:cs typeface="Courier New"/>
                <a:sym typeface="Courier New"/>
              </a:rPr>
              <a:t>1.5</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highlight>
                  <a:srgbClr val="B6D7A8"/>
                </a:highlight>
                <a:latin typeface="Courier New"/>
                <a:ea typeface="Courier New"/>
                <a:cs typeface="Courier New"/>
                <a:sym typeface="Courier New"/>
              </a:rPr>
              <a:t>   </a:t>
            </a:r>
            <a:r>
              <a:rPr b="1" lang="en-BR" sz="1100">
                <a:solidFill>
                  <a:srgbClr val="0000FF"/>
                </a:solidFill>
                <a:highlight>
                  <a:srgbClr val="B6D7A8"/>
                </a:highlight>
                <a:latin typeface="Courier New"/>
                <a:ea typeface="Courier New"/>
                <a:cs typeface="Courier New"/>
                <a:sym typeface="Courier New"/>
              </a:rPr>
              <a:t>auto</a:t>
            </a:r>
            <a:r>
              <a:rPr b="1" lang="en-BR" sz="1100">
                <a:solidFill>
                  <a:schemeClr val="dk1"/>
                </a:solidFill>
                <a:highlight>
                  <a:srgbClr val="B6D7A8"/>
                </a:highlight>
                <a:latin typeface="Courier New"/>
                <a:ea typeface="Courier New"/>
                <a:cs typeface="Courier New"/>
                <a:sym typeface="Courier New"/>
              </a:rPr>
              <a:t> </a:t>
            </a:r>
            <a:r>
              <a:rPr b="1" lang="en-BR" sz="1100">
                <a:solidFill>
                  <a:srgbClr val="001080"/>
                </a:solidFill>
                <a:highlight>
                  <a:srgbClr val="B6D7A8"/>
                </a:highlight>
                <a:latin typeface="Courier New"/>
                <a:ea typeface="Courier New"/>
                <a:cs typeface="Courier New"/>
                <a:sym typeface="Courier New"/>
              </a:rPr>
              <a:t>material_left</a:t>
            </a:r>
            <a:r>
              <a:rPr b="1" lang="en-BR" sz="1100">
                <a:solidFill>
                  <a:schemeClr val="dk1"/>
                </a:solidFill>
                <a:highlight>
                  <a:srgbClr val="B6D7A8"/>
                </a:highlight>
                <a:latin typeface="Courier New"/>
                <a:ea typeface="Courier New"/>
                <a:cs typeface="Courier New"/>
                <a:sym typeface="Courier New"/>
              </a:rPr>
              <a:t>   = </a:t>
            </a:r>
            <a:r>
              <a:rPr b="1" lang="en-BR" sz="1100">
                <a:solidFill>
                  <a:srgbClr val="795E26"/>
                </a:solidFill>
                <a:highlight>
                  <a:srgbClr val="B6D7A8"/>
                </a:highlight>
                <a:latin typeface="Courier New"/>
                <a:ea typeface="Courier New"/>
                <a:cs typeface="Courier New"/>
                <a:sym typeface="Courier New"/>
              </a:rPr>
              <a:t>make_shared</a:t>
            </a:r>
            <a:r>
              <a:rPr b="1" lang="en-BR" sz="1100">
                <a:solidFill>
                  <a:schemeClr val="dk1"/>
                </a:solidFill>
                <a:highlight>
                  <a:srgbClr val="B6D7A8"/>
                </a:highlight>
                <a:latin typeface="Courier New"/>
                <a:ea typeface="Courier New"/>
                <a:cs typeface="Courier New"/>
                <a:sym typeface="Courier New"/>
              </a:rPr>
              <a:t>&lt;</a:t>
            </a:r>
            <a:r>
              <a:rPr b="1" lang="en-BR" sz="1100">
                <a:solidFill>
                  <a:srgbClr val="267F99"/>
                </a:solidFill>
                <a:highlight>
                  <a:srgbClr val="B6D7A8"/>
                </a:highlight>
                <a:latin typeface="Courier New"/>
                <a:ea typeface="Courier New"/>
                <a:cs typeface="Courier New"/>
                <a:sym typeface="Courier New"/>
              </a:rPr>
              <a:t>dielectric</a:t>
            </a:r>
            <a:r>
              <a:rPr b="1" lang="en-BR" sz="1100">
                <a:solidFill>
                  <a:schemeClr val="dk1"/>
                </a:solidFill>
                <a:highlight>
                  <a:srgbClr val="B6D7A8"/>
                </a:highlight>
                <a:latin typeface="Courier New"/>
                <a:ea typeface="Courier New"/>
                <a:cs typeface="Courier New"/>
                <a:sym typeface="Courier New"/>
              </a:rPr>
              <a:t>&gt;(</a:t>
            </a:r>
            <a:r>
              <a:rPr b="1" lang="en-BR" sz="1100">
                <a:solidFill>
                  <a:srgbClr val="098658"/>
                </a:solidFill>
                <a:highlight>
                  <a:srgbClr val="B6D7A8"/>
                </a:highlight>
                <a:latin typeface="Courier New"/>
                <a:ea typeface="Courier New"/>
                <a:cs typeface="Courier New"/>
                <a:sym typeface="Courier New"/>
              </a:rPr>
              <a:t>1.5</a:t>
            </a:r>
            <a:r>
              <a:rPr b="1" lang="en-BR" sz="1100">
                <a:solidFill>
                  <a:schemeClr val="dk1"/>
                </a:solidFill>
                <a:highlight>
                  <a:srgbClr val="B6D7A8"/>
                </a:highlight>
                <a:latin typeface="Courier New"/>
                <a:ea typeface="Courier New"/>
                <a:cs typeface="Courier New"/>
                <a:sym typeface="Courier New"/>
              </a:rPr>
              <a:t>);</a:t>
            </a:r>
            <a:endParaRPr b="1" sz="1100">
              <a:solidFill>
                <a:schemeClr val="dk1"/>
              </a:solidFill>
              <a:highlight>
                <a:srgbClr val="B6D7A8"/>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   </a:t>
            </a:r>
            <a:r>
              <a:rPr b="1" lang="en-BR" sz="1100">
                <a:solidFill>
                  <a:srgbClr val="0000FF"/>
                </a:solidFill>
                <a:latin typeface="Courier New"/>
                <a:ea typeface="Courier New"/>
                <a:cs typeface="Courier New"/>
                <a:sym typeface="Courier New"/>
              </a:rPr>
              <a:t>auto</a:t>
            </a:r>
            <a:r>
              <a:rPr b="1" lang="en-BR" sz="1100">
                <a:solidFill>
                  <a:schemeClr val="dk1"/>
                </a:solidFill>
                <a:latin typeface="Courier New"/>
                <a:ea typeface="Courier New"/>
                <a:cs typeface="Courier New"/>
                <a:sym typeface="Courier New"/>
              </a:rPr>
              <a:t> </a:t>
            </a:r>
            <a:r>
              <a:rPr b="1" lang="en-BR" sz="1100">
                <a:solidFill>
                  <a:srgbClr val="001080"/>
                </a:solidFill>
                <a:latin typeface="Courier New"/>
                <a:ea typeface="Courier New"/>
                <a:cs typeface="Courier New"/>
                <a:sym typeface="Courier New"/>
              </a:rPr>
              <a:t>material_right</a:t>
            </a:r>
            <a:r>
              <a:rPr b="1" lang="en-BR" sz="1100">
                <a:solidFill>
                  <a:schemeClr val="dk1"/>
                </a:solidFill>
                <a:latin typeface="Courier New"/>
                <a:ea typeface="Courier New"/>
                <a:cs typeface="Courier New"/>
                <a:sym typeface="Courier New"/>
              </a:rPr>
              <a:t>  = </a:t>
            </a:r>
            <a:r>
              <a:rPr b="1" lang="en-BR" sz="1100">
                <a:solidFill>
                  <a:srgbClr val="795E26"/>
                </a:solidFill>
                <a:latin typeface="Courier New"/>
                <a:ea typeface="Courier New"/>
                <a:cs typeface="Courier New"/>
                <a:sym typeface="Courier New"/>
              </a:rPr>
              <a:t>make_shared</a:t>
            </a:r>
            <a:r>
              <a:rPr b="1" lang="en-BR" sz="1100">
                <a:solidFill>
                  <a:schemeClr val="dk1"/>
                </a:solidFill>
                <a:latin typeface="Courier New"/>
                <a:ea typeface="Courier New"/>
                <a:cs typeface="Courier New"/>
                <a:sym typeface="Courier New"/>
              </a:rPr>
              <a:t>&lt;</a:t>
            </a:r>
            <a:r>
              <a:rPr b="1" lang="en-BR" sz="1100">
                <a:solidFill>
                  <a:srgbClr val="267F99"/>
                </a:solidFill>
                <a:latin typeface="Courier New"/>
                <a:ea typeface="Courier New"/>
                <a:cs typeface="Courier New"/>
                <a:sym typeface="Courier New"/>
              </a:rPr>
              <a:t>metal</a:t>
            </a:r>
            <a:r>
              <a:rPr b="1" lang="en-BR" sz="1100">
                <a:solidFill>
                  <a:schemeClr val="dk1"/>
                </a:solidFill>
                <a:latin typeface="Courier New"/>
                <a:ea typeface="Courier New"/>
                <a:cs typeface="Courier New"/>
                <a:sym typeface="Courier New"/>
              </a:rPr>
              <a:t>&gt;(</a:t>
            </a:r>
            <a:r>
              <a:rPr b="1" lang="en-BR" sz="1100">
                <a:solidFill>
                  <a:srgbClr val="267F99"/>
                </a:solidFill>
                <a:latin typeface="Courier New"/>
                <a:ea typeface="Courier New"/>
                <a:cs typeface="Courier New"/>
                <a:sym typeface="Courier New"/>
              </a:rPr>
              <a:t>color</a:t>
            </a:r>
            <a:r>
              <a:rPr b="1" lang="en-BR" sz="1100">
                <a:solidFill>
                  <a:schemeClr val="dk1"/>
                </a:solidFill>
                <a:latin typeface="Courier New"/>
                <a:ea typeface="Courier New"/>
                <a:cs typeface="Courier New"/>
                <a:sym typeface="Courier New"/>
              </a:rPr>
              <a:t>(</a:t>
            </a:r>
            <a:r>
              <a:rPr b="1" lang="en-BR" sz="1100">
                <a:solidFill>
                  <a:srgbClr val="098658"/>
                </a:solidFill>
                <a:latin typeface="Courier New"/>
                <a:ea typeface="Courier New"/>
                <a:cs typeface="Courier New"/>
                <a:sym typeface="Courier New"/>
              </a:rPr>
              <a:t>0.8</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0.6</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0.2</a:t>
            </a:r>
            <a:r>
              <a:rPr b="1" lang="en-BR" sz="1100">
                <a:solidFill>
                  <a:schemeClr val="dk1"/>
                </a:solidFill>
                <a:latin typeface="Courier New"/>
                <a:ea typeface="Courier New"/>
                <a:cs typeface="Courier New"/>
                <a:sym typeface="Courier New"/>
              </a:rPr>
              <a:t>), </a:t>
            </a:r>
            <a:r>
              <a:rPr b="1" lang="en-BR" sz="1100">
                <a:solidFill>
                  <a:srgbClr val="098658"/>
                </a:solidFill>
                <a:latin typeface="Courier New"/>
                <a:ea typeface="Courier New"/>
                <a:cs typeface="Courier New"/>
                <a:sym typeface="Courier New"/>
              </a:rPr>
              <a:t>1.0</a:t>
            </a: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b="1" lang="en-BR" sz="1100">
                <a:solidFill>
                  <a:schemeClr val="dk1"/>
                </a:solidFill>
                <a:latin typeface="Courier New"/>
                <a:ea typeface="Courier New"/>
                <a:cs typeface="Courier New"/>
                <a:sym typeface="Courier New"/>
              </a:rPr>
              <a:t>...</a:t>
            </a:r>
            <a:endParaRPr b="1" sz="1100">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