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4" r:id="rId19"/>
    <p:sldId id="285" r:id="rId20"/>
    <p:sldId id="286" r:id="rId21"/>
    <p:sldId id="274" r:id="rId22"/>
    <p:sldId id="287" r:id="rId23"/>
    <p:sldId id="275" r:id="rId24"/>
    <p:sldId id="276" r:id="rId25"/>
    <p:sldId id="277" r:id="rId26"/>
    <p:sldId id="288" r:id="rId27"/>
    <p:sldId id="289" r:id="rId28"/>
    <p:sldId id="279" r:id="rId29"/>
    <p:sldId id="280" r:id="rId30"/>
    <p:sldId id="281" r:id="rId31"/>
    <p:sldId id="282" r:id="rId32"/>
    <p:sldId id="292" r:id="rId33"/>
    <p:sldId id="290" r:id="rId34"/>
    <p:sldId id="293" r:id="rId35"/>
    <p:sldId id="283" r:id="rId36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9966"/>
    <a:srgbClr val="00994D"/>
    <a:srgbClr val="00B200"/>
    <a:srgbClr val="00B24D"/>
    <a:srgbClr val="B2B24D"/>
    <a:srgbClr val="B2B200"/>
    <a:srgbClr val="CCCC33"/>
    <a:srgbClr val="CCCC00"/>
    <a:srgbClr val="3A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A8DA7C-0CDE-4F2D-9E21-5CD2D90D41B8}">
  <a:tblStyle styleId="{8BA8DA7C-0CDE-4F2D-9E21-5CD2D90D41B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719"/>
  </p:normalViewPr>
  <p:slideViewPr>
    <p:cSldViewPr snapToGrid="0">
      <p:cViewPr>
        <p:scale>
          <a:sx n="136" d="100"/>
          <a:sy n="136" d="100"/>
        </p:scale>
        <p:origin x="712" y="92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158" name="Google Shape;15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175" name="Google Shape;17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193" name="Google Shape;19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209" name="Google Shape;20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226" name="Google Shape;22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242" name="Google Shape;24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257" name="Google Shape;257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213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1534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00242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BR" dirty="0" err="1"/>
              <a:t>Z</a:t>
            </a: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6" name="Google Shape;306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BR" dirty="0" err="1"/>
              <a:t>Z</a:t>
            </a: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6" name="Google Shape;306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14519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07950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86216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2" name="Google Shape;45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54" name="Google Shape;5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4" name="Google Shape;46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21698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0783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6736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604909d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gf604909d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66" name="Google Shape;6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81" name="Google Shape;8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94" name="Google Shape;9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110" name="Google Shape;11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127" name="Google Shape;12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142" name="Google Shape;14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4" y="-1"/>
            <a:ext cx="9123426" cy="684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900112" y="5296958"/>
            <a:ext cx="7343775" cy="1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233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  <a:defRPr sz="11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4500"/>
              <a:buFont typeface="Verdana"/>
              <a:buNone/>
              <a:defRPr sz="45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»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fundo_ppt1_ok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2400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16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34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4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0" Type="http://schemas.openxmlformats.org/officeDocument/2006/relationships/image" Target="../media/image51.png"/><Relationship Id="rId4" Type="http://schemas.openxmlformats.org/officeDocument/2006/relationships/image" Target="../media/image46.png"/><Relationship Id="rId9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44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45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US"/>
              <a:t>Computação Gráfica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</a:pPr>
            <a:r>
              <a:rPr lang="en-US" dirty="0"/>
              <a:t>Aula 13: </a:t>
            </a:r>
            <a:r>
              <a:rPr lang="en-US" dirty="0" err="1"/>
              <a:t>Revisão</a:t>
            </a:r>
            <a:r>
              <a:rPr lang="en-US" dirty="0"/>
              <a:t> 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Empilhando e Atualizando Transformação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4913799" y="5029283"/>
            <a:ext cx="929375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164" name="Google Shape;164;p16"/>
          <p:cNvSpPr/>
          <p:nvPr/>
        </p:nvSpPr>
        <p:spPr>
          <a:xfrm>
            <a:off x="4609708" y="3439770"/>
            <a:ext cx="1435073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4041649" y="2504420"/>
            <a:ext cx="2634183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4636921" y="4261816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2966900" y="3439770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push</a:t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70" name="Google Shape;170;p16" descr="Shape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6"/>
          <p:cNvSpPr/>
          <p:nvPr/>
        </p:nvSpPr>
        <p:spPr>
          <a:xfrm>
            <a:off x="5843175" y="4516200"/>
            <a:ext cx="17184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7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Empilhando e Atualizando Transformação</a:t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4913799" y="5029283"/>
            <a:ext cx="1005575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181" name="Google Shape;181;p17"/>
          <p:cNvSpPr/>
          <p:nvPr/>
        </p:nvSpPr>
        <p:spPr>
          <a:xfrm>
            <a:off x="4430595" y="3439770"/>
            <a:ext cx="169475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4041649" y="2504420"/>
            <a:ext cx="2956387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4589786" y="4261816"/>
            <a:ext cx="1403013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3004608" y="3595629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push</a:t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7597287" y="2558098"/>
            <a:ext cx="1273169" cy="85773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4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88" name="Google Shape;188;p17" descr="Shape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7"/>
          <p:cNvSpPr/>
          <p:nvPr/>
        </p:nvSpPr>
        <p:spPr>
          <a:xfrm>
            <a:off x="5919375" y="4516200"/>
            <a:ext cx="17184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8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Triângulo Azul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4913800" y="5029283"/>
            <a:ext cx="108466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200" name="Google Shape;200;p18"/>
          <p:cNvSpPr/>
          <p:nvPr/>
        </p:nvSpPr>
        <p:spPr>
          <a:xfrm>
            <a:off x="4487157" y="4194680"/>
            <a:ext cx="1662699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3030361" y="3727391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draw</a:t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7597287" y="2558098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7566788" y="1749655"/>
            <a:ext cx="1275468" cy="85773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05" name="Google Shape;205;p18" descr="Shape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043719" y="629656"/>
            <a:ext cx="2517732" cy="1682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Desempilhando e Atualizando Transformação</a:t>
            </a:r>
            <a:endParaRPr/>
          </a:p>
        </p:txBody>
      </p:sp>
      <p:sp>
        <p:nvSpPr>
          <p:cNvPr id="213" name="Google Shape;213;p19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4913800" y="5029283"/>
            <a:ext cx="1057232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216" name="Google Shape;216;p19"/>
          <p:cNvSpPr/>
          <p:nvPr/>
        </p:nvSpPr>
        <p:spPr>
          <a:xfrm>
            <a:off x="4470644" y="4194680"/>
            <a:ext cx="1662699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7" name="Google Shape;217;p19"/>
          <p:cNvSpPr/>
          <p:nvPr/>
        </p:nvSpPr>
        <p:spPr>
          <a:xfrm>
            <a:off x="1634904" y="4830900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9" name="Google Shape;219;p19"/>
          <p:cNvSpPr/>
          <p:nvPr/>
        </p:nvSpPr>
        <p:spPr>
          <a:xfrm>
            <a:off x="7533003" y="1725573"/>
            <a:ext cx="1403013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20" name="Google Shape;220;p19" descr="Shape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43719" y="629656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9"/>
          <p:cNvSpPr/>
          <p:nvPr/>
        </p:nvSpPr>
        <p:spPr>
          <a:xfrm>
            <a:off x="7597287" y="2558098"/>
            <a:ext cx="1273169" cy="85773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4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2" name="Google Shape;222;p19"/>
          <p:cNvSpPr/>
          <p:nvPr/>
        </p:nvSpPr>
        <p:spPr>
          <a:xfrm rot="10800000">
            <a:off x="6091875" y="4516200"/>
            <a:ext cx="15459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/>
          <p:nvPr/>
        </p:nvSpPr>
        <p:spPr>
          <a:xfrm>
            <a:off x="7597287" y="2545493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9" name="Google Shape;229;p20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Desempilhando e Atualizando Transformação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232" name="Google Shape;232;p20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3" name="Google Shape;233;p20"/>
          <p:cNvSpPr/>
          <p:nvPr/>
        </p:nvSpPr>
        <p:spPr>
          <a:xfrm>
            <a:off x="4913800" y="5029283"/>
            <a:ext cx="81948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234" name="Google Shape;234;p20"/>
          <p:cNvSpPr/>
          <p:nvPr/>
        </p:nvSpPr>
        <p:spPr>
          <a:xfrm>
            <a:off x="4573578" y="4194680"/>
            <a:ext cx="1403013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5" name="Google Shape;235;p20"/>
          <p:cNvSpPr/>
          <p:nvPr/>
        </p:nvSpPr>
        <p:spPr>
          <a:xfrm>
            <a:off x="1524203" y="4962087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sp>
        <p:nvSpPr>
          <p:cNvPr id="236" name="Google Shape;236;p20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37" name="Google Shape;237;p20" descr="Shape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43719" y="629656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0"/>
          <p:cNvSpPr/>
          <p:nvPr/>
        </p:nvSpPr>
        <p:spPr>
          <a:xfrm rot="10800000">
            <a:off x="6091875" y="4516200"/>
            <a:ext cx="15459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/>
          <p:nvPr/>
        </p:nvSpPr>
        <p:spPr>
          <a:xfrm>
            <a:off x="7597556" y="3336945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5" name="Google Shape;245;p21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Desempilhando e Atualizando Transformação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4913800" y="5029283"/>
            <a:ext cx="874352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250" name="Google Shape;250;p21"/>
          <p:cNvSpPr/>
          <p:nvPr/>
        </p:nvSpPr>
        <p:spPr>
          <a:xfrm>
            <a:off x="4669618" y="4194680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1399234" y="5111890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pic>
        <p:nvPicPr>
          <p:cNvPr id="252" name="Google Shape;252;p21" descr="Shape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43719" y="629656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1"/>
          <p:cNvSpPr/>
          <p:nvPr/>
        </p:nvSpPr>
        <p:spPr>
          <a:xfrm rot="10800000">
            <a:off x="6091875" y="4516200"/>
            <a:ext cx="15459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/>
          <p:nvPr/>
        </p:nvSpPr>
        <p:spPr>
          <a:xfrm>
            <a:off x="7597287" y="4137950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0" name="Google Shape;260;p22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Desempilhando e Atualizando Transformação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endParaRPr/>
          </a:p>
        </p:txBody>
      </p:sp>
      <p:sp>
        <p:nvSpPr>
          <p:cNvPr id="262" name="Google Shape;262;p22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263" name="Google Shape;263;p22"/>
          <p:cNvSpPr/>
          <p:nvPr/>
        </p:nvSpPr>
        <p:spPr>
          <a:xfrm>
            <a:off x="4913800" y="5029283"/>
            <a:ext cx="91062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264" name="Google Shape;264;p22"/>
          <p:cNvSpPr/>
          <p:nvPr/>
        </p:nvSpPr>
        <p:spPr>
          <a:xfrm>
            <a:off x="4669618" y="4194680"/>
            <a:ext cx="1273169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5" name="Google Shape;265;p22"/>
          <p:cNvSpPr/>
          <p:nvPr/>
        </p:nvSpPr>
        <p:spPr>
          <a:xfrm>
            <a:off x="1238978" y="5243432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pic>
        <p:nvPicPr>
          <p:cNvPr id="266" name="Google Shape;266;p22" descr="Shap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43719" y="629656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2"/>
          <p:cNvSpPr/>
          <p:nvPr/>
        </p:nvSpPr>
        <p:spPr>
          <a:xfrm rot="10800000">
            <a:off x="6091875" y="4516200"/>
            <a:ext cx="15459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Interpolação em Triângulos</a:t>
            </a:r>
            <a:endParaRPr/>
          </a:p>
        </p:txBody>
      </p:sp>
      <p:sp>
        <p:nvSpPr>
          <p:cNvPr id="273" name="Google Shape;273;p2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endParaRPr sz="2400"/>
          </a:p>
        </p:txBody>
      </p:sp>
      <p:sp>
        <p:nvSpPr>
          <p:cNvPr id="274" name="Google Shape;274;p2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/>
          <p:nvPr/>
        </p:nvSpPr>
        <p:spPr>
          <a:xfrm>
            <a:off x="84172" y="726928"/>
            <a:ext cx="6467457" cy="215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dirty="0">
                <a:solidFill>
                  <a:srgbClr val="800000"/>
                </a:solidFill>
              </a:rPr>
              <a:t>Scene&gt;</a:t>
            </a:r>
          </a:p>
          <a:p>
            <a:r>
              <a:rPr lang="en-US" sz="1200" dirty="0">
                <a:solidFill>
                  <a:srgbClr val="800000"/>
                </a:solidFill>
              </a:rPr>
              <a:t>  &lt;Viewpoint </a:t>
            </a:r>
            <a:r>
              <a:rPr lang="en-US" sz="1200" dirty="0">
                <a:solidFill>
                  <a:srgbClr val="FF0000"/>
                </a:solidFill>
              </a:rPr>
              <a:t>position</a:t>
            </a:r>
            <a:r>
              <a:rPr lang="en-US" sz="1200" dirty="0">
                <a:solidFill>
                  <a:srgbClr val="8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"0 0 10"</a:t>
            </a:r>
            <a:r>
              <a:rPr lang="en-US" sz="1200" dirty="0">
                <a:solidFill>
                  <a:srgbClr val="800000"/>
                </a:solidFill>
              </a:rPr>
              <a:t>/&gt;</a:t>
            </a:r>
            <a:endParaRPr sz="1200" dirty="0">
              <a:solidFill>
                <a:srgbClr val="8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</a:rPr>
              <a:t>  &lt;Trans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'true'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 0 1 0 0 0 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24" descr="A picture containing shap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222" y="2837285"/>
            <a:ext cx="4213780" cy="272557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4"/>
          <p:cNvSpPr txBox="1"/>
          <p:nvPr/>
        </p:nvSpPr>
        <p:spPr>
          <a:xfrm>
            <a:off x="2509688" y="2977951"/>
            <a:ext cx="134515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VIEW(0, 1, -10)</a:t>
            </a:r>
            <a:endParaRPr dirty="0"/>
          </a:p>
        </p:txBody>
      </p:sp>
      <p:sp>
        <p:nvSpPr>
          <p:cNvPr id="283" name="Google Shape;283;p2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vértices de cores diferentes</a:t>
            </a:r>
            <a:endParaRPr/>
          </a:p>
        </p:txBody>
      </p:sp>
      <p:sp>
        <p:nvSpPr>
          <p:cNvPr id="284" name="Google Shape;284;p24"/>
          <p:cNvSpPr txBox="1">
            <a:spLocks noGrp="1"/>
          </p:cNvSpPr>
          <p:nvPr>
            <p:ph type="sldNum" idx="12"/>
          </p:nvPr>
        </p:nvSpPr>
        <p:spPr>
          <a:xfrm>
            <a:off x="-10886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dirty="0"/>
          </a:p>
        </p:txBody>
      </p:sp>
      <p:sp>
        <p:nvSpPr>
          <p:cNvPr id="285" name="Google Shape;285;p24"/>
          <p:cNvSpPr txBox="1"/>
          <p:nvPr/>
        </p:nvSpPr>
        <p:spPr>
          <a:xfrm>
            <a:off x="516243" y="4957783"/>
            <a:ext cx="192306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VIEW(-0.87, -1, -9.5)</a:t>
            </a:r>
            <a:endParaRPr dirty="0"/>
          </a:p>
        </p:txBody>
      </p:sp>
      <p:sp>
        <p:nvSpPr>
          <p:cNvPr id="286" name="Google Shape;286;p24"/>
          <p:cNvSpPr txBox="1"/>
          <p:nvPr/>
        </p:nvSpPr>
        <p:spPr>
          <a:xfrm>
            <a:off x="2763059" y="4911617"/>
            <a:ext cx="17799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VIEW(0.87, -1, -10.5)</a:t>
            </a:r>
            <a:endParaRPr dirty="0"/>
          </a:p>
        </p:txBody>
      </p:sp>
      <p:sp>
        <p:nvSpPr>
          <p:cNvPr id="287" name="Google Shape;287;p24"/>
          <p:cNvSpPr txBox="1"/>
          <p:nvPr/>
        </p:nvSpPr>
        <p:spPr>
          <a:xfrm>
            <a:off x="3298133" y="914444"/>
            <a:ext cx="5497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30°</a:t>
            </a:r>
            <a:endParaRPr/>
          </a:p>
        </p:txBody>
      </p:sp>
      <p:cxnSp>
        <p:nvCxnSpPr>
          <p:cNvPr id="288" name="Google Shape;288;p24"/>
          <p:cNvCxnSpPr/>
          <p:nvPr/>
        </p:nvCxnSpPr>
        <p:spPr>
          <a:xfrm flipH="1">
            <a:off x="2612937" y="1093270"/>
            <a:ext cx="621900" cy="141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9" name="Google Shape;289;p24"/>
          <p:cNvSpPr txBox="1"/>
          <p:nvPr/>
        </p:nvSpPr>
        <p:spPr>
          <a:xfrm>
            <a:off x="516244" y="5193206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SCREEN(26.95, 23.52)</a:t>
            </a:r>
            <a:endParaRPr dirty="0"/>
          </a:p>
        </p:txBody>
      </p:sp>
      <p:sp>
        <p:nvSpPr>
          <p:cNvPr id="290" name="Google Shape;290;p24"/>
          <p:cNvSpPr txBox="1"/>
          <p:nvPr/>
        </p:nvSpPr>
        <p:spPr>
          <a:xfrm>
            <a:off x="2739798" y="5173054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SCREEN(32.77, 23.18)</a:t>
            </a:r>
            <a:endParaRPr dirty="0"/>
          </a:p>
        </p:txBody>
      </p:sp>
      <p:sp>
        <p:nvSpPr>
          <p:cNvPr id="291" name="Google Shape;291;p24"/>
          <p:cNvSpPr txBox="1"/>
          <p:nvPr/>
        </p:nvSpPr>
        <p:spPr>
          <a:xfrm>
            <a:off x="2509688" y="3190591"/>
            <a:ext cx="16968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SCREEN(30, 16.65)</a:t>
            </a:r>
            <a:endParaRPr dirty="0"/>
          </a:p>
        </p:txBody>
      </p:sp>
      <p:grpSp>
        <p:nvGrpSpPr>
          <p:cNvPr id="292" name="Google Shape;292;p24"/>
          <p:cNvGrpSpPr/>
          <p:nvPr/>
        </p:nvGrpSpPr>
        <p:grpSpPr>
          <a:xfrm>
            <a:off x="1495436" y="2347301"/>
            <a:ext cx="1333582" cy="2529155"/>
            <a:chOff x="1636954" y="2336415"/>
            <a:chExt cx="1333582" cy="2529155"/>
          </a:xfrm>
        </p:grpSpPr>
        <p:cxnSp>
          <p:nvCxnSpPr>
            <p:cNvPr id="293" name="Google Shape;293;p24"/>
            <p:cNvCxnSpPr>
              <a:stCxn id="294" idx="2"/>
              <a:endCxn id="295" idx="3"/>
            </p:cNvCxnSpPr>
            <p:nvPr/>
          </p:nvCxnSpPr>
          <p:spPr>
            <a:xfrm rot="5400000">
              <a:off x="1054224" y="3616048"/>
              <a:ext cx="2190601" cy="308443"/>
            </a:xfrm>
            <a:prstGeom prst="curvedConnector2">
              <a:avLst/>
            </a:prstGeom>
            <a:noFill/>
            <a:ln w="28575" cap="flat" cmpd="sng">
              <a:solidFill>
                <a:srgbClr val="63242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4" name="Google Shape;294;p24"/>
            <p:cNvSpPr txBox="1"/>
            <p:nvPr/>
          </p:nvSpPr>
          <p:spPr>
            <a:xfrm>
              <a:off x="1636954" y="2336415"/>
              <a:ext cx="1333582" cy="338554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6324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32423"/>
                  </a:solidFill>
                  <a:latin typeface="Calibri"/>
                  <a:ea typeface="Calibri"/>
                  <a:cs typeface="Calibri"/>
                  <a:sym typeface="Calibri"/>
                </a:rPr>
                <a:t>Pixel (28, 22)</a:t>
              </a:r>
              <a:endParaRPr/>
            </a:p>
          </p:txBody>
        </p:sp>
      </p:grpSp>
      <p:sp>
        <p:nvSpPr>
          <p:cNvPr id="295" name="Google Shape;295;p24"/>
          <p:cNvSpPr txBox="1"/>
          <p:nvPr/>
        </p:nvSpPr>
        <p:spPr>
          <a:xfrm>
            <a:off x="1321373" y="4648246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96" name="Google Shape;296;p24"/>
          <p:cNvSpPr txBox="1"/>
          <p:nvPr/>
        </p:nvSpPr>
        <p:spPr>
          <a:xfrm>
            <a:off x="3058422" y="4573799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97" name="Google Shape;297;p24"/>
          <p:cNvSpPr txBox="1"/>
          <p:nvPr/>
        </p:nvSpPr>
        <p:spPr>
          <a:xfrm>
            <a:off x="2215572" y="2880154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/>
          </a:p>
        </p:txBody>
      </p:sp>
      <p:sp>
        <p:nvSpPr>
          <p:cNvPr id="298" name="Google Shape;298;p24"/>
          <p:cNvSpPr txBox="1"/>
          <p:nvPr/>
        </p:nvSpPr>
        <p:spPr>
          <a:xfrm>
            <a:off x="4639476" y="703506"/>
            <a:ext cx="4504523" cy="392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pt-B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Distâncias do ponto(28, 22) as arestas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L(x, y) = (x – x0)(y1 – y0) – (y – y0)(x1 – x0)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pt-BR" sz="1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350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0</a:t>
            </a: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(28.5 - 32.77)(16.65 - 23.18) - (22.5 - 23.18)(30 - 32.77)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350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0</a:t>
            </a: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(-4.27)(-6.53) - (-0.68)(-2.77)</a:t>
            </a:r>
          </a:p>
          <a:p>
            <a:pPr lvl="0">
              <a:buClr>
                <a:schemeClr val="dk1"/>
              </a:buClr>
              <a:buSzPts val="1800"/>
            </a:pP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350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0</a:t>
            </a: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27.8831 - 1.8836</a:t>
            </a:r>
            <a:endParaRPr sz="1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800" b="1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0</a:t>
            </a: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25.9995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35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lvl="0">
              <a:buSzPts val="1800"/>
            </a:pPr>
            <a:r>
              <a:rPr lang="en-US" sz="135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350" baseline="-25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en-US" sz="135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(28.5 - 30)(23.52 - 16.65) - (22.5 – 16.65)(26.95 - 30)</a:t>
            </a:r>
          </a:p>
          <a:p>
            <a:pPr>
              <a:buSzPts val="1800"/>
            </a:pPr>
            <a:r>
              <a:rPr lang="en-US" sz="135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350" baseline="-25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en-US" sz="135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(-1.5)(6.87) - (5.85)(-3.05)</a:t>
            </a:r>
          </a:p>
          <a:p>
            <a:pPr>
              <a:buSzPts val="1800"/>
            </a:pPr>
            <a:r>
              <a:rPr lang="en-US" sz="135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350" baseline="-25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en-US" sz="135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-10.305 + 17.8425</a:t>
            </a:r>
            <a:endParaRPr lang="en-US" sz="135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800" b="1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7.5375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35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350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</a:t>
            </a: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(28.5 - 26.95)(23.18 - 23.52) - (22.5 - 23.52)(32.77 - 26.95)</a:t>
            </a:r>
            <a:endParaRPr lang="pt-BR" sz="1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(1.55)(-0.34) - (-1.02)(5.82)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-0.527 + 5.9364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800" b="1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</a:t>
            </a: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5.4094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9" name="Google Shape;299;p24"/>
          <p:cNvSpPr txBox="1"/>
          <p:nvPr/>
        </p:nvSpPr>
        <p:spPr>
          <a:xfrm>
            <a:off x="5088373" y="4819325"/>
            <a:ext cx="372640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Todos positivos: Dentro !!!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536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vértices de cores diferentes</a:t>
            </a:r>
            <a:endParaRPr/>
          </a:p>
        </p:txBody>
      </p:sp>
      <p:sp>
        <p:nvSpPr>
          <p:cNvPr id="284" name="Google Shape;284;p24"/>
          <p:cNvSpPr txBox="1">
            <a:spLocks noGrp="1"/>
          </p:cNvSpPr>
          <p:nvPr>
            <p:ph type="sldNum" idx="12"/>
          </p:nvPr>
        </p:nvSpPr>
        <p:spPr>
          <a:xfrm>
            <a:off x="-10886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dirty="0"/>
          </a:p>
        </p:txBody>
      </p:sp>
      <p:sp>
        <p:nvSpPr>
          <p:cNvPr id="298" name="Google Shape;298;p24"/>
          <p:cNvSpPr txBox="1"/>
          <p:nvPr/>
        </p:nvSpPr>
        <p:spPr>
          <a:xfrm>
            <a:off x="4639475" y="703506"/>
            <a:ext cx="4504523" cy="4778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Área dos triângulos:</a:t>
            </a:r>
          </a:p>
          <a:p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Area </a:t>
            </a:r>
            <a:r>
              <a:rPr lang="pt-BR" b="1" dirty="0"/>
              <a:t>= |x</a:t>
            </a:r>
            <a:r>
              <a:rPr lang="pt-BR" b="1" baseline="-25000" dirty="0"/>
              <a:t>0</a:t>
            </a:r>
            <a:r>
              <a:rPr lang="pt-BR" b="1" dirty="0"/>
              <a:t>(y</a:t>
            </a:r>
            <a:r>
              <a:rPr lang="pt-BR" b="1" baseline="-25000" dirty="0"/>
              <a:t>1</a:t>
            </a:r>
            <a:r>
              <a:rPr lang="pt-BR" b="1" dirty="0"/>
              <a:t>–y</a:t>
            </a:r>
            <a:r>
              <a:rPr lang="pt-BR" b="1" baseline="-25000" dirty="0"/>
              <a:t>2</a:t>
            </a:r>
            <a:r>
              <a:rPr lang="pt-BR" b="1" dirty="0"/>
              <a:t>) + x</a:t>
            </a:r>
            <a:r>
              <a:rPr lang="pt-BR" b="1" baseline="-25000" dirty="0"/>
              <a:t>1</a:t>
            </a:r>
            <a:r>
              <a:rPr lang="pt-BR" b="1" dirty="0"/>
              <a:t>(y</a:t>
            </a:r>
            <a:r>
              <a:rPr lang="pt-BR" b="1" baseline="-25000" dirty="0"/>
              <a:t>2</a:t>
            </a:r>
            <a:r>
              <a:rPr lang="pt-BR" b="1" dirty="0"/>
              <a:t>–y</a:t>
            </a:r>
            <a:r>
              <a:rPr lang="pt-BR" b="1" baseline="-25000" dirty="0"/>
              <a:t>0</a:t>
            </a:r>
            <a:r>
              <a:rPr lang="pt-BR" b="1" dirty="0"/>
              <a:t>) + x</a:t>
            </a:r>
            <a:r>
              <a:rPr lang="pt-BR" b="1" baseline="-25000" dirty="0"/>
              <a:t>2</a:t>
            </a:r>
            <a:r>
              <a:rPr lang="pt-BR" b="1" dirty="0"/>
              <a:t>(y</a:t>
            </a:r>
            <a:r>
              <a:rPr lang="pt-BR" b="1" baseline="-25000" dirty="0"/>
              <a:t>0</a:t>
            </a:r>
            <a:r>
              <a:rPr lang="pt-BR" b="1" dirty="0"/>
              <a:t>–y</a:t>
            </a:r>
            <a:r>
              <a:rPr lang="pt-BR" b="1" baseline="-25000" dirty="0"/>
              <a:t>1</a:t>
            </a:r>
            <a:r>
              <a:rPr lang="pt-BR" b="1" dirty="0"/>
              <a:t>)| / 2</a:t>
            </a:r>
          </a:p>
          <a:p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 = |26.95(23.18-16.65)+32.77(16.65-23.52)+30(23.52-23.18)|/2</a:t>
            </a:r>
          </a:p>
          <a:p>
            <a:pPr lvl="0"/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 = |26.95(6.53)+32.77(-6.87)+30(0.34)|/2</a:t>
            </a:r>
          </a:p>
          <a:p>
            <a:pPr lvl="0"/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 = |175.9835-225.1299+10.2|/2</a:t>
            </a:r>
            <a:endParaRPr lang="pt-BR" sz="125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A = 19.4732</a:t>
            </a:r>
          </a:p>
          <a:p>
            <a:endParaRPr lang="pt-BR" sz="12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|28.5(23.18-16.65)+32.77(16.65-22.5)+30(22.5-23.18)|/2</a:t>
            </a: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|28.5(6.53)+32.77(-5.85)+30(-0.68)|/2</a:t>
            </a: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|186.105-191.7045-20.4|/2</a:t>
            </a:r>
          </a:p>
          <a:p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 = 12.99975</a:t>
            </a:r>
          </a:p>
          <a:p>
            <a:endParaRPr lang="pt-BR" sz="12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|28.5(16.65-23.52)+30(23.52-22.5)+26.95(22.5-16.65)|/2</a:t>
            </a: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|28.5(-6.87)+30(1.02)+26.95(5.85)|/2</a:t>
            </a: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|-195.795+30.6+157.6575|/2</a:t>
            </a:r>
          </a:p>
          <a:p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 = 3.76875</a:t>
            </a:r>
          </a:p>
          <a:p>
            <a:endParaRPr lang="pt-BR" sz="12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|28.5(23.52-23.18)+26.95(23.18-22.5)+32.77(22.5-23.52)|/2</a:t>
            </a: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|28.5(0.34)+26.95(0.68)+32.77(-1.02)|/2</a:t>
            </a: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|9.69+18.326-33.4254|/2</a:t>
            </a:r>
          </a:p>
          <a:p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 = 2.7047</a:t>
            </a:r>
          </a:p>
        </p:txBody>
      </p:sp>
      <p:sp>
        <p:nvSpPr>
          <p:cNvPr id="2" name="Google Shape;280;p24">
            <a:extLst>
              <a:ext uri="{FF2B5EF4-FFF2-40B4-BE49-F238E27FC236}">
                <a16:creationId xmlns:a16="http://schemas.microsoft.com/office/drawing/2014/main" id="{708CE72A-CE6D-44B7-897F-EC24F6818A9C}"/>
              </a:ext>
            </a:extLst>
          </p:cNvPr>
          <p:cNvSpPr txBox="1"/>
          <p:nvPr/>
        </p:nvSpPr>
        <p:spPr>
          <a:xfrm>
            <a:off x="84172" y="726928"/>
            <a:ext cx="6467457" cy="215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dirty="0">
                <a:solidFill>
                  <a:srgbClr val="800000"/>
                </a:solidFill>
              </a:rPr>
              <a:t>Scene&gt;</a:t>
            </a:r>
          </a:p>
          <a:p>
            <a:r>
              <a:rPr lang="en-US" sz="1200" dirty="0">
                <a:solidFill>
                  <a:srgbClr val="800000"/>
                </a:solidFill>
              </a:rPr>
              <a:t>  &lt;Viewpoint </a:t>
            </a:r>
            <a:r>
              <a:rPr lang="en-US" sz="1200" dirty="0">
                <a:solidFill>
                  <a:srgbClr val="FF0000"/>
                </a:solidFill>
              </a:rPr>
              <a:t>position</a:t>
            </a:r>
            <a:r>
              <a:rPr lang="en-US" sz="1200" dirty="0">
                <a:solidFill>
                  <a:srgbClr val="8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"0 0 10"</a:t>
            </a:r>
            <a:r>
              <a:rPr lang="en-US" sz="1200" dirty="0">
                <a:solidFill>
                  <a:srgbClr val="800000"/>
                </a:solidFill>
              </a:rPr>
              <a:t>/&gt;</a:t>
            </a:r>
            <a:endParaRPr sz="1200" dirty="0">
              <a:solidFill>
                <a:srgbClr val="8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</a:rPr>
              <a:t>  &lt;Trans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'true'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 0 1 0 0 0 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281;p24" descr="A picture containing shape&#10;&#10;Description automatically generated">
            <a:extLst>
              <a:ext uri="{FF2B5EF4-FFF2-40B4-BE49-F238E27FC236}">
                <a16:creationId xmlns:a16="http://schemas.microsoft.com/office/drawing/2014/main" id="{0F6726A7-B6A6-6115-BE9B-8D07DE0D19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222" y="2837285"/>
            <a:ext cx="4213780" cy="27255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82;p24">
            <a:extLst>
              <a:ext uri="{FF2B5EF4-FFF2-40B4-BE49-F238E27FC236}">
                <a16:creationId xmlns:a16="http://schemas.microsoft.com/office/drawing/2014/main" id="{7DB2C06C-7DF4-4684-3B8F-D483228EABFE}"/>
              </a:ext>
            </a:extLst>
          </p:cNvPr>
          <p:cNvSpPr txBox="1"/>
          <p:nvPr/>
        </p:nvSpPr>
        <p:spPr>
          <a:xfrm>
            <a:off x="2509688" y="2977951"/>
            <a:ext cx="134515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VIEW(0, 1, -10)</a:t>
            </a:r>
            <a:endParaRPr dirty="0"/>
          </a:p>
        </p:txBody>
      </p:sp>
      <p:sp>
        <p:nvSpPr>
          <p:cNvPr id="5" name="Google Shape;285;p24">
            <a:extLst>
              <a:ext uri="{FF2B5EF4-FFF2-40B4-BE49-F238E27FC236}">
                <a16:creationId xmlns:a16="http://schemas.microsoft.com/office/drawing/2014/main" id="{8C0DD3CA-1569-903A-AC85-AA157E9447D6}"/>
              </a:ext>
            </a:extLst>
          </p:cNvPr>
          <p:cNvSpPr txBox="1"/>
          <p:nvPr/>
        </p:nvSpPr>
        <p:spPr>
          <a:xfrm>
            <a:off x="516243" y="4957783"/>
            <a:ext cx="192306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VIEW(-0.87, -1, -9.5)</a:t>
            </a:r>
            <a:endParaRPr dirty="0"/>
          </a:p>
        </p:txBody>
      </p:sp>
      <p:sp>
        <p:nvSpPr>
          <p:cNvPr id="6" name="Google Shape;286;p24">
            <a:extLst>
              <a:ext uri="{FF2B5EF4-FFF2-40B4-BE49-F238E27FC236}">
                <a16:creationId xmlns:a16="http://schemas.microsoft.com/office/drawing/2014/main" id="{76D988A3-FB63-A98A-5325-2D850151AC1C}"/>
              </a:ext>
            </a:extLst>
          </p:cNvPr>
          <p:cNvSpPr txBox="1"/>
          <p:nvPr/>
        </p:nvSpPr>
        <p:spPr>
          <a:xfrm>
            <a:off x="2763059" y="4911617"/>
            <a:ext cx="17799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VIEW(0.87, -1, -10.5)</a:t>
            </a:r>
            <a:endParaRPr dirty="0"/>
          </a:p>
        </p:txBody>
      </p:sp>
      <p:sp>
        <p:nvSpPr>
          <p:cNvPr id="7" name="Google Shape;287;p24">
            <a:extLst>
              <a:ext uri="{FF2B5EF4-FFF2-40B4-BE49-F238E27FC236}">
                <a16:creationId xmlns:a16="http://schemas.microsoft.com/office/drawing/2014/main" id="{33A15156-07D3-48D5-3959-54EC5FC049F4}"/>
              </a:ext>
            </a:extLst>
          </p:cNvPr>
          <p:cNvSpPr txBox="1"/>
          <p:nvPr/>
        </p:nvSpPr>
        <p:spPr>
          <a:xfrm>
            <a:off x="3298133" y="914444"/>
            <a:ext cx="5497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30°</a:t>
            </a:r>
            <a:endParaRPr/>
          </a:p>
        </p:txBody>
      </p:sp>
      <p:cxnSp>
        <p:nvCxnSpPr>
          <p:cNvPr id="8" name="Google Shape;288;p24">
            <a:extLst>
              <a:ext uri="{FF2B5EF4-FFF2-40B4-BE49-F238E27FC236}">
                <a16:creationId xmlns:a16="http://schemas.microsoft.com/office/drawing/2014/main" id="{AC7C6C46-1170-3F1A-CD4B-6C62F6CAC4CA}"/>
              </a:ext>
            </a:extLst>
          </p:cNvPr>
          <p:cNvCxnSpPr/>
          <p:nvPr/>
        </p:nvCxnSpPr>
        <p:spPr>
          <a:xfrm flipH="1">
            <a:off x="2612937" y="1093270"/>
            <a:ext cx="621900" cy="141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" name="Google Shape;289;p24">
            <a:extLst>
              <a:ext uri="{FF2B5EF4-FFF2-40B4-BE49-F238E27FC236}">
                <a16:creationId xmlns:a16="http://schemas.microsoft.com/office/drawing/2014/main" id="{82A8FDF8-796B-84CC-AE22-E873AB1FD3A6}"/>
              </a:ext>
            </a:extLst>
          </p:cNvPr>
          <p:cNvSpPr txBox="1"/>
          <p:nvPr/>
        </p:nvSpPr>
        <p:spPr>
          <a:xfrm>
            <a:off x="516244" y="5193206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SCREEN(26.95, 23.52)</a:t>
            </a:r>
            <a:endParaRPr dirty="0"/>
          </a:p>
        </p:txBody>
      </p:sp>
      <p:sp>
        <p:nvSpPr>
          <p:cNvPr id="10" name="Google Shape;290;p24">
            <a:extLst>
              <a:ext uri="{FF2B5EF4-FFF2-40B4-BE49-F238E27FC236}">
                <a16:creationId xmlns:a16="http://schemas.microsoft.com/office/drawing/2014/main" id="{4F9A515D-2CB0-5791-9D4B-D6E046B5FBFF}"/>
              </a:ext>
            </a:extLst>
          </p:cNvPr>
          <p:cNvSpPr txBox="1"/>
          <p:nvPr/>
        </p:nvSpPr>
        <p:spPr>
          <a:xfrm>
            <a:off x="2739798" y="5173054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SCREEN(32.77, 23.18)</a:t>
            </a:r>
            <a:endParaRPr dirty="0"/>
          </a:p>
        </p:txBody>
      </p:sp>
      <p:sp>
        <p:nvSpPr>
          <p:cNvPr id="11" name="Google Shape;291;p24">
            <a:extLst>
              <a:ext uri="{FF2B5EF4-FFF2-40B4-BE49-F238E27FC236}">
                <a16:creationId xmlns:a16="http://schemas.microsoft.com/office/drawing/2014/main" id="{E193A51E-78E1-C355-0730-AB0150BF9F3C}"/>
              </a:ext>
            </a:extLst>
          </p:cNvPr>
          <p:cNvSpPr txBox="1"/>
          <p:nvPr/>
        </p:nvSpPr>
        <p:spPr>
          <a:xfrm>
            <a:off x="2509688" y="3190591"/>
            <a:ext cx="16968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SCREEN(30, 16.65)</a:t>
            </a:r>
            <a:endParaRPr dirty="0"/>
          </a:p>
        </p:txBody>
      </p:sp>
      <p:grpSp>
        <p:nvGrpSpPr>
          <p:cNvPr id="12" name="Google Shape;292;p24">
            <a:extLst>
              <a:ext uri="{FF2B5EF4-FFF2-40B4-BE49-F238E27FC236}">
                <a16:creationId xmlns:a16="http://schemas.microsoft.com/office/drawing/2014/main" id="{4BCCC041-31E0-11D9-7570-5A4BA050BA41}"/>
              </a:ext>
            </a:extLst>
          </p:cNvPr>
          <p:cNvGrpSpPr/>
          <p:nvPr/>
        </p:nvGrpSpPr>
        <p:grpSpPr>
          <a:xfrm>
            <a:off x="1495436" y="2347301"/>
            <a:ext cx="1333582" cy="2529155"/>
            <a:chOff x="1636954" y="2336415"/>
            <a:chExt cx="1333582" cy="2529155"/>
          </a:xfrm>
        </p:grpSpPr>
        <p:cxnSp>
          <p:nvCxnSpPr>
            <p:cNvPr id="13" name="Google Shape;293;p24">
              <a:extLst>
                <a:ext uri="{FF2B5EF4-FFF2-40B4-BE49-F238E27FC236}">
                  <a16:creationId xmlns:a16="http://schemas.microsoft.com/office/drawing/2014/main" id="{9D128453-7156-DD33-BF53-D5400F968B9B}"/>
                </a:ext>
              </a:extLst>
            </p:cNvPr>
            <p:cNvCxnSpPr>
              <a:stCxn id="14" idx="2"/>
              <a:endCxn id="15" idx="3"/>
            </p:cNvCxnSpPr>
            <p:nvPr/>
          </p:nvCxnSpPr>
          <p:spPr>
            <a:xfrm rot="5400000">
              <a:off x="1054224" y="3616048"/>
              <a:ext cx="2190601" cy="308443"/>
            </a:xfrm>
            <a:prstGeom prst="curvedConnector2">
              <a:avLst/>
            </a:prstGeom>
            <a:noFill/>
            <a:ln w="28575" cap="flat" cmpd="sng">
              <a:solidFill>
                <a:srgbClr val="63242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" name="Google Shape;294;p24">
              <a:extLst>
                <a:ext uri="{FF2B5EF4-FFF2-40B4-BE49-F238E27FC236}">
                  <a16:creationId xmlns:a16="http://schemas.microsoft.com/office/drawing/2014/main" id="{EFD2545B-399C-39CE-07F5-AF36F012E54A}"/>
                </a:ext>
              </a:extLst>
            </p:cNvPr>
            <p:cNvSpPr txBox="1"/>
            <p:nvPr/>
          </p:nvSpPr>
          <p:spPr>
            <a:xfrm>
              <a:off x="1636954" y="2336415"/>
              <a:ext cx="1333582" cy="338554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6324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32423"/>
                  </a:solidFill>
                  <a:latin typeface="Calibri"/>
                  <a:ea typeface="Calibri"/>
                  <a:cs typeface="Calibri"/>
                  <a:sym typeface="Calibri"/>
                </a:rPr>
                <a:t>Pixel (28, 22)</a:t>
              </a:r>
              <a:endParaRPr/>
            </a:p>
          </p:txBody>
        </p:sp>
      </p:grpSp>
      <p:sp>
        <p:nvSpPr>
          <p:cNvPr id="15" name="Google Shape;295;p24">
            <a:extLst>
              <a:ext uri="{FF2B5EF4-FFF2-40B4-BE49-F238E27FC236}">
                <a16:creationId xmlns:a16="http://schemas.microsoft.com/office/drawing/2014/main" id="{92A65EC5-4075-9BCF-1D2C-AD8178272033}"/>
              </a:ext>
            </a:extLst>
          </p:cNvPr>
          <p:cNvSpPr txBox="1"/>
          <p:nvPr/>
        </p:nvSpPr>
        <p:spPr>
          <a:xfrm>
            <a:off x="1321373" y="4648246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6" name="Google Shape;296;p24">
            <a:extLst>
              <a:ext uri="{FF2B5EF4-FFF2-40B4-BE49-F238E27FC236}">
                <a16:creationId xmlns:a16="http://schemas.microsoft.com/office/drawing/2014/main" id="{6965524E-0203-1059-7CEC-3E3C970C3F88}"/>
              </a:ext>
            </a:extLst>
          </p:cNvPr>
          <p:cNvSpPr txBox="1"/>
          <p:nvPr/>
        </p:nvSpPr>
        <p:spPr>
          <a:xfrm>
            <a:off x="3058422" y="4573799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7" name="Google Shape;297;p24">
            <a:extLst>
              <a:ext uri="{FF2B5EF4-FFF2-40B4-BE49-F238E27FC236}">
                <a16:creationId xmlns:a16="http://schemas.microsoft.com/office/drawing/2014/main" id="{0456AD16-15D6-8882-83A8-3DF2043EBA86}"/>
              </a:ext>
            </a:extLst>
          </p:cNvPr>
          <p:cNvSpPr txBox="1"/>
          <p:nvPr/>
        </p:nvSpPr>
        <p:spPr>
          <a:xfrm>
            <a:off x="2215572" y="2880154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510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Grafo de Cena</a:t>
            </a:r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endParaRPr sz="2400"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vértices de cores diferentes</a:t>
            </a:r>
            <a:endParaRPr/>
          </a:p>
        </p:txBody>
      </p:sp>
      <p:sp>
        <p:nvSpPr>
          <p:cNvPr id="284" name="Google Shape;284;p24"/>
          <p:cNvSpPr txBox="1">
            <a:spLocks noGrp="1"/>
          </p:cNvSpPr>
          <p:nvPr>
            <p:ph type="sldNum" idx="12"/>
          </p:nvPr>
        </p:nvSpPr>
        <p:spPr>
          <a:xfrm>
            <a:off x="-10886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 dirty="0"/>
          </a:p>
        </p:txBody>
      </p:sp>
      <p:sp>
        <p:nvSpPr>
          <p:cNvPr id="289" name="Google Shape;289;p24"/>
          <p:cNvSpPr txBox="1"/>
          <p:nvPr/>
        </p:nvSpPr>
        <p:spPr>
          <a:xfrm>
            <a:off x="516244" y="5231951"/>
            <a:ext cx="17799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2D(26.95, 23.52)</a:t>
            </a:r>
            <a:endParaRPr/>
          </a:p>
        </p:txBody>
      </p:sp>
      <p:sp>
        <p:nvSpPr>
          <p:cNvPr id="290" name="Google Shape;290;p24"/>
          <p:cNvSpPr txBox="1"/>
          <p:nvPr/>
        </p:nvSpPr>
        <p:spPr>
          <a:xfrm>
            <a:off x="2739798" y="5211799"/>
            <a:ext cx="17799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2D(32.77, 23.18)</a:t>
            </a:r>
            <a:endParaRPr/>
          </a:p>
        </p:txBody>
      </p:sp>
      <p:sp>
        <p:nvSpPr>
          <p:cNvPr id="298" name="Google Shape;298;p24"/>
          <p:cNvSpPr txBox="1"/>
          <p:nvPr/>
        </p:nvSpPr>
        <p:spPr>
          <a:xfrm>
            <a:off x="4930219" y="703506"/>
            <a:ext cx="421378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Área dos triângulos:</a:t>
            </a:r>
          </a:p>
          <a:p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A = 19.4732</a:t>
            </a:r>
          </a:p>
          <a:p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6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 = 12.99975</a:t>
            </a:r>
          </a:p>
          <a:p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6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 = 3.76875</a:t>
            </a:r>
          </a:p>
          <a:p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6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 = 2.7047</a:t>
            </a:r>
          </a:p>
        </p:txBody>
      </p:sp>
      <p:sp>
        <p:nvSpPr>
          <p:cNvPr id="2" name="Google Shape;300;p24">
            <a:extLst>
              <a:ext uri="{FF2B5EF4-FFF2-40B4-BE49-F238E27FC236}">
                <a16:creationId xmlns:a16="http://schemas.microsoft.com/office/drawing/2014/main" id="{A0D55363-9BEE-773B-A4A6-FF215A63610A}"/>
              </a:ext>
            </a:extLst>
          </p:cNvPr>
          <p:cNvSpPr txBox="1"/>
          <p:nvPr/>
        </p:nvSpPr>
        <p:spPr>
          <a:xfrm>
            <a:off x="4930219" y="2173198"/>
            <a:ext cx="3855010" cy="187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 = 12.99975 / 19.4732 ~= 0.668</a:t>
            </a:r>
          </a:p>
          <a:p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β = 3.76875 / 19. 4732 ~= 0.194</a:t>
            </a:r>
          </a:p>
          <a:p>
            <a:pPr lvl="0"/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2.7047 / 1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9. 4732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~= 0.139</a:t>
            </a:r>
          </a:p>
          <a:p>
            <a:pPr lvl="0"/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ou</a:t>
            </a:r>
            <a:endParaRPr lang="en-US" sz="16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1 –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 - β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 ~= 0.138</a:t>
            </a:r>
          </a:p>
          <a:p>
            <a:pPr lvl="0"/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01;p24">
            <a:extLst>
              <a:ext uri="{FF2B5EF4-FFF2-40B4-BE49-F238E27FC236}">
                <a16:creationId xmlns:a16="http://schemas.microsoft.com/office/drawing/2014/main" id="{CB65E64C-47B3-DC74-A843-B98924490369}"/>
              </a:ext>
            </a:extLst>
          </p:cNvPr>
          <p:cNvSpPr txBox="1"/>
          <p:nvPr/>
        </p:nvSpPr>
        <p:spPr>
          <a:xfrm>
            <a:off x="4912735" y="3895995"/>
            <a:ext cx="2799760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 do pixel: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αR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βR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γR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0.668</a:t>
            </a:r>
            <a:endParaRPr sz="16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= αG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βG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γG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0.194</a:t>
            </a:r>
            <a:endParaRPr sz="16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αB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βB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γB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0.139</a:t>
            </a:r>
            <a:endParaRPr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9A9DD-A569-EA2C-893C-252AE98A4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537" y="5111651"/>
            <a:ext cx="812800" cy="406400"/>
          </a:xfrm>
          <a:prstGeom prst="rect">
            <a:avLst/>
          </a:prstGeom>
        </p:spPr>
      </p:pic>
      <p:sp>
        <p:nvSpPr>
          <p:cNvPr id="19" name="Google Shape;280;p24">
            <a:extLst>
              <a:ext uri="{FF2B5EF4-FFF2-40B4-BE49-F238E27FC236}">
                <a16:creationId xmlns:a16="http://schemas.microsoft.com/office/drawing/2014/main" id="{6E38405A-D32E-688C-80F2-6C3828BD8A69}"/>
              </a:ext>
            </a:extLst>
          </p:cNvPr>
          <p:cNvSpPr txBox="1"/>
          <p:nvPr/>
        </p:nvSpPr>
        <p:spPr>
          <a:xfrm>
            <a:off x="84172" y="726928"/>
            <a:ext cx="6467457" cy="215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dirty="0">
                <a:solidFill>
                  <a:srgbClr val="800000"/>
                </a:solidFill>
              </a:rPr>
              <a:t>Scene&gt;</a:t>
            </a:r>
          </a:p>
          <a:p>
            <a:r>
              <a:rPr lang="en-US" sz="1200" dirty="0">
                <a:solidFill>
                  <a:srgbClr val="800000"/>
                </a:solidFill>
              </a:rPr>
              <a:t>  &lt;Viewpoint </a:t>
            </a:r>
            <a:r>
              <a:rPr lang="en-US" sz="1200" dirty="0">
                <a:solidFill>
                  <a:srgbClr val="FF0000"/>
                </a:solidFill>
              </a:rPr>
              <a:t>position</a:t>
            </a:r>
            <a:r>
              <a:rPr lang="en-US" sz="1200" dirty="0">
                <a:solidFill>
                  <a:srgbClr val="8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"0 0 10"</a:t>
            </a:r>
            <a:r>
              <a:rPr lang="en-US" sz="1200" dirty="0">
                <a:solidFill>
                  <a:srgbClr val="800000"/>
                </a:solidFill>
              </a:rPr>
              <a:t>/&gt;</a:t>
            </a:r>
            <a:endParaRPr sz="1200" dirty="0">
              <a:solidFill>
                <a:srgbClr val="8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</a:rPr>
              <a:t>  &lt;Trans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'true'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 0 1 0 0 0 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81;p24" descr="A picture containing shape&#10;&#10;Description automatically generated">
            <a:extLst>
              <a:ext uri="{FF2B5EF4-FFF2-40B4-BE49-F238E27FC236}">
                <a16:creationId xmlns:a16="http://schemas.microsoft.com/office/drawing/2014/main" id="{39FDA86B-A096-D3FF-FB4C-34986954AE2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9222" y="2837285"/>
            <a:ext cx="4213780" cy="272557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82;p24">
            <a:extLst>
              <a:ext uri="{FF2B5EF4-FFF2-40B4-BE49-F238E27FC236}">
                <a16:creationId xmlns:a16="http://schemas.microsoft.com/office/drawing/2014/main" id="{4F4AADF5-7027-79E3-8841-5CFEDEB78BB8}"/>
              </a:ext>
            </a:extLst>
          </p:cNvPr>
          <p:cNvSpPr txBox="1"/>
          <p:nvPr/>
        </p:nvSpPr>
        <p:spPr>
          <a:xfrm>
            <a:off x="2509688" y="2977951"/>
            <a:ext cx="134515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VIEW(0, 1, -10)</a:t>
            </a:r>
            <a:endParaRPr dirty="0"/>
          </a:p>
        </p:txBody>
      </p:sp>
      <p:sp>
        <p:nvSpPr>
          <p:cNvPr id="22" name="Google Shape;285;p24">
            <a:extLst>
              <a:ext uri="{FF2B5EF4-FFF2-40B4-BE49-F238E27FC236}">
                <a16:creationId xmlns:a16="http://schemas.microsoft.com/office/drawing/2014/main" id="{9FFD780F-8AFD-82D8-F07F-471815A5BF77}"/>
              </a:ext>
            </a:extLst>
          </p:cNvPr>
          <p:cNvSpPr txBox="1"/>
          <p:nvPr/>
        </p:nvSpPr>
        <p:spPr>
          <a:xfrm>
            <a:off x="516243" y="4957783"/>
            <a:ext cx="192306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VIEW(-0.87, -1, -9.5)</a:t>
            </a:r>
            <a:endParaRPr dirty="0"/>
          </a:p>
        </p:txBody>
      </p:sp>
      <p:sp>
        <p:nvSpPr>
          <p:cNvPr id="23" name="Google Shape;286;p24">
            <a:extLst>
              <a:ext uri="{FF2B5EF4-FFF2-40B4-BE49-F238E27FC236}">
                <a16:creationId xmlns:a16="http://schemas.microsoft.com/office/drawing/2014/main" id="{ECDB055B-821D-0D92-16C6-4DBFA443ACFA}"/>
              </a:ext>
            </a:extLst>
          </p:cNvPr>
          <p:cNvSpPr txBox="1"/>
          <p:nvPr/>
        </p:nvSpPr>
        <p:spPr>
          <a:xfrm>
            <a:off x="2763059" y="4911617"/>
            <a:ext cx="17799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VIEW(0.87, -1, -10.5)</a:t>
            </a:r>
            <a:endParaRPr dirty="0"/>
          </a:p>
        </p:txBody>
      </p:sp>
      <p:sp>
        <p:nvSpPr>
          <p:cNvPr id="24" name="Google Shape;287;p24">
            <a:extLst>
              <a:ext uri="{FF2B5EF4-FFF2-40B4-BE49-F238E27FC236}">
                <a16:creationId xmlns:a16="http://schemas.microsoft.com/office/drawing/2014/main" id="{0A680C14-8E80-2792-871A-DB1E1A78875D}"/>
              </a:ext>
            </a:extLst>
          </p:cNvPr>
          <p:cNvSpPr txBox="1"/>
          <p:nvPr/>
        </p:nvSpPr>
        <p:spPr>
          <a:xfrm>
            <a:off x="3298133" y="914444"/>
            <a:ext cx="5497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30°</a:t>
            </a:r>
            <a:endParaRPr/>
          </a:p>
        </p:txBody>
      </p:sp>
      <p:cxnSp>
        <p:nvCxnSpPr>
          <p:cNvPr id="25" name="Google Shape;288;p24">
            <a:extLst>
              <a:ext uri="{FF2B5EF4-FFF2-40B4-BE49-F238E27FC236}">
                <a16:creationId xmlns:a16="http://schemas.microsoft.com/office/drawing/2014/main" id="{322AA5EE-4DE0-2873-8EB0-3C773F3820C7}"/>
              </a:ext>
            </a:extLst>
          </p:cNvPr>
          <p:cNvCxnSpPr/>
          <p:nvPr/>
        </p:nvCxnSpPr>
        <p:spPr>
          <a:xfrm flipH="1">
            <a:off x="2612937" y="1093270"/>
            <a:ext cx="621900" cy="141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" name="Google Shape;289;p24">
            <a:extLst>
              <a:ext uri="{FF2B5EF4-FFF2-40B4-BE49-F238E27FC236}">
                <a16:creationId xmlns:a16="http://schemas.microsoft.com/office/drawing/2014/main" id="{24D5721E-054C-3AED-AC4E-99A9BCAC44AA}"/>
              </a:ext>
            </a:extLst>
          </p:cNvPr>
          <p:cNvSpPr txBox="1"/>
          <p:nvPr/>
        </p:nvSpPr>
        <p:spPr>
          <a:xfrm>
            <a:off x="516244" y="5193206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SCREEN(26.95, 23.52)</a:t>
            </a:r>
            <a:endParaRPr dirty="0"/>
          </a:p>
        </p:txBody>
      </p:sp>
      <p:sp>
        <p:nvSpPr>
          <p:cNvPr id="27" name="Google Shape;290;p24">
            <a:extLst>
              <a:ext uri="{FF2B5EF4-FFF2-40B4-BE49-F238E27FC236}">
                <a16:creationId xmlns:a16="http://schemas.microsoft.com/office/drawing/2014/main" id="{DEFCC42B-AF35-541B-B540-F65F3346D65C}"/>
              </a:ext>
            </a:extLst>
          </p:cNvPr>
          <p:cNvSpPr txBox="1"/>
          <p:nvPr/>
        </p:nvSpPr>
        <p:spPr>
          <a:xfrm>
            <a:off x="2739798" y="5173054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SCREEN(32.77, 23.18)</a:t>
            </a:r>
            <a:endParaRPr dirty="0"/>
          </a:p>
        </p:txBody>
      </p:sp>
      <p:sp>
        <p:nvSpPr>
          <p:cNvPr id="28" name="Google Shape;291;p24">
            <a:extLst>
              <a:ext uri="{FF2B5EF4-FFF2-40B4-BE49-F238E27FC236}">
                <a16:creationId xmlns:a16="http://schemas.microsoft.com/office/drawing/2014/main" id="{09EA6C6A-CA34-319A-15C7-1277925C3BCD}"/>
              </a:ext>
            </a:extLst>
          </p:cNvPr>
          <p:cNvSpPr txBox="1"/>
          <p:nvPr/>
        </p:nvSpPr>
        <p:spPr>
          <a:xfrm>
            <a:off x="2509688" y="3190591"/>
            <a:ext cx="16968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SCREEN(30, 16.65)</a:t>
            </a:r>
            <a:endParaRPr dirty="0"/>
          </a:p>
        </p:txBody>
      </p:sp>
      <p:grpSp>
        <p:nvGrpSpPr>
          <p:cNvPr id="29" name="Google Shape;292;p24">
            <a:extLst>
              <a:ext uri="{FF2B5EF4-FFF2-40B4-BE49-F238E27FC236}">
                <a16:creationId xmlns:a16="http://schemas.microsoft.com/office/drawing/2014/main" id="{12054B24-F9E3-66C0-8A8D-4BA45C8735B8}"/>
              </a:ext>
            </a:extLst>
          </p:cNvPr>
          <p:cNvGrpSpPr/>
          <p:nvPr/>
        </p:nvGrpSpPr>
        <p:grpSpPr>
          <a:xfrm>
            <a:off x="1495436" y="2347301"/>
            <a:ext cx="1333582" cy="2529155"/>
            <a:chOff x="1636954" y="2336415"/>
            <a:chExt cx="1333582" cy="2529155"/>
          </a:xfrm>
        </p:grpSpPr>
        <p:cxnSp>
          <p:nvCxnSpPr>
            <p:cNvPr id="30" name="Google Shape;293;p24">
              <a:extLst>
                <a:ext uri="{FF2B5EF4-FFF2-40B4-BE49-F238E27FC236}">
                  <a16:creationId xmlns:a16="http://schemas.microsoft.com/office/drawing/2014/main" id="{F2F2368E-8141-F1B3-AC12-E4C3CE6EC16A}"/>
                </a:ext>
              </a:extLst>
            </p:cNvPr>
            <p:cNvCxnSpPr>
              <a:stCxn id="31" idx="2"/>
              <a:endCxn id="32" idx="3"/>
            </p:cNvCxnSpPr>
            <p:nvPr/>
          </p:nvCxnSpPr>
          <p:spPr>
            <a:xfrm rot="5400000">
              <a:off x="1054224" y="3616048"/>
              <a:ext cx="2190601" cy="308443"/>
            </a:xfrm>
            <a:prstGeom prst="curvedConnector2">
              <a:avLst/>
            </a:prstGeom>
            <a:noFill/>
            <a:ln w="28575" cap="flat" cmpd="sng">
              <a:solidFill>
                <a:srgbClr val="63242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1" name="Google Shape;294;p24">
              <a:extLst>
                <a:ext uri="{FF2B5EF4-FFF2-40B4-BE49-F238E27FC236}">
                  <a16:creationId xmlns:a16="http://schemas.microsoft.com/office/drawing/2014/main" id="{21E97788-48E7-C22D-49C5-1D6C7D459761}"/>
                </a:ext>
              </a:extLst>
            </p:cNvPr>
            <p:cNvSpPr txBox="1"/>
            <p:nvPr/>
          </p:nvSpPr>
          <p:spPr>
            <a:xfrm>
              <a:off x="1636954" y="2336415"/>
              <a:ext cx="1333582" cy="338554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6324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32423"/>
                  </a:solidFill>
                  <a:latin typeface="Calibri"/>
                  <a:ea typeface="Calibri"/>
                  <a:cs typeface="Calibri"/>
                  <a:sym typeface="Calibri"/>
                </a:rPr>
                <a:t>Pixel (28, 22)</a:t>
              </a:r>
              <a:endParaRPr/>
            </a:p>
          </p:txBody>
        </p:sp>
      </p:grpSp>
      <p:sp>
        <p:nvSpPr>
          <p:cNvPr id="32" name="Google Shape;295;p24">
            <a:extLst>
              <a:ext uri="{FF2B5EF4-FFF2-40B4-BE49-F238E27FC236}">
                <a16:creationId xmlns:a16="http://schemas.microsoft.com/office/drawing/2014/main" id="{E6F6AE6F-2008-1113-7C42-0F4D8D5D30AA}"/>
              </a:ext>
            </a:extLst>
          </p:cNvPr>
          <p:cNvSpPr txBox="1"/>
          <p:nvPr/>
        </p:nvSpPr>
        <p:spPr>
          <a:xfrm>
            <a:off x="1321373" y="4648246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3" name="Google Shape;296;p24">
            <a:extLst>
              <a:ext uri="{FF2B5EF4-FFF2-40B4-BE49-F238E27FC236}">
                <a16:creationId xmlns:a16="http://schemas.microsoft.com/office/drawing/2014/main" id="{21CE39FD-6AC4-CE52-EB5D-49918188E359}"/>
              </a:ext>
            </a:extLst>
          </p:cNvPr>
          <p:cNvSpPr txBox="1"/>
          <p:nvPr/>
        </p:nvSpPr>
        <p:spPr>
          <a:xfrm>
            <a:off x="3058422" y="4573799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4" name="Google Shape;297;p24">
            <a:extLst>
              <a:ext uri="{FF2B5EF4-FFF2-40B4-BE49-F238E27FC236}">
                <a16:creationId xmlns:a16="http://schemas.microsoft.com/office/drawing/2014/main" id="{6B896F1E-BD14-5510-CC75-9B5762683984}"/>
              </a:ext>
            </a:extLst>
          </p:cNvPr>
          <p:cNvSpPr txBox="1"/>
          <p:nvPr/>
        </p:nvSpPr>
        <p:spPr>
          <a:xfrm>
            <a:off x="2215572" y="2880154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/>
          </a:p>
        </p:txBody>
      </p:sp>
      <p:sp>
        <p:nvSpPr>
          <p:cNvPr id="35" name="Google Shape;331;p25">
            <a:extLst>
              <a:ext uri="{FF2B5EF4-FFF2-40B4-BE49-F238E27FC236}">
                <a16:creationId xmlns:a16="http://schemas.microsoft.com/office/drawing/2014/main" id="{6805EB91-AB71-9474-9E2D-9D5FC35630AD}"/>
              </a:ext>
            </a:extLst>
          </p:cNvPr>
          <p:cNvSpPr txBox="1"/>
          <p:nvPr/>
        </p:nvSpPr>
        <p:spPr>
          <a:xfrm>
            <a:off x="4912735" y="5131610"/>
            <a:ext cx="249611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(0.668, 0.194, 0.139)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249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Cores do Triângulo com Correção Perspectiva</a:t>
            </a:r>
            <a:endParaRPr/>
          </a:p>
        </p:txBody>
      </p:sp>
      <p:sp>
        <p:nvSpPr>
          <p:cNvPr id="312" name="Google Shape;312;p25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23" name="Google Shape;323;p25"/>
          <p:cNvSpPr txBox="1"/>
          <p:nvPr/>
        </p:nvSpPr>
        <p:spPr>
          <a:xfrm>
            <a:off x="6224301" y="4731582"/>
            <a:ext cx="142516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i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Z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9.74</a:t>
            </a:r>
            <a:endParaRPr dirty="0"/>
          </a:p>
        </p:txBody>
      </p:sp>
      <p:sp>
        <p:nvSpPr>
          <p:cNvPr id="324" name="Google Shape;324;p25"/>
          <p:cNvSpPr txBox="1"/>
          <p:nvPr/>
        </p:nvSpPr>
        <p:spPr>
          <a:xfrm>
            <a:off x="5009128" y="726928"/>
            <a:ext cx="1215173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0.668</a:t>
            </a:r>
            <a:endParaRPr lang="en-US"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β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0.194</a:t>
            </a:r>
            <a:endParaRPr lang="en-US"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0.139</a:t>
            </a:r>
            <a:endParaRPr lang="en-US" sz="1800" dirty="0"/>
          </a:p>
        </p:txBody>
      </p:sp>
      <p:pic>
        <p:nvPicPr>
          <p:cNvPr id="325" name="Google Shape;325;p25" descr="{&quot;font&quot;:{&quot;color&quot;:&quot;#000000&quot;,&quot;family&quot;:&quot;Arial&quot;,&quot;size&quot;:12},&quot;type&quot;:&quot;$$&quot;,&quot;code&quot;:&quot;$$Z=\\frac{1}{\\alpha\\frac{1}{Z_{0}}+\\beta\\frac{1}{Z_{1}}+\\gamma\\frac{1}{Z_{2}}}$$&quot;,&quot;backgroundColorModified&quot;:null,&quot;backgroundColor&quot;:&quot;#FFFFFF&quot;,&quot;aid&quot;:null,&quot;id&quot;:&quot;2&quot;,&quot;ts&quot;:1631907053691,&quot;cs&quot;:&quot;ekxqzyKm6k/I1kL/YwQfBA==&quot;,&quot;size&quot;:{&quot;width&quot;:190.5,&quot;height&quot;:49.333333333333336}}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52677" y="2320984"/>
            <a:ext cx="2536280" cy="656967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5"/>
          <p:cNvSpPr txBox="1"/>
          <p:nvPr/>
        </p:nvSpPr>
        <p:spPr>
          <a:xfrm>
            <a:off x="6340310" y="982185"/>
            <a:ext cx="2401344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|-9.5|= 9.5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|-10.5|= 10.5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|-10.0|= 10</a:t>
            </a:r>
            <a:endParaRPr b="1" dirty="0"/>
          </a:p>
        </p:txBody>
      </p:sp>
      <p:sp>
        <p:nvSpPr>
          <p:cNvPr id="27" name="Google Shape;280;p24">
            <a:extLst>
              <a:ext uri="{FF2B5EF4-FFF2-40B4-BE49-F238E27FC236}">
                <a16:creationId xmlns:a16="http://schemas.microsoft.com/office/drawing/2014/main" id="{AD126011-9C30-165A-6D7A-04066268226E}"/>
              </a:ext>
            </a:extLst>
          </p:cNvPr>
          <p:cNvSpPr txBox="1"/>
          <p:nvPr/>
        </p:nvSpPr>
        <p:spPr>
          <a:xfrm>
            <a:off x="84172" y="726928"/>
            <a:ext cx="4773503" cy="215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dirty="0">
                <a:solidFill>
                  <a:srgbClr val="800000"/>
                </a:solidFill>
              </a:rPr>
              <a:t>Scene&gt;</a:t>
            </a:r>
          </a:p>
          <a:p>
            <a:r>
              <a:rPr lang="en-US" sz="1200" dirty="0">
                <a:solidFill>
                  <a:srgbClr val="800000"/>
                </a:solidFill>
              </a:rPr>
              <a:t>  &lt;Viewpoint </a:t>
            </a:r>
            <a:r>
              <a:rPr lang="en-US" sz="1200" dirty="0">
                <a:solidFill>
                  <a:srgbClr val="FF0000"/>
                </a:solidFill>
              </a:rPr>
              <a:t>position</a:t>
            </a:r>
            <a:r>
              <a:rPr lang="en-US" sz="1200" dirty="0">
                <a:solidFill>
                  <a:srgbClr val="8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"0 0 10"</a:t>
            </a:r>
            <a:r>
              <a:rPr lang="en-US" sz="1200" dirty="0">
                <a:solidFill>
                  <a:srgbClr val="800000"/>
                </a:solidFill>
              </a:rPr>
              <a:t>/&gt;</a:t>
            </a:r>
            <a:endParaRPr sz="1200" dirty="0">
              <a:solidFill>
                <a:srgbClr val="8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</a:rPr>
              <a:t>  &lt;Trans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'true'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 0 1 0 0 0 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1;p24" descr="A picture containing shape&#10;&#10;Description automatically generated">
            <a:extLst>
              <a:ext uri="{FF2B5EF4-FFF2-40B4-BE49-F238E27FC236}">
                <a16:creationId xmlns:a16="http://schemas.microsoft.com/office/drawing/2014/main" id="{FA3257F6-009D-ACCB-C6E8-998D5A83D35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9222" y="2837285"/>
            <a:ext cx="4213780" cy="272557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82;p24">
            <a:extLst>
              <a:ext uri="{FF2B5EF4-FFF2-40B4-BE49-F238E27FC236}">
                <a16:creationId xmlns:a16="http://schemas.microsoft.com/office/drawing/2014/main" id="{659746AF-42BE-8CD6-3A0B-342FE1F084B9}"/>
              </a:ext>
            </a:extLst>
          </p:cNvPr>
          <p:cNvSpPr txBox="1"/>
          <p:nvPr/>
        </p:nvSpPr>
        <p:spPr>
          <a:xfrm>
            <a:off x="2509688" y="2977951"/>
            <a:ext cx="134515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VIEW(0, 1, -10)</a:t>
            </a:r>
            <a:endParaRPr dirty="0"/>
          </a:p>
        </p:txBody>
      </p:sp>
      <p:sp>
        <p:nvSpPr>
          <p:cNvPr id="30" name="Google Shape;285;p24">
            <a:extLst>
              <a:ext uri="{FF2B5EF4-FFF2-40B4-BE49-F238E27FC236}">
                <a16:creationId xmlns:a16="http://schemas.microsoft.com/office/drawing/2014/main" id="{E480C1CE-140A-174F-1B5F-ADC9D8265528}"/>
              </a:ext>
            </a:extLst>
          </p:cNvPr>
          <p:cNvSpPr txBox="1"/>
          <p:nvPr/>
        </p:nvSpPr>
        <p:spPr>
          <a:xfrm>
            <a:off x="516243" y="4957783"/>
            <a:ext cx="192306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VIEW(-0.87, -1, -9.5)</a:t>
            </a:r>
            <a:endParaRPr dirty="0"/>
          </a:p>
        </p:txBody>
      </p:sp>
      <p:sp>
        <p:nvSpPr>
          <p:cNvPr id="31" name="Google Shape;286;p24">
            <a:extLst>
              <a:ext uri="{FF2B5EF4-FFF2-40B4-BE49-F238E27FC236}">
                <a16:creationId xmlns:a16="http://schemas.microsoft.com/office/drawing/2014/main" id="{6CD75BF7-7EDF-7A34-7BBA-049FB266B598}"/>
              </a:ext>
            </a:extLst>
          </p:cNvPr>
          <p:cNvSpPr txBox="1"/>
          <p:nvPr/>
        </p:nvSpPr>
        <p:spPr>
          <a:xfrm>
            <a:off x="2763059" y="4911617"/>
            <a:ext cx="17799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VIEW(0.87, -1, -10.5)</a:t>
            </a:r>
            <a:endParaRPr dirty="0"/>
          </a:p>
        </p:txBody>
      </p:sp>
      <p:sp>
        <p:nvSpPr>
          <p:cNvPr id="32" name="Google Shape;287;p24">
            <a:extLst>
              <a:ext uri="{FF2B5EF4-FFF2-40B4-BE49-F238E27FC236}">
                <a16:creationId xmlns:a16="http://schemas.microsoft.com/office/drawing/2014/main" id="{1BED3FE6-3750-0D80-DB15-E5D982CE545B}"/>
              </a:ext>
            </a:extLst>
          </p:cNvPr>
          <p:cNvSpPr txBox="1"/>
          <p:nvPr/>
        </p:nvSpPr>
        <p:spPr>
          <a:xfrm>
            <a:off x="3298133" y="914444"/>
            <a:ext cx="5497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30°</a:t>
            </a:r>
            <a:endParaRPr/>
          </a:p>
        </p:txBody>
      </p:sp>
      <p:cxnSp>
        <p:nvCxnSpPr>
          <p:cNvPr id="33" name="Google Shape;288;p24">
            <a:extLst>
              <a:ext uri="{FF2B5EF4-FFF2-40B4-BE49-F238E27FC236}">
                <a16:creationId xmlns:a16="http://schemas.microsoft.com/office/drawing/2014/main" id="{C7BE0210-93F9-6026-A211-D6A449CADA88}"/>
              </a:ext>
            </a:extLst>
          </p:cNvPr>
          <p:cNvCxnSpPr/>
          <p:nvPr/>
        </p:nvCxnSpPr>
        <p:spPr>
          <a:xfrm flipH="1">
            <a:off x="2612937" y="1093270"/>
            <a:ext cx="621900" cy="141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" name="Google Shape;289;p24">
            <a:extLst>
              <a:ext uri="{FF2B5EF4-FFF2-40B4-BE49-F238E27FC236}">
                <a16:creationId xmlns:a16="http://schemas.microsoft.com/office/drawing/2014/main" id="{59BF8F81-7287-DFC0-3FB4-BD1961DC3603}"/>
              </a:ext>
            </a:extLst>
          </p:cNvPr>
          <p:cNvSpPr txBox="1"/>
          <p:nvPr/>
        </p:nvSpPr>
        <p:spPr>
          <a:xfrm>
            <a:off x="516244" y="5193206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SCREEN(26.95, 23.52)</a:t>
            </a:r>
            <a:endParaRPr dirty="0"/>
          </a:p>
        </p:txBody>
      </p:sp>
      <p:sp>
        <p:nvSpPr>
          <p:cNvPr id="35" name="Google Shape;290;p24">
            <a:extLst>
              <a:ext uri="{FF2B5EF4-FFF2-40B4-BE49-F238E27FC236}">
                <a16:creationId xmlns:a16="http://schemas.microsoft.com/office/drawing/2014/main" id="{433D022C-5D47-B519-D29C-3D5E6765F7EE}"/>
              </a:ext>
            </a:extLst>
          </p:cNvPr>
          <p:cNvSpPr txBox="1"/>
          <p:nvPr/>
        </p:nvSpPr>
        <p:spPr>
          <a:xfrm>
            <a:off x="2739798" y="5173054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SCREEN(32.77, 23.18)</a:t>
            </a:r>
            <a:endParaRPr dirty="0"/>
          </a:p>
        </p:txBody>
      </p:sp>
      <p:sp>
        <p:nvSpPr>
          <p:cNvPr id="36" name="Google Shape;291;p24">
            <a:extLst>
              <a:ext uri="{FF2B5EF4-FFF2-40B4-BE49-F238E27FC236}">
                <a16:creationId xmlns:a16="http://schemas.microsoft.com/office/drawing/2014/main" id="{3E605EF5-1A97-84AA-1941-926B7418A96B}"/>
              </a:ext>
            </a:extLst>
          </p:cNvPr>
          <p:cNvSpPr txBox="1"/>
          <p:nvPr/>
        </p:nvSpPr>
        <p:spPr>
          <a:xfrm>
            <a:off x="2509688" y="3190591"/>
            <a:ext cx="16968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SCREEN(30, 16.65)</a:t>
            </a:r>
            <a:endParaRPr dirty="0"/>
          </a:p>
        </p:txBody>
      </p:sp>
      <p:grpSp>
        <p:nvGrpSpPr>
          <p:cNvPr id="37" name="Google Shape;292;p24">
            <a:extLst>
              <a:ext uri="{FF2B5EF4-FFF2-40B4-BE49-F238E27FC236}">
                <a16:creationId xmlns:a16="http://schemas.microsoft.com/office/drawing/2014/main" id="{8466280B-A82F-3CEF-3120-02ABF4594B6D}"/>
              </a:ext>
            </a:extLst>
          </p:cNvPr>
          <p:cNvGrpSpPr/>
          <p:nvPr/>
        </p:nvGrpSpPr>
        <p:grpSpPr>
          <a:xfrm>
            <a:off x="1495436" y="2347301"/>
            <a:ext cx="1333582" cy="2529155"/>
            <a:chOff x="1636954" y="2336415"/>
            <a:chExt cx="1333582" cy="2529155"/>
          </a:xfrm>
        </p:grpSpPr>
        <p:cxnSp>
          <p:nvCxnSpPr>
            <p:cNvPr id="38" name="Google Shape;293;p24">
              <a:extLst>
                <a:ext uri="{FF2B5EF4-FFF2-40B4-BE49-F238E27FC236}">
                  <a16:creationId xmlns:a16="http://schemas.microsoft.com/office/drawing/2014/main" id="{EBA6BC63-B7FB-30BD-B2E7-00E2F1C0C925}"/>
                </a:ext>
              </a:extLst>
            </p:cNvPr>
            <p:cNvCxnSpPr>
              <a:stCxn id="39" idx="2"/>
              <a:endCxn id="40" idx="3"/>
            </p:cNvCxnSpPr>
            <p:nvPr/>
          </p:nvCxnSpPr>
          <p:spPr>
            <a:xfrm rot="5400000">
              <a:off x="1054224" y="3616048"/>
              <a:ext cx="2190601" cy="308443"/>
            </a:xfrm>
            <a:prstGeom prst="curvedConnector2">
              <a:avLst/>
            </a:prstGeom>
            <a:noFill/>
            <a:ln w="28575" cap="flat" cmpd="sng">
              <a:solidFill>
                <a:srgbClr val="63242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9" name="Google Shape;294;p24">
              <a:extLst>
                <a:ext uri="{FF2B5EF4-FFF2-40B4-BE49-F238E27FC236}">
                  <a16:creationId xmlns:a16="http://schemas.microsoft.com/office/drawing/2014/main" id="{5A2D7BD6-137E-DCC9-A141-D3CFA144980A}"/>
                </a:ext>
              </a:extLst>
            </p:cNvPr>
            <p:cNvSpPr txBox="1"/>
            <p:nvPr/>
          </p:nvSpPr>
          <p:spPr>
            <a:xfrm>
              <a:off x="1636954" y="2336415"/>
              <a:ext cx="1333582" cy="338554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6324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32423"/>
                  </a:solidFill>
                  <a:latin typeface="Calibri"/>
                  <a:ea typeface="Calibri"/>
                  <a:cs typeface="Calibri"/>
                  <a:sym typeface="Calibri"/>
                </a:rPr>
                <a:t>Pixel (28, 22)</a:t>
              </a:r>
              <a:endParaRPr/>
            </a:p>
          </p:txBody>
        </p:sp>
      </p:grpSp>
      <p:sp>
        <p:nvSpPr>
          <p:cNvPr id="40" name="Google Shape;295;p24">
            <a:extLst>
              <a:ext uri="{FF2B5EF4-FFF2-40B4-BE49-F238E27FC236}">
                <a16:creationId xmlns:a16="http://schemas.microsoft.com/office/drawing/2014/main" id="{AAF334E0-23CB-AC88-9093-BD0EDC3B7E25}"/>
              </a:ext>
            </a:extLst>
          </p:cNvPr>
          <p:cNvSpPr txBox="1"/>
          <p:nvPr/>
        </p:nvSpPr>
        <p:spPr>
          <a:xfrm>
            <a:off x="1321373" y="4648246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1" name="Google Shape;296;p24">
            <a:extLst>
              <a:ext uri="{FF2B5EF4-FFF2-40B4-BE49-F238E27FC236}">
                <a16:creationId xmlns:a16="http://schemas.microsoft.com/office/drawing/2014/main" id="{E6E40829-1CE8-0BA3-CA80-29C44E2C0DCF}"/>
              </a:ext>
            </a:extLst>
          </p:cNvPr>
          <p:cNvSpPr txBox="1"/>
          <p:nvPr/>
        </p:nvSpPr>
        <p:spPr>
          <a:xfrm>
            <a:off x="3058422" y="4573799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2" name="Google Shape;297;p24">
            <a:extLst>
              <a:ext uri="{FF2B5EF4-FFF2-40B4-BE49-F238E27FC236}">
                <a16:creationId xmlns:a16="http://schemas.microsoft.com/office/drawing/2014/main" id="{09B356E2-65B4-02C9-EB56-D6D490075BE4}"/>
              </a:ext>
            </a:extLst>
          </p:cNvPr>
          <p:cNvSpPr txBox="1"/>
          <p:nvPr/>
        </p:nvSpPr>
        <p:spPr>
          <a:xfrm>
            <a:off x="2215572" y="2880154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5F03D41-FE7B-017E-FC7D-A9C8262BE5B4}"/>
                  </a:ext>
                </a:extLst>
              </p:cNvPr>
              <p:cNvSpPr txBox="1"/>
              <p:nvPr/>
            </p:nvSpPr>
            <p:spPr>
              <a:xfrm>
                <a:off x="5347406" y="3255090"/>
                <a:ext cx="2718304" cy="1123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0.668</m:t>
                          </m:r>
                          <m:f>
                            <m:f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9.5</m:t>
                              </m:r>
                            </m:den>
                          </m:f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+0.194</m:t>
                          </m:r>
                          <m:f>
                            <m:f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10.5</m:t>
                              </m:r>
                            </m:den>
                          </m:f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+0.139</m:t>
                          </m:r>
                          <m:f>
                            <m:f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0703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+0.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0185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+0.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139</m:t>
                          </m:r>
                        </m:den>
                      </m:f>
                    </m:oMath>
                  </m:oMathPara>
                </a14:m>
                <a:endPara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5F03D41-FE7B-017E-FC7D-A9C8262BE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406" y="3255090"/>
                <a:ext cx="2718304" cy="11239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Cores do Triângulo com Correção Perspectiva</a:t>
            </a:r>
            <a:endParaRPr/>
          </a:p>
        </p:txBody>
      </p:sp>
      <p:sp>
        <p:nvSpPr>
          <p:cNvPr id="312" name="Google Shape;312;p25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23" name="Google Shape;323;p25"/>
          <p:cNvSpPr txBox="1"/>
          <p:nvPr/>
        </p:nvSpPr>
        <p:spPr>
          <a:xfrm>
            <a:off x="6292345" y="1438550"/>
            <a:ext cx="142516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1600" i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Z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9.74</a:t>
            </a:r>
            <a:endParaRPr sz="1050" dirty="0"/>
          </a:p>
        </p:txBody>
      </p:sp>
      <p:sp>
        <p:nvSpPr>
          <p:cNvPr id="324" name="Google Shape;324;p25"/>
          <p:cNvSpPr txBox="1"/>
          <p:nvPr/>
        </p:nvSpPr>
        <p:spPr>
          <a:xfrm>
            <a:off x="4745267" y="726928"/>
            <a:ext cx="1215173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Pesos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0.668</a:t>
            </a:r>
            <a:endParaRPr lang="en-US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β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0.194</a:t>
            </a:r>
            <a:endParaRPr lang="en-US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0.139</a:t>
            </a:r>
            <a:endParaRPr lang="en-US" sz="1600" dirty="0"/>
          </a:p>
        </p:txBody>
      </p:sp>
      <p:pic>
        <p:nvPicPr>
          <p:cNvPr id="329" name="Google Shape;329;p25" descr="{&quot;code&quot;:&quot;$$C=Z\\cdot\\left(\\alpha\\frac{C_{0}}{Z_{0}}+\\beta\\frac{C_{1}}{Z_{1}}+\\gamma\\frac{C_{2}}{Z_{2}}\\right)$$&quot;,&quot;font&quot;:{&quot;size&quot;:21.5,&quot;color&quot;:&quot;#000000&quot;,&quot;family&quot;:&quot;Arial&quot;},&quot;backgroundColor&quot;:&quot;#FFFFFF&quot;,&quot;aid&quot;:null,&quot;type&quot;:&quot;$$&quot;,&quot;backgroundColorModified&quot;:false,&quot;id&quot;:&quot;2&quot;,&quot;ts&quot;:1631907352508,&quot;cs&quot;:&quot;oDr5wX4D5Pog/0gDCgJLYA==&quot;,&quot;size&quot;:{&quot;width&quot;:458,&quot;height&quot;:80.66666666666667}}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483" y="1951286"/>
            <a:ext cx="3619623" cy="63720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5"/>
          <p:cNvSpPr txBox="1"/>
          <p:nvPr/>
        </p:nvSpPr>
        <p:spPr>
          <a:xfrm>
            <a:off x="6041654" y="712156"/>
            <a:ext cx="188202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|-9.5|= 9.5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|-10.5|= 10.5</a:t>
            </a:r>
            <a:endParaRPr sz="11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|-10.0|= 10</a:t>
            </a:r>
            <a:endParaRPr sz="1100" b="1" dirty="0"/>
          </a:p>
        </p:txBody>
      </p:sp>
      <p:sp>
        <p:nvSpPr>
          <p:cNvPr id="331" name="Google Shape;331;p25"/>
          <p:cNvSpPr txBox="1"/>
          <p:nvPr/>
        </p:nvSpPr>
        <p:spPr>
          <a:xfrm>
            <a:off x="5027223" y="4860152"/>
            <a:ext cx="24961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(0.685, 0.180, 0.135)</a:t>
            </a:r>
            <a:endParaRPr dirty="0"/>
          </a:p>
        </p:txBody>
      </p:sp>
      <p:sp>
        <p:nvSpPr>
          <p:cNvPr id="27" name="Google Shape;280;p24">
            <a:extLst>
              <a:ext uri="{FF2B5EF4-FFF2-40B4-BE49-F238E27FC236}">
                <a16:creationId xmlns:a16="http://schemas.microsoft.com/office/drawing/2014/main" id="{AD126011-9C30-165A-6D7A-04066268226E}"/>
              </a:ext>
            </a:extLst>
          </p:cNvPr>
          <p:cNvSpPr txBox="1"/>
          <p:nvPr/>
        </p:nvSpPr>
        <p:spPr>
          <a:xfrm>
            <a:off x="84172" y="726928"/>
            <a:ext cx="4773503" cy="215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dirty="0">
                <a:solidFill>
                  <a:srgbClr val="800000"/>
                </a:solidFill>
              </a:rPr>
              <a:t>Scene&gt;</a:t>
            </a:r>
          </a:p>
          <a:p>
            <a:r>
              <a:rPr lang="en-US" sz="1200" dirty="0">
                <a:solidFill>
                  <a:srgbClr val="800000"/>
                </a:solidFill>
              </a:rPr>
              <a:t>  &lt;Viewpoint </a:t>
            </a:r>
            <a:r>
              <a:rPr lang="en-US" sz="1200" dirty="0">
                <a:solidFill>
                  <a:srgbClr val="FF0000"/>
                </a:solidFill>
              </a:rPr>
              <a:t>position</a:t>
            </a:r>
            <a:r>
              <a:rPr lang="en-US" sz="1200" dirty="0">
                <a:solidFill>
                  <a:srgbClr val="8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"0 0 10"</a:t>
            </a:r>
            <a:r>
              <a:rPr lang="en-US" sz="1200" dirty="0">
                <a:solidFill>
                  <a:srgbClr val="800000"/>
                </a:solidFill>
              </a:rPr>
              <a:t>/&gt;</a:t>
            </a:r>
            <a:endParaRPr sz="1200" dirty="0">
              <a:solidFill>
                <a:srgbClr val="8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</a:rPr>
              <a:t>  &lt;Trans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'true'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 0 1 0 0 0 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1;p24" descr="A picture containing shape&#10;&#10;Description automatically generated">
            <a:extLst>
              <a:ext uri="{FF2B5EF4-FFF2-40B4-BE49-F238E27FC236}">
                <a16:creationId xmlns:a16="http://schemas.microsoft.com/office/drawing/2014/main" id="{FA3257F6-009D-ACCB-C6E8-998D5A83D35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9222" y="2837285"/>
            <a:ext cx="4213780" cy="272557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82;p24">
            <a:extLst>
              <a:ext uri="{FF2B5EF4-FFF2-40B4-BE49-F238E27FC236}">
                <a16:creationId xmlns:a16="http://schemas.microsoft.com/office/drawing/2014/main" id="{659746AF-42BE-8CD6-3A0B-342FE1F084B9}"/>
              </a:ext>
            </a:extLst>
          </p:cNvPr>
          <p:cNvSpPr txBox="1"/>
          <p:nvPr/>
        </p:nvSpPr>
        <p:spPr>
          <a:xfrm>
            <a:off x="2509688" y="2977951"/>
            <a:ext cx="134515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VIEW(0, 1, -10)</a:t>
            </a:r>
            <a:endParaRPr dirty="0"/>
          </a:p>
        </p:txBody>
      </p:sp>
      <p:sp>
        <p:nvSpPr>
          <p:cNvPr id="30" name="Google Shape;285;p24">
            <a:extLst>
              <a:ext uri="{FF2B5EF4-FFF2-40B4-BE49-F238E27FC236}">
                <a16:creationId xmlns:a16="http://schemas.microsoft.com/office/drawing/2014/main" id="{E480C1CE-140A-174F-1B5F-ADC9D8265528}"/>
              </a:ext>
            </a:extLst>
          </p:cNvPr>
          <p:cNvSpPr txBox="1"/>
          <p:nvPr/>
        </p:nvSpPr>
        <p:spPr>
          <a:xfrm>
            <a:off x="516243" y="4957783"/>
            <a:ext cx="192306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VIEW(-0.87, -1, -9.5)</a:t>
            </a:r>
            <a:endParaRPr dirty="0"/>
          </a:p>
        </p:txBody>
      </p:sp>
      <p:sp>
        <p:nvSpPr>
          <p:cNvPr id="31" name="Google Shape;286;p24">
            <a:extLst>
              <a:ext uri="{FF2B5EF4-FFF2-40B4-BE49-F238E27FC236}">
                <a16:creationId xmlns:a16="http://schemas.microsoft.com/office/drawing/2014/main" id="{6CD75BF7-7EDF-7A34-7BBA-049FB266B598}"/>
              </a:ext>
            </a:extLst>
          </p:cNvPr>
          <p:cNvSpPr txBox="1"/>
          <p:nvPr/>
        </p:nvSpPr>
        <p:spPr>
          <a:xfrm>
            <a:off x="2763059" y="4911617"/>
            <a:ext cx="17799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VIEW(0.87, -1, -10.5)</a:t>
            </a:r>
            <a:endParaRPr dirty="0"/>
          </a:p>
        </p:txBody>
      </p:sp>
      <p:sp>
        <p:nvSpPr>
          <p:cNvPr id="32" name="Google Shape;287;p24">
            <a:extLst>
              <a:ext uri="{FF2B5EF4-FFF2-40B4-BE49-F238E27FC236}">
                <a16:creationId xmlns:a16="http://schemas.microsoft.com/office/drawing/2014/main" id="{1BED3FE6-3750-0D80-DB15-E5D982CE545B}"/>
              </a:ext>
            </a:extLst>
          </p:cNvPr>
          <p:cNvSpPr txBox="1"/>
          <p:nvPr/>
        </p:nvSpPr>
        <p:spPr>
          <a:xfrm>
            <a:off x="3298133" y="914444"/>
            <a:ext cx="5497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30°</a:t>
            </a:r>
            <a:endParaRPr/>
          </a:p>
        </p:txBody>
      </p:sp>
      <p:cxnSp>
        <p:nvCxnSpPr>
          <p:cNvPr id="33" name="Google Shape;288;p24">
            <a:extLst>
              <a:ext uri="{FF2B5EF4-FFF2-40B4-BE49-F238E27FC236}">
                <a16:creationId xmlns:a16="http://schemas.microsoft.com/office/drawing/2014/main" id="{C7BE0210-93F9-6026-A211-D6A449CADA88}"/>
              </a:ext>
            </a:extLst>
          </p:cNvPr>
          <p:cNvCxnSpPr/>
          <p:nvPr/>
        </p:nvCxnSpPr>
        <p:spPr>
          <a:xfrm flipH="1">
            <a:off x="2612937" y="1093270"/>
            <a:ext cx="621900" cy="141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" name="Google Shape;289;p24">
            <a:extLst>
              <a:ext uri="{FF2B5EF4-FFF2-40B4-BE49-F238E27FC236}">
                <a16:creationId xmlns:a16="http://schemas.microsoft.com/office/drawing/2014/main" id="{59BF8F81-7287-DFC0-3FB4-BD1961DC3603}"/>
              </a:ext>
            </a:extLst>
          </p:cNvPr>
          <p:cNvSpPr txBox="1"/>
          <p:nvPr/>
        </p:nvSpPr>
        <p:spPr>
          <a:xfrm>
            <a:off x="516244" y="5193206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SCREEN(26.95, 23.52)</a:t>
            </a:r>
            <a:endParaRPr dirty="0"/>
          </a:p>
        </p:txBody>
      </p:sp>
      <p:sp>
        <p:nvSpPr>
          <p:cNvPr id="35" name="Google Shape;290;p24">
            <a:extLst>
              <a:ext uri="{FF2B5EF4-FFF2-40B4-BE49-F238E27FC236}">
                <a16:creationId xmlns:a16="http://schemas.microsoft.com/office/drawing/2014/main" id="{433D022C-5D47-B519-D29C-3D5E6765F7EE}"/>
              </a:ext>
            </a:extLst>
          </p:cNvPr>
          <p:cNvSpPr txBox="1"/>
          <p:nvPr/>
        </p:nvSpPr>
        <p:spPr>
          <a:xfrm>
            <a:off x="2739798" y="5173054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SCREEN(32.77, 23.18)</a:t>
            </a:r>
            <a:endParaRPr dirty="0"/>
          </a:p>
        </p:txBody>
      </p:sp>
      <p:sp>
        <p:nvSpPr>
          <p:cNvPr id="36" name="Google Shape;291;p24">
            <a:extLst>
              <a:ext uri="{FF2B5EF4-FFF2-40B4-BE49-F238E27FC236}">
                <a16:creationId xmlns:a16="http://schemas.microsoft.com/office/drawing/2014/main" id="{3E605EF5-1A97-84AA-1941-926B7418A96B}"/>
              </a:ext>
            </a:extLst>
          </p:cNvPr>
          <p:cNvSpPr txBox="1"/>
          <p:nvPr/>
        </p:nvSpPr>
        <p:spPr>
          <a:xfrm>
            <a:off x="2509688" y="3190591"/>
            <a:ext cx="16968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SCREEN(30, 16.65)</a:t>
            </a:r>
            <a:endParaRPr dirty="0"/>
          </a:p>
        </p:txBody>
      </p:sp>
      <p:grpSp>
        <p:nvGrpSpPr>
          <p:cNvPr id="37" name="Google Shape;292;p24">
            <a:extLst>
              <a:ext uri="{FF2B5EF4-FFF2-40B4-BE49-F238E27FC236}">
                <a16:creationId xmlns:a16="http://schemas.microsoft.com/office/drawing/2014/main" id="{8466280B-A82F-3CEF-3120-02ABF4594B6D}"/>
              </a:ext>
            </a:extLst>
          </p:cNvPr>
          <p:cNvGrpSpPr/>
          <p:nvPr/>
        </p:nvGrpSpPr>
        <p:grpSpPr>
          <a:xfrm>
            <a:off x="1495436" y="2347301"/>
            <a:ext cx="1333582" cy="2529155"/>
            <a:chOff x="1636954" y="2336415"/>
            <a:chExt cx="1333582" cy="2529155"/>
          </a:xfrm>
        </p:grpSpPr>
        <p:cxnSp>
          <p:nvCxnSpPr>
            <p:cNvPr id="38" name="Google Shape;293;p24">
              <a:extLst>
                <a:ext uri="{FF2B5EF4-FFF2-40B4-BE49-F238E27FC236}">
                  <a16:creationId xmlns:a16="http://schemas.microsoft.com/office/drawing/2014/main" id="{EBA6BC63-B7FB-30BD-B2E7-00E2F1C0C925}"/>
                </a:ext>
              </a:extLst>
            </p:cNvPr>
            <p:cNvCxnSpPr>
              <a:stCxn id="39" idx="2"/>
              <a:endCxn id="40" idx="3"/>
            </p:cNvCxnSpPr>
            <p:nvPr/>
          </p:nvCxnSpPr>
          <p:spPr>
            <a:xfrm rot="5400000">
              <a:off x="1054224" y="3616048"/>
              <a:ext cx="2190601" cy="308443"/>
            </a:xfrm>
            <a:prstGeom prst="curvedConnector2">
              <a:avLst/>
            </a:prstGeom>
            <a:noFill/>
            <a:ln w="28575" cap="flat" cmpd="sng">
              <a:solidFill>
                <a:srgbClr val="63242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9" name="Google Shape;294;p24">
              <a:extLst>
                <a:ext uri="{FF2B5EF4-FFF2-40B4-BE49-F238E27FC236}">
                  <a16:creationId xmlns:a16="http://schemas.microsoft.com/office/drawing/2014/main" id="{5A2D7BD6-137E-DCC9-A141-D3CFA144980A}"/>
                </a:ext>
              </a:extLst>
            </p:cNvPr>
            <p:cNvSpPr txBox="1"/>
            <p:nvPr/>
          </p:nvSpPr>
          <p:spPr>
            <a:xfrm>
              <a:off x="1636954" y="2336415"/>
              <a:ext cx="1333582" cy="338554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6324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32423"/>
                  </a:solidFill>
                  <a:latin typeface="Calibri"/>
                  <a:ea typeface="Calibri"/>
                  <a:cs typeface="Calibri"/>
                  <a:sym typeface="Calibri"/>
                </a:rPr>
                <a:t>Pixel (28, 22)</a:t>
              </a:r>
              <a:endParaRPr/>
            </a:p>
          </p:txBody>
        </p:sp>
      </p:grpSp>
      <p:sp>
        <p:nvSpPr>
          <p:cNvPr id="40" name="Google Shape;295;p24">
            <a:extLst>
              <a:ext uri="{FF2B5EF4-FFF2-40B4-BE49-F238E27FC236}">
                <a16:creationId xmlns:a16="http://schemas.microsoft.com/office/drawing/2014/main" id="{AAF334E0-23CB-AC88-9093-BD0EDC3B7E25}"/>
              </a:ext>
            </a:extLst>
          </p:cNvPr>
          <p:cNvSpPr txBox="1"/>
          <p:nvPr/>
        </p:nvSpPr>
        <p:spPr>
          <a:xfrm>
            <a:off x="1321373" y="4648246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1" name="Google Shape;296;p24">
            <a:extLst>
              <a:ext uri="{FF2B5EF4-FFF2-40B4-BE49-F238E27FC236}">
                <a16:creationId xmlns:a16="http://schemas.microsoft.com/office/drawing/2014/main" id="{E6E40829-1CE8-0BA3-CA80-29C44E2C0DCF}"/>
              </a:ext>
            </a:extLst>
          </p:cNvPr>
          <p:cNvSpPr txBox="1"/>
          <p:nvPr/>
        </p:nvSpPr>
        <p:spPr>
          <a:xfrm>
            <a:off x="3058422" y="4573799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2" name="Google Shape;297;p24">
            <a:extLst>
              <a:ext uri="{FF2B5EF4-FFF2-40B4-BE49-F238E27FC236}">
                <a16:creationId xmlns:a16="http://schemas.microsoft.com/office/drawing/2014/main" id="{09B356E2-65B4-02C9-EB56-D6D490075BE4}"/>
              </a:ext>
            </a:extLst>
          </p:cNvPr>
          <p:cNvSpPr txBox="1"/>
          <p:nvPr/>
        </p:nvSpPr>
        <p:spPr>
          <a:xfrm>
            <a:off x="2215572" y="2880154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DF3C92C-1500-6779-01D3-5FB700902565}"/>
                  </a:ext>
                </a:extLst>
              </p:cNvPr>
              <p:cNvSpPr txBox="1"/>
              <p:nvPr/>
            </p:nvSpPr>
            <p:spPr>
              <a:xfrm>
                <a:off x="4664989" y="2822900"/>
                <a:ext cx="4394839" cy="1705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=9.74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0.668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9.5</m:t>
                            </m:r>
                          </m:den>
                        </m:f>
                        <m:r>
                          <a:rPr lang="pt-B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0.194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10.5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+0.139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</m:oMath>
                </a14:m>
                <a:r>
                  <a:rPr lang="pt-B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0.685 </a:t>
                </a:r>
              </a:p>
              <a:p>
                <a:endParaRPr lang="pt-BR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=9.74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0.668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9.5</m:t>
                            </m:r>
                          </m:den>
                        </m:f>
                        <m:r>
                          <a:rPr lang="pt-B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0.194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10.5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+0.139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</m:oMath>
                </a14:m>
                <a:r>
                  <a:rPr lang="pt-B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0.180</a:t>
                </a:r>
              </a:p>
              <a:p>
                <a:pPr lvl="0"/>
                <a:endParaRPr lang="pt-B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=9.74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0.668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9.5</m:t>
                            </m:r>
                          </m:den>
                        </m:f>
                        <m:r>
                          <a:rPr lang="pt-B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0.194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10.5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+0.139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</m:oMath>
                </a14:m>
                <a:r>
                  <a:rPr lang="pt-B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0.135</a:t>
                </a:r>
              </a:p>
              <a:p>
                <a:pPr lvl="0"/>
                <a:endParaRPr lang="pt-B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DF3C92C-1500-6779-01D3-5FB700902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989" y="2822900"/>
                <a:ext cx="4394839" cy="1705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7739905-1F29-E71A-B4F8-A671A6F9A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1163" y="4832912"/>
            <a:ext cx="812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0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Aplicando Texturas</a:t>
            </a:r>
            <a:endParaRPr/>
          </a:p>
        </p:txBody>
      </p:sp>
      <p:sp>
        <p:nvSpPr>
          <p:cNvPr id="338" name="Google Shape;338;p26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endParaRPr sz="2400"/>
          </a:p>
        </p:txBody>
      </p:sp>
      <p:sp>
        <p:nvSpPr>
          <p:cNvPr id="339" name="Google Shape;339;p26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"/>
          <p:cNvSpPr txBox="1"/>
          <p:nvPr/>
        </p:nvSpPr>
        <p:spPr>
          <a:xfrm>
            <a:off x="84173" y="688183"/>
            <a:ext cx="5967230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</a:rPr>
              <a:t>  &lt;Viewpoint </a:t>
            </a:r>
            <a:r>
              <a:rPr lang="en-US" sz="1200" dirty="0">
                <a:solidFill>
                  <a:srgbClr val="FF0000"/>
                </a:solidFill>
              </a:rPr>
              <a:t>position</a:t>
            </a:r>
            <a:r>
              <a:rPr lang="en-US" sz="1200" dirty="0">
                <a:solidFill>
                  <a:srgbClr val="8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"0 0 10"</a:t>
            </a:r>
            <a:r>
              <a:rPr lang="en-US" sz="1200" dirty="0">
                <a:solidFill>
                  <a:srgbClr val="800000"/>
                </a:solidFill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TextureCoordinate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'0.0 0.0 1.0 0.0 0.5 1.0'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ImageTexture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 "</a:t>
            </a:r>
            <a:r>
              <a:rPr lang="en-US" sz="12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chess.png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 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7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Texturas</a:t>
            </a:r>
            <a:endParaRPr/>
          </a:p>
        </p:txBody>
      </p:sp>
      <p:sp>
        <p:nvSpPr>
          <p:cNvPr id="347" name="Google Shape;347;p27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grpSp>
        <p:nvGrpSpPr>
          <p:cNvPr id="348" name="Google Shape;348;p27"/>
          <p:cNvGrpSpPr/>
          <p:nvPr/>
        </p:nvGrpSpPr>
        <p:grpSpPr>
          <a:xfrm>
            <a:off x="174306" y="3363166"/>
            <a:ext cx="3063277" cy="2238117"/>
            <a:chOff x="174306" y="3363166"/>
            <a:chExt cx="3063277" cy="2238117"/>
          </a:xfrm>
        </p:grpSpPr>
        <p:pic>
          <p:nvPicPr>
            <p:cNvPr id="349" name="Google Shape;349;p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60004" y="3363166"/>
              <a:ext cx="2877579" cy="22381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0" name="Google Shape;350;p27"/>
            <p:cNvSpPr txBox="1"/>
            <p:nvPr/>
          </p:nvSpPr>
          <p:spPr>
            <a:xfrm>
              <a:off x="901230" y="493813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351" name="Google Shape;351;p27"/>
            <p:cNvSpPr txBox="1"/>
            <p:nvPr/>
          </p:nvSpPr>
          <p:spPr>
            <a:xfrm>
              <a:off x="2318319" y="471524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52" name="Google Shape;352;p27"/>
            <p:cNvSpPr txBox="1"/>
            <p:nvPr/>
          </p:nvSpPr>
          <p:spPr>
            <a:xfrm>
              <a:off x="1677576" y="3401879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grpSp>
          <p:nvGrpSpPr>
            <p:cNvPr id="353" name="Google Shape;353;p27"/>
            <p:cNvGrpSpPr/>
            <p:nvPr/>
          </p:nvGrpSpPr>
          <p:grpSpPr>
            <a:xfrm>
              <a:off x="174306" y="3556382"/>
              <a:ext cx="1333582" cy="1381654"/>
              <a:chOff x="1636954" y="2336415"/>
              <a:chExt cx="1333582" cy="1381654"/>
            </a:xfrm>
          </p:grpSpPr>
          <p:cxnSp>
            <p:nvCxnSpPr>
              <p:cNvPr id="354" name="Google Shape;354;p27"/>
              <p:cNvCxnSpPr>
                <a:stCxn id="355" idx="2"/>
              </p:cNvCxnSpPr>
              <p:nvPr/>
            </p:nvCxnSpPr>
            <p:spPr>
              <a:xfrm rot="-5400000" flipH="1">
                <a:off x="2066745" y="2911969"/>
                <a:ext cx="1043100" cy="569100"/>
              </a:xfrm>
              <a:prstGeom prst="curvedConnector3">
                <a:avLst>
                  <a:gd name="adj1" fmla="val 50000"/>
                </a:avLst>
              </a:prstGeom>
              <a:noFill/>
              <a:ln w="28575" cap="flat" cmpd="sng">
                <a:solidFill>
                  <a:srgbClr val="632423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55" name="Google Shape;355;p27"/>
              <p:cNvSpPr txBox="1"/>
              <p:nvPr/>
            </p:nvSpPr>
            <p:spPr>
              <a:xfrm>
                <a:off x="1636954" y="2336415"/>
                <a:ext cx="1333582" cy="338554"/>
              </a:xfrm>
              <a:prstGeom prst="rect">
                <a:avLst/>
              </a:prstGeom>
              <a:solidFill>
                <a:srgbClr val="DDD9C3"/>
              </a:solidFill>
              <a:ln w="9525" cap="flat" cmpd="sng">
                <a:solidFill>
                  <a:srgbClr val="6324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63242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Pixel (28, 22)</a:t>
                </a:r>
                <a:endParaRPr dirty="0"/>
              </a:p>
            </p:txBody>
          </p:sp>
        </p:grpSp>
      </p:grpSp>
      <p:sp>
        <p:nvSpPr>
          <p:cNvPr id="356" name="Google Shape;356;p27"/>
          <p:cNvSpPr/>
          <p:nvPr/>
        </p:nvSpPr>
        <p:spPr>
          <a:xfrm>
            <a:off x="4577984" y="4657093"/>
            <a:ext cx="754144" cy="320334"/>
          </a:xfrm>
          <a:prstGeom prst="rect">
            <a:avLst/>
          </a:prstGeom>
          <a:solidFill>
            <a:srgbClr val="3B0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Google Shape;35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8622" y="3063103"/>
            <a:ext cx="2095717" cy="2095717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7"/>
          <p:cNvSpPr txBox="1"/>
          <p:nvPr/>
        </p:nvSpPr>
        <p:spPr>
          <a:xfrm>
            <a:off x="4244330" y="548384"/>
            <a:ext cx="154724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Pesos</a:t>
            </a:r>
            <a:endParaRPr dirty="0"/>
          </a:p>
          <a:p>
            <a:pPr lvl="0"/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0.668</a:t>
            </a:r>
            <a:endParaRPr lang="en-US" sz="1800" dirty="0"/>
          </a:p>
          <a:p>
            <a:pPr lvl="0"/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β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0.194</a:t>
            </a:r>
            <a:endParaRPr lang="en-US" sz="1800" dirty="0"/>
          </a:p>
          <a:p>
            <a:pPr lvl="0"/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0.139</a:t>
            </a:r>
            <a:endParaRPr lang="en-US" sz="1800" dirty="0"/>
          </a:p>
        </p:txBody>
      </p:sp>
      <p:sp>
        <p:nvSpPr>
          <p:cNvPr id="359" name="Google Shape;359;p27"/>
          <p:cNvSpPr txBox="1"/>
          <p:nvPr/>
        </p:nvSpPr>
        <p:spPr>
          <a:xfrm>
            <a:off x="5422820" y="584464"/>
            <a:ext cx="3824861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= αU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βU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γU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= 0.668*0.0 + 0.194*1.0 + 0.139*0.5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= 0.2635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= αV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βV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γV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= 0.668*0.0 + 0.194*0.0 + 0.139*1.0</a:t>
            </a:r>
          </a:p>
          <a:p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= 0.139</a:t>
            </a:r>
            <a:endParaRPr lang="en-US" sz="1600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0" name="Google Shape;360;p27"/>
          <p:cNvGrpSpPr/>
          <p:nvPr/>
        </p:nvGrpSpPr>
        <p:grpSpPr>
          <a:xfrm>
            <a:off x="5773338" y="2965548"/>
            <a:ext cx="2555268" cy="2599049"/>
            <a:chOff x="6145673" y="773422"/>
            <a:chExt cx="2555268" cy="2599049"/>
          </a:xfrm>
        </p:grpSpPr>
        <p:cxnSp>
          <p:nvCxnSpPr>
            <p:cNvPr id="361" name="Google Shape;361;p27"/>
            <p:cNvCxnSpPr/>
            <p:nvPr/>
          </p:nvCxnSpPr>
          <p:spPr>
            <a:xfrm>
              <a:off x="6397834" y="3082565"/>
              <a:ext cx="230310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62" name="Google Shape;362;p27"/>
            <p:cNvCxnSpPr/>
            <p:nvPr/>
          </p:nvCxnSpPr>
          <p:spPr>
            <a:xfrm rot="10800000">
              <a:off x="6400844" y="773422"/>
              <a:ext cx="0" cy="231857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63" name="Google Shape;363;p27"/>
            <p:cNvSpPr txBox="1"/>
            <p:nvPr/>
          </p:nvSpPr>
          <p:spPr>
            <a:xfrm>
              <a:off x="7368251" y="3003139"/>
              <a:ext cx="346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7"/>
            <p:cNvSpPr txBox="1"/>
            <p:nvPr/>
          </p:nvSpPr>
          <p:spPr>
            <a:xfrm>
              <a:off x="6145673" y="1799860"/>
              <a:ext cx="346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5" name="Google Shape;365;p27"/>
          <p:cNvSpPr txBox="1"/>
          <p:nvPr/>
        </p:nvSpPr>
        <p:spPr>
          <a:xfrm>
            <a:off x="3698544" y="3207691"/>
            <a:ext cx="223870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UV = (0.264, 0.139)</a:t>
            </a:r>
            <a:endParaRPr dirty="0"/>
          </a:p>
        </p:txBody>
      </p:sp>
      <p:grpSp>
        <p:nvGrpSpPr>
          <p:cNvPr id="366" name="Google Shape;366;p27"/>
          <p:cNvGrpSpPr/>
          <p:nvPr/>
        </p:nvGrpSpPr>
        <p:grpSpPr>
          <a:xfrm>
            <a:off x="3694621" y="3060957"/>
            <a:ext cx="2776904" cy="1733057"/>
            <a:chOff x="2329883" y="2306503"/>
            <a:chExt cx="2776904" cy="1733057"/>
          </a:xfrm>
        </p:grpSpPr>
        <p:sp>
          <p:nvSpPr>
            <p:cNvPr id="367" name="Google Shape;367;p27"/>
            <p:cNvSpPr/>
            <p:nvPr/>
          </p:nvSpPr>
          <p:spPr>
            <a:xfrm>
              <a:off x="2329883" y="2306503"/>
              <a:ext cx="1991659" cy="604417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8" name="Google Shape;368;p27"/>
            <p:cNvCxnSpPr>
              <a:cxnSpLocks/>
            </p:cNvCxnSpPr>
            <p:nvPr/>
          </p:nvCxnSpPr>
          <p:spPr>
            <a:xfrm>
              <a:off x="3284749" y="2980014"/>
              <a:ext cx="1822038" cy="1059546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369" name="Google Shape;369;p27"/>
          <p:cNvCxnSpPr>
            <a:cxnSpLocks/>
          </p:cNvCxnSpPr>
          <p:nvPr/>
        </p:nvCxnSpPr>
        <p:spPr>
          <a:xfrm flipH="1">
            <a:off x="5359993" y="4817261"/>
            <a:ext cx="1114887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0" name="Google Shape;370;p27"/>
          <p:cNvSpPr txBox="1"/>
          <p:nvPr/>
        </p:nvSpPr>
        <p:spPr>
          <a:xfrm>
            <a:off x="6258193" y="2648158"/>
            <a:ext cx="1894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chess.png (32x32)</a:t>
            </a:r>
            <a:endParaRPr/>
          </a:p>
        </p:txBody>
      </p:sp>
      <p:sp>
        <p:nvSpPr>
          <p:cNvPr id="3" name="Google Shape;285;p24">
            <a:extLst>
              <a:ext uri="{FF2B5EF4-FFF2-40B4-BE49-F238E27FC236}">
                <a16:creationId xmlns:a16="http://schemas.microsoft.com/office/drawing/2014/main" id="{2135B9FA-4E17-07B9-89C7-0415805BAEC7}"/>
              </a:ext>
            </a:extLst>
          </p:cNvPr>
          <p:cNvSpPr txBox="1"/>
          <p:nvPr/>
        </p:nvSpPr>
        <p:spPr>
          <a:xfrm>
            <a:off x="434762" y="5256861"/>
            <a:ext cx="116156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uv</a:t>
            </a: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(0.0, 0.0)</a:t>
            </a:r>
            <a:endParaRPr dirty="0"/>
          </a:p>
        </p:txBody>
      </p:sp>
      <p:sp>
        <p:nvSpPr>
          <p:cNvPr id="5" name="Google Shape;285;p24">
            <a:extLst>
              <a:ext uri="{FF2B5EF4-FFF2-40B4-BE49-F238E27FC236}">
                <a16:creationId xmlns:a16="http://schemas.microsoft.com/office/drawing/2014/main" id="{899218CF-488E-6828-4BE4-38C6B5BB77CF}"/>
              </a:ext>
            </a:extLst>
          </p:cNvPr>
          <p:cNvSpPr txBox="1"/>
          <p:nvPr/>
        </p:nvSpPr>
        <p:spPr>
          <a:xfrm>
            <a:off x="2188215" y="5026817"/>
            <a:ext cx="116156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uv</a:t>
            </a: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(1.0, 0.0)</a:t>
            </a:r>
            <a:endParaRPr dirty="0"/>
          </a:p>
        </p:txBody>
      </p:sp>
      <p:sp>
        <p:nvSpPr>
          <p:cNvPr id="6" name="Google Shape;285;p24">
            <a:extLst>
              <a:ext uri="{FF2B5EF4-FFF2-40B4-BE49-F238E27FC236}">
                <a16:creationId xmlns:a16="http://schemas.microsoft.com/office/drawing/2014/main" id="{1B5F61E9-6555-C37B-CE3A-309615D0F124}"/>
              </a:ext>
            </a:extLst>
          </p:cNvPr>
          <p:cNvSpPr txBox="1"/>
          <p:nvPr/>
        </p:nvSpPr>
        <p:spPr>
          <a:xfrm>
            <a:off x="2018344" y="3426732"/>
            <a:ext cx="116156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uv</a:t>
            </a: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(0.5, 1.0)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Texturas MipMap</a:t>
            </a:r>
            <a:endParaRPr/>
          </a:p>
        </p:txBody>
      </p:sp>
      <p:sp>
        <p:nvSpPr>
          <p:cNvPr id="378" name="Google Shape;378;p28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grpSp>
        <p:nvGrpSpPr>
          <p:cNvPr id="379" name="Google Shape;379;p28"/>
          <p:cNvGrpSpPr/>
          <p:nvPr/>
        </p:nvGrpSpPr>
        <p:grpSpPr>
          <a:xfrm>
            <a:off x="174306" y="3363166"/>
            <a:ext cx="3063277" cy="2238117"/>
            <a:chOff x="174306" y="3363166"/>
            <a:chExt cx="3063277" cy="2238117"/>
          </a:xfrm>
        </p:grpSpPr>
        <p:pic>
          <p:nvPicPr>
            <p:cNvPr id="380" name="Google Shape;380;p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60004" y="3363166"/>
              <a:ext cx="2877579" cy="22381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1" name="Google Shape;381;p28"/>
            <p:cNvSpPr txBox="1"/>
            <p:nvPr/>
          </p:nvSpPr>
          <p:spPr>
            <a:xfrm>
              <a:off x="901230" y="493813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382" name="Google Shape;382;p28"/>
            <p:cNvSpPr txBox="1"/>
            <p:nvPr/>
          </p:nvSpPr>
          <p:spPr>
            <a:xfrm>
              <a:off x="2318319" y="471524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83" name="Google Shape;383;p28"/>
            <p:cNvSpPr txBox="1"/>
            <p:nvPr/>
          </p:nvSpPr>
          <p:spPr>
            <a:xfrm>
              <a:off x="1677576" y="3401879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grpSp>
          <p:nvGrpSpPr>
            <p:cNvPr id="384" name="Google Shape;384;p28"/>
            <p:cNvGrpSpPr/>
            <p:nvPr/>
          </p:nvGrpSpPr>
          <p:grpSpPr>
            <a:xfrm>
              <a:off x="174306" y="3556382"/>
              <a:ext cx="1333582" cy="1381654"/>
              <a:chOff x="1636954" y="2336415"/>
              <a:chExt cx="1333582" cy="1381654"/>
            </a:xfrm>
          </p:grpSpPr>
          <p:cxnSp>
            <p:nvCxnSpPr>
              <p:cNvPr id="385" name="Google Shape;385;p28"/>
              <p:cNvCxnSpPr>
                <a:stCxn id="386" idx="2"/>
              </p:cNvCxnSpPr>
              <p:nvPr/>
            </p:nvCxnSpPr>
            <p:spPr>
              <a:xfrm rot="-5400000" flipH="1">
                <a:off x="2066745" y="2911969"/>
                <a:ext cx="1043100" cy="569100"/>
              </a:xfrm>
              <a:prstGeom prst="curvedConnector3">
                <a:avLst>
                  <a:gd name="adj1" fmla="val 50000"/>
                </a:avLst>
              </a:prstGeom>
              <a:noFill/>
              <a:ln w="28575" cap="flat" cmpd="sng">
                <a:solidFill>
                  <a:srgbClr val="632423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86" name="Google Shape;386;p28"/>
              <p:cNvSpPr txBox="1"/>
              <p:nvPr/>
            </p:nvSpPr>
            <p:spPr>
              <a:xfrm>
                <a:off x="1636954" y="2336415"/>
                <a:ext cx="1333582" cy="338554"/>
              </a:xfrm>
              <a:prstGeom prst="rect">
                <a:avLst/>
              </a:prstGeom>
              <a:solidFill>
                <a:srgbClr val="DDD9C3"/>
              </a:solidFill>
              <a:ln w="9525" cap="flat" cmpd="sng">
                <a:solidFill>
                  <a:srgbClr val="6324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63242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Pixel (28, 22)</a:t>
                </a:r>
                <a:endParaRPr/>
              </a:p>
            </p:txBody>
          </p:sp>
        </p:grpSp>
      </p:grpSp>
      <p:sp>
        <p:nvSpPr>
          <p:cNvPr id="399" name="Google Shape;399;p28"/>
          <p:cNvSpPr txBox="1"/>
          <p:nvPr/>
        </p:nvSpPr>
        <p:spPr>
          <a:xfrm>
            <a:off x="4572000" y="1732030"/>
            <a:ext cx="363408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Coordenadas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u,v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(29, 22) =&gt; UV(0.414, 0.129)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(28, 23) =&gt; UV(0.248, -0.010)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1" name="Google Shape;401;p28" descr="{&quot;backgroundColor&quot;:&quot;#FFFFFF&quot;,&quot;code&quot;:&quot;\\begin{lalign*}\n&amp;{\\frac{∂u}{∂x}=\\frac{\\text{u}_{10}-\\text{u}_{00}}{1}}\\\\\n&amp;{}\\\\\n&amp;{\\frac{∂u}{∂y}=\\frac{\\text{u}_{01}-\\text{u}_{00}}{1}}\t\n\\end{lalign*}&quot;,&quot;aid&quot;:null,&quot;backgroundColorModified&quot;:null,&quot;font&quot;:{&quot;color&quot;:&quot;#000000&quot;,&quot;family&quot;:&quot;Arial&quot;,&quot;size&quot;:12},&quot;id&quot;:&quot;1&quot;,&quot;type&quot;:&quot;lalign*&quot;,&quot;ts&quot;:1632701200109,&quot;cs&quot;:&quot;Tot4mAX+bMdIwfaMUrKx5Q==&quot;,&quot;size&quot;:{&quot;width&quot;:130.83333333333334,&quot;height&quot;:112.33333333333333}}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0452" y="2802855"/>
            <a:ext cx="1414410" cy="1214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8" descr="{&quot;id&quot;:&quot;1&quot;,&quot;code&quot;:&quot;\\begin{lalign*}\n&amp;{\\frac{∂v}{∂x}=\\frac{\\text{v}_{10}-\\text{v}_{00}}{1}}\\\\\n&amp;{}\\\\\n&amp;{\\frac{∂v}{∂y}=\\frac{\\text{v}_{01}-\\text{v}_{00}}{1}}\t\n\\end{lalign*}&quot;,&quot;backgroundColor&quot;:&quot;#FFFFFF&quot;,&quot;backgroundColorModified&quot;:false,&quot;aid&quot;:null,&quot;font&quot;:{&quot;size&quot;:12,&quot;color&quot;:&quot;#000000&quot;,&quot;family&quot;:&quot;Arial&quot;},&quot;type&quot;:&quot;lalign*&quot;,&quot;ts&quot;:1632701277160,&quot;cs&quot;:&quot;2EKu5Bol8ko4bqkAQO3YNw==&quot;,&quot;size&quot;:{&quot;width&quot;:129.66666666666666,&quot;height&quot;:112.33333333333333}}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45094" y="2802855"/>
            <a:ext cx="1407737" cy="121955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45;p27">
            <a:extLst>
              <a:ext uri="{FF2B5EF4-FFF2-40B4-BE49-F238E27FC236}">
                <a16:creationId xmlns:a16="http://schemas.microsoft.com/office/drawing/2014/main" id="{29A8DD57-C5BE-6166-ED88-954DD47116C1}"/>
              </a:ext>
            </a:extLst>
          </p:cNvPr>
          <p:cNvSpPr txBox="1"/>
          <p:nvPr/>
        </p:nvSpPr>
        <p:spPr>
          <a:xfrm>
            <a:off x="84173" y="688183"/>
            <a:ext cx="4270851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</a:rPr>
              <a:t>  &lt;Viewpoint </a:t>
            </a:r>
            <a:r>
              <a:rPr lang="en-US" sz="1200" dirty="0">
                <a:solidFill>
                  <a:srgbClr val="FF0000"/>
                </a:solidFill>
              </a:rPr>
              <a:t>position</a:t>
            </a:r>
            <a:r>
              <a:rPr lang="en-US" sz="1200" dirty="0">
                <a:solidFill>
                  <a:srgbClr val="8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"0 0 10"</a:t>
            </a:r>
            <a:r>
              <a:rPr lang="en-US" sz="1200" dirty="0">
                <a:solidFill>
                  <a:srgbClr val="800000"/>
                </a:solidFill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TextureCoordinate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'0.0 0.0 1.0 0.0 0.5 1.0'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ImageTexture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 "</a:t>
            </a:r>
            <a:r>
              <a:rPr lang="en-US" sz="12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chess.png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 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365;p27">
            <a:extLst>
              <a:ext uri="{FF2B5EF4-FFF2-40B4-BE49-F238E27FC236}">
                <a16:creationId xmlns:a16="http://schemas.microsoft.com/office/drawing/2014/main" id="{8E46714C-3000-9427-DF57-119716FAEE4B}"/>
              </a:ext>
            </a:extLst>
          </p:cNvPr>
          <p:cNvSpPr txBox="1"/>
          <p:nvPr/>
        </p:nvSpPr>
        <p:spPr>
          <a:xfrm>
            <a:off x="4572000" y="1279390"/>
            <a:ext cx="223870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UV = (0.264, 0.139)</a:t>
            </a:r>
            <a:endParaRPr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A6D9B8-04F7-4EB1-F7A7-7222CD1625D7}"/>
              </a:ext>
            </a:extLst>
          </p:cNvPr>
          <p:cNvGrpSpPr/>
          <p:nvPr/>
        </p:nvGrpSpPr>
        <p:grpSpPr>
          <a:xfrm>
            <a:off x="1380649" y="4647870"/>
            <a:ext cx="613286" cy="824327"/>
            <a:chOff x="1380649" y="4647870"/>
            <a:chExt cx="613286" cy="82432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8DE2210-EAA1-BF61-371F-959D8F1720FF}"/>
                </a:ext>
              </a:extLst>
            </p:cNvPr>
            <p:cNvSpPr/>
            <p:nvPr/>
          </p:nvSpPr>
          <p:spPr>
            <a:xfrm>
              <a:off x="1577041" y="4863554"/>
              <a:ext cx="81681" cy="82493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B069C14-0A4B-6055-E063-04F539A41E3C}"/>
                </a:ext>
              </a:extLst>
            </p:cNvPr>
            <p:cNvSpPr/>
            <p:nvPr/>
          </p:nvSpPr>
          <p:spPr>
            <a:xfrm>
              <a:off x="1380649" y="5119647"/>
              <a:ext cx="81681" cy="82493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E1B369-61D5-9F57-E247-D6E4FDFD82E1}"/>
                </a:ext>
              </a:extLst>
            </p:cNvPr>
            <p:cNvSpPr txBox="1"/>
            <p:nvPr/>
          </p:nvSpPr>
          <p:spPr>
            <a:xfrm>
              <a:off x="1380649" y="5164420"/>
              <a:ext cx="3760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0B339B-C2BA-614F-EEF8-ECB4992540DE}"/>
                </a:ext>
              </a:extLst>
            </p:cNvPr>
            <p:cNvSpPr txBox="1"/>
            <p:nvPr/>
          </p:nvSpPr>
          <p:spPr>
            <a:xfrm>
              <a:off x="1617881" y="4647870"/>
              <a:ext cx="3760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Texturas MipMap</a:t>
            </a:r>
            <a:endParaRPr/>
          </a:p>
        </p:txBody>
      </p:sp>
      <p:sp>
        <p:nvSpPr>
          <p:cNvPr id="409" name="Google Shape;409;p29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grpSp>
        <p:nvGrpSpPr>
          <p:cNvPr id="410" name="Google Shape;410;p29"/>
          <p:cNvGrpSpPr/>
          <p:nvPr/>
        </p:nvGrpSpPr>
        <p:grpSpPr>
          <a:xfrm>
            <a:off x="174306" y="3363166"/>
            <a:ext cx="3063277" cy="2238117"/>
            <a:chOff x="174306" y="3363166"/>
            <a:chExt cx="3063277" cy="2238117"/>
          </a:xfrm>
        </p:grpSpPr>
        <p:pic>
          <p:nvPicPr>
            <p:cNvPr id="411" name="Google Shape;411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60004" y="3363166"/>
              <a:ext cx="2877579" cy="22381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2" name="Google Shape;412;p29"/>
            <p:cNvSpPr txBox="1"/>
            <p:nvPr/>
          </p:nvSpPr>
          <p:spPr>
            <a:xfrm>
              <a:off x="901230" y="493813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413" name="Google Shape;413;p29"/>
            <p:cNvSpPr txBox="1"/>
            <p:nvPr/>
          </p:nvSpPr>
          <p:spPr>
            <a:xfrm>
              <a:off x="2318319" y="471524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414" name="Google Shape;414;p29"/>
            <p:cNvSpPr txBox="1"/>
            <p:nvPr/>
          </p:nvSpPr>
          <p:spPr>
            <a:xfrm>
              <a:off x="1677576" y="3401879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grpSp>
          <p:nvGrpSpPr>
            <p:cNvPr id="415" name="Google Shape;415;p29"/>
            <p:cNvGrpSpPr/>
            <p:nvPr/>
          </p:nvGrpSpPr>
          <p:grpSpPr>
            <a:xfrm>
              <a:off x="174306" y="3556382"/>
              <a:ext cx="1333582" cy="1381654"/>
              <a:chOff x="1636954" y="2336415"/>
              <a:chExt cx="1333582" cy="1381654"/>
            </a:xfrm>
          </p:grpSpPr>
          <p:cxnSp>
            <p:nvCxnSpPr>
              <p:cNvPr id="416" name="Google Shape;416;p29"/>
              <p:cNvCxnSpPr>
                <a:stCxn id="417" idx="2"/>
              </p:cNvCxnSpPr>
              <p:nvPr/>
            </p:nvCxnSpPr>
            <p:spPr>
              <a:xfrm rot="-5400000" flipH="1">
                <a:off x="2066745" y="2911969"/>
                <a:ext cx="1043100" cy="569100"/>
              </a:xfrm>
              <a:prstGeom prst="curvedConnector3">
                <a:avLst>
                  <a:gd name="adj1" fmla="val 50000"/>
                </a:avLst>
              </a:prstGeom>
              <a:noFill/>
              <a:ln w="28575" cap="flat" cmpd="sng">
                <a:solidFill>
                  <a:srgbClr val="632423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417" name="Google Shape;417;p29"/>
              <p:cNvSpPr txBox="1"/>
              <p:nvPr/>
            </p:nvSpPr>
            <p:spPr>
              <a:xfrm>
                <a:off x="1636954" y="2336415"/>
                <a:ext cx="1333582" cy="338554"/>
              </a:xfrm>
              <a:prstGeom prst="rect">
                <a:avLst/>
              </a:prstGeom>
              <a:solidFill>
                <a:srgbClr val="DDD9C3"/>
              </a:solidFill>
              <a:ln w="9525" cap="flat" cmpd="sng">
                <a:solidFill>
                  <a:srgbClr val="6324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63242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Pixel (28, 22)</a:t>
                </a:r>
                <a:endParaRPr/>
              </a:p>
            </p:txBody>
          </p:sp>
        </p:grpSp>
      </p:grpSp>
      <p:sp>
        <p:nvSpPr>
          <p:cNvPr id="419" name="Google Shape;419;p29"/>
          <p:cNvSpPr txBox="1"/>
          <p:nvPr/>
        </p:nvSpPr>
        <p:spPr>
          <a:xfrm>
            <a:off x="189005" y="781702"/>
            <a:ext cx="142444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= 0.264</a:t>
            </a:r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= 0.139</a:t>
            </a:r>
            <a:endParaRPr dirty="0"/>
          </a:p>
        </p:txBody>
      </p:sp>
      <p:sp>
        <p:nvSpPr>
          <p:cNvPr id="426" name="Google Shape;426;p29"/>
          <p:cNvSpPr txBox="1"/>
          <p:nvPr/>
        </p:nvSpPr>
        <p:spPr>
          <a:xfrm>
            <a:off x="1507888" y="550801"/>
            <a:ext cx="370513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Coordenadas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u,v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(29, 22) =&gt; UV(0.414, 0.129)</a:t>
            </a:r>
            <a:endParaRPr lang="en-US" sz="1800" dirty="0"/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(28, 23) =&gt; UV(0.248, -0.010)</a:t>
            </a:r>
            <a:endParaRPr lang="en-US"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9" name="Google Shape;429;p29" descr="{&quot;backgroundColor&quot;:&quot;#FFFFFF&quot;,&quot;code&quot;:&quot;\\begin{lalign*}\n&amp;{\\frac{∂u}{∂x}=\\frac{\\text{u}_{10}-\\text{u}_{00}}{1}}\\\\\n&amp;{}\\\\\n&amp;{\\frac{∂u}{∂y}=\\frac{\\text{u}_{01}-\\text{u}_{00}}{1}}\t\n\\end{lalign*}&quot;,&quot;aid&quot;:null,&quot;backgroundColorModified&quot;:null,&quot;font&quot;:{&quot;color&quot;:&quot;#000000&quot;,&quot;family&quot;:&quot;Arial&quot;,&quot;size&quot;:12},&quot;id&quot;:&quot;1&quot;,&quot;type&quot;:&quot;lalign*&quot;,&quot;ts&quot;:1632701200109,&quot;cs&quot;:&quot;Tot4mAX+bMdIwfaMUrKx5Q==&quot;,&quot;size&quot;:{&quot;width&quot;:130.83333333333334,&quot;height&quot;:112.33333333333333}}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3642" y="1695532"/>
            <a:ext cx="1414410" cy="12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29" descr="{&quot;id&quot;:&quot;1&quot;,&quot;code&quot;:&quot;\\begin{lalign*}\n&amp;{\\frac{∂v}{∂x}=\\frac{\\text{v}_{10}-\\text{v}_{00}}{1}}\\\\\n&amp;{}\\\\\n&amp;{\\frac{∂v}{∂y}=\\frac{\\text{v}_{01}-\\text{v}_{00}}{1}}\t\n\\end{lalign*}&quot;,&quot;backgroundColor&quot;:&quot;#FFFFFF&quot;,&quot;backgroundColorModified&quot;:false,&quot;aid&quot;:null,&quot;font&quot;:{&quot;size&quot;:12,&quot;color&quot;:&quot;#000000&quot;,&quot;family&quot;:&quot;Arial&quot;},&quot;type&quot;:&quot;lalign*&quot;,&quot;ts&quot;:1632701277160,&quot;cs&quot;:&quot;2EKu5Bol8ko4bqkAQO3YNw==&quot;,&quot;size&quot;:{&quot;width&quot;:129.66666666666666,&quot;height&quot;:112.33333333333333}}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71293" y="1751089"/>
            <a:ext cx="1407737" cy="121955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35" name="Google Shape;435;p29"/>
              <p:cNvSpPr txBox="1"/>
              <p:nvPr/>
            </p:nvSpPr>
            <p:spPr>
              <a:xfrm>
                <a:off x="1837286" y="1707311"/>
                <a:ext cx="2316088" cy="4607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= </a:t>
                </a:r>
                <a14:m>
                  <m:oMath xmlns:m="http://schemas.openxmlformats.org/officeDocument/2006/math"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32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fPr>
                          <m:num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0.414−0.264</m:t>
                            </m:r>
                          </m:num>
                          <m:den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=4.8</m:t>
                    </m:r>
                  </m:oMath>
                </a14:m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 sz="1600" dirty="0"/>
              </a:p>
            </p:txBody>
          </p:sp>
        </mc:Choice>
        <mc:Fallback>
          <p:sp>
            <p:nvSpPr>
              <p:cNvPr id="435" name="Google Shape;435;p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286" y="1707311"/>
                <a:ext cx="2316088" cy="460791"/>
              </a:xfrm>
              <a:prstGeom prst="rect">
                <a:avLst/>
              </a:prstGeom>
              <a:blipFill>
                <a:blip r:embed="rId6"/>
                <a:stretch>
                  <a:fillRect l="-2732" t="-5405" b="-135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9" name="Google Shape;439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41106" y="825605"/>
            <a:ext cx="781050" cy="5619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435;p29">
                <a:extLst>
                  <a:ext uri="{FF2B5EF4-FFF2-40B4-BE49-F238E27FC236}">
                    <a16:creationId xmlns:a16="http://schemas.microsoft.com/office/drawing/2014/main" id="{BA848251-EE17-2997-01CF-F03970DEFCBF}"/>
                  </a:ext>
                </a:extLst>
              </p:cNvPr>
              <p:cNvSpPr txBox="1"/>
              <p:nvPr/>
            </p:nvSpPr>
            <p:spPr>
              <a:xfrm>
                <a:off x="1848051" y="2444963"/>
                <a:ext cx="2723949" cy="4607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= </a:t>
                </a:r>
                <a14:m>
                  <m:oMath xmlns:m="http://schemas.openxmlformats.org/officeDocument/2006/math"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32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fPr>
                          <m:num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0.</m:t>
                            </m:r>
                            <m:r>
                              <a:rPr lang="pt-BR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248</m:t>
                            </m:r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−0.264</m:t>
                            </m:r>
                          </m:num>
                          <m:den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=−0.56</m:t>
                    </m:r>
                  </m:oMath>
                </a14:m>
                <a:endParaRPr sz="1600" dirty="0"/>
              </a:p>
            </p:txBody>
          </p:sp>
        </mc:Choice>
        <mc:Fallback>
          <p:sp>
            <p:nvSpPr>
              <p:cNvPr id="2" name="Google Shape;435;p29">
                <a:extLst>
                  <a:ext uri="{FF2B5EF4-FFF2-40B4-BE49-F238E27FC236}">
                    <a16:creationId xmlns:a16="http://schemas.microsoft.com/office/drawing/2014/main" id="{BA848251-EE17-2997-01CF-F03970DEF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051" y="2444963"/>
                <a:ext cx="2723949" cy="460791"/>
              </a:xfrm>
              <a:prstGeom prst="rect">
                <a:avLst/>
              </a:prstGeom>
              <a:blipFill>
                <a:blip r:embed="rId8"/>
                <a:stretch>
                  <a:fillRect l="-2326" t="-2703" b="-135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oogle Shape;357;p27">
            <a:extLst>
              <a:ext uri="{FF2B5EF4-FFF2-40B4-BE49-F238E27FC236}">
                <a16:creationId xmlns:a16="http://schemas.microsoft.com/office/drawing/2014/main" id="{5440631A-E63B-7B2D-96EA-95BDF2DE5D37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47053" y="3477775"/>
            <a:ext cx="2095717" cy="20957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70;p27">
            <a:extLst>
              <a:ext uri="{FF2B5EF4-FFF2-40B4-BE49-F238E27FC236}">
                <a16:creationId xmlns:a16="http://schemas.microsoft.com/office/drawing/2014/main" id="{D47AB51C-44A3-4A60-C39C-E3849B10564B}"/>
              </a:ext>
            </a:extLst>
          </p:cNvPr>
          <p:cNvSpPr txBox="1"/>
          <p:nvPr/>
        </p:nvSpPr>
        <p:spPr>
          <a:xfrm>
            <a:off x="6266624" y="3062830"/>
            <a:ext cx="1894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chess.png (32x32)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Google Shape;435;p29">
                <a:extLst>
                  <a:ext uri="{FF2B5EF4-FFF2-40B4-BE49-F238E27FC236}">
                    <a16:creationId xmlns:a16="http://schemas.microsoft.com/office/drawing/2014/main" id="{B16DF6AF-6A89-EC0A-8331-F003B5507CC5}"/>
                  </a:ext>
                </a:extLst>
              </p:cNvPr>
              <p:cNvSpPr txBox="1"/>
              <p:nvPr/>
            </p:nvSpPr>
            <p:spPr>
              <a:xfrm>
                <a:off x="6276503" y="1751089"/>
                <a:ext cx="2723949" cy="4607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= </a:t>
                </a:r>
                <a14:m>
                  <m:oMath xmlns:m="http://schemas.openxmlformats.org/officeDocument/2006/math"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32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fPr>
                          <m:num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0.</m:t>
                            </m:r>
                            <m:r>
                              <a:rPr lang="pt-BR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129</m:t>
                            </m:r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−0.</m:t>
                            </m:r>
                            <m:r>
                              <a:rPr lang="pt-BR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139</m:t>
                            </m:r>
                          </m:num>
                          <m:den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=−0.32</m:t>
                    </m:r>
                  </m:oMath>
                </a14:m>
                <a:endParaRPr sz="1600" dirty="0"/>
              </a:p>
            </p:txBody>
          </p:sp>
        </mc:Choice>
        <mc:Fallback>
          <p:sp>
            <p:nvSpPr>
              <p:cNvPr id="7" name="Google Shape;435;p29">
                <a:extLst>
                  <a:ext uri="{FF2B5EF4-FFF2-40B4-BE49-F238E27FC236}">
                    <a16:creationId xmlns:a16="http://schemas.microsoft.com/office/drawing/2014/main" id="{B16DF6AF-6A89-EC0A-8331-F003B5507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503" y="1751089"/>
                <a:ext cx="2723949" cy="460791"/>
              </a:xfrm>
              <a:prstGeom prst="rect">
                <a:avLst/>
              </a:prstGeom>
              <a:blipFill>
                <a:blip r:embed="rId10"/>
                <a:stretch>
                  <a:fillRect l="-2326" t="-2632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Google Shape;435;p29">
                <a:extLst>
                  <a:ext uri="{FF2B5EF4-FFF2-40B4-BE49-F238E27FC236}">
                    <a16:creationId xmlns:a16="http://schemas.microsoft.com/office/drawing/2014/main" id="{C02F68C1-BA64-6D45-51C5-5F916C9219BA}"/>
                  </a:ext>
                </a:extLst>
              </p:cNvPr>
              <p:cNvSpPr txBox="1"/>
              <p:nvPr/>
            </p:nvSpPr>
            <p:spPr>
              <a:xfrm>
                <a:off x="6287269" y="2488741"/>
                <a:ext cx="2723949" cy="4607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= </a:t>
                </a:r>
                <a14:m>
                  <m:oMath xmlns:m="http://schemas.openxmlformats.org/officeDocument/2006/math"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32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fPr>
                          <m:num>
                            <m:r>
                              <a:rPr lang="pt-BR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−</m:t>
                            </m:r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0.</m:t>
                            </m:r>
                            <m:r>
                              <a:rPr lang="pt-BR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010</m:t>
                            </m:r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−0.</m:t>
                            </m:r>
                            <m:r>
                              <a:rPr lang="pt-BR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139</m:t>
                            </m:r>
                          </m:num>
                          <m:den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=−4.8</m:t>
                    </m:r>
                  </m:oMath>
                </a14:m>
                <a:endParaRPr sz="1600" dirty="0"/>
              </a:p>
            </p:txBody>
          </p:sp>
        </mc:Choice>
        <mc:Fallback>
          <p:sp>
            <p:nvSpPr>
              <p:cNvPr id="8" name="Google Shape;435;p29">
                <a:extLst>
                  <a:ext uri="{FF2B5EF4-FFF2-40B4-BE49-F238E27FC236}">
                    <a16:creationId xmlns:a16="http://schemas.microsoft.com/office/drawing/2014/main" id="{C02F68C1-BA64-6D45-51C5-5F916C921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269" y="2488741"/>
                <a:ext cx="2723949" cy="460791"/>
              </a:xfrm>
              <a:prstGeom prst="rect">
                <a:avLst/>
              </a:prstGeom>
              <a:blipFill>
                <a:blip r:embed="rId11"/>
                <a:stretch>
                  <a:fillRect l="-1852" t="-2632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2CF98B9-9E66-66C3-D0C2-6736065D7B57}"/>
              </a:ext>
            </a:extLst>
          </p:cNvPr>
          <p:cNvGrpSpPr/>
          <p:nvPr/>
        </p:nvGrpSpPr>
        <p:grpSpPr>
          <a:xfrm>
            <a:off x="1380649" y="4647870"/>
            <a:ext cx="613286" cy="824327"/>
            <a:chOff x="1380649" y="4647870"/>
            <a:chExt cx="613286" cy="82432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6239C7B-832A-C21F-5185-65DB9AA30AFD}"/>
                </a:ext>
              </a:extLst>
            </p:cNvPr>
            <p:cNvSpPr/>
            <p:nvPr/>
          </p:nvSpPr>
          <p:spPr>
            <a:xfrm>
              <a:off x="1577041" y="4863554"/>
              <a:ext cx="81681" cy="82493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F720AA9-0B1D-7604-62F7-7A63C41E8496}"/>
                </a:ext>
              </a:extLst>
            </p:cNvPr>
            <p:cNvSpPr/>
            <p:nvPr/>
          </p:nvSpPr>
          <p:spPr>
            <a:xfrm>
              <a:off x="1380649" y="5119647"/>
              <a:ext cx="81681" cy="82493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188033-919E-9AF1-4293-56CC3C0DF431}"/>
                </a:ext>
              </a:extLst>
            </p:cNvPr>
            <p:cNvSpPr txBox="1"/>
            <p:nvPr/>
          </p:nvSpPr>
          <p:spPr>
            <a:xfrm>
              <a:off x="1380649" y="5164420"/>
              <a:ext cx="3760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18084A-467C-19DB-D935-D509E8D3E734}"/>
                </a:ext>
              </a:extLst>
            </p:cNvPr>
            <p:cNvSpPr txBox="1"/>
            <p:nvPr/>
          </p:nvSpPr>
          <p:spPr>
            <a:xfrm>
              <a:off x="1617881" y="4647870"/>
              <a:ext cx="3760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207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Texturas MipMap</a:t>
            </a:r>
            <a:endParaRPr/>
          </a:p>
        </p:txBody>
      </p:sp>
      <p:sp>
        <p:nvSpPr>
          <p:cNvPr id="409" name="Google Shape;409;p29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grpSp>
        <p:nvGrpSpPr>
          <p:cNvPr id="410" name="Google Shape;410;p29"/>
          <p:cNvGrpSpPr/>
          <p:nvPr/>
        </p:nvGrpSpPr>
        <p:grpSpPr>
          <a:xfrm>
            <a:off x="174306" y="3363166"/>
            <a:ext cx="3063277" cy="2238117"/>
            <a:chOff x="174306" y="3363166"/>
            <a:chExt cx="3063277" cy="2238117"/>
          </a:xfrm>
        </p:grpSpPr>
        <p:pic>
          <p:nvPicPr>
            <p:cNvPr id="411" name="Google Shape;411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60004" y="3363166"/>
              <a:ext cx="2877579" cy="22381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2" name="Google Shape;412;p29"/>
            <p:cNvSpPr txBox="1"/>
            <p:nvPr/>
          </p:nvSpPr>
          <p:spPr>
            <a:xfrm>
              <a:off x="901230" y="493813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413" name="Google Shape;413;p29"/>
            <p:cNvSpPr txBox="1"/>
            <p:nvPr/>
          </p:nvSpPr>
          <p:spPr>
            <a:xfrm>
              <a:off x="2318319" y="471524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414" name="Google Shape;414;p29"/>
            <p:cNvSpPr txBox="1"/>
            <p:nvPr/>
          </p:nvSpPr>
          <p:spPr>
            <a:xfrm>
              <a:off x="1677576" y="3401879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grpSp>
          <p:nvGrpSpPr>
            <p:cNvPr id="415" name="Google Shape;415;p29"/>
            <p:cNvGrpSpPr/>
            <p:nvPr/>
          </p:nvGrpSpPr>
          <p:grpSpPr>
            <a:xfrm>
              <a:off x="174306" y="3556382"/>
              <a:ext cx="1333582" cy="1381654"/>
              <a:chOff x="1636954" y="2336415"/>
              <a:chExt cx="1333582" cy="1381654"/>
            </a:xfrm>
          </p:grpSpPr>
          <p:cxnSp>
            <p:nvCxnSpPr>
              <p:cNvPr id="416" name="Google Shape;416;p29"/>
              <p:cNvCxnSpPr>
                <a:stCxn id="417" idx="2"/>
              </p:cNvCxnSpPr>
              <p:nvPr/>
            </p:nvCxnSpPr>
            <p:spPr>
              <a:xfrm rot="-5400000" flipH="1">
                <a:off x="2066745" y="2911969"/>
                <a:ext cx="1043100" cy="569100"/>
              </a:xfrm>
              <a:prstGeom prst="curvedConnector3">
                <a:avLst>
                  <a:gd name="adj1" fmla="val 50000"/>
                </a:avLst>
              </a:prstGeom>
              <a:noFill/>
              <a:ln w="28575" cap="flat" cmpd="sng">
                <a:solidFill>
                  <a:srgbClr val="632423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417" name="Google Shape;417;p29"/>
              <p:cNvSpPr txBox="1"/>
              <p:nvPr/>
            </p:nvSpPr>
            <p:spPr>
              <a:xfrm>
                <a:off x="1636954" y="2336415"/>
                <a:ext cx="1333582" cy="338554"/>
              </a:xfrm>
              <a:prstGeom prst="rect">
                <a:avLst/>
              </a:prstGeom>
              <a:solidFill>
                <a:srgbClr val="DDD9C3"/>
              </a:solidFill>
              <a:ln w="9525" cap="flat" cmpd="sng">
                <a:solidFill>
                  <a:srgbClr val="6324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63242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Pixel (28, 22)</a:t>
                </a:r>
                <a:endParaRPr/>
              </a:p>
            </p:txBody>
          </p:sp>
        </p:grpSp>
      </p:grpSp>
      <p:pic>
        <p:nvPicPr>
          <p:cNvPr id="418" name="Google Shape;418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07187" y="429683"/>
            <a:ext cx="2095717" cy="2095717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9"/>
          <p:cNvSpPr txBox="1"/>
          <p:nvPr/>
        </p:nvSpPr>
        <p:spPr>
          <a:xfrm>
            <a:off x="189005" y="781702"/>
            <a:ext cx="142444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= 0.264</a:t>
            </a:r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= 0.139</a:t>
            </a:r>
            <a:endParaRPr dirty="0"/>
          </a:p>
        </p:txBody>
      </p:sp>
      <p:pic>
        <p:nvPicPr>
          <p:cNvPr id="420" name="Google Shape;420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949292" y="2653111"/>
            <a:ext cx="1353612" cy="13536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1" name="Google Shape;421;p29"/>
          <p:cNvGrpSpPr/>
          <p:nvPr/>
        </p:nvGrpSpPr>
        <p:grpSpPr>
          <a:xfrm>
            <a:off x="7626098" y="4048315"/>
            <a:ext cx="676806" cy="1362414"/>
            <a:chOff x="7594646" y="2253587"/>
            <a:chExt cx="1440000" cy="2898727"/>
          </a:xfrm>
        </p:grpSpPr>
        <p:pic>
          <p:nvPicPr>
            <p:cNvPr id="422" name="Google Shape;422;p2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594646" y="2253587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2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314646" y="3759829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4" name="Google Shape;424;p2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674646" y="4546071"/>
              <a:ext cx="360000" cy="360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" name="Google Shape;425;p29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854646" y="4972314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6" name="Google Shape;426;p29"/>
          <p:cNvSpPr txBox="1"/>
          <p:nvPr/>
        </p:nvSpPr>
        <p:spPr>
          <a:xfrm>
            <a:off x="1507888" y="550801"/>
            <a:ext cx="370513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Coordenadas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u,v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(29, 22) =&gt; UV(0.414, 0.129)</a:t>
            </a:r>
            <a:endParaRPr lang="en-US" sz="1800" dirty="0"/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(28, 23) =&gt; UV(0.248, -0.010)</a:t>
            </a:r>
            <a:endParaRPr lang="en-US"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7" name="Google Shape;427;p2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334963" y="2634514"/>
            <a:ext cx="3587199" cy="84836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9"/>
          <p:cNvSpPr txBox="1"/>
          <p:nvPr/>
        </p:nvSpPr>
        <p:spPr>
          <a:xfrm>
            <a:off x="6239422" y="79619"/>
            <a:ext cx="1894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chess.png (32x32)</a:t>
            </a:r>
            <a:endParaRPr/>
          </a:p>
        </p:txBody>
      </p:sp>
      <p:sp>
        <p:nvSpPr>
          <p:cNvPr id="431" name="Google Shape;431;p29"/>
          <p:cNvSpPr txBox="1"/>
          <p:nvPr/>
        </p:nvSpPr>
        <p:spPr>
          <a:xfrm>
            <a:off x="3914117" y="4348360"/>
            <a:ext cx="25432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= 4.83</a:t>
            </a:r>
            <a:endParaRPr dirty="0"/>
          </a:p>
        </p:txBody>
      </p:sp>
      <p:sp>
        <p:nvSpPr>
          <p:cNvPr id="432" name="Google Shape;432;p29"/>
          <p:cNvSpPr txBox="1"/>
          <p:nvPr/>
        </p:nvSpPr>
        <p:spPr>
          <a:xfrm>
            <a:off x="3914116" y="4781875"/>
            <a:ext cx="26164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= 2.27</a:t>
            </a:r>
            <a:endParaRPr dirty="0"/>
          </a:p>
        </p:txBody>
      </p:sp>
      <p:sp>
        <p:nvSpPr>
          <p:cNvPr id="433" name="Google Shape;433;p29"/>
          <p:cNvSpPr txBox="1"/>
          <p:nvPr/>
        </p:nvSpPr>
        <p:spPr>
          <a:xfrm>
            <a:off x="3915523" y="5193532"/>
            <a:ext cx="767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=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4" name="Google Shape;434;p29"/>
          <p:cNvCxnSpPr>
            <a:stCxn id="433" idx="3"/>
            <a:endCxn id="422" idx="1"/>
          </p:cNvCxnSpPr>
          <p:nvPr/>
        </p:nvCxnSpPr>
        <p:spPr>
          <a:xfrm rot="10800000" flipH="1">
            <a:off x="4683385" y="4386698"/>
            <a:ext cx="2942700" cy="991500"/>
          </a:xfrm>
          <a:prstGeom prst="curvedConnector3">
            <a:avLst>
              <a:gd name="adj1" fmla="val 76268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0" name="Google Shape;440;p29"/>
          <p:cNvSpPr txBox="1"/>
          <p:nvPr/>
        </p:nvSpPr>
        <p:spPr>
          <a:xfrm>
            <a:off x="8287615" y="1277486"/>
            <a:ext cx="30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41" name="Google Shape;441;p29"/>
          <p:cNvSpPr txBox="1"/>
          <p:nvPr/>
        </p:nvSpPr>
        <p:spPr>
          <a:xfrm>
            <a:off x="8282925" y="302977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(16x16)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9"/>
          <p:cNvSpPr txBox="1"/>
          <p:nvPr/>
        </p:nvSpPr>
        <p:spPr>
          <a:xfrm>
            <a:off x="8282914" y="4196325"/>
            <a:ext cx="73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(8x8)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9"/>
          <p:cNvSpPr txBox="1"/>
          <p:nvPr/>
        </p:nvSpPr>
        <p:spPr>
          <a:xfrm>
            <a:off x="8282914" y="4715456"/>
            <a:ext cx="73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(4x4)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435;p29">
                <a:extLst>
                  <a:ext uri="{FF2B5EF4-FFF2-40B4-BE49-F238E27FC236}">
                    <a16:creationId xmlns:a16="http://schemas.microsoft.com/office/drawing/2014/main" id="{BA848251-EE17-2997-01CF-F03970DEFCBF}"/>
                  </a:ext>
                </a:extLst>
              </p:cNvPr>
              <p:cNvSpPr txBox="1"/>
              <p:nvPr/>
            </p:nvSpPr>
            <p:spPr>
              <a:xfrm>
                <a:off x="35181" y="2461488"/>
                <a:ext cx="1613454" cy="6018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𝑑𝑢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pt-BR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𝑦</m:t>
                          </m:r>
                        </m:den>
                      </m:f>
                      <m:r>
                        <a:rPr lang="pt-BR" sz="16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=−</m:t>
                      </m:r>
                      <m:r>
                        <a:rPr lang="pt-BR" sz="16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0.56</m:t>
                      </m:r>
                    </m:oMath>
                  </m:oMathPara>
                </a14:m>
                <a:endParaRPr sz="1600" dirty="0"/>
              </a:p>
            </p:txBody>
          </p:sp>
        </mc:Choice>
        <mc:Fallback>
          <p:sp>
            <p:nvSpPr>
              <p:cNvPr id="2" name="Google Shape;435;p29">
                <a:extLst>
                  <a:ext uri="{FF2B5EF4-FFF2-40B4-BE49-F238E27FC236}">
                    <a16:creationId xmlns:a16="http://schemas.microsoft.com/office/drawing/2014/main" id="{BA848251-EE17-2997-01CF-F03970DEF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1" y="2461488"/>
                <a:ext cx="1613454" cy="601856"/>
              </a:xfrm>
              <a:prstGeom prst="rect">
                <a:avLst/>
              </a:prstGeom>
              <a:blipFill>
                <a:blip r:embed="rId11"/>
                <a:stretch>
                  <a:fillRect b="-40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435;p29">
                <a:extLst>
                  <a:ext uri="{FF2B5EF4-FFF2-40B4-BE49-F238E27FC236}">
                    <a16:creationId xmlns:a16="http://schemas.microsoft.com/office/drawing/2014/main" id="{4F2C1D7B-06FB-E524-BE96-DBD52B6D2C4D}"/>
                  </a:ext>
                </a:extLst>
              </p:cNvPr>
              <p:cNvSpPr txBox="1"/>
              <p:nvPr/>
            </p:nvSpPr>
            <p:spPr>
              <a:xfrm>
                <a:off x="46478" y="1608958"/>
                <a:ext cx="1407737" cy="5597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𝑑𝑢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pt-BR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𝑥</m:t>
                          </m:r>
                        </m:den>
                      </m:f>
                      <m:r>
                        <a:rPr lang="pt-BR" sz="16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=4</m:t>
                      </m:r>
                      <m:r>
                        <a:rPr lang="pt-BR" sz="16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.8</m:t>
                      </m:r>
                    </m:oMath>
                  </m:oMathPara>
                </a14:m>
                <a:endParaRPr sz="1600" dirty="0"/>
              </a:p>
            </p:txBody>
          </p:sp>
        </mc:Choice>
        <mc:Fallback>
          <p:sp>
            <p:nvSpPr>
              <p:cNvPr id="3" name="Google Shape;435;p29">
                <a:extLst>
                  <a:ext uri="{FF2B5EF4-FFF2-40B4-BE49-F238E27FC236}">
                    <a16:creationId xmlns:a16="http://schemas.microsoft.com/office/drawing/2014/main" id="{4F2C1D7B-06FB-E524-BE96-DBD52B6D2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8" y="1608958"/>
                <a:ext cx="1407737" cy="559793"/>
              </a:xfrm>
              <a:prstGeom prst="rect">
                <a:avLst/>
              </a:prstGeom>
              <a:blipFill>
                <a:blip r:embed="rId12"/>
                <a:stretch>
                  <a:fillRect b="-4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Google Shape;435;p29">
                <a:extLst>
                  <a:ext uri="{FF2B5EF4-FFF2-40B4-BE49-F238E27FC236}">
                    <a16:creationId xmlns:a16="http://schemas.microsoft.com/office/drawing/2014/main" id="{7F28CAAA-75CC-2A44-6906-34A9112FF67D}"/>
                  </a:ext>
                </a:extLst>
              </p:cNvPr>
              <p:cNvSpPr txBox="1"/>
              <p:nvPr/>
            </p:nvSpPr>
            <p:spPr>
              <a:xfrm>
                <a:off x="1553878" y="1621104"/>
                <a:ext cx="1613454" cy="5597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pt-BR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𝑣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pt-BR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𝑥</m:t>
                          </m:r>
                        </m:den>
                      </m:f>
                      <m:r>
                        <a:rPr lang="pt-BR" sz="16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=−</m:t>
                      </m:r>
                      <m:r>
                        <a:rPr lang="pt-BR" sz="16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0.32</m:t>
                      </m:r>
                    </m:oMath>
                  </m:oMathPara>
                </a14:m>
                <a:endParaRPr sz="1600" dirty="0"/>
              </a:p>
            </p:txBody>
          </p:sp>
        </mc:Choice>
        <mc:Fallback>
          <p:sp>
            <p:nvSpPr>
              <p:cNvPr id="4" name="Google Shape;435;p29">
                <a:extLst>
                  <a:ext uri="{FF2B5EF4-FFF2-40B4-BE49-F238E27FC236}">
                    <a16:creationId xmlns:a16="http://schemas.microsoft.com/office/drawing/2014/main" id="{7F28CAAA-75CC-2A44-6906-34A9112FF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878" y="1621104"/>
                <a:ext cx="1613454" cy="559793"/>
              </a:xfrm>
              <a:prstGeom prst="rect">
                <a:avLst/>
              </a:prstGeom>
              <a:blipFill>
                <a:blip r:embed="rId13"/>
                <a:stretch>
                  <a:fillRect b="-4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435;p29">
                <a:extLst>
                  <a:ext uri="{FF2B5EF4-FFF2-40B4-BE49-F238E27FC236}">
                    <a16:creationId xmlns:a16="http://schemas.microsoft.com/office/drawing/2014/main" id="{BB24FE78-7856-1A34-AD29-7B486F82CDAE}"/>
                  </a:ext>
                </a:extLst>
              </p:cNvPr>
              <p:cNvSpPr txBox="1"/>
              <p:nvPr/>
            </p:nvSpPr>
            <p:spPr>
              <a:xfrm>
                <a:off x="1553878" y="2445945"/>
                <a:ext cx="1613454" cy="6018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pt-BR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𝑣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pt-BR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𝑦</m:t>
                          </m:r>
                        </m:den>
                      </m:f>
                      <m:r>
                        <a:rPr lang="pt-BR" sz="16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=−</m:t>
                      </m:r>
                      <m:r>
                        <a:rPr lang="pt-BR" sz="16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4.8</m:t>
                      </m:r>
                    </m:oMath>
                  </m:oMathPara>
                </a14:m>
                <a:endParaRPr sz="1600" dirty="0"/>
              </a:p>
            </p:txBody>
          </p:sp>
        </mc:Choice>
        <mc:Fallback>
          <p:sp>
            <p:nvSpPr>
              <p:cNvPr id="5" name="Google Shape;435;p29">
                <a:extLst>
                  <a:ext uri="{FF2B5EF4-FFF2-40B4-BE49-F238E27FC236}">
                    <a16:creationId xmlns:a16="http://schemas.microsoft.com/office/drawing/2014/main" id="{BB24FE78-7856-1A34-AD29-7B486F82C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878" y="2445945"/>
                <a:ext cx="1613454" cy="601856"/>
              </a:xfrm>
              <a:prstGeom prst="rect">
                <a:avLst/>
              </a:prstGeom>
              <a:blipFill>
                <a:blip r:embed="rId14"/>
                <a:stretch>
                  <a:fillRect b="-40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435;p29">
                <a:extLst>
                  <a:ext uri="{FF2B5EF4-FFF2-40B4-BE49-F238E27FC236}">
                    <a16:creationId xmlns:a16="http://schemas.microsoft.com/office/drawing/2014/main" id="{2B51863A-3BD0-62F3-9C1D-AB6893F2C47A}"/>
                  </a:ext>
                </a:extLst>
              </p:cNvPr>
              <p:cNvSpPr txBox="1"/>
              <p:nvPr/>
            </p:nvSpPr>
            <p:spPr>
              <a:xfrm>
                <a:off x="3275292" y="3587201"/>
                <a:ext cx="3694006" cy="3687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𝐿</m:t>
                      </m:r>
                      <m:r>
                        <a:rPr lang="pt-BR" sz="1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func>
                        <m:funcPr>
                          <m:ctrlPr>
                            <a:rPr lang="pt-BR" sz="1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200" b="0" i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pt-BR" sz="1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pt-BR" sz="12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pt-BR" sz="12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12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2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4.8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12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12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120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2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−0.32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1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pt-BR" sz="1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,</m:t>
                              </m:r>
                              <m:rad>
                                <m:radPr>
                                  <m:degHide m:val="on"/>
                                  <m:ctrlPr>
                                    <a:rPr lang="pt-BR" sz="12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pt-BR" sz="1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2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−0.56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1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12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−</m:t>
                                          </m:r>
                                          <m:r>
                                            <a:rPr lang="pt-BR" sz="12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4</m:t>
                                          </m:r>
                                          <m:r>
                                            <a:rPr lang="pt-BR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.</m:t>
                                          </m:r>
                                          <m:r>
                                            <a:rPr lang="pt-BR" sz="12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8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1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e>
                      </m:func>
                    </m:oMath>
                  </m:oMathPara>
                </a14:m>
                <a:endParaRPr sz="1200" dirty="0"/>
              </a:p>
            </p:txBody>
          </p:sp>
        </mc:Choice>
        <mc:Fallback>
          <p:sp>
            <p:nvSpPr>
              <p:cNvPr id="6" name="Google Shape;435;p29">
                <a:extLst>
                  <a:ext uri="{FF2B5EF4-FFF2-40B4-BE49-F238E27FC236}">
                    <a16:creationId xmlns:a16="http://schemas.microsoft.com/office/drawing/2014/main" id="{2B51863A-3BD0-62F3-9C1D-AB6893F2C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292" y="3587201"/>
                <a:ext cx="3694006" cy="3687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Google Shape;435;p29">
                <a:extLst>
                  <a:ext uri="{FF2B5EF4-FFF2-40B4-BE49-F238E27FC236}">
                    <a16:creationId xmlns:a16="http://schemas.microsoft.com/office/drawing/2014/main" id="{8EE54352-BA70-A3B2-13A5-5E6753AA86A4}"/>
                  </a:ext>
                </a:extLst>
              </p:cNvPr>
              <p:cNvSpPr txBox="1"/>
              <p:nvPr/>
            </p:nvSpPr>
            <p:spPr>
              <a:xfrm>
                <a:off x="3313001" y="3901828"/>
                <a:ext cx="3694006" cy="2769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𝐿</m:t>
                      </m:r>
                      <m:r>
                        <a:rPr lang="pt-BR" sz="1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func>
                        <m:funcPr>
                          <m:ctrlPr>
                            <a:rPr lang="pt-BR" sz="1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200" b="0" i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pt-BR" sz="1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pt-BR" sz="1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4.81,4,83</m:t>
                              </m:r>
                              <m:r>
                                <a:rPr lang="pt-BR" sz="12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sz="1200" dirty="0"/>
              </a:p>
            </p:txBody>
          </p:sp>
        </mc:Choice>
        <mc:Fallback>
          <p:sp>
            <p:nvSpPr>
              <p:cNvPr id="7" name="Google Shape;435;p29">
                <a:extLst>
                  <a:ext uri="{FF2B5EF4-FFF2-40B4-BE49-F238E27FC236}">
                    <a16:creationId xmlns:a16="http://schemas.microsoft.com/office/drawing/2014/main" id="{8EE54352-BA70-A3B2-13A5-5E6753AA8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001" y="3901828"/>
                <a:ext cx="3694006" cy="276959"/>
              </a:xfrm>
              <a:prstGeom prst="rect">
                <a:avLst/>
              </a:prstGeom>
              <a:blipFill>
                <a:blip r:embed="rId16"/>
                <a:stretch>
                  <a:fillRect b="-1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51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Z-Buffer</a:t>
            </a:r>
            <a:endParaRPr/>
          </a:p>
        </p:txBody>
      </p:sp>
      <p:sp>
        <p:nvSpPr>
          <p:cNvPr id="449" name="Google Shape;449;p30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com Z-Buffer</a:t>
            </a:r>
            <a:endParaRPr/>
          </a:p>
        </p:txBody>
      </p:sp>
      <p:sp>
        <p:nvSpPr>
          <p:cNvPr id="456" name="Google Shape;456;p31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457" name="Google Shape;457;p31"/>
          <p:cNvSpPr txBox="1"/>
          <p:nvPr/>
        </p:nvSpPr>
        <p:spPr>
          <a:xfrm>
            <a:off x="84172" y="865410"/>
            <a:ext cx="4586140" cy="364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dirty="0" err="1">
                <a:solidFill>
                  <a:srgbClr val="FF0000"/>
                </a:solidFill>
              </a:rPr>
              <a:t>emissive</a:t>
            </a:r>
            <a:r>
              <a:rPr lang="en-US" sz="105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"-1 0 0"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dirty="0" err="1">
                <a:solidFill>
                  <a:srgbClr val="FF0000"/>
                </a:solidFill>
              </a:rPr>
              <a:t>emissive</a:t>
            </a:r>
            <a:r>
              <a:rPr lang="en-US" sz="105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8" name="Google Shape;458;p31"/>
          <p:cNvGraphicFramePr/>
          <p:nvPr/>
        </p:nvGraphicFramePr>
        <p:xfrm>
          <a:off x="5175984" y="906780"/>
          <a:ext cx="3336300" cy="195080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59" name="Google Shape;459;p31"/>
          <p:cNvSpPr txBox="1"/>
          <p:nvPr/>
        </p:nvSpPr>
        <p:spPr>
          <a:xfrm>
            <a:off x="5083404" y="562867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Cores</a:t>
            </a:r>
            <a:endParaRPr/>
          </a:p>
        </p:txBody>
      </p:sp>
      <p:graphicFrame>
        <p:nvGraphicFramePr>
          <p:cNvPr id="460" name="Google Shape;460;p31"/>
          <p:cNvGraphicFramePr/>
          <p:nvPr/>
        </p:nvGraphicFramePr>
        <p:xfrm>
          <a:off x="5175984" y="3340466"/>
          <a:ext cx="3336300" cy="192384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61" name="Google Shape;461;p31"/>
          <p:cNvSpPr txBox="1"/>
          <p:nvPr/>
        </p:nvSpPr>
        <p:spPr>
          <a:xfrm>
            <a:off x="5083404" y="2996553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Profundidade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Criando Matriz Identidade</a:t>
            </a: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4636921" y="4261816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4913800" y="5029283"/>
            <a:ext cx="91092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61" name="Google Shape;61;p9"/>
          <p:cNvSpPr/>
          <p:nvPr/>
        </p:nvSpPr>
        <p:spPr>
          <a:xfrm>
            <a:off x="2138102" y="566904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Início</a:t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5043719" y="639464"/>
            <a:ext cx="2517732" cy="166306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com Z-Buffer</a:t>
            </a:r>
            <a:endParaRPr/>
          </a:p>
        </p:txBody>
      </p:sp>
      <p:sp>
        <p:nvSpPr>
          <p:cNvPr id="468" name="Google Shape;468;p32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469" name="Google Shape;469;p32"/>
          <p:cNvSpPr txBox="1"/>
          <p:nvPr/>
        </p:nvSpPr>
        <p:spPr>
          <a:xfrm>
            <a:off x="84172" y="865410"/>
            <a:ext cx="4586140" cy="364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dirty="0" err="1">
                <a:solidFill>
                  <a:srgbClr val="FF0000"/>
                </a:solidFill>
              </a:rPr>
              <a:t>emissive</a:t>
            </a:r>
            <a:r>
              <a:rPr lang="en-US" sz="105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"-1 0 0"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dirty="0" err="1">
                <a:solidFill>
                  <a:srgbClr val="FF0000"/>
                </a:solidFill>
              </a:rPr>
              <a:t>emissive</a:t>
            </a:r>
            <a:r>
              <a:rPr lang="en-US" sz="105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0" name="Google Shape;470;p32"/>
          <p:cNvGraphicFramePr/>
          <p:nvPr/>
        </p:nvGraphicFramePr>
        <p:xfrm>
          <a:off x="5175984" y="906780"/>
          <a:ext cx="3336300" cy="195080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71" name="Google Shape;471;p32"/>
          <p:cNvSpPr txBox="1"/>
          <p:nvPr/>
        </p:nvSpPr>
        <p:spPr>
          <a:xfrm>
            <a:off x="5083404" y="562867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Cores</a:t>
            </a:r>
            <a:endParaRPr/>
          </a:p>
        </p:txBody>
      </p:sp>
      <p:graphicFrame>
        <p:nvGraphicFramePr>
          <p:cNvPr id="472" name="Google Shape;472;p32"/>
          <p:cNvGraphicFramePr/>
          <p:nvPr/>
        </p:nvGraphicFramePr>
        <p:xfrm>
          <a:off x="5175984" y="3340466"/>
          <a:ext cx="3336300" cy="192384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0.8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73" name="Google Shape;473;p32"/>
          <p:cNvSpPr txBox="1"/>
          <p:nvPr/>
        </p:nvSpPr>
        <p:spPr>
          <a:xfrm>
            <a:off x="5083404" y="2996553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Profundidade</a:t>
            </a:r>
            <a:endParaRPr/>
          </a:p>
        </p:txBody>
      </p:sp>
      <p:sp>
        <p:nvSpPr>
          <p:cNvPr id="474" name="Google Shape;474;p32"/>
          <p:cNvSpPr/>
          <p:nvPr/>
        </p:nvSpPr>
        <p:spPr>
          <a:xfrm>
            <a:off x="4566616" y="1036949"/>
            <a:ext cx="103695" cy="1652038"/>
          </a:xfrm>
          <a:prstGeom prst="rightBracket">
            <a:avLst>
              <a:gd name="adj" fmla="val 8333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com Z-Buffer</a:t>
            </a:r>
            <a:endParaRPr/>
          </a:p>
        </p:txBody>
      </p:sp>
      <p:sp>
        <p:nvSpPr>
          <p:cNvPr id="481" name="Google Shape;481;p3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482" name="Google Shape;482;p33"/>
          <p:cNvSpPr txBox="1"/>
          <p:nvPr/>
        </p:nvSpPr>
        <p:spPr>
          <a:xfrm>
            <a:off x="84172" y="865410"/>
            <a:ext cx="4586140" cy="364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dirty="0" err="1">
                <a:solidFill>
                  <a:srgbClr val="FF0000"/>
                </a:solidFill>
              </a:rPr>
              <a:t>emissive</a:t>
            </a:r>
            <a:r>
              <a:rPr lang="en-US" sz="105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"-1 0 0"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dirty="0" err="1">
                <a:solidFill>
                  <a:srgbClr val="FF0000"/>
                </a:solidFill>
              </a:rPr>
              <a:t>emissive</a:t>
            </a:r>
            <a:r>
              <a:rPr lang="en-US" sz="105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3" name="Google Shape;483;p33"/>
          <p:cNvGraphicFramePr/>
          <p:nvPr/>
        </p:nvGraphicFramePr>
        <p:xfrm>
          <a:off x="5175984" y="906780"/>
          <a:ext cx="3336300" cy="195080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84" name="Google Shape;484;p33"/>
          <p:cNvSpPr txBox="1"/>
          <p:nvPr/>
        </p:nvSpPr>
        <p:spPr>
          <a:xfrm>
            <a:off x="5083404" y="562867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Cores</a:t>
            </a:r>
            <a:endParaRPr/>
          </a:p>
        </p:txBody>
      </p:sp>
      <p:graphicFrame>
        <p:nvGraphicFramePr>
          <p:cNvPr id="485" name="Google Shape;485;p33"/>
          <p:cNvGraphicFramePr/>
          <p:nvPr/>
        </p:nvGraphicFramePr>
        <p:xfrm>
          <a:off x="5175984" y="3340466"/>
          <a:ext cx="3336300" cy="192384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0.8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0.9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86" name="Google Shape;486;p33"/>
          <p:cNvSpPr txBox="1"/>
          <p:nvPr/>
        </p:nvSpPr>
        <p:spPr>
          <a:xfrm>
            <a:off x="5083404" y="2996553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Profundidade</a:t>
            </a:r>
            <a:endParaRPr/>
          </a:p>
        </p:txBody>
      </p:sp>
      <p:sp>
        <p:nvSpPr>
          <p:cNvPr id="487" name="Google Shape;487;p33"/>
          <p:cNvSpPr/>
          <p:nvPr/>
        </p:nvSpPr>
        <p:spPr>
          <a:xfrm>
            <a:off x="4572000" y="2688986"/>
            <a:ext cx="103695" cy="1652038"/>
          </a:xfrm>
          <a:prstGeom prst="rightBracket">
            <a:avLst>
              <a:gd name="adj" fmla="val 8333"/>
            </a:avLst>
          </a:prstGeom>
          <a:noFill/>
          <a:ln w="57150" cap="flat" cmpd="sng">
            <a:solidFill>
              <a:srgbClr val="3B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 dirty="0" err="1"/>
              <a:t>Transparência</a:t>
            </a:r>
            <a:endParaRPr dirty="0"/>
          </a:p>
        </p:txBody>
      </p:sp>
      <p:sp>
        <p:nvSpPr>
          <p:cNvPr id="449" name="Google Shape;449;p30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57610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Transparência</a:t>
            </a:r>
          </a:p>
        </p:txBody>
      </p:sp>
      <p:sp>
        <p:nvSpPr>
          <p:cNvPr id="481" name="Google Shape;481;p3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482" name="Google Shape;482;p33"/>
          <p:cNvSpPr txBox="1"/>
          <p:nvPr/>
        </p:nvSpPr>
        <p:spPr>
          <a:xfrm>
            <a:off x="84172" y="713602"/>
            <a:ext cx="4586140" cy="3808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"-1 0 0"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dirty="0" err="1">
                <a:solidFill>
                  <a:srgbClr val="FF0000"/>
                </a:solidFill>
              </a:rPr>
              <a:t>emissive</a:t>
            </a:r>
            <a:r>
              <a:rPr lang="en-US" sz="105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dirty="0" err="1">
                <a:solidFill>
                  <a:srgbClr val="FF0000"/>
                </a:solidFill>
              </a:rPr>
              <a:t>emissive</a:t>
            </a:r>
            <a:r>
              <a:rPr lang="en-US" sz="105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‘1 1 0’</a:t>
            </a:r>
          </a:p>
          <a:p>
            <a:r>
              <a:rPr lang="pt-BR" sz="1050" dirty="0">
                <a:solidFill>
                  <a:srgbClr val="FF0000"/>
                </a:solidFill>
              </a:rPr>
              <a:t>                        </a:t>
            </a:r>
            <a:r>
              <a:rPr lang="pt-BR" sz="1050" dirty="0" err="1">
                <a:solidFill>
                  <a:srgbClr val="FF0000"/>
                </a:solidFill>
              </a:rPr>
              <a:t>transparency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‘0.2’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3" name="Google Shape;483;p33"/>
          <p:cNvGraphicFramePr/>
          <p:nvPr>
            <p:extLst>
              <p:ext uri="{D42A27DB-BD31-4B8C-83A1-F6EECF244321}">
                <p14:modId xmlns:p14="http://schemas.microsoft.com/office/powerpoint/2010/main" val="3313242401"/>
              </p:ext>
            </p:extLst>
          </p:nvPr>
        </p:nvGraphicFramePr>
        <p:xfrm>
          <a:off x="3254604" y="712389"/>
          <a:ext cx="5805228" cy="336033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483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89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</a:rPr>
                        <a:t>(0,0,0)</a:t>
                      </a:r>
                      <a:endParaRPr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A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A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A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A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84" name="Google Shape;484;p33"/>
          <p:cNvSpPr txBox="1"/>
          <p:nvPr/>
        </p:nvSpPr>
        <p:spPr>
          <a:xfrm>
            <a:off x="3254604" y="259110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85512-F458-3787-6BA0-40B39892545B}"/>
              </a:ext>
            </a:extLst>
          </p:cNvPr>
          <p:cNvSpPr txBox="1"/>
          <p:nvPr/>
        </p:nvSpPr>
        <p:spPr>
          <a:xfrm>
            <a:off x="3254604" y="4141928"/>
            <a:ext cx="5889396" cy="841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1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cor_anterior</a:t>
            </a:r>
            <a:r>
              <a:rPr lang="pt-BR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1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framebuffer</a:t>
            </a:r>
            <a:r>
              <a:rPr lang="pt-BR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pt-BR" sz="1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x,y</a:t>
            </a:r>
            <a:r>
              <a:rPr lang="pt-BR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* transparência</a:t>
            </a:r>
          </a:p>
          <a:p>
            <a:pPr>
              <a:spcBef>
                <a:spcPts val="360"/>
              </a:spcBef>
            </a:pPr>
            <a:r>
              <a:rPr lang="pt-BR" sz="1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cor_nova</a:t>
            </a:r>
            <a:r>
              <a:rPr lang="pt-BR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1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rbg</a:t>
            </a:r>
            <a:r>
              <a:rPr lang="pt-BR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(1 – transparência)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1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framebuffer</a:t>
            </a:r>
            <a:r>
              <a:rPr lang="pt-BR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pt-BR" sz="1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x,y</a:t>
            </a:r>
            <a:r>
              <a:rPr lang="pt-BR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pt-BR" sz="1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cor_anterior</a:t>
            </a:r>
            <a:r>
              <a:rPr lang="pt-BR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pt-BR" sz="1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cor_nova</a:t>
            </a:r>
            <a:endParaRPr lang="pt-BR" sz="1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Google Shape;487;p33">
            <a:extLst>
              <a:ext uri="{FF2B5EF4-FFF2-40B4-BE49-F238E27FC236}">
                <a16:creationId xmlns:a16="http://schemas.microsoft.com/office/drawing/2014/main" id="{BE750651-942B-F829-A0CE-8A1D1DA6F2F3}"/>
              </a:ext>
            </a:extLst>
          </p:cNvPr>
          <p:cNvSpPr/>
          <p:nvPr/>
        </p:nvSpPr>
        <p:spPr>
          <a:xfrm>
            <a:off x="2969443" y="813690"/>
            <a:ext cx="103695" cy="1652038"/>
          </a:xfrm>
          <a:prstGeom prst="rightBracket">
            <a:avLst>
              <a:gd name="adj" fmla="val 8333"/>
            </a:avLst>
          </a:prstGeom>
          <a:noFill/>
          <a:ln w="57150" cap="flat" cmpd="sng">
            <a:solidFill>
              <a:srgbClr val="3B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9279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Transparência</a:t>
            </a:r>
          </a:p>
        </p:txBody>
      </p:sp>
      <p:sp>
        <p:nvSpPr>
          <p:cNvPr id="481" name="Google Shape;481;p3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482" name="Google Shape;482;p33"/>
          <p:cNvSpPr txBox="1"/>
          <p:nvPr/>
        </p:nvSpPr>
        <p:spPr>
          <a:xfrm>
            <a:off x="84172" y="713602"/>
            <a:ext cx="4586140" cy="3808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"-1 0 0"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dirty="0" err="1">
                <a:solidFill>
                  <a:srgbClr val="FF0000"/>
                </a:solidFill>
              </a:rPr>
              <a:t>emissive</a:t>
            </a:r>
            <a:r>
              <a:rPr lang="en-US" sz="105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dirty="0" err="1">
                <a:solidFill>
                  <a:srgbClr val="FF0000"/>
                </a:solidFill>
              </a:rPr>
              <a:t>emissive</a:t>
            </a:r>
            <a:r>
              <a:rPr lang="en-US" sz="105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‘0 1 0’</a:t>
            </a:r>
          </a:p>
          <a:p>
            <a:r>
              <a:rPr lang="pt-BR" sz="1050" dirty="0">
                <a:solidFill>
                  <a:srgbClr val="FF0000"/>
                </a:solidFill>
              </a:rPr>
              <a:t>                        </a:t>
            </a:r>
            <a:r>
              <a:rPr lang="pt-BR" sz="1050" dirty="0" err="1">
                <a:solidFill>
                  <a:srgbClr val="FF0000"/>
                </a:solidFill>
              </a:rPr>
              <a:t>transparency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‘0.4’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3" name="Google Shape;483;p33"/>
          <p:cNvGraphicFramePr/>
          <p:nvPr>
            <p:extLst>
              <p:ext uri="{D42A27DB-BD31-4B8C-83A1-F6EECF244321}">
                <p14:modId xmlns:p14="http://schemas.microsoft.com/office/powerpoint/2010/main" val="1711901028"/>
              </p:ext>
            </p:extLst>
          </p:nvPr>
        </p:nvGraphicFramePr>
        <p:xfrm>
          <a:off x="3254604" y="712389"/>
          <a:ext cx="5805228" cy="336033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483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89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</a:rPr>
                        <a:t>(0,0,0)</a:t>
                      </a:r>
                      <a:endParaRPr sz="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(0,0.6,0.4)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A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(0,0.6,0.4)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A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84" name="Google Shape;484;p33"/>
          <p:cNvSpPr txBox="1"/>
          <p:nvPr/>
        </p:nvSpPr>
        <p:spPr>
          <a:xfrm>
            <a:off x="3254604" y="259110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85512-F458-3787-6BA0-40B39892545B}"/>
              </a:ext>
            </a:extLst>
          </p:cNvPr>
          <p:cNvSpPr txBox="1"/>
          <p:nvPr/>
        </p:nvSpPr>
        <p:spPr>
          <a:xfrm>
            <a:off x="3254604" y="4141928"/>
            <a:ext cx="5889396" cy="841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1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cor_anterior</a:t>
            </a:r>
            <a:r>
              <a:rPr lang="pt-BR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1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framebuffer</a:t>
            </a:r>
            <a:r>
              <a:rPr lang="pt-BR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pt-BR" sz="1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x,y</a:t>
            </a:r>
            <a:r>
              <a:rPr lang="pt-BR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* transparência</a:t>
            </a:r>
          </a:p>
          <a:p>
            <a:pPr>
              <a:spcBef>
                <a:spcPts val="360"/>
              </a:spcBef>
            </a:pPr>
            <a:r>
              <a:rPr lang="pt-BR" sz="1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cor_nova</a:t>
            </a:r>
            <a:r>
              <a:rPr lang="pt-BR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1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rbg</a:t>
            </a:r>
            <a:r>
              <a:rPr lang="pt-BR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(1 – transparência)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1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framebuffer</a:t>
            </a:r>
            <a:r>
              <a:rPr lang="pt-BR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pt-BR" sz="1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x,y</a:t>
            </a:r>
            <a:r>
              <a:rPr lang="pt-BR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pt-BR" sz="1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cor_anterior</a:t>
            </a:r>
            <a:r>
              <a:rPr lang="pt-BR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pt-BR" sz="1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cor_nova</a:t>
            </a:r>
            <a:endParaRPr lang="pt-BR" sz="1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Google Shape;487;p33">
            <a:extLst>
              <a:ext uri="{FF2B5EF4-FFF2-40B4-BE49-F238E27FC236}">
                <a16:creationId xmlns:a16="http://schemas.microsoft.com/office/drawing/2014/main" id="{BC623649-5C3F-D4CA-3C1C-4696BCBE56FE}"/>
              </a:ext>
            </a:extLst>
          </p:cNvPr>
          <p:cNvSpPr/>
          <p:nvPr/>
        </p:nvSpPr>
        <p:spPr>
          <a:xfrm>
            <a:off x="2922309" y="2488456"/>
            <a:ext cx="103695" cy="1652038"/>
          </a:xfrm>
          <a:prstGeom prst="rightBracket">
            <a:avLst>
              <a:gd name="adj" fmla="val 8333"/>
            </a:avLst>
          </a:prstGeom>
          <a:noFill/>
          <a:ln w="57150" cap="flat" cmpd="sng">
            <a:solidFill>
              <a:srgbClr val="00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9508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4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493" name="Google Shape;493;p34"/>
          <p:cNvSpPr txBox="1">
            <a:spLocks noGrp="1"/>
          </p:cNvSpPr>
          <p:nvPr>
            <p:ph type="body" idx="1"/>
          </p:nvPr>
        </p:nvSpPr>
        <p:spPr>
          <a:xfrm>
            <a:off x="955687" y="1402663"/>
            <a:ext cx="7343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US"/>
              <a:t>Computação Gráfica</a:t>
            </a:r>
            <a:endParaRPr/>
          </a:p>
        </p:txBody>
      </p:sp>
      <p:sp>
        <p:nvSpPr>
          <p:cNvPr id="494" name="Google Shape;494;p34"/>
          <p:cNvSpPr txBox="1">
            <a:spLocks noGrp="1"/>
          </p:cNvSpPr>
          <p:nvPr>
            <p:ph type="body" idx="2"/>
          </p:nvPr>
        </p:nvSpPr>
        <p:spPr>
          <a:xfrm>
            <a:off x="1567650" y="4187951"/>
            <a:ext cx="6119700" cy="96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US" sz="2333" dirty="0"/>
              <a:t>Luciano Soares</a:t>
            </a:r>
            <a:endParaRPr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US" sz="2333" dirty="0"/>
              <a:t>&lt;</a:t>
            </a:r>
            <a:r>
              <a:rPr lang="en-US" sz="2333" dirty="0" err="1"/>
              <a:t>lpsoares@insper.edu.br</a:t>
            </a:r>
            <a:r>
              <a:rPr lang="en-US" sz="2333" dirty="0"/>
              <a:t>&gt;</a:t>
            </a:r>
            <a:endParaRPr sz="2333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Empilhando e Atualizando Transformação</a:t>
            </a:r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71" name="Google Shape;71;p10"/>
          <p:cNvSpPr/>
          <p:nvPr/>
        </p:nvSpPr>
        <p:spPr>
          <a:xfrm>
            <a:off x="4913799" y="5029283"/>
            <a:ext cx="1023503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72" name="Google Shape;72;p10"/>
          <p:cNvSpPr/>
          <p:nvPr/>
        </p:nvSpPr>
        <p:spPr>
          <a:xfrm>
            <a:off x="4609708" y="3439770"/>
            <a:ext cx="130522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4041649" y="2504420"/>
            <a:ext cx="2566857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4636921" y="4261816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2081540" y="708309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push</a:t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5043719" y="639464"/>
            <a:ext cx="2517732" cy="166306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5843175" y="4516200"/>
            <a:ext cx="17184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Triângulo Vermelho</a:t>
            </a:r>
            <a:endParaRPr/>
          </a:p>
        </p:txBody>
      </p:sp>
      <p:sp>
        <p:nvSpPr>
          <p:cNvPr id="85" name="Google Shape;85;p11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86" name="Google Shape;86;p11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7" name="Google Shape;87;p11"/>
          <p:cNvSpPr/>
          <p:nvPr/>
        </p:nvSpPr>
        <p:spPr>
          <a:xfrm>
            <a:off x="4913800" y="5029283"/>
            <a:ext cx="1020656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88" name="Google Shape;88;p11"/>
          <p:cNvSpPr/>
          <p:nvPr/>
        </p:nvSpPr>
        <p:spPr>
          <a:xfrm>
            <a:off x="4572000" y="4194680"/>
            <a:ext cx="1273169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>
            <a:off x="1974559" y="877992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draw</a:t>
            </a:r>
            <a:endParaRPr/>
          </a:p>
        </p:txBody>
      </p:sp>
      <p:pic>
        <p:nvPicPr>
          <p:cNvPr id="90" name="Google Shape;90;p11" descr="Shap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Empilhando e Atualizando Transformação</a:t>
            </a:r>
            <a:endParaRPr/>
          </a:p>
        </p:txBody>
      </p:sp>
      <p:sp>
        <p:nvSpPr>
          <p:cNvPr id="98" name="Google Shape;98;p12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4913800" y="5029283"/>
            <a:ext cx="1032220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100" name="Google Shape;100;p12"/>
          <p:cNvSpPr/>
          <p:nvPr/>
        </p:nvSpPr>
        <p:spPr>
          <a:xfrm>
            <a:off x="4609708" y="3439770"/>
            <a:ext cx="130522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1" name="Google Shape;101;p12"/>
          <p:cNvSpPr/>
          <p:nvPr/>
        </p:nvSpPr>
        <p:spPr>
          <a:xfrm>
            <a:off x="4041649" y="2504420"/>
            <a:ext cx="2566857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4636921" y="4261816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3" name="Google Shape;103;p12"/>
          <p:cNvSpPr/>
          <p:nvPr/>
        </p:nvSpPr>
        <p:spPr>
          <a:xfrm>
            <a:off x="2892245" y="1943221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push</a:t>
            </a:r>
            <a:endParaRPr/>
          </a:p>
        </p:txBody>
      </p:sp>
      <p:sp>
        <p:nvSpPr>
          <p:cNvPr id="104" name="Google Shape;104;p12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05" name="Google Shape;105;p12" descr="Shape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2"/>
          <p:cNvSpPr/>
          <p:nvPr/>
        </p:nvSpPr>
        <p:spPr>
          <a:xfrm>
            <a:off x="5843175" y="4516200"/>
            <a:ext cx="17184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Empilhando e Atualizando Transformação</a:t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4913799" y="5029283"/>
            <a:ext cx="929375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116" name="Google Shape;116;p13"/>
          <p:cNvSpPr/>
          <p:nvPr/>
        </p:nvSpPr>
        <p:spPr>
          <a:xfrm>
            <a:off x="4609708" y="3439770"/>
            <a:ext cx="1435073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4041649" y="2504420"/>
            <a:ext cx="2696699" cy="8625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4636921" y="4261816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2911099" y="2084623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push</a:t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22" name="Google Shape;122;p13" descr="Shape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3"/>
          <p:cNvSpPr/>
          <p:nvPr/>
        </p:nvSpPr>
        <p:spPr>
          <a:xfrm>
            <a:off x="5843175" y="4516200"/>
            <a:ext cx="17184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Triângulo Verde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4913799" y="5029283"/>
            <a:ext cx="1061213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134" name="Google Shape;134;p14"/>
          <p:cNvSpPr/>
          <p:nvPr/>
        </p:nvSpPr>
        <p:spPr>
          <a:xfrm>
            <a:off x="4572000" y="4194680"/>
            <a:ext cx="1403013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2832398" y="2247382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draw</a:t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7597287" y="2558098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38" name="Google Shape;138;p14" descr="Shape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Desempilhando e Atualizando Transformação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4913799" y="5029283"/>
            <a:ext cx="1061213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149" name="Google Shape;149;p15"/>
          <p:cNvSpPr/>
          <p:nvPr/>
        </p:nvSpPr>
        <p:spPr>
          <a:xfrm>
            <a:off x="4572000" y="4194680"/>
            <a:ext cx="1403013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2785263" y="3342391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52" name="Google Shape;152;p15" descr="Shape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/>
          <p:nvPr/>
        </p:nvSpPr>
        <p:spPr>
          <a:xfrm>
            <a:off x="7592350" y="2525473"/>
            <a:ext cx="1273169" cy="85773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 rot="10800000">
            <a:off x="5919375" y="4516200"/>
            <a:ext cx="17184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6841</Words>
  <Application>Microsoft Macintosh PowerPoint</Application>
  <PresentationFormat>On-screen Show (16:10)</PresentationFormat>
  <Paragraphs>1599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Cambria Math</vt:lpstr>
      <vt:lpstr>Consolas</vt:lpstr>
      <vt:lpstr>Times New Roman</vt:lpstr>
      <vt:lpstr>Verdana</vt:lpstr>
      <vt:lpstr>Personalizar design</vt:lpstr>
      <vt:lpstr>PowerPoint Presentation</vt:lpstr>
      <vt:lpstr>Grafo de Cena</vt:lpstr>
      <vt:lpstr>Criando Matriz Identidade</vt:lpstr>
      <vt:lpstr>Empilhando e Atualizando Transformação</vt:lpstr>
      <vt:lpstr>Desenhando Triângulo Vermelho</vt:lpstr>
      <vt:lpstr>Empilhando e Atualizando Transformação</vt:lpstr>
      <vt:lpstr>Empilhando e Atualizando Transformação</vt:lpstr>
      <vt:lpstr>Desenhando Triângulo Verde </vt:lpstr>
      <vt:lpstr>Desempilhando e Atualizando Transformação </vt:lpstr>
      <vt:lpstr>Empilhando e Atualizando Transformação</vt:lpstr>
      <vt:lpstr>Empilhando e Atualizando Transformação</vt:lpstr>
      <vt:lpstr>Desenhando Triângulo Azul </vt:lpstr>
      <vt:lpstr>Desempilhando e Atualizando Transformação</vt:lpstr>
      <vt:lpstr>Desempilhando e Atualizando Transformação </vt:lpstr>
      <vt:lpstr>Desempilhando e Atualizando Transformação </vt:lpstr>
      <vt:lpstr>Desempilhando e Atualizando Transformação </vt:lpstr>
      <vt:lpstr>Interpolação em Triângulos</vt:lpstr>
      <vt:lpstr>Triângulo com vértices de cores diferentes</vt:lpstr>
      <vt:lpstr>Triângulo com vértices de cores diferentes</vt:lpstr>
      <vt:lpstr>Triângulo com vértices de cores diferentes</vt:lpstr>
      <vt:lpstr>Cores do Triângulo com Correção Perspectiva</vt:lpstr>
      <vt:lpstr>Cores do Triângulo com Correção Perspectiva</vt:lpstr>
      <vt:lpstr>Aplicando Texturas</vt:lpstr>
      <vt:lpstr>Triângulo com Texturas</vt:lpstr>
      <vt:lpstr>Triângulo com Texturas MipMap</vt:lpstr>
      <vt:lpstr>Triângulo com Texturas MipMap</vt:lpstr>
      <vt:lpstr>Triângulo com Texturas MipMap</vt:lpstr>
      <vt:lpstr>Z-Buffer</vt:lpstr>
      <vt:lpstr>Desenhando com Z-Buffer</vt:lpstr>
      <vt:lpstr>Desenhando com Z-Buffer</vt:lpstr>
      <vt:lpstr>Desenhando com Z-Buffer</vt:lpstr>
      <vt:lpstr>Transparência</vt:lpstr>
      <vt:lpstr>Transparência</vt:lpstr>
      <vt:lpstr>Transparência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Luciano Pereira Soares</cp:lastModifiedBy>
  <cp:revision>18</cp:revision>
  <dcterms:modified xsi:type="dcterms:W3CDTF">2023-03-30T21:17:10Z</dcterms:modified>
</cp:coreProperties>
</file>