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9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40" d="100"/>
          <a:sy n="140" d="100"/>
        </p:scale>
        <p:origin x="1288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fbbdb026c0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fbbdb026c0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gfbbdb026c0_0_8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fbbdb026c0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fbbdb026c0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gfbbdb026c0_0_8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fbbdb026c0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fbbdb026c0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gfbbdb026c0_0_8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fbbdb026c0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fbbdb026c0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gfbbdb026c0_0_9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fbbdb026c0_0_9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fbbdb026c0_0_9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gfbbdb026c0_0_9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f6b74bae2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gf6b74bae2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fbbdb026c0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fbbdb026c0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gfbbdb026c0_0_9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fbbdb026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gfbbdb026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fbbdb026c0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fbbdb026c0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gfbbdb026c0_0_7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fbbdb026c0_0_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fbbdb026c0_0_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gfbbdb026c0_0_7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fbbdb026c0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fbbdb026c0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fbbdb026c0_0_7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fbbdb026c0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fbbdb026c0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fbbdb026c0_0_8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fbbdb026c0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fbbdb026c0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gfbbdb026c0_0_8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fbbdb026c0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fbbdb026c0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gfbbdb026c0_0_8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fbbdb026c0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fbbdb026c0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gfbbdb026c0_0_8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fbbdb026c0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fbbdb026c0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gfbbdb026c0_0_8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t="1" b="16530"/>
          <a:stretch/>
        </p:blipFill>
        <p:spPr>
          <a:xfrm>
            <a:off x="6094" y="-1"/>
            <a:ext cx="9123426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/>
              <a:t>Aula 22: Mapeamentos e Noise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 Aleatórios</a:t>
            </a:r>
            <a:endParaRPr/>
          </a:p>
        </p:txBody>
      </p:sp>
      <p:sp>
        <p:nvSpPr>
          <p:cNvPr id="687" name="Google Shape;687;p6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688" name="Google Shape;688;p64"/>
          <p:cNvSpPr txBox="1"/>
          <p:nvPr/>
        </p:nvSpPr>
        <p:spPr>
          <a:xfrm>
            <a:off x="369925" y="629725"/>
            <a:ext cx="5213700" cy="37455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perlin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noise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point3&amp; p)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u = p.x() - 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(p.x());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v = p.y() - 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(p.y());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w = p.z() - 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(p.z());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(p.x()));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(p.y()));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k =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(p.z()));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vec3 c[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di=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 di &lt;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 di++)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dj=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 dj &lt;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 dj++)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dk=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 dk &lt;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 dk++)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c[di][dj][dk] = ranvec[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perm_x[(i+di) &amp;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 ^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perm_y[(j+dj) &amp;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 ^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perm_z[(k+dk) &amp;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];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perlin_interp(c, u, v, w);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6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9" name="Google Shape;689;p64"/>
          <p:cNvSpPr txBox="1"/>
          <p:nvPr/>
        </p:nvSpPr>
        <p:spPr>
          <a:xfrm>
            <a:off x="369925" y="4337950"/>
            <a:ext cx="52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[perlin.h]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 Aleatórios</a:t>
            </a:r>
            <a:endParaRPr/>
          </a:p>
        </p:txBody>
      </p:sp>
      <p:sp>
        <p:nvSpPr>
          <p:cNvPr id="696" name="Google Shape;696;p6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697" name="Google Shape;697;p65"/>
          <p:cNvSpPr txBox="1"/>
          <p:nvPr/>
        </p:nvSpPr>
        <p:spPr>
          <a:xfrm>
            <a:off x="369925" y="629725"/>
            <a:ext cx="5213700" cy="31401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perlin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perlin_interp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(vec3 c[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u,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w)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uu = u*u*(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3-2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*u);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vv = v*v*(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3-2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*v);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ww = w*w*(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3-2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*w);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accum =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i=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i++)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j=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j &lt;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j++)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k=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k &lt;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k++) {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vec3 </a:t>
            </a:r>
            <a:r>
              <a:rPr lang="pt-BR" sz="800">
                <a:solidFill>
                  <a:schemeClr val="dk1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weight_v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(u-i, v-j, w-k)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accum += (i*uu + 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-i)*(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-uu))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* (j*vv + 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-j)*(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-vv))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* (k*ww + 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-k)*(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-ww))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* dot(c[i][j][k], weight_v);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}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accum;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8" name="Google Shape;698;p65"/>
          <p:cNvSpPr txBox="1"/>
          <p:nvPr/>
        </p:nvSpPr>
        <p:spPr>
          <a:xfrm>
            <a:off x="369925" y="3730550"/>
            <a:ext cx="52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[perlin.h]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 Aleatórios</a:t>
            </a:r>
            <a:endParaRPr/>
          </a:p>
        </p:txBody>
      </p:sp>
      <p:sp>
        <p:nvSpPr>
          <p:cNvPr id="705" name="Google Shape;705;p6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706" name="Google Shape;706;p66"/>
          <p:cNvSpPr txBox="1"/>
          <p:nvPr/>
        </p:nvSpPr>
        <p:spPr>
          <a:xfrm>
            <a:off x="369925" y="629725"/>
            <a:ext cx="5213700" cy="17856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noise_texture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texture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noise_texture() {}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noise_texture(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sc) : scale(sc) {}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 </a:t>
            </a:r>
            <a:r>
              <a:rPr lang="pt-BR" sz="8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u,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point3&amp; p)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color(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* 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+ noise.noise(scale * p));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perlin noise;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scale;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7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7" name="Google Shape;707;p66"/>
          <p:cNvSpPr txBox="1"/>
          <p:nvPr/>
        </p:nvSpPr>
        <p:spPr>
          <a:xfrm>
            <a:off x="369925" y="2415325"/>
            <a:ext cx="52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[texture.h]</a:t>
            </a:r>
            <a:endParaRPr sz="1200"/>
          </a:p>
        </p:txBody>
      </p:sp>
      <p:pic>
        <p:nvPicPr>
          <p:cNvPr id="708" name="Google Shape;70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3037350"/>
            <a:ext cx="38100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Turbulência</a:t>
            </a:r>
            <a:endParaRPr/>
          </a:p>
        </p:txBody>
      </p:sp>
      <p:sp>
        <p:nvSpPr>
          <p:cNvPr id="715" name="Google Shape;715;p6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716" name="Google Shape;716;p67"/>
          <p:cNvSpPr txBox="1"/>
          <p:nvPr/>
        </p:nvSpPr>
        <p:spPr>
          <a:xfrm>
            <a:off x="369925" y="629725"/>
            <a:ext cx="5213700" cy="24012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perlin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turb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point3&amp; p,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depth=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accum =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temp_p = p;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weight =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 i &lt; depth; i++)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accum += weight*noise(temp_p);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weight *=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temp_p *=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fabs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(accum);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7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7" name="Google Shape;717;p67"/>
          <p:cNvSpPr txBox="1"/>
          <p:nvPr/>
        </p:nvSpPr>
        <p:spPr>
          <a:xfrm>
            <a:off x="369925" y="2954725"/>
            <a:ext cx="52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[perlin.h]</a:t>
            </a:r>
            <a:endParaRPr sz="1200"/>
          </a:p>
        </p:txBody>
      </p:sp>
      <p:sp>
        <p:nvSpPr>
          <p:cNvPr id="718" name="Google Shape;718;p67"/>
          <p:cNvSpPr txBox="1"/>
          <p:nvPr/>
        </p:nvSpPr>
        <p:spPr>
          <a:xfrm>
            <a:off x="369925" y="3459275"/>
            <a:ext cx="5213700" cy="17856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noise_texture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texture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noise_texture() {}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noise_texture(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sc) : scale(sc) {}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 </a:t>
            </a:r>
            <a:r>
              <a:rPr lang="pt-BR" sz="8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u,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point3&amp; p)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color(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) * noise.turb(scale * p);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perlin noise;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scale;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7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9" name="Google Shape;719;p67"/>
          <p:cNvSpPr txBox="1"/>
          <p:nvPr/>
        </p:nvSpPr>
        <p:spPr>
          <a:xfrm>
            <a:off x="409200" y="5161900"/>
            <a:ext cx="52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[texture.h]</a:t>
            </a:r>
            <a:endParaRPr sz="1200"/>
          </a:p>
        </p:txBody>
      </p:sp>
      <p:pic>
        <p:nvPicPr>
          <p:cNvPr id="720" name="Google Shape;72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475" y="2248517"/>
            <a:ext cx="3255575" cy="1831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Ajustando a Fase</a:t>
            </a:r>
            <a:endParaRPr/>
          </a:p>
        </p:txBody>
      </p:sp>
      <p:sp>
        <p:nvSpPr>
          <p:cNvPr id="727" name="Google Shape;727;p6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728" name="Google Shape;728;p68"/>
          <p:cNvSpPr txBox="1"/>
          <p:nvPr/>
        </p:nvSpPr>
        <p:spPr>
          <a:xfrm>
            <a:off x="369925" y="629725"/>
            <a:ext cx="5213700" cy="17856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noise_texture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texture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noise_texture() {}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noise_texture(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sc) : scale(sc) {}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 </a:t>
            </a:r>
            <a:r>
              <a:rPr lang="pt-BR" sz="8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u,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point3&amp; p)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color(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) *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* 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(scale*p.z() +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*noise.turb(p)));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perlin noise;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scale;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7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9" name="Google Shape;729;p68"/>
          <p:cNvSpPr txBox="1"/>
          <p:nvPr/>
        </p:nvSpPr>
        <p:spPr>
          <a:xfrm>
            <a:off x="369925" y="2362954"/>
            <a:ext cx="52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[texture.h]</a:t>
            </a:r>
            <a:endParaRPr sz="1200"/>
          </a:p>
        </p:txBody>
      </p:sp>
      <p:pic>
        <p:nvPicPr>
          <p:cNvPr id="730" name="Google Shape;73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450" y="2886774"/>
            <a:ext cx="4655100" cy="26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500"/>
              <a:buFont typeface="Verdana"/>
              <a:buNone/>
            </a:pPr>
            <a:r>
              <a:rPr lang="pt-BR" sz="2500"/>
              <a:t>Ruído Procedural em 3D + Modelagem de Sólidos</a:t>
            </a:r>
            <a:endParaRPr/>
          </a:p>
        </p:txBody>
      </p:sp>
      <p:sp>
        <p:nvSpPr>
          <p:cNvPr id="736" name="Google Shape;736;p6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pic>
        <p:nvPicPr>
          <p:cNvPr id="737" name="Google Shape;737;p69" descr="page87image232103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351" y="667164"/>
            <a:ext cx="4558157" cy="455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69" descr="page87image232088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6109" y="667164"/>
            <a:ext cx="2814470" cy="4558157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69"/>
          <p:cNvSpPr/>
          <p:nvPr/>
        </p:nvSpPr>
        <p:spPr>
          <a:xfrm>
            <a:off x="5735972" y="5380375"/>
            <a:ext cx="263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Perlin noise, Ken Perlin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Próxima parte do projeto</a:t>
            </a:r>
            <a:endParaRPr/>
          </a:p>
        </p:txBody>
      </p:sp>
      <p:sp>
        <p:nvSpPr>
          <p:cNvPr id="746" name="Google Shape;746;p70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A próxima parte do projeto tem um viés artístico.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Você deverá criar um novo material, mas esse material deve ter algum comportamento de de reflexão de luz (BRDF) criado por você e deve usar algum recurso de textura. Pode ser procedural baseado no Perlin Noise, ou usando alguma imagem bidimensional de base.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7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1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753" name="Google Shape;753;p71"/>
          <p:cNvSpPr txBox="1">
            <a:spLocks noGrp="1"/>
          </p:cNvSpPr>
          <p:nvPr>
            <p:ph type="body" idx="2"/>
          </p:nvPr>
        </p:nvSpPr>
        <p:spPr>
          <a:xfrm>
            <a:off x="1567655" y="2857501"/>
            <a:ext cx="61197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/>
              <a:t>Luciano Pereira Soares</a:t>
            </a:r>
            <a:endParaRPr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/>
              <a:t>&lt;lpsoares@insper.edu.br&gt;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Perlin Noise no Ray Tracer</a:t>
            </a:r>
            <a:endParaRPr/>
          </a:p>
        </p:txBody>
      </p:sp>
      <p:sp>
        <p:nvSpPr>
          <p:cNvPr id="602" name="Google Shape;602;p56"/>
          <p:cNvSpPr txBox="1">
            <a:spLocks noGrp="1"/>
          </p:cNvSpPr>
          <p:nvPr>
            <p:ph type="body" idx="1"/>
          </p:nvPr>
        </p:nvSpPr>
        <p:spPr>
          <a:xfrm>
            <a:off x="390550" y="838982"/>
            <a:ext cx="8428200" cy="113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O livro do Peter Shirley descreve passo a passo a implementação do Perlin Noise no Ray Tracer. Veja o livro para maiores detalhes.</a:t>
            </a:r>
            <a:endParaRPr/>
          </a:p>
        </p:txBody>
      </p:sp>
      <p:sp>
        <p:nvSpPr>
          <p:cNvPr id="603" name="Google Shape;603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pic>
        <p:nvPicPr>
          <p:cNvPr id="604" name="Google Shape;60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675" y="1888725"/>
            <a:ext cx="2039200" cy="32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Textura 3D Xadrez</a:t>
            </a:r>
            <a:endParaRPr/>
          </a:p>
        </p:txBody>
      </p:sp>
      <p:sp>
        <p:nvSpPr>
          <p:cNvPr id="611" name="Google Shape;611;p5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612" name="Google Shape;612;p57"/>
          <p:cNvSpPr txBox="1"/>
          <p:nvPr/>
        </p:nvSpPr>
        <p:spPr>
          <a:xfrm>
            <a:off x="369925" y="3364275"/>
            <a:ext cx="486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[main.cc]</a:t>
            </a:r>
            <a:endParaRPr/>
          </a:p>
        </p:txBody>
      </p:sp>
      <p:sp>
        <p:nvSpPr>
          <p:cNvPr id="613" name="Google Shape;613;p57"/>
          <p:cNvSpPr txBox="1"/>
          <p:nvPr/>
        </p:nvSpPr>
        <p:spPr>
          <a:xfrm>
            <a:off x="369925" y="747350"/>
            <a:ext cx="5580300" cy="28938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checker_texture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texture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checker_texture() {}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checker_texture(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shared_ptr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&lt;texture&gt; _even,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shared_ptr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&lt;texture&gt; _odd)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: even(_even), odd(_odd) {}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checker_texture(color c1, color c2)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: even(make_shared&lt;solid_color&gt;(c1)) , odd(make_shared&lt;solid_color&gt;(c2)) {}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 </a:t>
            </a:r>
            <a:r>
              <a:rPr lang="pt-BR" sz="8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u,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point3&amp; p)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sines =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*p.x())*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*p.y())*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*p.z());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(sines &lt;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odd-&gt;value(u, v, p);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even-&gt;value(u, v, p);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shared_ptr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&lt;texture&gt; odd;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shared_ptr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&lt;texture&gt; even;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57"/>
          <p:cNvSpPr txBox="1"/>
          <p:nvPr/>
        </p:nvSpPr>
        <p:spPr>
          <a:xfrm>
            <a:off x="369925" y="3558300"/>
            <a:ext cx="558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[texture.h]</a:t>
            </a:r>
            <a:endParaRPr sz="1200"/>
          </a:p>
        </p:txBody>
      </p:sp>
      <p:sp>
        <p:nvSpPr>
          <p:cNvPr id="615" name="Google Shape;615;p57"/>
          <p:cNvSpPr txBox="1"/>
          <p:nvPr/>
        </p:nvSpPr>
        <p:spPr>
          <a:xfrm>
            <a:off x="369925" y="4086850"/>
            <a:ext cx="5580300" cy="4311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checker = make_shared&lt;checker_texture&gt;(color(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0.2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0.3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0.1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), color(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0.9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0.9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0.9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world.add(make_shared&lt;sphere&gt;(point3(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-1000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 make_shared&lt;lambertian&gt;(checker)));</a:t>
            </a:r>
            <a:endParaRPr sz="8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6" name="Google Shape;616;p57"/>
          <p:cNvSpPr txBox="1"/>
          <p:nvPr/>
        </p:nvSpPr>
        <p:spPr>
          <a:xfrm>
            <a:off x="369925" y="4484513"/>
            <a:ext cx="558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[main.cc]</a:t>
            </a:r>
            <a:endParaRPr sz="1200"/>
          </a:p>
        </p:txBody>
      </p:sp>
      <p:pic>
        <p:nvPicPr>
          <p:cNvPr id="617" name="Google Shape;617;p57"/>
          <p:cNvPicPr preferRelativeResize="0"/>
          <p:nvPr/>
        </p:nvPicPr>
        <p:blipFill rotWithShape="1">
          <a:blip r:embed="rId3">
            <a:alphaModFix/>
          </a:blip>
          <a:srcRect l="25340" r="25340"/>
          <a:stretch/>
        </p:blipFill>
        <p:spPr>
          <a:xfrm>
            <a:off x="6251025" y="1225975"/>
            <a:ext cx="2653150" cy="30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Blocos com valores aleatórios</a:t>
            </a:r>
            <a:endParaRPr/>
          </a:p>
        </p:txBody>
      </p:sp>
      <p:sp>
        <p:nvSpPr>
          <p:cNvPr id="624" name="Google Shape;624;p5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625" name="Google Shape;625;p58"/>
          <p:cNvSpPr txBox="1"/>
          <p:nvPr/>
        </p:nvSpPr>
        <p:spPr>
          <a:xfrm>
            <a:off x="369925" y="3364275"/>
            <a:ext cx="486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[main.cc]</a:t>
            </a:r>
            <a:endParaRPr/>
          </a:p>
        </p:txBody>
      </p:sp>
      <p:sp>
        <p:nvSpPr>
          <p:cNvPr id="626" name="Google Shape;626;p58"/>
          <p:cNvSpPr txBox="1"/>
          <p:nvPr/>
        </p:nvSpPr>
        <p:spPr>
          <a:xfrm>
            <a:off x="369925" y="629725"/>
            <a:ext cx="5580300" cy="47655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#ifndef PERLIN_H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#define PERLIN_H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#include "rtweekend.h"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perlin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perlin() {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ranfloat =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[point_count];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pt-BR" sz="6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 i &lt; point_count; ++i) {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ranfloat[i] = random_double();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perm_x = perlin_generate_perm();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perm_y = perlin_generate_perm();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perm_z = perlin_generate_perm();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~perlin() {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[] ranfloat;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[] perm_x;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[] perm_y;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[] perm_z;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noise</a:t>
            </a:r>
            <a:r>
              <a:rPr lang="pt-BR" sz="6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6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point3&amp; p)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pt-BR" sz="6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*p.x()) &amp; </a:t>
            </a:r>
            <a:r>
              <a:rPr lang="pt-BR" sz="6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pt-BR" sz="6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*p.y()) &amp; </a:t>
            </a:r>
            <a:r>
              <a:rPr lang="pt-BR" sz="6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k =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pt-BR" sz="6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*p.z()) &amp; </a:t>
            </a:r>
            <a:r>
              <a:rPr lang="pt-BR" sz="6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ranfloat[perm_x[i] ^ perm_y[j] ^ perm_z[k]];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point_count = </a:t>
            </a:r>
            <a:r>
              <a:rPr lang="pt-BR" sz="6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 ranfloat;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 perm_x;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 perm_y;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 perm_z;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pt-BR" sz="6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perlin_generate_perm</a:t>
            </a:r>
            <a:r>
              <a:rPr lang="pt-BR" sz="6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 =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[point_count];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pt-BR" sz="6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 i &lt; perlin::point_count; i++)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p[i] = i;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permute(p, point_count);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6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permute</a:t>
            </a:r>
            <a:r>
              <a:rPr lang="pt-BR" sz="6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 p,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n)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i = n</a:t>
            </a:r>
            <a:r>
              <a:rPr lang="pt-BR" sz="6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 i &gt; </a:t>
            </a:r>
            <a:r>
              <a:rPr lang="pt-BR" sz="6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 i--) {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target = random_int(</a:t>
            </a:r>
            <a:r>
              <a:rPr lang="pt-BR" sz="6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 i);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pt-BR" sz="6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tmp = p[i];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p[i] = p[target];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p[target] = tmp;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6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7" name="Google Shape;627;p58"/>
          <p:cNvSpPr txBox="1"/>
          <p:nvPr/>
        </p:nvSpPr>
        <p:spPr>
          <a:xfrm>
            <a:off x="369925" y="5321122"/>
            <a:ext cx="5580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[perlin.h]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9"/>
          <p:cNvSpPr txBox="1"/>
          <p:nvPr/>
        </p:nvSpPr>
        <p:spPr>
          <a:xfrm>
            <a:off x="369925" y="2582400"/>
            <a:ext cx="5652300" cy="25242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hittable_list </a:t>
            </a:r>
            <a:r>
              <a:rPr lang="pt-BR" sz="8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two_perlin_spheres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hittable_list objects;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pertext = make_shared&lt;noise_texture&gt;();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objects.add(make_shared&lt;sphere&gt;(point3(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-1000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 make_shared&lt;lambertian&gt;(pertext)));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objects.add(make_shared&lt;sphere&gt;(point3(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 make_shared&lt;lambertian&gt;(pertext)));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objects;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world = two_perlin_spheres();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lookfrom = point3(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lookat = point3(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vfov =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20.0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Google Shape;634;p5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Blocos com valores aleatórios</a:t>
            </a:r>
            <a:endParaRPr/>
          </a:p>
        </p:txBody>
      </p:sp>
      <p:sp>
        <p:nvSpPr>
          <p:cNvPr id="635" name="Google Shape;635;p5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636" name="Google Shape;636;p59"/>
          <p:cNvSpPr txBox="1"/>
          <p:nvPr/>
        </p:nvSpPr>
        <p:spPr>
          <a:xfrm>
            <a:off x="369925" y="2151375"/>
            <a:ext cx="5652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[texture.h]</a:t>
            </a:r>
            <a:endParaRPr/>
          </a:p>
        </p:txBody>
      </p:sp>
      <p:sp>
        <p:nvSpPr>
          <p:cNvPr id="637" name="Google Shape;637;p59"/>
          <p:cNvSpPr txBox="1"/>
          <p:nvPr/>
        </p:nvSpPr>
        <p:spPr>
          <a:xfrm>
            <a:off x="369925" y="629725"/>
            <a:ext cx="5652300" cy="16041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#include "perlin.h"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noise_texture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texture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noise_texture() {}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 </a:t>
            </a:r>
            <a:r>
              <a:rPr lang="pt-BR" sz="8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u,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point3&amp; p)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color(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 * noise.noise(p);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perlin noise;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FF4400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59"/>
          <p:cNvSpPr txBox="1"/>
          <p:nvPr/>
        </p:nvSpPr>
        <p:spPr>
          <a:xfrm>
            <a:off x="369925" y="5106600"/>
            <a:ext cx="5652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[main.cc]</a:t>
            </a:r>
            <a:endParaRPr sz="1200"/>
          </a:p>
        </p:txBody>
      </p:sp>
      <p:pic>
        <p:nvPicPr>
          <p:cNvPr id="639" name="Google Shape;639;p59"/>
          <p:cNvPicPr preferRelativeResize="0"/>
          <p:nvPr/>
        </p:nvPicPr>
        <p:blipFill rotWithShape="1">
          <a:blip r:embed="rId3">
            <a:alphaModFix/>
          </a:blip>
          <a:srcRect l="23448" r="23453"/>
          <a:stretch/>
        </p:blipFill>
        <p:spPr>
          <a:xfrm>
            <a:off x="6224875" y="1511000"/>
            <a:ext cx="2754250" cy="29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Suavizando</a:t>
            </a:r>
            <a:endParaRPr/>
          </a:p>
        </p:txBody>
      </p:sp>
      <p:sp>
        <p:nvSpPr>
          <p:cNvPr id="646" name="Google Shape;646;p6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647" name="Google Shape;647;p60"/>
          <p:cNvSpPr txBox="1"/>
          <p:nvPr/>
        </p:nvSpPr>
        <p:spPr>
          <a:xfrm>
            <a:off x="369925" y="629725"/>
            <a:ext cx="5213700" cy="41613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perlin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noise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(point3 vec3&amp; p)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u = p.x() - 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(p.x());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v = p.y() - 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(p.y());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w = p.z() - 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(p.z());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(p.x()));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(p.y()));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k =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(p.z()));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c[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di=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di &lt;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di++)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dj=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dj &lt;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dj++)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dk=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dk &lt;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dk++)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c[di][dj][dk] = ranfloat[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perm_x[(i+di) &amp;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 ^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perm_y[(j+dj) &amp;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 ^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perm_z[(k+dk) &amp;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255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];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trilinear_interp(c, u, v, w);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chemeClr val="dk1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trilinear_interp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c[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u,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8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w)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accum =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i=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i &lt;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i++)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j=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j &lt;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j++)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k=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k &lt; 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; k++)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accum += (i*u + 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-i)*(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-u))*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(j*v + 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-j)*(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-v))*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(k*w + 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-k)*(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-w))*c[i][j][k];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accum;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800">
              <a:solidFill>
                <a:srgbClr val="FF4400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60"/>
          <p:cNvSpPr txBox="1"/>
          <p:nvPr/>
        </p:nvSpPr>
        <p:spPr>
          <a:xfrm>
            <a:off x="369925" y="4791025"/>
            <a:ext cx="52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[perlin.h]</a:t>
            </a:r>
            <a:endParaRPr sz="1200"/>
          </a:p>
        </p:txBody>
      </p:sp>
      <p:pic>
        <p:nvPicPr>
          <p:cNvPr id="649" name="Google Shape;6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475" y="2012842"/>
            <a:ext cx="3255575" cy="1831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Interpolação de Hermite</a:t>
            </a:r>
            <a:endParaRPr/>
          </a:p>
        </p:txBody>
      </p:sp>
      <p:sp>
        <p:nvSpPr>
          <p:cNvPr id="656" name="Google Shape;656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657" name="Google Shape;657;p61"/>
          <p:cNvSpPr txBox="1"/>
          <p:nvPr/>
        </p:nvSpPr>
        <p:spPr>
          <a:xfrm>
            <a:off x="369925" y="629725"/>
            <a:ext cx="5213700" cy="33411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lang="pt-BR" sz="9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perlin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noise(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point3&amp; p)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u = p.x() -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(p.x());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v = p.y() -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(p.y());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w = p.z() -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(p.z());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u = u*u*(</a:t>
            </a:r>
            <a:r>
              <a:rPr lang="pt-BR" sz="9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3-2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*u);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v = v*v*(</a:t>
            </a:r>
            <a:r>
              <a:rPr lang="pt-BR" sz="9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3-2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*v);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w = w*w*(</a:t>
            </a:r>
            <a:r>
              <a:rPr lang="pt-BR" sz="9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3-2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*w);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(p.x()));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(p.y()));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k =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&gt;(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floor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(p.z()));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...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61"/>
          <p:cNvSpPr txBox="1"/>
          <p:nvPr/>
        </p:nvSpPr>
        <p:spPr>
          <a:xfrm>
            <a:off x="369925" y="4025100"/>
            <a:ext cx="52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[perlin.h]</a:t>
            </a:r>
            <a:endParaRPr sz="1200"/>
          </a:p>
        </p:txBody>
      </p:sp>
      <p:pic>
        <p:nvPicPr>
          <p:cNvPr id="659" name="Google Shape;65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475" y="1711717"/>
            <a:ext cx="3255575" cy="1831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Aumentando a frequência</a:t>
            </a:r>
            <a:endParaRPr/>
          </a:p>
        </p:txBody>
      </p:sp>
      <p:sp>
        <p:nvSpPr>
          <p:cNvPr id="666" name="Google Shape;666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667" name="Google Shape;667;p62"/>
          <p:cNvSpPr txBox="1"/>
          <p:nvPr/>
        </p:nvSpPr>
        <p:spPr>
          <a:xfrm>
            <a:off x="369925" y="629725"/>
            <a:ext cx="5213700" cy="21240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noise_texture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texture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noise_texture() {}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noise_texture(</a:t>
            </a:r>
            <a:r>
              <a:rPr lang="pt-BR" sz="9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sc) : scale(sc) {}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 </a:t>
            </a:r>
            <a:r>
              <a:rPr lang="pt-BR" sz="9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u,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point3&amp; p)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pt-BR" sz="9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color(</a:t>
            </a:r>
            <a:r>
              <a:rPr lang="pt-BR" sz="9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9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9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) * noise.noise(scale * p);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perlin noise;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9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scale;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8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62"/>
          <p:cNvSpPr txBox="1"/>
          <p:nvPr/>
        </p:nvSpPr>
        <p:spPr>
          <a:xfrm>
            <a:off x="369925" y="2753725"/>
            <a:ext cx="52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[perlin.h]</a:t>
            </a:r>
            <a:endParaRPr sz="1200"/>
          </a:p>
        </p:txBody>
      </p:sp>
      <p:sp>
        <p:nvSpPr>
          <p:cNvPr id="669" name="Google Shape;669;p62"/>
          <p:cNvSpPr txBox="1"/>
          <p:nvPr/>
        </p:nvSpPr>
        <p:spPr>
          <a:xfrm>
            <a:off x="369913" y="3363525"/>
            <a:ext cx="5213700" cy="17085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hittable_list </a:t>
            </a:r>
            <a:r>
              <a:rPr lang="pt-BR" sz="9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two_perlin_spheres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hittable_list objects;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pt-BR" sz="9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pertext = make_shared&lt;noise_texture&gt;(</a:t>
            </a:r>
            <a:r>
              <a:rPr lang="pt-BR" sz="9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objects.add(make_shared&lt;sphere&gt;(point3(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-1000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1000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 make_shared&lt;lambertian&gt;(pertext)));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objects.add(make_shared&lt;sphere&gt;(point3(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 make_shared&lt;lambertian&gt;(pertext)));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objects;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62"/>
          <p:cNvSpPr txBox="1"/>
          <p:nvPr/>
        </p:nvSpPr>
        <p:spPr>
          <a:xfrm>
            <a:off x="369913" y="5072025"/>
            <a:ext cx="52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[main.cc]</a:t>
            </a:r>
            <a:endParaRPr sz="1200"/>
          </a:p>
        </p:txBody>
      </p:sp>
      <p:pic>
        <p:nvPicPr>
          <p:cNvPr id="671" name="Google Shape;67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6388" y="2007438"/>
            <a:ext cx="3255587" cy="1831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Vetores Aleatórios</a:t>
            </a:r>
            <a:endParaRPr/>
          </a:p>
        </p:txBody>
      </p:sp>
      <p:sp>
        <p:nvSpPr>
          <p:cNvPr id="678" name="Google Shape;678;p6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679" name="Google Shape;679;p63"/>
          <p:cNvSpPr txBox="1"/>
          <p:nvPr/>
        </p:nvSpPr>
        <p:spPr>
          <a:xfrm>
            <a:off x="369925" y="629725"/>
            <a:ext cx="5213700" cy="37404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perlin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perlin()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ranvec =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vec3[point_count];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 i &lt; point_count; ++i)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   ranvec[i] = unit_vector(vec3::random(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800">
                <a:solidFill>
                  <a:srgbClr val="009944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perm_x = perlin_generate_perm();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perm_y = perlin_generate_perm();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perm_z = perlin_generate_perm();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~perlin() {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pt-BR" sz="8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[] ranvec;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[] perm_x;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[] perm_y;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[] perm_z;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point_count = </a:t>
            </a:r>
            <a:r>
              <a:rPr lang="pt-BR" sz="8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256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vec3* ranvec;</a:t>
            </a:r>
            <a:endParaRPr sz="8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 perm_x;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 perm_y;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8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 perm_z;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0" name="Google Shape;680;p63"/>
          <p:cNvSpPr txBox="1"/>
          <p:nvPr/>
        </p:nvSpPr>
        <p:spPr>
          <a:xfrm>
            <a:off x="369925" y="4337950"/>
            <a:ext cx="521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[perlin.h]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2743</Words>
  <Application>Microsoft Macintosh PowerPoint</Application>
  <PresentationFormat>On-screen Show (16:10)</PresentationFormat>
  <Paragraphs>401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Courier New</vt:lpstr>
      <vt:lpstr>Verdana</vt:lpstr>
      <vt:lpstr>Personalizar design</vt:lpstr>
      <vt:lpstr>PowerPoint Presentation</vt:lpstr>
      <vt:lpstr>Perlin Noise no Ray Tracer</vt:lpstr>
      <vt:lpstr>Textura 3D Xadrez</vt:lpstr>
      <vt:lpstr>Blocos com valores aleatórios</vt:lpstr>
      <vt:lpstr>Blocos com valores aleatórios</vt:lpstr>
      <vt:lpstr>Suavizando</vt:lpstr>
      <vt:lpstr>Interpolação de Hermite</vt:lpstr>
      <vt:lpstr>Aumentando a frequência</vt:lpstr>
      <vt:lpstr>Vetores Aleatórios</vt:lpstr>
      <vt:lpstr>Vetores Aleatórios</vt:lpstr>
      <vt:lpstr>Vetores Aleatórios</vt:lpstr>
      <vt:lpstr>Vetores Aleatórios</vt:lpstr>
      <vt:lpstr>Turbulência</vt:lpstr>
      <vt:lpstr>Ajustando a Fase</vt:lpstr>
      <vt:lpstr>Ruído Procedural em 3D + Modelagem de Sólidos</vt:lpstr>
      <vt:lpstr>Próxima parte do projeto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2</cp:revision>
  <dcterms:modified xsi:type="dcterms:W3CDTF">2023-04-14T23:36:33Z</dcterms:modified>
</cp:coreProperties>
</file>