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ae391e9fa_0_4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ae391e9f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fae391e9fa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ae391e9fa_0_5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ae391e9f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fae391e9fa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ae391e9fa_0_6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ae391e9f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fae391e9fa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ae391e9fa_0_7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ae391e9f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fae391e9fa_0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ae391e9fa_0_9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ae391e9f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fae391e9fa_0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ae391e9fa_0_10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ae391e9f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fae391e9fa_0_1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ae391e9fa_0_14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ae391e9f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35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Shadow Acne</a:t>
            </a:r>
            <a:endParaRPr b="1" sz="135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fae391e9fa_0_1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ae391e9fa_0_16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ae391e9f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fae391e9fa_0_1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e391e9fa_0_11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e391e9f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fae391e9fa_0_1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ae391e9fa_0_12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ae391e9f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fae391e9fa_0_1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9b8c33d46_0_68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f9b8c33d46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f9b8c33d46_0_6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ae391e9fa_0_17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ae391e9f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fae391e9fa_0_1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ae391e9fa_0_18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ae391e9f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fae391e9fa_0_1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ae391e9fa_0_18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ae391e9f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fae391e9fa_0_1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ae391e9fa_0_19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ae391e9f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BR" sz="135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Shadow Acne</a:t>
            </a:r>
            <a:endParaRPr b="1" sz="135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fae391e9fa_0_1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ae391e9fa_0_21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ae391e9f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fae391e9fa_0_2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ae391e9fa_0_22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ae391e9f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fae391e9fa_0_2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ae391e9fa_0_22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ae391e9f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fae391e9fa_0_2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ae391e9fa_0_23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ae391e9f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BR" sz="135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Shadow Acne</a:t>
            </a:r>
            <a:endParaRPr b="1" sz="135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fae391e9fa_0_2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ae391e9fa_0_24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ae391e9f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fae391e9fa_0_2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ae391e9fa_0_25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ae391e9f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fae391e9fa_0_2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9b8c33d46_0_69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9b8c33d46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f9b8c33d46_0_6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ae391e9fa_0_26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ae391e9f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fae391e9fa_0_2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ae391e9fa_0_27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ae391e9f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fae391e9fa_0_2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ae391e9fa_0_31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ae391e9f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fae391e9fa_0_3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ae391e9fa_0_32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ae391e9fa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fae391e9fa_0_3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68d906cc6_0_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f68d906c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f68d906cc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68d906cc6_0_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68d906c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f68d906cc6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68d906cc6_0_1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68d906c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f68d906cc6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68d906cc6_0_2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f68d906cc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f68d906cc6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68d906cc6_0_3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f68d906cc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f68d906cc6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68d906cc6_0_8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f68d906cc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f68d906cc6_0_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9b8c33d46_0_69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9b8c33d46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f9b8c33d46_0_6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68d906cc6_0_4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f68d906cc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f68d906cc6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68d906cc6_0_5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68d906cc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f68d906cc6_0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f68d906cc6_0_6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f68d906cc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f68d906cc6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68d906cc6_0_7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68d906cc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f68d906cc6_0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f76e4f7f69_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f76e4f7f69_8_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ae391e9fa_0_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ae391e9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fae391e9fa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ae391e9fa_0_1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ae391e9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fae391e9fa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ae391e9fa_0_2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ae391e9f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fae391e9fa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ae391e9fa_0_3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ae391e9f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fae391e9fa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ae391e9fa_0_3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ae391e9f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fae391e9fa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1" type="body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b="0" i="0" sz="1667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3" type="body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b="0" i="0" sz="1167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b="0" i="0" sz="2667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b="0" i="0" sz="2667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4500"/>
              <a:buFont typeface="Verdana"/>
              <a:buNone/>
              <a:defRPr b="0" i="0" sz="4500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b="0" i="0" sz="2667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4454" lvl="1" marL="914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b="0" i="0" sz="166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4454" lvl="3" marL="1828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b="0" i="0" sz="166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4454" lvl="4" marL="22860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b="0" i="0" sz="166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ndo_ppt1_ok.jp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" type="body"/>
          </p:nvPr>
        </p:nvSpPr>
        <p:spPr>
          <a:xfrm>
            <a:off x="966787" y="2262188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966787" y="2857501"/>
            <a:ext cx="7343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en-BR"/>
              <a:t>Aula 17: Raytracing (2</a:t>
            </a:r>
            <a:r>
              <a:rPr baseline="30000" lang="en-BR"/>
              <a:t>a</a:t>
            </a:r>
            <a:r>
              <a:rPr lang="en-BR"/>
              <a:t> parte)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Antes e depois do Antialiasing</a:t>
            </a:r>
            <a:endParaRPr/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13" y="1034250"/>
            <a:ext cx="8324176" cy="418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Materiais difusos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2350">
                <a:latin typeface="Arial"/>
                <a:ea typeface="Arial"/>
                <a:cs typeface="Arial"/>
                <a:sym typeface="Arial"/>
              </a:rPr>
              <a:t>Objetos difusos que não emitem luz apenas assumem a cor do ambiente. A luz que reflete em uma superfície difusa tem sua direção com certa aleatoriedade. </a:t>
            </a:r>
            <a:endParaRPr sz="1700"/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925" y="2068401"/>
            <a:ext cx="6052703" cy="32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Descobrindo onde refletir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Imagine o volume de uma esfera do mesmo lado do ponto de intersecção do raio. Ache um ponto dentro dessa esfera e lance o novo raio de reflexão nessa direção.</a:t>
            </a:r>
            <a:endParaRPr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658" y="1989500"/>
            <a:ext cx="3013225" cy="346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Raios aleatórios (vec3.h)</a:t>
            </a:r>
            <a:endParaRPr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163850" y="616073"/>
            <a:ext cx="8512500" cy="45714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AF00DB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random_double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random_double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random_double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AF00DB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random_double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random_double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random_double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random_in_unit_sphere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AF00DB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length_squared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() &gt;=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BR" sz="1100">
                <a:solidFill>
                  <a:srgbClr val="AF00DB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AF00DB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Novos lançamentos de raios (main.cc)</a:t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163850" y="616073"/>
            <a:ext cx="8512500" cy="27060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Função auxiliar para calcular cores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ray_color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hittable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hit_record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hit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infinity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point3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random_in_unit_sphere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AF00DB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ray_color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unit_direction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unit_vector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unit_direction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Limitando quantidade de raios (main.cc)</a:t>
            </a:r>
            <a:endParaRPr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163850" y="616073"/>
            <a:ext cx="8512500" cy="47283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0" lIns="91425" spcFirstLastPara="1" rIns="91425" wrap="square" tIns="180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ray_color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9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hittable</a:t>
            </a:r>
            <a:r>
              <a:rPr b="1" lang="en-BR" sz="9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depth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hit_record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rgbClr val="00800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// If we've exceeded the ray bounce limit, no more light is gathered.</a:t>
            </a:r>
            <a:endParaRPr b="1" sz="900">
              <a:solidFill>
                <a:srgbClr val="008000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AF00DB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depth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b="1" lang="en-BR" sz="9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900">
                <a:solidFill>
                  <a:srgbClr val="AF00DB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BR" sz="9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BR" sz="9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hit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infinity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point3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random_in_unit_sphere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900">
                <a:solidFill>
                  <a:srgbClr val="AF00DB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ray_color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depth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9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unit_direction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unit_vector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unit_direction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Image</a:t>
            </a:r>
            <a:endParaRPr b="1" sz="9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aspect_ratio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16.0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9.0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image_width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image_height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image_width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aspect_ratio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samples_per_pixel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max_depth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9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samples_per_pixel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++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random_double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 / (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image_width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random_double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 / (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image_height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cam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get_ray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pixel_color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ray_color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max_depth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write_color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pixel_color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samples_per_pixel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Resultado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Parece que tem algo estranho.</a:t>
            </a:r>
            <a:endParaRPr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390550" y="4095500"/>
            <a:ext cx="4105800" cy="4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Autor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50" y="1785925"/>
            <a:ext cx="4105916" cy="230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834" y="1785925"/>
            <a:ext cx="4105916" cy="230957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4712888" y="4095500"/>
            <a:ext cx="4105800" cy="4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Professor</a:t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695100" y="4721950"/>
            <a:ext cx="7753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BR" sz="135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Shadow Acne - Os raios intersectam diretamente com a própria geometria.</a:t>
            </a:r>
            <a:endParaRPr b="1" sz="135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BR" sz="135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ou seja, um 𝑡=−0.0000001 or 𝑡=0.00000001 </a:t>
            </a:r>
            <a:endParaRPr b="1" sz="135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Shadow Acne (main.cc)</a:t>
            </a:r>
            <a:endParaRPr/>
          </a:p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163850" y="616073"/>
            <a:ext cx="8512500" cy="4056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1260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hit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0.001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infinity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1100">
              <a:solidFill>
                <a:srgbClr val="B6D7A8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125" y="1365025"/>
            <a:ext cx="6979325" cy="39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Ajuste pelo Gamma (color.h)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Elevar os valores a 1/gamma. No caso o gamma seria 2.</a:t>
            </a:r>
            <a:endParaRPr/>
          </a:p>
        </p:txBody>
      </p:sp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163850" y="1454273"/>
            <a:ext cx="8512500" cy="32901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write_color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pixel_color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samples_per_pixel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pixel_color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pixel_color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pixel_color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800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// Divide the color by the number of samples and gamma-correct for gamma=2.0.</a:t>
            </a:r>
            <a:endParaRPr b="1" sz="1100">
              <a:solidFill>
                <a:srgbClr val="008000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scale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samples_per_pixel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scale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scale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scale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Write the translated [0,255] value of each color component.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clamp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0.999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endParaRPr b="1" sz="11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clamp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0.999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endParaRPr b="1" sz="11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clamp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0.999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BR" sz="1100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BR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Imagem corrigida pelo Gamma</a:t>
            </a:r>
            <a:endParaRPr/>
          </a:p>
        </p:txBody>
      </p:sp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00" y="940651"/>
            <a:ext cx="7745600" cy="43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Antialiasing</a:t>
            </a:r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Imagem atual está gerando artefatos nas bordas dos objetos. Vamos fazer um antialising para reduzir esse problema.</a:t>
            </a:r>
            <a:endParaRPr/>
          </a:p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874" y="1640238"/>
            <a:ext cx="2904800" cy="24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/>
        </p:nvSpPr>
        <p:spPr>
          <a:xfrm>
            <a:off x="390550" y="4558100"/>
            <a:ext cx="641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Vamos lançar vários raios por pixel?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Reflexão Lambertiana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390550" y="838975"/>
            <a:ext cx="8493900" cy="15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A distribuição atual de raios atual segue uma função cos</a:t>
            </a:r>
            <a:r>
              <a:rPr baseline="30000" lang="en-BR"/>
              <a:t>3</a:t>
            </a:r>
            <a:r>
              <a:rPr lang="en-BR"/>
              <a:t>(</a:t>
            </a:r>
            <a:r>
              <a:rPr i="1" lang="en-BR"/>
              <a:t>ⲫ</a:t>
            </a:r>
            <a:r>
              <a:rPr lang="en-BR"/>
              <a:t>), sendo </a:t>
            </a:r>
            <a:r>
              <a:rPr i="1" lang="en-BR"/>
              <a:t>ⲫ</a:t>
            </a:r>
            <a:r>
              <a:rPr lang="en-BR"/>
              <a:t> o angulo da normal. Porém, a distribuição Lambertiana segue uma função de distribuição cos(</a:t>
            </a:r>
            <a:r>
              <a:rPr i="1" lang="en-BR"/>
              <a:t>ⲫ</a:t>
            </a:r>
            <a:r>
              <a:rPr lang="en-BR"/>
              <a:t>). Assim, os pontos a serem lançados estarão na superfície dessa esfera de referência.</a:t>
            </a:r>
            <a:endParaRPr/>
          </a:p>
        </p:txBody>
      </p:sp>
      <p:sp>
        <p:nvSpPr>
          <p:cNvPr id="213" name="Google Shape;213;p27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788" y="2183778"/>
            <a:ext cx="5686974" cy="340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Vetor unitário (vec3.h)</a:t>
            </a:r>
            <a:endParaRPr/>
          </a:p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163850" y="616073"/>
            <a:ext cx="8512500" cy="8772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00FF"/>
                </a:solidFill>
                <a:highlight>
                  <a:srgbClr val="DD7E6B"/>
                </a:highlight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b="1" lang="en-BR" sz="1100">
                <a:solidFill>
                  <a:schemeClr val="dk1"/>
                </a:solidFill>
                <a:highlight>
                  <a:srgbClr val="DD7E6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random_unit_vector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unit_vector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random_in_unit_sphere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08000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Refletindo um vetor unitário (main.cc)</a:t>
            </a:r>
            <a:endParaRPr/>
          </a:p>
        </p:txBody>
      </p:sp>
      <p:sp>
        <p:nvSpPr>
          <p:cNvPr id="229" name="Google Shape;229;p29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163850" y="616073"/>
            <a:ext cx="8512500" cy="32901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ray_color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hittable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depth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hit_record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If we've exceeded the ray bounce limit, no more light is gathered.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depth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hit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0.001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infinity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point3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random_unit_vector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ray_color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depth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unit_direction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unit_vector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unit_direction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Resultado da Reflexão Lambertiana</a:t>
            </a:r>
            <a:endParaRPr/>
          </a:p>
        </p:txBody>
      </p:sp>
      <p:sp>
        <p:nvSpPr>
          <p:cNvPr id="237" name="Google Shape;237;p30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390550" y="3562100"/>
            <a:ext cx="4105800" cy="4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Antes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4712888" y="3562100"/>
            <a:ext cx="4105800" cy="4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Depois</a:t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301" y="1252525"/>
            <a:ext cx="4105800" cy="230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675" y="1252525"/>
            <a:ext cx="4105800" cy="230951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/>
        </p:nvSpPr>
        <p:spPr>
          <a:xfrm>
            <a:off x="559825" y="4274750"/>
            <a:ext cx="7476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lang="en-BR" sz="1750">
                <a:solidFill>
                  <a:schemeClr val="dk1"/>
                </a:solidFill>
              </a:rPr>
              <a:t>As sombras são menos pronunciadas após a mudança</a:t>
            </a:r>
            <a:endParaRPr sz="1750">
              <a:solidFill>
                <a:schemeClr val="dk1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lang="en-BR" sz="1750">
                <a:solidFill>
                  <a:schemeClr val="dk1"/>
                </a:solidFill>
              </a:rPr>
              <a:t>Ambas as esferas ficam mais claras na aparência após a mudança</a:t>
            </a:r>
            <a:endParaRPr sz="17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Espalhamento por Hemisfera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A última proposta apresentada ainda não é a ideal, pois os raios devem se espalhar em todas as direções de forma uniforme.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A próxima proposta é lançar um raio de uma distância unitária do ponto de intersecção e só garantir que ele está no mesmo hemisfério da normal.</a:t>
            </a:r>
            <a:endParaRPr/>
          </a:p>
        </p:txBody>
      </p:sp>
      <p:sp>
        <p:nvSpPr>
          <p:cNvPr id="250" name="Google Shape;250;p31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Vetor aleatório no hemisfério (vec3.h)</a:t>
            </a:r>
            <a:endParaRPr/>
          </a:p>
        </p:txBody>
      </p:sp>
      <p:sp>
        <p:nvSpPr>
          <p:cNvPr id="257" name="Google Shape;257;p32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163850" y="616073"/>
            <a:ext cx="8512500" cy="18930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random_in_hemisphere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vec3 in_unit_sphere =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random_in_unit_sphere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dot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(in_unit_sphere, normal) &gt;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B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// In the same hemisphere as the normal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in_unit_sphere;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1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-in_unit_sphere;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Refletindo um vetor unitário (main.cc)</a:t>
            </a:r>
            <a:endParaRPr/>
          </a:p>
        </p:txBody>
      </p:sp>
      <p:sp>
        <p:nvSpPr>
          <p:cNvPr id="265" name="Google Shape;265;p33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163850" y="616073"/>
            <a:ext cx="8512500" cy="32901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ray_color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hittable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depth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hit_record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If we've exceeded the ray bounce limit, no more light is gathered.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depth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hit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0.001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infinity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point3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random_in_hemisphere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ray_color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depth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unit_direction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unit_vector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unit_direction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Resultado da Reflexão Lambertiana Hemisférica</a:t>
            </a:r>
            <a:endParaRPr/>
          </a:p>
        </p:txBody>
      </p:sp>
      <p:sp>
        <p:nvSpPr>
          <p:cNvPr id="273" name="Google Shape;273;p34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282100" y="3333500"/>
            <a:ext cx="2779800" cy="4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Inicial </a:t>
            </a:r>
            <a:endParaRPr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3204798" y="3333500"/>
            <a:ext cx="2779800" cy="4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Intermediário</a:t>
            </a:r>
            <a:endParaRPr/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799" y="1760984"/>
            <a:ext cx="2779653" cy="1563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25" y="1760925"/>
            <a:ext cx="2779653" cy="156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7372" y="1760982"/>
            <a:ext cx="2779653" cy="156354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6127498" y="3333500"/>
            <a:ext cx="2779800" cy="4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Final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Materiais (material.h)</a:t>
            </a:r>
            <a:endParaRPr/>
          </a:p>
        </p:txBody>
      </p:sp>
      <p:sp>
        <p:nvSpPr>
          <p:cNvPr id="286" name="Google Shape;286;p35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287" name="Google Shape;287;p35"/>
          <p:cNvSpPr txBox="1"/>
          <p:nvPr/>
        </p:nvSpPr>
        <p:spPr>
          <a:xfrm>
            <a:off x="163850" y="616073"/>
            <a:ext cx="8512500" cy="30954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#ifndef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MATERIAL_H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MATERIAL_H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"rtweekend.h"</a:t>
            </a:r>
            <a:endParaRPr b="1" sz="11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hit_record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material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scatter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r_in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hit_record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attenuation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scattered</a:t>
            </a:r>
            <a:endParaRPr b="1" sz="11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)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endParaRPr b="1" sz="13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Materiais (hittable.h)</a:t>
            </a:r>
            <a:endParaRPr/>
          </a:p>
        </p:txBody>
      </p:sp>
      <p:sp>
        <p:nvSpPr>
          <p:cNvPr id="294" name="Google Shape;294;p36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295" name="Google Shape;295;p36"/>
          <p:cNvSpPr txBox="1"/>
          <p:nvPr/>
        </p:nvSpPr>
        <p:spPr>
          <a:xfrm>
            <a:off x="163850" y="616073"/>
            <a:ext cx="8512500" cy="32901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AF00DB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A31515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"rtweekend.h"</a:t>
            </a:r>
            <a:endParaRPr b="1" sz="1100">
              <a:solidFill>
                <a:srgbClr val="A31515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material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hit_record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point3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shared_ptr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material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mat_ptr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front_face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set_face_normal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outward_normal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front_face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dot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outward_normal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&lt;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front_face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outward_normal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outward_normal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3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Gerador de Números Aleatórios</a:t>
            </a:r>
            <a:endParaRPr/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Precisamos de uma rotina que gere números reais na faixa:</a:t>
            </a:r>
            <a:br>
              <a:rPr lang="en-BR"/>
            </a:br>
            <a:r>
              <a:rPr lang="en-BR"/>
              <a:t>0 ≤ r &lt; 1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Para isso podemos usar a  rotina rand() do &lt;cstdlib&gt;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que gera um número real de 0 até RAND_MAX.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Adicione nas funções auxiliares em rtweekend.h</a:t>
            </a:r>
            <a:endParaRPr/>
          </a:p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Materiais (sphere.h)</a:t>
            </a:r>
            <a:endParaRPr/>
          </a:p>
        </p:txBody>
      </p:sp>
      <p:sp>
        <p:nvSpPr>
          <p:cNvPr id="302" name="Google Shape;302;p37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303" name="Google Shape;303;p37"/>
          <p:cNvSpPr txBox="1"/>
          <p:nvPr/>
        </p:nvSpPr>
        <p:spPr>
          <a:xfrm>
            <a:off x="163850" y="616073"/>
            <a:ext cx="8512500" cy="43212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sphere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hittable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sphere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9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sphere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point3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cen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shared_ptr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9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material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: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cen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radius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mat_ptr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 {};</a:t>
            </a:r>
            <a:endParaRPr b="1" sz="9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hit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t_min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t_max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hit_record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point3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radius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9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shared_ptr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9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material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mat_ptr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sphere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hit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t_min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t_max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hit_record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outward_normal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radius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set_face_normal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outward_normal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mat_ptr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mat_ptr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Modelando o espalhamento da luz (material.h)</a:t>
            </a:r>
            <a:endParaRPr/>
          </a:p>
        </p:txBody>
      </p:sp>
      <p:sp>
        <p:nvSpPr>
          <p:cNvPr id="310" name="Google Shape;310;p38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311" name="Google Shape;311;p38"/>
          <p:cNvSpPr txBox="1"/>
          <p:nvPr/>
        </p:nvSpPr>
        <p:spPr>
          <a:xfrm>
            <a:off x="163850" y="616073"/>
            <a:ext cx="8512500" cy="32901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lambertian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material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lambertian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albedo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scatter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r_in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hit_record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attenuation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scattered</a:t>
            </a:r>
            <a:endParaRPr b="1" sz="11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)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scatter_direction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random_unit_vector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scattered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scatter_direction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attenuation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albedo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albedo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5826675" y="4368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B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Proposta intermediária</a:t>
            </a:r>
            <a:endParaRPr b="1" sz="1600">
              <a:solidFill>
                <a:srgbClr val="FF0000"/>
              </a:solidFill>
            </a:endParaRPr>
          </a:p>
        </p:txBody>
      </p:sp>
      <p:cxnSp>
        <p:nvCxnSpPr>
          <p:cNvPr id="313" name="Google Shape;313;p38"/>
          <p:cNvCxnSpPr/>
          <p:nvPr/>
        </p:nvCxnSpPr>
        <p:spPr>
          <a:xfrm rot="10800000">
            <a:off x="4853950" y="2309025"/>
            <a:ext cx="1812900" cy="210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Cuidado com vetores próximos a zero (vec3.h)</a:t>
            </a:r>
            <a:endParaRPr/>
          </a:p>
        </p:txBody>
      </p:sp>
      <p:sp>
        <p:nvSpPr>
          <p:cNvPr id="320" name="Google Shape;320;p39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321" name="Google Shape;321;p39"/>
          <p:cNvSpPr txBox="1"/>
          <p:nvPr/>
        </p:nvSpPr>
        <p:spPr>
          <a:xfrm>
            <a:off x="163850" y="616073"/>
            <a:ext cx="8512500" cy="27060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near_zero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800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// Return true if the vector is close to zero in all dimensions.</a:t>
            </a:r>
            <a:endParaRPr b="1" sz="1100">
              <a:solidFill>
                <a:srgbClr val="008000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1e-8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AF00DB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fabs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]) &lt;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(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fabs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]) &lt;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(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fabs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]) &lt;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Cuidado com vetores prox. a zero (material.h)</a:t>
            </a:r>
            <a:endParaRPr/>
          </a:p>
        </p:txBody>
      </p:sp>
      <p:sp>
        <p:nvSpPr>
          <p:cNvPr id="328" name="Google Shape;328;p40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329" name="Google Shape;329;p40"/>
          <p:cNvSpPr txBox="1"/>
          <p:nvPr/>
        </p:nvSpPr>
        <p:spPr>
          <a:xfrm>
            <a:off x="163850" y="616073"/>
            <a:ext cx="8512500" cy="42636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lambertian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material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lambertian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albedo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scatter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r_in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hit_record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attenuation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scattered</a:t>
            </a:r>
            <a:endParaRPr b="1" sz="11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)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scatter_direction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random_unit_vector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800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// Catch degenerate scatter direction</a:t>
            </a:r>
            <a:endParaRPr b="1" sz="1100">
              <a:solidFill>
                <a:srgbClr val="008000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AF00DB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scatter_direction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near_zero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scatter_direction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scattered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scatter_direction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attenuation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albedo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albedo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Reflexão em Materiais Espelhados</a:t>
            </a:r>
            <a:endParaRPr/>
          </a:p>
        </p:txBody>
      </p:sp>
      <p:sp>
        <p:nvSpPr>
          <p:cNvPr id="336" name="Google Shape;336;p41"/>
          <p:cNvSpPr txBox="1"/>
          <p:nvPr>
            <p:ph idx="1" type="body"/>
          </p:nvPr>
        </p:nvSpPr>
        <p:spPr>
          <a:xfrm>
            <a:off x="390550" y="838976"/>
            <a:ext cx="8428200" cy="136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Para calcular o vetor de reflexão (vermelho) somaremos o vetor de entrada (v) por duas vezes B.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/>
              <a:t>B tem a direção e sentido de N com um comprimento de |v·N|.</a:t>
            </a:r>
            <a:endParaRPr/>
          </a:p>
        </p:txBody>
      </p:sp>
      <p:sp>
        <p:nvSpPr>
          <p:cNvPr id="337" name="Google Shape;337;p41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338" name="Google Shape;3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926" y="2277175"/>
            <a:ext cx="4360750" cy="325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null,&quot;aid&quot;:null,&quot;type&quot;:&quot;$$&quot;,&quot;code&quot;:&quot;$$\\mathbf{R}\\,=\\,\\mathbf{v}\\,-2\\cdot\\left(\\mathbf{v}\\cdot \\mathbf{n}\\right)\\cdot \\mathbf{n}$$&quot;,&quot;font&quot;:{&quot;size&quot;:12,&quot;color&quot;:&quot;#000000&quot;,&quot;family&quot;:&quot;Arial&quot;},&quot;id&quot;:&quot;5&quot;,&quot;backgroundColor&quot;:&quot;#FFFFFF&quot;,&quot;ts&quot;:1635359378481,&quot;cs&quot;:&quot;PnY5x1lcq+ID3jwQ11gZrA==&quot;,&quot;size&quot;:{&quot;width&quot;:184,&quot;height&quot;:18.833333333333332}}" id="339" name="Google Shape;33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50" y="2397411"/>
            <a:ext cx="3340701" cy="3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Vetor de reflexão (vec3.h)</a:t>
            </a:r>
            <a:endParaRPr/>
          </a:p>
        </p:txBody>
      </p:sp>
      <p:sp>
        <p:nvSpPr>
          <p:cNvPr id="346" name="Google Shape;346;p42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347" name="Google Shape;347;p42"/>
          <p:cNvSpPr txBox="1"/>
          <p:nvPr/>
        </p:nvSpPr>
        <p:spPr>
          <a:xfrm>
            <a:off x="163850" y="616073"/>
            <a:ext cx="8512500" cy="8772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reflect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dot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Reflexão de Metais (material.h)</a:t>
            </a:r>
            <a:endParaRPr/>
          </a:p>
        </p:txBody>
      </p:sp>
      <p:sp>
        <p:nvSpPr>
          <p:cNvPr id="354" name="Google Shape;354;p43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355" name="Google Shape;355;p43"/>
          <p:cNvSpPr txBox="1"/>
          <p:nvPr/>
        </p:nvSpPr>
        <p:spPr>
          <a:xfrm>
            <a:off x="163850" y="616073"/>
            <a:ext cx="8512500" cy="32901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metal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material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metal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albedo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scatter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r_in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hit_record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attenuation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scattered</a:t>
            </a:r>
            <a:endParaRPr b="1" sz="11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)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reflected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reflect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unit_vector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r_in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scattered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reflected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attenuation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albedo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dot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scattered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&gt;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albedo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3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Atualizando espalhamento de raios (main.cc)</a:t>
            </a:r>
            <a:endParaRPr/>
          </a:p>
        </p:txBody>
      </p:sp>
      <p:sp>
        <p:nvSpPr>
          <p:cNvPr id="362" name="Google Shape;362;p44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363" name="Google Shape;363;p44"/>
          <p:cNvSpPr txBox="1"/>
          <p:nvPr/>
        </p:nvSpPr>
        <p:spPr>
          <a:xfrm>
            <a:off x="163850" y="616073"/>
            <a:ext cx="8512500" cy="38742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ray_color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hittable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depth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hit_record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If we've exceeded the ray bounce limit, no more light is gathered.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depth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hit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0.001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infinity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scattered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attenuation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AF00DB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mat_ptr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-&gt;scatter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attenuation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scattered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AF00DB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attenuation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ray_color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scattered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depth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AF00DB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unit_direction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unit_vector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unit_direction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Adicionando esferas metalizadas (main.cc)</a:t>
            </a:r>
            <a:endParaRPr/>
          </a:p>
        </p:txBody>
      </p:sp>
      <p:sp>
        <p:nvSpPr>
          <p:cNvPr id="370" name="Google Shape;370;p45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371" name="Google Shape;371;p45"/>
          <p:cNvSpPr txBox="1"/>
          <p:nvPr/>
        </p:nvSpPr>
        <p:spPr>
          <a:xfrm>
            <a:off x="163850" y="616073"/>
            <a:ext cx="8512500" cy="46023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AF00DB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A31515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"material.h"</a:t>
            </a:r>
            <a:endParaRPr b="1" sz="1100">
              <a:solidFill>
                <a:srgbClr val="A31515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Image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aspect_ratio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16.0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9.0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image_width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image_height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image_width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aspect_ratio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samples_per_pixel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max_depth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World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hittable_list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material_ground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make_shared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lambertian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material_center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make_shared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lambertian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material_left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=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make_shared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metal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material_right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=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make_shared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metal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0.6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make_shared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sphere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point3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100.5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100.0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material_ground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make_shared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sphere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point3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),  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material_center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make_shared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sphere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point3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),  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material_left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make_shared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sphere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point3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),  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material_right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3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Resultado das esferas metálicas</a:t>
            </a:r>
            <a:endParaRPr/>
          </a:p>
        </p:txBody>
      </p:sp>
      <p:sp>
        <p:nvSpPr>
          <p:cNvPr id="378" name="Google Shape;378;p46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379" name="Google Shape;3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38" y="861058"/>
            <a:ext cx="7746725" cy="43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Gerador de números aleatórios (rtweekend.h)</a:t>
            </a:r>
            <a:endParaRPr/>
          </a:p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73" name="Google Shape;73;p11"/>
          <p:cNvSpPr txBox="1"/>
          <p:nvPr/>
        </p:nvSpPr>
        <p:spPr>
          <a:xfrm>
            <a:off x="163850" y="616073"/>
            <a:ext cx="8512500" cy="24048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&lt;cstdlib&gt;</a:t>
            </a:r>
            <a:endParaRPr b="1" sz="11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random_double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Returns a random real in [0,1).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/ (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RAND_MAX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random_double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Returns a random real in [min,max).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)*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random_double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163850" y="3640098"/>
            <a:ext cx="8512500" cy="15729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&lt;random&gt;</a:t>
            </a:r>
            <a:endParaRPr b="1" sz="11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random_double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uniform_real_distribution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distribution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mt19937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generator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distribution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generator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/>
          </a:p>
        </p:txBody>
      </p:sp>
      <p:sp>
        <p:nvSpPr>
          <p:cNvPr id="75" name="Google Shape;75;p11"/>
          <p:cNvSpPr txBox="1"/>
          <p:nvPr/>
        </p:nvSpPr>
        <p:spPr>
          <a:xfrm>
            <a:off x="163850" y="3234059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Implementação alternativa:</a:t>
            </a:r>
            <a:endParaRPr sz="19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Reflexão Fuzzy</a:t>
            </a:r>
            <a:endParaRPr/>
          </a:p>
        </p:txBody>
      </p:sp>
      <p:sp>
        <p:nvSpPr>
          <p:cNvPr id="386" name="Google Shape;386;p47"/>
          <p:cNvSpPr txBox="1"/>
          <p:nvPr>
            <p:ph idx="1" type="body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Podemos colocar colocar alguma aleatoriedade na reflexão, deslocando o destino do raio pelo deslocamento unitário radial.</a:t>
            </a:r>
            <a:endParaRPr/>
          </a:p>
        </p:txBody>
      </p:sp>
      <p:sp>
        <p:nvSpPr>
          <p:cNvPr id="387" name="Google Shape;387;p47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388" name="Google Shape;3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350" y="2052838"/>
            <a:ext cx="55626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Adicionando fuzzy na reflexão (material.h)</a:t>
            </a:r>
            <a:endParaRPr/>
          </a:p>
        </p:txBody>
      </p:sp>
      <p:sp>
        <p:nvSpPr>
          <p:cNvPr id="395" name="Google Shape;395;p48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396" name="Google Shape;396;p48"/>
          <p:cNvSpPr txBox="1"/>
          <p:nvPr/>
        </p:nvSpPr>
        <p:spPr>
          <a:xfrm>
            <a:off x="163850" y="616073"/>
            <a:ext cx="8512500" cy="34848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metal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material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metal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albedo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fuzz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scatter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r_in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hit_record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attenuation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scattered</a:t>
            </a:r>
            <a:endParaRPr b="1" sz="11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)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reflected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reflect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unit_vector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r_in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scattered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reflected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fuzz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*random_in_unit_sphere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attenuation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albedo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dot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scattered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&gt;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albedo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fuzz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5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Adicionando fuzziness (main.cc)</a:t>
            </a:r>
            <a:endParaRPr/>
          </a:p>
        </p:txBody>
      </p:sp>
      <p:sp>
        <p:nvSpPr>
          <p:cNvPr id="403" name="Google Shape;403;p49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404" name="Google Shape;404;p49"/>
          <p:cNvSpPr txBox="1"/>
          <p:nvPr/>
        </p:nvSpPr>
        <p:spPr>
          <a:xfrm>
            <a:off x="163850" y="616073"/>
            <a:ext cx="8512500" cy="21216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World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hittable_list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material_ground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make_shared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lambertian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material_center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make_shared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lambertian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material_left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=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make_shared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metal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material_right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= </a:t>
            </a:r>
            <a:r>
              <a:rPr b="1" lang="en-BR" sz="11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make_shared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metal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11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0.6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BR" sz="11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0000FF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Resultado com material Fuzzy</a:t>
            </a:r>
            <a:endParaRPr/>
          </a:p>
        </p:txBody>
      </p:sp>
      <p:sp>
        <p:nvSpPr>
          <p:cNvPr id="411" name="Google Shape;411;p50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412" name="Google Shape;4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50" y="900499"/>
            <a:ext cx="7664900" cy="43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"/>
          <p:cNvSpPr txBox="1"/>
          <p:nvPr>
            <p:ph idx="12" type="sldNum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418" name="Google Shape;418;p51"/>
          <p:cNvSpPr txBox="1"/>
          <p:nvPr>
            <p:ph idx="1" type="body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419" name="Google Shape;419;p51"/>
          <p:cNvSpPr txBox="1"/>
          <p:nvPr>
            <p:ph idx="2" type="body"/>
          </p:nvPr>
        </p:nvSpPr>
        <p:spPr>
          <a:xfrm>
            <a:off x="1567650" y="2857499"/>
            <a:ext cx="61197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/>
              <a:t>Luciano Soares</a:t>
            </a:r>
            <a:endParaRPr/>
          </a:p>
          <a:p>
            <a:pPr indent="0" lvl="0" marL="0" rtl="0" algn="ctr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/>
              <a:t>&lt;lpsoares@insper.edu.br&gt;</a:t>
            </a:r>
            <a:endParaRPr sz="2333"/>
          </a:p>
          <a:p>
            <a:pPr indent="0" lvl="0" marL="0" rtl="0" algn="ctr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t/>
            </a:r>
            <a:endParaRPr sz="2333"/>
          </a:p>
          <a:p>
            <a:pPr indent="0" lvl="0" marL="0" rtl="0" algn="ctr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/>
              <a:t>Fabio Orfali</a:t>
            </a:r>
            <a:endParaRPr sz="2333"/>
          </a:p>
          <a:p>
            <a:pPr indent="0" lvl="0" marL="0" rtl="0" algn="ctr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/>
              <a:t>&lt;fabioo1@insper.edu.br&gt;</a:t>
            </a:r>
            <a:endParaRPr sz="2333"/>
          </a:p>
          <a:p>
            <a:pPr indent="0" lvl="0" marL="0" rtl="0" algn="ctr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t/>
            </a:r>
            <a:endParaRPr sz="2333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Várias amostras por pixel</a:t>
            </a:r>
            <a:endParaRPr/>
          </a:p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Vamos lançar vários raios por pixel e depois fazer uma média.</a:t>
            </a:r>
            <a:endParaRPr/>
          </a:p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84" name="Google Shape;8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713" y="1379313"/>
            <a:ext cx="50768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Criando câmera (camera.h)</a:t>
            </a:r>
            <a:endParaRPr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63850" y="616073"/>
            <a:ext cx="8512500" cy="48669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0" lIns="91425" spcFirstLastPara="1" rIns="91425" wrap="square" tIns="180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#ifndef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CAMERA_H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CAMERA_H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"rtweekend.h"</a:t>
            </a:r>
            <a:endParaRPr b="1" sz="11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camera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camera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aspect_ratio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16.0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9.0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viewport_height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viewport_width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aspect_ratio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viewport_height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focal_length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origin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point3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horizontal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viewport_width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vertical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viewport_height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lower_left_corner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origin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horizontal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vertical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focal_length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get_ray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origin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lower_left_corner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horizontal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vertical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origin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point3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origin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point3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lower_left_corner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horizontal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vertical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endParaRPr b="1"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Limitando valores (rtweekend.h)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163850" y="616073"/>
            <a:ext cx="8512500" cy="11481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clamp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Fazendo média das cores (color.h)</a:t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163850" y="616073"/>
            <a:ext cx="8512500" cy="32901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108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write_color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pixel_color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samples_per_pixel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pixel_color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pixel_color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pixel_color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Divide the color by the number of samples.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scale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samples_per_pixel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*=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scale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*=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scale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*=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scale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Write the translated [0,255] value of each color component.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clamp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0.999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endParaRPr b="1" sz="11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clamp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0.999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endParaRPr b="1" sz="11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clamp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0.999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b="1" lang="en-BR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BR" sz="1100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BR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Atualizando a rotina principal (main.cc)</a:t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63850" y="616073"/>
            <a:ext cx="8512500" cy="47589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anchorCtr="0" anchor="t" bIns="0" lIns="91425" spcFirstLastPara="1" rIns="91425" wrap="square" tIns="180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rgbClr val="AF00DB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-BR" sz="9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A31515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"camera.h"</a:t>
            </a:r>
            <a:endParaRPr b="1" sz="900">
              <a:solidFill>
                <a:srgbClr val="A31515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BR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9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aspect_ratio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16.0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9.0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image_width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image_height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image_width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aspect_ratio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samples_per_pixel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9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World</a:t>
            </a:r>
            <a:endParaRPr b="1" sz="9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hittable_list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make_shared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sphere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point3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,-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make_shared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sphere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point3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,-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100.5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,-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Camera</a:t>
            </a:r>
            <a:endParaRPr b="1" sz="9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camera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cam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Render</a:t>
            </a:r>
            <a:endParaRPr b="1" sz="9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image_height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--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cerr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BR" sz="900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\r</a:t>
            </a:r>
            <a:r>
              <a:rPr b="1" lang="en-BR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Scanlines remaining: "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flush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BR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9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image_width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++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9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pixel_color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900">
                <a:solidFill>
                  <a:srgbClr val="AF00DB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BR" sz="9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9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samples_per_pixel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; ++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BR" sz="9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-BR" sz="9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random_double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()) / (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image_width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9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BR" sz="900">
                <a:solidFill>
                  <a:srgbClr val="0000FF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-BR" sz="9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random_double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()) / (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image_height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-BR" sz="900">
                <a:solidFill>
                  <a:srgbClr val="098658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BR" sz="900">
                <a:solidFill>
                  <a:srgbClr val="267F99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ray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cam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9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get_ray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pixel_color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ray_color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 sz="9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BR" sz="900">
                <a:solidFill>
                  <a:srgbClr val="795E26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write_color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BR" sz="900">
                <a:solidFill>
                  <a:srgbClr val="001080"/>
                </a:solidFill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pixel_color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BR" sz="900">
                <a:solidFill>
                  <a:srgbClr val="00108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samples_per_pixel</a:t>
            </a:r>
            <a:r>
              <a:rPr b="1" lang="en-BR" sz="9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-BR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// Fecha o stream para arquivo</a:t>
            </a:r>
            <a:endParaRPr b="1" sz="9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BR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BR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cerr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BR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BR" sz="900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BR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Done.</a:t>
            </a:r>
            <a:r>
              <a:rPr b="1" lang="en-BR" sz="900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BR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