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1"/>
  </p:notesMasterIdLst>
  <p:sldIdLst>
    <p:sldId id="256" r:id="rId2"/>
    <p:sldId id="280" r:id="rId3"/>
    <p:sldId id="294" r:id="rId4"/>
    <p:sldId id="295"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6" r:id="rId30"/>
    <p:sldId id="298" r:id="rId31"/>
    <p:sldId id="299" r:id="rId32"/>
    <p:sldId id="297" r:id="rId33"/>
    <p:sldId id="300" r:id="rId34"/>
    <p:sldId id="301" r:id="rId35"/>
    <p:sldId id="302" r:id="rId36"/>
    <p:sldId id="303" r:id="rId37"/>
    <p:sldId id="304" r:id="rId38"/>
    <p:sldId id="305" r:id="rId39"/>
    <p:sldId id="268" r:id="rId40"/>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jamie-wong.com/2016/07/15/ray-marching-signed-distance-fun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Right-hand_ru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khronos.org/registry/OpenGL-Refpages/gl4/html/clamp.x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oom_(1993_video_game)" TargetMode="External"/><Relationship Id="rId2" Type="http://schemas.openxmlformats.org/officeDocument/2006/relationships/hyperlink" Target="https://en.wikipedia.org/wiki/Wolfenstein_3D" TargetMode="External"/><Relationship Id="rId1" Type="http://schemas.openxmlformats.org/officeDocument/2006/relationships/slideLayout" Target="../slideLayouts/slideLayout2.xml"/><Relationship Id="rId5" Type="http://schemas.openxmlformats.org/officeDocument/2006/relationships/hyperlink" Target="https://en.wikipedia.org/wiki/Monte_Carlo_method" TargetMode="External"/><Relationship Id="rId4" Type="http://schemas.openxmlformats.org/officeDocument/2006/relationships/hyperlink" Target="https://www.iquilezles.org/www/articles/intersectors/intersectors.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1600"/>
              <a:buFont typeface="Verdana"/>
              <a:buNone/>
            </a:pPr>
            <a:r>
              <a:rPr lang="pt-BR" dirty="0"/>
              <a:t>Aula 20: </a:t>
            </a:r>
            <a:r>
              <a:rPr lang="pt-BR" dirty="0" err="1"/>
              <a:t>Shaders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C9F2-7D9C-0062-356A-6E3977CCE4C2}"/>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1F699A47-0337-89F9-77BD-72971C68ED49}"/>
              </a:ext>
            </a:extLst>
          </p:cNvPr>
          <p:cNvSpPr>
            <a:spLocks noGrp="1"/>
          </p:cNvSpPr>
          <p:nvPr>
            <p:ph type="body" idx="1"/>
          </p:nvPr>
        </p:nvSpPr>
        <p:spPr/>
        <p:txBody>
          <a:bodyPr/>
          <a:lstStyle/>
          <a:p>
            <a:r>
              <a:rPr lang="en-US" dirty="0" err="1"/>
              <a:t>iResolution.xy</a:t>
            </a:r>
            <a:r>
              <a:rPr lang="en-US" b="0" i="0" dirty="0">
                <a:solidFill>
                  <a:srgbClr val="2D3748"/>
                </a:solidFill>
                <a:effectLst/>
                <a:latin typeface="system-ui"/>
              </a:rPr>
              <a:t>, the </a:t>
            </a:r>
            <a:r>
              <a:rPr lang="en-US" dirty="0"/>
              <a:t>.</a:t>
            </a:r>
            <a:r>
              <a:rPr lang="en-US" dirty="0" err="1"/>
              <a:t>xy</a:t>
            </a:r>
            <a:r>
              <a:rPr lang="en-US" b="0" i="0" dirty="0">
                <a:solidFill>
                  <a:srgbClr val="2D3748"/>
                </a:solidFill>
                <a:effectLst/>
                <a:latin typeface="system-ui"/>
              </a:rPr>
              <a:t> portion refers to only the XY component of the vector.</a:t>
            </a:r>
          </a:p>
          <a:p>
            <a:endParaRPr lang="en-US" dirty="0">
              <a:solidFill>
                <a:srgbClr val="2D3748"/>
              </a:solidFill>
              <a:latin typeface="system-ui"/>
            </a:endParaRPr>
          </a:p>
          <a:p>
            <a:r>
              <a:rPr lang="en-US" dirty="0">
                <a:solidFill>
                  <a:srgbClr val="CC99CD"/>
                </a:solidFill>
                <a:effectLst/>
              </a:rPr>
              <a:t>vec3</a:t>
            </a:r>
            <a:r>
              <a:rPr lang="en-US" dirty="0"/>
              <a:t> 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999999"/>
                </a:solidFill>
                <a:effectLst/>
              </a:rPr>
              <a:t>// Same as vec3(0, 0, 0)</a:t>
            </a:r>
            <a:endParaRPr lang="en-US" dirty="0">
              <a:solidFill>
                <a:srgbClr val="2D3748"/>
              </a:solidFill>
              <a:effectLst/>
              <a:latin typeface="system-ui"/>
            </a:endParaRPr>
          </a:p>
          <a:p>
            <a:endParaRPr lang="en-US" dirty="0">
              <a:solidFill>
                <a:srgbClr val="2D3748"/>
              </a:solidFill>
              <a:latin typeface="system-ui"/>
            </a:endParaRPr>
          </a:p>
          <a:p>
            <a:r>
              <a:rPr lang="en-US" b="0" i="0" dirty="0">
                <a:solidFill>
                  <a:srgbClr val="2D3748"/>
                </a:solidFill>
                <a:effectLst/>
                <a:latin typeface="system-ui"/>
              </a:rPr>
              <a:t>If you try to use values less than zero as the output fragment color, it will be clamped to zero. Likewise, any values greater than one will be clamped to one. This only applies to color values in the final fragment color.</a:t>
            </a:r>
          </a:p>
          <a:p>
            <a:endParaRPr lang="en-US" dirty="0">
              <a:solidFill>
                <a:srgbClr val="2D3748"/>
              </a:solidFill>
              <a:latin typeface="system-ui"/>
            </a:endParaRPr>
          </a:p>
          <a:p>
            <a:r>
              <a:rPr lang="en-US" dirty="0">
                <a:solidFill>
                  <a:srgbClr val="CC99CD"/>
                </a:solidFill>
                <a:effectLst/>
              </a:rPr>
              <a:t>vec3</a:t>
            </a:r>
            <a:r>
              <a:rPr lang="en-US" dirty="0"/>
              <a:t> 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err="1"/>
              <a:t>uv</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r>
              <a:rPr lang="en-US" dirty="0"/>
              <a:t> </a:t>
            </a:r>
            <a:r>
              <a:rPr lang="en-US" dirty="0">
                <a:solidFill>
                  <a:srgbClr val="999999"/>
                </a:solidFill>
                <a:effectLst/>
              </a:rPr>
              <a:t>// This is the same as vec3(</a:t>
            </a:r>
            <a:r>
              <a:rPr lang="en-US" dirty="0" err="1">
                <a:solidFill>
                  <a:srgbClr val="999999"/>
                </a:solidFill>
                <a:effectLst/>
              </a:rPr>
              <a:t>uv.x</a:t>
            </a:r>
            <a:r>
              <a:rPr lang="en-US" dirty="0">
                <a:solidFill>
                  <a:srgbClr val="999999"/>
                </a:solidFill>
                <a:effectLst/>
              </a:rPr>
              <a:t>, </a:t>
            </a:r>
            <a:r>
              <a:rPr lang="en-US" dirty="0" err="1">
                <a:solidFill>
                  <a:srgbClr val="999999"/>
                </a:solidFill>
                <a:effectLst/>
              </a:rPr>
              <a:t>uv.y</a:t>
            </a:r>
            <a:r>
              <a:rPr lang="en-US" dirty="0">
                <a:solidFill>
                  <a:srgbClr val="999999"/>
                </a:solidFill>
                <a:effectLst/>
              </a:rPr>
              <a:t>, 0)</a:t>
            </a:r>
            <a:r>
              <a:rPr lang="en-US" dirty="0"/>
              <a:t> </a:t>
            </a:r>
            <a:br>
              <a:rPr lang="en-US" dirty="0"/>
            </a:br>
            <a:endParaRPr lang="pt-BR" dirty="0"/>
          </a:p>
        </p:txBody>
      </p:sp>
      <p:sp>
        <p:nvSpPr>
          <p:cNvPr id="4" name="Slide Number Placeholder 3">
            <a:extLst>
              <a:ext uri="{FF2B5EF4-FFF2-40B4-BE49-F238E27FC236}">
                <a16:creationId xmlns:a16="http://schemas.microsoft.com/office/drawing/2014/main" id="{542C6D07-D84C-BE60-5169-8CE3630E91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Tree>
    <p:extLst>
      <p:ext uri="{BB962C8B-B14F-4D97-AF65-F5344CB8AC3E}">
        <p14:creationId xmlns:p14="http://schemas.microsoft.com/office/powerpoint/2010/main" val="171283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4E9D-4675-BB58-2031-6E078AC667BA}"/>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6EA92BAB-86BE-A32B-CC87-D52D91C8C303}"/>
              </a:ext>
            </a:extLst>
          </p:cNvPr>
          <p:cNvSpPr>
            <a:spLocks noGrp="1"/>
          </p:cNvSpPr>
          <p:nvPr>
            <p:ph type="body" idx="1"/>
          </p:nvPr>
        </p:nvSpPr>
        <p:spPr/>
        <p:txBody>
          <a:bodyPr/>
          <a:lstStyle/>
          <a:p>
            <a:r>
              <a:rPr lang="en-US" dirty="0">
                <a:solidFill>
                  <a:srgbClr val="CC99CD"/>
                </a:solidFill>
                <a:effectLst/>
              </a:rPr>
              <a:t>vec3</a:t>
            </a:r>
            <a:r>
              <a:rPr lang="en-US" dirty="0"/>
              <a:t> 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999999"/>
                </a:solidFill>
                <a:effectLst/>
              </a:rPr>
              <a:t>// start with black</a:t>
            </a:r>
            <a:r>
              <a:rPr lang="en-US" dirty="0"/>
              <a:t> </a:t>
            </a:r>
          </a:p>
          <a:p>
            <a:r>
              <a:rPr lang="en-US" dirty="0">
                <a:solidFill>
                  <a:srgbClr val="CC99CD"/>
                </a:solidFill>
                <a:effectLst/>
              </a:rPr>
              <a:t>if</a:t>
            </a:r>
            <a:r>
              <a:rPr lang="en-US" dirty="0"/>
              <a:t> </a:t>
            </a:r>
            <a:r>
              <a:rPr lang="en-US" dirty="0">
                <a:solidFill>
                  <a:srgbClr val="CCCCCC"/>
                </a:solidFill>
                <a:effectLst/>
              </a:rPr>
              <a:t>(</a:t>
            </a:r>
            <a:r>
              <a:rPr lang="en-US" dirty="0" err="1"/>
              <a:t>uv</a:t>
            </a:r>
            <a:r>
              <a:rPr lang="en-US" dirty="0" err="1">
                <a:solidFill>
                  <a:srgbClr val="CCCCCC"/>
                </a:solidFill>
                <a:effectLst/>
              </a:rPr>
              <a:t>.</a:t>
            </a:r>
            <a:r>
              <a:rPr lang="en-US" dirty="0" err="1"/>
              <a:t>x</a:t>
            </a:r>
            <a:r>
              <a:rPr lang="en-US" dirty="0"/>
              <a:t> </a:t>
            </a:r>
            <a:r>
              <a:rPr lang="en-US" dirty="0">
                <a:solidFill>
                  <a:srgbClr val="67CDCC"/>
                </a:solidFill>
                <a:effectLst/>
              </a:rPr>
              <a:t>&gt;</a:t>
            </a:r>
            <a:r>
              <a:rPr lang="en-US" dirty="0"/>
              <a:t> </a:t>
            </a:r>
            <a:r>
              <a:rPr lang="en-US" dirty="0">
                <a:solidFill>
                  <a:srgbClr val="F08D49"/>
                </a:solidFill>
                <a:effectLst/>
              </a:rPr>
              <a:t>.5</a:t>
            </a:r>
            <a:r>
              <a:rPr lang="en-US" dirty="0">
                <a:solidFill>
                  <a:srgbClr val="CCCCCC"/>
                </a:solidFill>
                <a:effectLst/>
              </a:rPr>
              <a:t>)</a:t>
            </a:r>
            <a:r>
              <a:rPr lang="en-US" dirty="0"/>
              <a:t> 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1</a:t>
            </a:r>
            <a:r>
              <a:rPr lang="en-US" dirty="0">
                <a:solidFill>
                  <a:srgbClr val="CCCCCC"/>
                </a:solidFill>
                <a:effectLst/>
              </a:rPr>
              <a:t>);</a:t>
            </a:r>
            <a:r>
              <a:rPr lang="en-US" dirty="0"/>
              <a:t> </a:t>
            </a:r>
            <a:r>
              <a:rPr lang="en-US" dirty="0">
                <a:solidFill>
                  <a:srgbClr val="999999"/>
                </a:solidFill>
                <a:effectLst/>
              </a:rPr>
              <a:t>// make the right half of the canvas white</a:t>
            </a:r>
            <a:r>
              <a:rPr lang="en-US" dirty="0"/>
              <a:t> </a:t>
            </a:r>
            <a:br>
              <a:rPr lang="en-US" dirty="0"/>
            </a:br>
            <a:endParaRPr lang="en-US" dirty="0"/>
          </a:p>
          <a:p>
            <a:endParaRPr lang="en-US" dirty="0"/>
          </a:p>
          <a:p>
            <a:r>
              <a:rPr lang="pt-BR" dirty="0"/>
              <a:t>Ou igual:</a:t>
            </a:r>
          </a:p>
          <a:p>
            <a:endParaRPr lang="pt-BR" dirty="0"/>
          </a:p>
          <a:p>
            <a:r>
              <a:rPr lang="en-US" dirty="0">
                <a:solidFill>
                  <a:srgbClr val="CC99CD"/>
                </a:solidFill>
                <a:effectLst/>
              </a:rPr>
              <a:t>vec3</a:t>
            </a:r>
            <a:r>
              <a:rPr lang="en-US" dirty="0"/>
              <a:t> 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999999"/>
                </a:solidFill>
                <a:effectLst/>
              </a:rPr>
              <a:t>// start with black</a:t>
            </a:r>
            <a:r>
              <a:rPr lang="en-US" dirty="0"/>
              <a:t> </a:t>
            </a:r>
          </a:p>
          <a:p>
            <a:r>
              <a:rPr lang="en-US" dirty="0"/>
              <a:t>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step</a:t>
            </a:r>
            <a:r>
              <a:rPr lang="en-US" dirty="0">
                <a:solidFill>
                  <a:srgbClr val="CCCCCC"/>
                </a:solidFill>
                <a:effectLst/>
              </a:rPr>
              <a:t>(</a:t>
            </a:r>
            <a:r>
              <a:rPr lang="en-US" dirty="0">
                <a:solidFill>
                  <a:srgbClr val="F08D49"/>
                </a:solidFill>
                <a:effectLst/>
              </a:rPr>
              <a:t>0.5</a:t>
            </a:r>
            <a:r>
              <a:rPr lang="en-US" dirty="0">
                <a:solidFill>
                  <a:srgbClr val="CCCCCC"/>
                </a:solidFill>
                <a:effectLst/>
              </a:rPr>
              <a:t>,</a:t>
            </a:r>
            <a:r>
              <a:rPr lang="en-US" dirty="0"/>
              <a:t> </a:t>
            </a:r>
            <a:r>
              <a:rPr lang="en-US" dirty="0" err="1"/>
              <a:t>uv</a:t>
            </a:r>
            <a:r>
              <a:rPr lang="en-US" dirty="0" err="1">
                <a:solidFill>
                  <a:srgbClr val="CCCCCC"/>
                </a:solidFill>
                <a:effectLst/>
              </a:rPr>
              <a:t>.</a:t>
            </a:r>
            <a:r>
              <a:rPr lang="en-US" dirty="0" err="1"/>
              <a:t>x</a:t>
            </a:r>
            <a:r>
              <a:rPr lang="en-US" dirty="0">
                <a:solidFill>
                  <a:srgbClr val="CCCCCC"/>
                </a:solidFill>
                <a:effectLst/>
              </a:rPr>
              <a:t>));</a:t>
            </a:r>
            <a:r>
              <a:rPr lang="en-US" dirty="0"/>
              <a:t> </a:t>
            </a:r>
            <a:r>
              <a:rPr lang="en-US" dirty="0">
                <a:solidFill>
                  <a:srgbClr val="999999"/>
                </a:solidFill>
                <a:effectLst/>
              </a:rPr>
              <a:t>// make the right half of the canvas white</a:t>
            </a:r>
            <a:endParaRPr lang="pt-BR" dirty="0"/>
          </a:p>
        </p:txBody>
      </p:sp>
      <p:sp>
        <p:nvSpPr>
          <p:cNvPr id="4" name="Slide Number Placeholder 3">
            <a:extLst>
              <a:ext uri="{FF2B5EF4-FFF2-40B4-BE49-F238E27FC236}">
                <a16:creationId xmlns:a16="http://schemas.microsoft.com/office/drawing/2014/main" id="{05FA1013-23E7-FD27-58F0-DC126BC4D3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spTree>
    <p:extLst>
      <p:ext uri="{BB962C8B-B14F-4D97-AF65-F5344CB8AC3E}">
        <p14:creationId xmlns:p14="http://schemas.microsoft.com/office/powerpoint/2010/main" val="176442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DA16-4429-7171-89E9-E804AFF33EF9}"/>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312DCB9D-7889-987E-FD22-4F2A95A9D62A}"/>
              </a:ext>
            </a:extLst>
          </p:cNvPr>
          <p:cNvSpPr>
            <a:spLocks noGrp="1"/>
          </p:cNvSpPr>
          <p:nvPr>
            <p:ph type="body" idx="1"/>
          </p:nvPr>
        </p:nvSpPr>
        <p:spPr/>
        <p:txBody>
          <a:bodyPr/>
          <a:lstStyle/>
          <a:p>
            <a:r>
              <a:rPr lang="pt-BR" dirty="0"/>
              <a:t>The </a:t>
            </a:r>
            <a:r>
              <a:rPr lang="pt-BR" dirty="0" err="1"/>
              <a:t>step</a:t>
            </a:r>
            <a:r>
              <a:rPr lang="pt-BR" dirty="0"/>
              <a:t> </a:t>
            </a:r>
            <a:r>
              <a:rPr lang="pt-BR" dirty="0" err="1"/>
              <a:t>function</a:t>
            </a:r>
            <a:r>
              <a:rPr lang="pt-BR" dirty="0"/>
              <a:t> </a:t>
            </a:r>
            <a:r>
              <a:rPr lang="pt-BR" dirty="0" err="1"/>
              <a:t>accepts</a:t>
            </a:r>
            <a:r>
              <a:rPr lang="pt-BR" dirty="0"/>
              <a:t> </a:t>
            </a:r>
            <a:r>
              <a:rPr lang="pt-BR" dirty="0" err="1"/>
              <a:t>two</a:t>
            </a:r>
            <a:r>
              <a:rPr lang="pt-BR" dirty="0"/>
              <a:t> inputs: </a:t>
            </a:r>
            <a:r>
              <a:rPr lang="pt-BR" dirty="0" err="1"/>
              <a:t>the</a:t>
            </a:r>
            <a:r>
              <a:rPr lang="pt-BR" dirty="0"/>
              <a:t> </a:t>
            </a:r>
            <a:r>
              <a:rPr lang="pt-BR" dirty="0" err="1"/>
              <a:t>edge</a:t>
            </a:r>
            <a:r>
              <a:rPr lang="pt-BR" dirty="0"/>
              <a:t> </a:t>
            </a:r>
            <a:r>
              <a:rPr lang="pt-BR" dirty="0" err="1"/>
              <a:t>of</a:t>
            </a:r>
            <a:r>
              <a:rPr lang="pt-BR" dirty="0"/>
              <a:t> </a:t>
            </a:r>
            <a:r>
              <a:rPr lang="pt-BR" dirty="0" err="1"/>
              <a:t>the</a:t>
            </a:r>
            <a:r>
              <a:rPr lang="pt-BR" dirty="0"/>
              <a:t> </a:t>
            </a:r>
            <a:r>
              <a:rPr lang="pt-BR" dirty="0" err="1"/>
              <a:t>step</a:t>
            </a:r>
            <a:r>
              <a:rPr lang="pt-BR" dirty="0"/>
              <a:t> </a:t>
            </a:r>
            <a:r>
              <a:rPr lang="pt-BR" dirty="0" err="1"/>
              <a:t>function</a:t>
            </a:r>
            <a:r>
              <a:rPr lang="pt-BR" dirty="0"/>
              <a:t>, </a:t>
            </a:r>
            <a:r>
              <a:rPr lang="pt-BR" dirty="0" err="1"/>
              <a:t>and</a:t>
            </a:r>
            <a:r>
              <a:rPr lang="pt-BR" dirty="0"/>
              <a:t> a </a:t>
            </a:r>
            <a:r>
              <a:rPr lang="pt-BR" dirty="0" err="1"/>
              <a:t>value</a:t>
            </a:r>
            <a:r>
              <a:rPr lang="pt-BR" dirty="0"/>
              <a:t> </a:t>
            </a:r>
            <a:r>
              <a:rPr lang="pt-BR" dirty="0" err="1"/>
              <a:t>used</a:t>
            </a:r>
            <a:r>
              <a:rPr lang="pt-BR" dirty="0"/>
              <a:t> </a:t>
            </a:r>
            <a:r>
              <a:rPr lang="pt-BR" dirty="0" err="1"/>
              <a:t>to</a:t>
            </a:r>
            <a:r>
              <a:rPr lang="pt-BR" dirty="0"/>
              <a:t> </a:t>
            </a:r>
            <a:r>
              <a:rPr lang="pt-BR" dirty="0" err="1"/>
              <a:t>generate</a:t>
            </a:r>
            <a:r>
              <a:rPr lang="pt-BR" dirty="0"/>
              <a:t> </a:t>
            </a:r>
            <a:r>
              <a:rPr lang="pt-BR" dirty="0" err="1"/>
              <a:t>the</a:t>
            </a:r>
            <a:r>
              <a:rPr lang="pt-BR" dirty="0"/>
              <a:t> </a:t>
            </a:r>
            <a:r>
              <a:rPr lang="pt-BR" dirty="0" err="1"/>
              <a:t>step</a:t>
            </a:r>
            <a:r>
              <a:rPr lang="pt-BR" dirty="0"/>
              <a:t> </a:t>
            </a:r>
            <a:r>
              <a:rPr lang="pt-BR" dirty="0" err="1"/>
              <a:t>function</a:t>
            </a:r>
            <a:r>
              <a:rPr lang="pt-BR" dirty="0"/>
              <a:t>. </a:t>
            </a:r>
            <a:r>
              <a:rPr lang="pt-BR" dirty="0" err="1"/>
              <a:t>If</a:t>
            </a:r>
            <a:r>
              <a:rPr lang="pt-BR" dirty="0"/>
              <a:t> </a:t>
            </a:r>
            <a:r>
              <a:rPr lang="pt-BR" dirty="0" err="1"/>
              <a:t>the</a:t>
            </a:r>
            <a:r>
              <a:rPr lang="pt-BR" dirty="0"/>
              <a:t> </a:t>
            </a:r>
            <a:r>
              <a:rPr lang="pt-BR" dirty="0" err="1"/>
              <a:t>second</a:t>
            </a:r>
            <a:r>
              <a:rPr lang="pt-BR" dirty="0"/>
              <a:t> </a:t>
            </a:r>
            <a:r>
              <a:rPr lang="pt-BR" dirty="0" err="1"/>
              <a:t>parameter</a:t>
            </a:r>
            <a:r>
              <a:rPr lang="pt-BR" dirty="0"/>
              <a:t> in </a:t>
            </a:r>
            <a:r>
              <a:rPr lang="pt-BR" dirty="0" err="1"/>
              <a:t>the</a:t>
            </a:r>
            <a:r>
              <a:rPr lang="pt-BR" dirty="0"/>
              <a:t> </a:t>
            </a:r>
            <a:r>
              <a:rPr lang="pt-BR" dirty="0" err="1"/>
              <a:t>function</a:t>
            </a:r>
            <a:r>
              <a:rPr lang="pt-BR" dirty="0"/>
              <a:t> </a:t>
            </a:r>
            <a:r>
              <a:rPr lang="pt-BR" dirty="0" err="1"/>
              <a:t>argument</a:t>
            </a:r>
            <a:r>
              <a:rPr lang="pt-BR" dirty="0"/>
              <a:t> </a:t>
            </a:r>
            <a:r>
              <a:rPr lang="pt-BR" dirty="0" err="1"/>
              <a:t>is</a:t>
            </a:r>
            <a:r>
              <a:rPr lang="pt-BR" dirty="0"/>
              <a:t> </a:t>
            </a:r>
            <a:r>
              <a:rPr lang="pt-BR" dirty="0" err="1"/>
              <a:t>greater</a:t>
            </a:r>
            <a:r>
              <a:rPr lang="pt-BR" dirty="0"/>
              <a:t> </a:t>
            </a:r>
            <a:r>
              <a:rPr lang="pt-BR" dirty="0" err="1"/>
              <a:t>than</a:t>
            </a:r>
            <a:r>
              <a:rPr lang="pt-BR" dirty="0"/>
              <a:t> </a:t>
            </a:r>
            <a:r>
              <a:rPr lang="pt-BR" dirty="0" err="1"/>
              <a:t>the</a:t>
            </a:r>
            <a:r>
              <a:rPr lang="pt-BR" dirty="0"/>
              <a:t> </a:t>
            </a:r>
            <a:r>
              <a:rPr lang="pt-BR" dirty="0" err="1"/>
              <a:t>first</a:t>
            </a:r>
            <a:r>
              <a:rPr lang="pt-BR" dirty="0"/>
              <a:t>, </a:t>
            </a:r>
            <a:r>
              <a:rPr lang="pt-BR" dirty="0" err="1"/>
              <a:t>then</a:t>
            </a:r>
            <a:r>
              <a:rPr lang="pt-BR" dirty="0"/>
              <a:t> </a:t>
            </a:r>
            <a:r>
              <a:rPr lang="pt-BR" dirty="0" err="1"/>
              <a:t>return</a:t>
            </a:r>
            <a:r>
              <a:rPr lang="pt-BR" dirty="0"/>
              <a:t> a </a:t>
            </a:r>
            <a:r>
              <a:rPr lang="pt-BR" dirty="0" err="1"/>
              <a:t>value</a:t>
            </a:r>
            <a:r>
              <a:rPr lang="pt-BR" dirty="0"/>
              <a:t> </a:t>
            </a:r>
            <a:r>
              <a:rPr lang="pt-BR" dirty="0" err="1"/>
              <a:t>of</a:t>
            </a:r>
            <a:r>
              <a:rPr lang="pt-BR" dirty="0"/>
              <a:t> </a:t>
            </a:r>
            <a:r>
              <a:rPr lang="pt-BR" dirty="0" err="1"/>
              <a:t>one</a:t>
            </a:r>
            <a:r>
              <a:rPr lang="pt-BR" dirty="0"/>
              <a:t>. </a:t>
            </a:r>
            <a:r>
              <a:rPr lang="pt-BR" dirty="0" err="1"/>
              <a:t>Otherwise</a:t>
            </a:r>
            <a:r>
              <a:rPr lang="pt-BR" dirty="0"/>
              <a:t>, </a:t>
            </a:r>
            <a:r>
              <a:rPr lang="pt-BR" dirty="0" err="1"/>
              <a:t>return</a:t>
            </a:r>
            <a:r>
              <a:rPr lang="pt-BR" dirty="0"/>
              <a:t> a </a:t>
            </a:r>
            <a:r>
              <a:rPr lang="pt-BR" dirty="0" err="1"/>
              <a:t>value</a:t>
            </a:r>
            <a:r>
              <a:rPr lang="pt-BR" dirty="0"/>
              <a:t> </a:t>
            </a:r>
            <a:r>
              <a:rPr lang="pt-BR" dirty="0" err="1"/>
              <a:t>of</a:t>
            </a:r>
            <a:r>
              <a:rPr lang="pt-BR" dirty="0"/>
              <a:t> zero.</a:t>
            </a:r>
          </a:p>
          <a:p>
            <a:endParaRPr lang="pt-BR" dirty="0"/>
          </a:p>
          <a:p>
            <a:r>
              <a:rPr lang="en-US" dirty="0"/>
              <a:t>col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step</a:t>
            </a:r>
            <a:r>
              <a:rPr lang="en-US" dirty="0">
                <a:solidFill>
                  <a:srgbClr val="CCCCCC"/>
                </a:solidFill>
                <a:effectLst/>
              </a:rPr>
              <a:t>(</a:t>
            </a:r>
            <a:r>
              <a:rPr lang="en-US" dirty="0">
                <a:solidFill>
                  <a:srgbClr val="F08D49"/>
                </a:solidFill>
                <a:effectLst/>
              </a:rPr>
              <a:t>0.5</a:t>
            </a:r>
            <a:r>
              <a:rPr lang="en-US" dirty="0">
                <a:solidFill>
                  <a:srgbClr val="CCCCCC"/>
                </a:solidFill>
                <a:effectLst/>
              </a:rPr>
              <a:t>,</a:t>
            </a:r>
            <a:r>
              <a:rPr lang="en-US" dirty="0"/>
              <a:t> </a:t>
            </a:r>
            <a:r>
              <a:rPr lang="en-US" dirty="0" err="1"/>
              <a:t>uv</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r>
              <a:rPr lang="en-US" dirty="0"/>
              <a:t> </a:t>
            </a:r>
            <a:r>
              <a:rPr lang="en-US" dirty="0">
                <a:solidFill>
                  <a:srgbClr val="999999"/>
                </a:solidFill>
                <a:effectLst/>
              </a:rPr>
              <a:t>// perform step function across the x-component and y-component of </a:t>
            </a:r>
            <a:r>
              <a:rPr lang="en-US" dirty="0" err="1">
                <a:solidFill>
                  <a:srgbClr val="999999"/>
                </a:solidFill>
                <a:effectLst/>
              </a:rPr>
              <a:t>uv</a:t>
            </a:r>
            <a:r>
              <a:rPr lang="en-US" dirty="0"/>
              <a:t> </a:t>
            </a:r>
            <a:br>
              <a:rPr lang="en-US" dirty="0"/>
            </a:br>
            <a:endParaRPr lang="pt-BR" dirty="0"/>
          </a:p>
        </p:txBody>
      </p:sp>
      <p:sp>
        <p:nvSpPr>
          <p:cNvPr id="4" name="Slide Number Placeholder 3">
            <a:extLst>
              <a:ext uri="{FF2B5EF4-FFF2-40B4-BE49-F238E27FC236}">
                <a16:creationId xmlns:a16="http://schemas.microsoft.com/office/drawing/2014/main" id="{471FC347-86E3-0289-AF8F-767F11AED3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Tree>
    <p:extLst>
      <p:ext uri="{BB962C8B-B14F-4D97-AF65-F5344CB8AC3E}">
        <p14:creationId xmlns:p14="http://schemas.microsoft.com/office/powerpoint/2010/main" val="1909776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p:txBody>
          <a:bodyPr/>
          <a:lstStyle/>
          <a:p>
            <a:r>
              <a:rPr lang="pt-BR" dirty="0"/>
              <a:t>The </a:t>
            </a:r>
            <a:r>
              <a:rPr lang="pt-BR" dirty="0" err="1"/>
              <a:t>sdf</a:t>
            </a:r>
            <a:r>
              <a:rPr lang="pt-BR" dirty="0"/>
              <a:t> </a:t>
            </a:r>
            <a:r>
              <a:rPr lang="pt-BR" dirty="0" err="1"/>
              <a:t>part</a:t>
            </a:r>
            <a:r>
              <a:rPr lang="pt-BR" dirty="0"/>
              <a:t> </a:t>
            </a:r>
            <a:r>
              <a:rPr lang="pt-BR" dirty="0" err="1"/>
              <a:t>of</a:t>
            </a:r>
            <a:r>
              <a:rPr lang="pt-BR" dirty="0"/>
              <a:t> </a:t>
            </a:r>
            <a:r>
              <a:rPr lang="pt-BR" dirty="0" err="1"/>
              <a:t>the</a:t>
            </a:r>
            <a:r>
              <a:rPr lang="pt-BR" dirty="0"/>
              <a:t> </a:t>
            </a:r>
            <a:r>
              <a:rPr lang="pt-BR" dirty="0" err="1"/>
              <a:t>function</a:t>
            </a:r>
            <a:r>
              <a:rPr lang="pt-BR" dirty="0"/>
              <a:t> </a:t>
            </a:r>
            <a:r>
              <a:rPr lang="pt-BR" dirty="0" err="1"/>
              <a:t>refers</a:t>
            </a:r>
            <a:r>
              <a:rPr lang="pt-BR" dirty="0"/>
              <a:t> </a:t>
            </a:r>
            <a:r>
              <a:rPr lang="pt-BR" dirty="0" err="1"/>
              <a:t>to</a:t>
            </a:r>
            <a:r>
              <a:rPr lang="pt-BR" dirty="0"/>
              <a:t> a </a:t>
            </a:r>
            <a:r>
              <a:rPr lang="pt-BR" dirty="0" err="1"/>
              <a:t>concept</a:t>
            </a:r>
            <a:r>
              <a:rPr lang="pt-BR" dirty="0"/>
              <a:t> </a:t>
            </a:r>
            <a:r>
              <a:rPr lang="pt-BR" dirty="0" err="1"/>
              <a:t>called</a:t>
            </a:r>
            <a:r>
              <a:rPr lang="pt-BR" dirty="0"/>
              <a:t> </a:t>
            </a:r>
            <a:r>
              <a:rPr lang="pt-BR" dirty="0" err="1"/>
              <a:t>signed</a:t>
            </a:r>
            <a:r>
              <a:rPr lang="pt-BR" dirty="0"/>
              <a:t> </a:t>
            </a:r>
            <a:r>
              <a:rPr lang="pt-BR" dirty="0" err="1"/>
              <a:t>distance</a:t>
            </a:r>
            <a:r>
              <a:rPr lang="pt-BR" dirty="0"/>
              <a:t> </a:t>
            </a:r>
            <a:r>
              <a:rPr lang="pt-BR" dirty="0" err="1"/>
              <a:t>functions</a:t>
            </a:r>
            <a:r>
              <a:rPr lang="pt-BR" dirty="0"/>
              <a:t> (SDF), </a:t>
            </a:r>
            <a:r>
              <a:rPr lang="pt-BR" dirty="0" err="1"/>
              <a:t>aka</a:t>
            </a:r>
            <a:r>
              <a:rPr lang="pt-BR" dirty="0"/>
              <a:t> </a:t>
            </a:r>
            <a:r>
              <a:rPr lang="pt-BR" dirty="0" err="1"/>
              <a:t>signed</a:t>
            </a:r>
            <a:r>
              <a:rPr lang="pt-BR" dirty="0"/>
              <a:t> </a:t>
            </a:r>
            <a:r>
              <a:rPr lang="pt-BR" dirty="0" err="1"/>
              <a:t>distance</a:t>
            </a:r>
            <a:r>
              <a:rPr lang="pt-BR" dirty="0"/>
              <a:t> </a:t>
            </a:r>
            <a:r>
              <a:rPr lang="pt-BR" dirty="0" err="1"/>
              <a:t>fields</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177290" y="1789600"/>
            <a:ext cx="6631686" cy="3754874"/>
          </a:xfrm>
          <a:prstGeom prst="rect">
            <a:avLst/>
          </a:prstGeom>
          <a:solidFill>
            <a:schemeClr val="tx1"/>
          </a:solidFill>
        </p:spPr>
        <p:txBody>
          <a:bodyPr wrap="square">
            <a:spAutoFit/>
          </a:bodyPr>
          <a:lstStyle/>
          <a:p>
            <a:r>
              <a:rPr lang="en-US" b="0" dirty="0">
                <a:solidFill>
                  <a:srgbClr val="4EC9B0"/>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CDCAA"/>
                </a:solidFill>
                <a:effectLst/>
                <a:latin typeface="Menlo" panose="020B0609030804020204" pitchFamily="49" charset="0"/>
              </a:rPr>
              <a:t>sdfCircle</a:t>
            </a:r>
            <a:r>
              <a:rPr lang="en-US" b="0" dirty="0">
                <a:solidFill>
                  <a:srgbClr val="B4B4B4"/>
                </a:solidFill>
                <a:effectLst/>
                <a:latin typeface="Menlo" panose="020B0609030804020204" pitchFamily="49" charset="0"/>
              </a:rPr>
              <a:t>(</a:t>
            </a:r>
            <a:r>
              <a:rPr lang="en-US" b="0" dirty="0">
                <a:solidFill>
                  <a:srgbClr val="4EC9B0"/>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9A9A9A"/>
                </a:solidFill>
                <a:effectLst/>
                <a:latin typeface="Menlo" panose="020B0609030804020204" pitchFamily="49" charset="0"/>
              </a:rPr>
              <a:t>uv</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a:solidFill>
                  <a:srgbClr val="9A9A9A"/>
                </a:solidFill>
                <a:effectLst/>
                <a:latin typeface="Menlo" panose="020B0609030804020204" pitchFamily="49" charset="0"/>
              </a:rPr>
              <a:t>r</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x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9CDCFE"/>
                </a:solidFill>
                <a:effectLst/>
                <a:latin typeface="Menlo" panose="020B0609030804020204" pitchFamily="49" charset="0"/>
              </a:rPr>
              <a:t>uv</a:t>
            </a:r>
            <a:r>
              <a:rPr lang="en-US" b="0" dirty="0" err="1">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x</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y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9CDCFE"/>
                </a:solidFill>
                <a:effectLst/>
                <a:latin typeface="Menlo" panose="020B0609030804020204" pitchFamily="49" charset="0"/>
              </a:rPr>
              <a:t>uv</a:t>
            </a:r>
            <a:r>
              <a:rPr lang="en-US" b="0" dirty="0" err="1">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y</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length</a:t>
            </a:r>
            <a:r>
              <a:rPr lang="en-US" b="0" dirty="0">
                <a:solidFill>
                  <a:srgbClr val="B4B4B4"/>
                </a:solidFill>
                <a:effectLst/>
                <a:latin typeface="Menlo" panose="020B0609030804020204" pitchFamily="49" charset="0"/>
              </a:rPr>
              <a:t>(</a:t>
            </a:r>
            <a:r>
              <a:rPr lang="en-US" b="0" dirty="0">
                <a:solidFill>
                  <a:srgbClr val="DCDCAA"/>
                </a:solidFill>
                <a:effectLst/>
                <a:latin typeface="Menlo" panose="020B0609030804020204" pitchFamily="49" charset="0"/>
              </a:rPr>
              <a:t>vec2</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x</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y</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r</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D8A0DF"/>
                </a:solidFill>
                <a:effectLst/>
                <a:latin typeface="Menlo" panose="020B0609030804020204" pitchFamily="49" charset="0"/>
              </a:rPr>
              <a:t>return</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&gt;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vec3</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vec3</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1.</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void</a:t>
            </a:r>
            <a:r>
              <a:rPr lang="en-US" b="0" dirty="0">
                <a:solidFill>
                  <a:srgbClr val="DADADA"/>
                </a:solidFill>
                <a:effectLst/>
                <a:latin typeface="Menlo" panose="020B0609030804020204" pitchFamily="49" charset="0"/>
              </a:rPr>
              <a:t> </a:t>
            </a:r>
            <a:r>
              <a:rPr lang="en-US" b="0" dirty="0" err="1">
                <a:solidFill>
                  <a:srgbClr val="DCDCAA"/>
                </a:solidFill>
                <a:effectLst/>
                <a:latin typeface="Menlo" panose="020B0609030804020204" pitchFamily="49" charset="0"/>
              </a:rPr>
              <a:t>mainImage</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4EC9B0"/>
                </a:solidFill>
                <a:effectLst/>
                <a:latin typeface="Menlo" panose="020B0609030804020204" pitchFamily="49" charset="0"/>
              </a:rPr>
              <a:t>out</a:t>
            </a:r>
            <a:r>
              <a:rPr lang="en-US" b="0" dirty="0">
                <a:solidFill>
                  <a:srgbClr val="DADADA"/>
                </a:solidFill>
                <a:effectLst/>
                <a:latin typeface="Menlo" panose="020B0609030804020204" pitchFamily="49" charset="0"/>
              </a:rPr>
              <a:t> </a:t>
            </a:r>
            <a:r>
              <a:rPr lang="en-US" b="0" dirty="0">
                <a:solidFill>
                  <a:srgbClr val="4EC9B0"/>
                </a:solidFill>
                <a:effectLst/>
                <a:latin typeface="Menlo" panose="020B0609030804020204" pitchFamily="49" charset="0"/>
              </a:rPr>
              <a:t>vec4</a:t>
            </a:r>
            <a:r>
              <a:rPr lang="en-US" b="0" dirty="0">
                <a:solidFill>
                  <a:srgbClr val="DADADA"/>
                </a:solidFill>
                <a:effectLst/>
                <a:latin typeface="Menlo" panose="020B0609030804020204" pitchFamily="49" charset="0"/>
              </a:rPr>
              <a:t> </a:t>
            </a:r>
            <a:r>
              <a:rPr lang="en-US" b="0" dirty="0" err="1">
                <a:solidFill>
                  <a:srgbClr val="9A9A9A"/>
                </a:solidFill>
                <a:effectLst/>
                <a:latin typeface="Menlo" panose="020B0609030804020204" pitchFamily="49" charset="0"/>
              </a:rPr>
              <a:t>fragColor</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4EC9B0"/>
                </a:solidFill>
                <a:effectLst/>
                <a:latin typeface="Menlo" panose="020B0609030804020204" pitchFamily="49" charset="0"/>
              </a:rPr>
              <a:t>in</a:t>
            </a:r>
            <a:r>
              <a:rPr lang="en-US" b="0" dirty="0">
                <a:solidFill>
                  <a:srgbClr val="DADADA"/>
                </a:solidFill>
                <a:effectLst/>
                <a:latin typeface="Menlo" panose="020B0609030804020204" pitchFamily="49" charset="0"/>
              </a:rPr>
              <a:t> </a:t>
            </a:r>
            <a:r>
              <a:rPr lang="en-US" b="0" dirty="0">
                <a:solidFill>
                  <a:srgbClr val="4EC9B0"/>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9A9A9A"/>
                </a:solidFill>
                <a:effectLst/>
                <a:latin typeface="Menlo" panose="020B0609030804020204" pitchFamily="49" charset="0"/>
              </a:rPr>
              <a:t>fragCoord</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vec2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fragCoord</a:t>
            </a:r>
            <a:r>
              <a:rPr lang="en-US" b="0" dirty="0">
                <a:solidFill>
                  <a:srgbClr val="B4B4B4"/>
                </a:solidFill>
                <a:effectLst/>
                <a:latin typeface="Menlo" panose="020B0609030804020204" pitchFamily="49" charset="0"/>
              </a:rPr>
              <a:t>/</a:t>
            </a:r>
            <a:r>
              <a:rPr lang="en-US" b="0" dirty="0" err="1">
                <a:solidFill>
                  <a:srgbClr val="9CDCFE"/>
                </a:solidFill>
                <a:effectLst/>
                <a:latin typeface="Menlo" panose="020B0609030804020204" pitchFamily="49" charset="0"/>
              </a:rPr>
              <a:t>iResolution</a:t>
            </a:r>
            <a:r>
              <a:rPr lang="en-US" b="0" dirty="0" err="1">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xy</a:t>
            </a:r>
            <a:r>
              <a:rPr lang="en-US" b="0" dirty="0">
                <a:solidFill>
                  <a:srgbClr val="B4B4B4"/>
                </a:solidFill>
                <a:effectLst/>
                <a:latin typeface="Menlo" panose="020B0609030804020204" pitchFamily="49" charset="0"/>
              </a:rPr>
              <a:t>;</a:t>
            </a:r>
            <a:r>
              <a:rPr lang="en-US" b="0" dirty="0">
                <a:solidFill>
                  <a:srgbClr val="57A64A"/>
                </a:solidFill>
                <a:effectLst/>
                <a:latin typeface="Menlo" panose="020B0609030804020204" pitchFamily="49" charset="0"/>
              </a:rPr>
              <a:t> // &lt;0,1&gt;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vec3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CDCAA"/>
                </a:solidFill>
                <a:effectLst/>
                <a:latin typeface="Menlo" panose="020B0609030804020204" pitchFamily="49" charset="0"/>
              </a:rPr>
              <a:t>sdfCircle</a:t>
            </a:r>
            <a:r>
              <a:rPr lang="en-US" b="0" dirty="0">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.2</a:t>
            </a:r>
            <a:r>
              <a:rPr lang="en-US" b="0" dirty="0">
                <a:solidFill>
                  <a:srgbClr val="B4B4B4"/>
                </a:solidFill>
                <a:effectLst/>
                <a:latin typeface="Menlo" panose="020B0609030804020204" pitchFamily="49" charset="0"/>
              </a:rPr>
              <a:t>);</a:t>
            </a:r>
            <a:r>
              <a:rPr lang="en-US" b="0" dirty="0">
                <a:solidFill>
                  <a:srgbClr val="57A64A"/>
                </a:solidFill>
                <a:effectLst/>
                <a:latin typeface="Menlo" panose="020B0609030804020204" pitchFamily="49" charset="0"/>
              </a:rPr>
              <a:t> // Call this function on each pixel to check if the coordinate lies inside or outside of the circle</a:t>
            </a:r>
            <a:endParaRPr lang="en-US" b="0" dirty="0">
              <a:solidFill>
                <a:srgbClr val="DADADA"/>
              </a:solidFill>
              <a:effectLst/>
              <a:latin typeface="Menlo" panose="020B0609030804020204" pitchFamily="49" charset="0"/>
            </a:endParaRPr>
          </a:p>
          <a:p>
            <a:br>
              <a:rPr lang="en-US" b="0" dirty="0">
                <a:solidFill>
                  <a:srgbClr val="DADADA"/>
                </a:solidFill>
                <a:effectLst/>
                <a:latin typeface="Menlo" panose="020B0609030804020204" pitchFamily="49" charset="0"/>
              </a:rPr>
            </a:br>
            <a:r>
              <a:rPr lang="en-US" b="0" dirty="0">
                <a:solidFill>
                  <a:srgbClr val="57A64A"/>
                </a:solidFill>
                <a:effectLst/>
                <a:latin typeface="Menlo" panose="020B0609030804020204" pitchFamily="49" charset="0"/>
              </a:rPr>
              <a:t>// Output to screen</a:t>
            </a:r>
            <a:endParaRPr lang="en-US" b="0" dirty="0">
              <a:solidFill>
                <a:srgbClr val="DADADA"/>
              </a:solidFill>
              <a:effectLst/>
              <a:latin typeface="Menlo" panose="020B0609030804020204" pitchFamily="49" charset="0"/>
            </a:endParaRPr>
          </a:p>
          <a:p>
            <a:r>
              <a:rPr lang="en-US" b="0" dirty="0" err="1">
                <a:solidFill>
                  <a:srgbClr val="DADADA"/>
                </a:solidFill>
                <a:effectLst/>
                <a:latin typeface="Menlo" panose="020B0609030804020204" pitchFamily="49" charset="0"/>
              </a:rPr>
              <a:t>fragColor</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vec4</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col</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1.0</a:t>
            </a:r>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a:p>
            <a:r>
              <a:rPr lang="en-US" b="0" dirty="0">
                <a:solidFill>
                  <a:srgbClr val="B4B4B4"/>
                </a:solidFill>
                <a:effectLst/>
                <a:latin typeface="Menlo" panose="020B0609030804020204" pitchFamily="49" charset="0"/>
              </a:rPr>
              <a:t>}</a:t>
            </a:r>
            <a:endParaRPr lang="en-US" b="0" dirty="0">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73981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F7F34-5FDF-8709-16D7-FDC4575A5DF1}"/>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DAD49C62-AF72-056B-9E5B-63A08FF4FCB5}"/>
              </a:ext>
            </a:extLst>
          </p:cNvPr>
          <p:cNvSpPr>
            <a:spLocks noGrp="1"/>
          </p:cNvSpPr>
          <p:nvPr>
            <p:ph type="body" idx="1"/>
          </p:nvPr>
        </p:nvSpPr>
        <p:spPr/>
        <p:txBody>
          <a:bodyPr/>
          <a:lstStyle/>
          <a:p>
            <a:r>
              <a:rPr lang="en-US" dirty="0" err="1"/>
              <a:t>uv</a:t>
            </a:r>
            <a:r>
              <a:rPr lang="en-US" dirty="0"/>
              <a:t> </a:t>
            </a:r>
            <a:r>
              <a:rPr lang="en-US" dirty="0">
                <a:solidFill>
                  <a:srgbClr val="67CDCC"/>
                </a:solidFill>
                <a:effectLst/>
              </a:rPr>
              <a:t>-=</a:t>
            </a:r>
            <a:r>
              <a:rPr lang="en-US" dirty="0"/>
              <a:t> </a:t>
            </a:r>
            <a:r>
              <a:rPr lang="en-US" dirty="0">
                <a:solidFill>
                  <a:srgbClr val="F08D49"/>
                </a:solidFill>
                <a:effectLst/>
              </a:rPr>
              <a:t>0.5</a:t>
            </a:r>
            <a:r>
              <a:rPr lang="en-US" dirty="0">
                <a:solidFill>
                  <a:srgbClr val="CCCCCC"/>
                </a:solidFill>
                <a:effectLst/>
              </a:rPr>
              <a:t>;</a:t>
            </a:r>
            <a:r>
              <a:rPr lang="en-US" dirty="0"/>
              <a:t> </a:t>
            </a:r>
            <a:r>
              <a:rPr lang="en-US" dirty="0">
                <a:solidFill>
                  <a:srgbClr val="999999"/>
                </a:solidFill>
                <a:effectLst/>
              </a:rPr>
              <a:t>// &lt;-0.5, 0.5&gt;</a:t>
            </a:r>
            <a:r>
              <a:rPr lang="en-US" dirty="0"/>
              <a:t> </a:t>
            </a:r>
          </a:p>
          <a:p>
            <a:r>
              <a:rPr lang="en-US" dirty="0" err="1"/>
              <a:t>uv</a:t>
            </a:r>
            <a:r>
              <a:rPr lang="en-US" dirty="0" err="1">
                <a:solidFill>
                  <a:srgbClr val="CCCCCC"/>
                </a:solidFill>
                <a:effectLst/>
              </a:rPr>
              <a:t>.</a:t>
            </a:r>
            <a:r>
              <a:rPr lang="en-US" dirty="0" err="1"/>
              <a:t>x</a:t>
            </a:r>
            <a:r>
              <a:rPr lang="en-US" dirty="0"/>
              <a:t> </a:t>
            </a:r>
            <a:r>
              <a:rPr lang="en-US" dirty="0">
                <a:solidFill>
                  <a:srgbClr val="67CDCC"/>
                </a:solidFill>
                <a:effectLst/>
              </a:rPr>
              <a:t>*=</a:t>
            </a:r>
            <a:r>
              <a:rPr lang="en-US" dirty="0"/>
              <a:t> </a:t>
            </a:r>
            <a:r>
              <a:rPr lang="en-US" dirty="0" err="1"/>
              <a:t>iResolution</a:t>
            </a:r>
            <a:r>
              <a:rPr lang="en-US" dirty="0" err="1">
                <a:solidFill>
                  <a:srgbClr val="CCCCCC"/>
                </a:solidFill>
                <a:effectLst/>
              </a:rPr>
              <a:t>.</a:t>
            </a:r>
            <a:r>
              <a:rPr lang="en-US" dirty="0" err="1"/>
              <a:t>x</a:t>
            </a:r>
            <a:r>
              <a:rPr lang="en-US" dirty="0">
                <a:solidFill>
                  <a:srgbClr val="67CDCC"/>
                </a:solidFill>
                <a:effectLst/>
              </a:rPr>
              <a:t>/</a:t>
            </a:r>
            <a:r>
              <a:rPr lang="en-US" dirty="0" err="1"/>
              <a:t>iResolution</a:t>
            </a:r>
            <a:r>
              <a:rPr lang="en-US" dirty="0" err="1">
                <a:solidFill>
                  <a:srgbClr val="CCCCCC"/>
                </a:solidFill>
                <a:effectLst/>
              </a:rPr>
              <a:t>.</a:t>
            </a:r>
            <a:r>
              <a:rPr lang="en-US" dirty="0" err="1"/>
              <a:t>y</a:t>
            </a:r>
            <a:r>
              <a:rPr lang="en-US" dirty="0">
                <a:solidFill>
                  <a:srgbClr val="CCCCCC"/>
                </a:solidFill>
                <a:effectLst/>
              </a:rPr>
              <a:t>;</a:t>
            </a:r>
            <a:r>
              <a:rPr lang="en-US" dirty="0"/>
              <a:t> </a:t>
            </a:r>
            <a:r>
              <a:rPr lang="en-US" dirty="0">
                <a:solidFill>
                  <a:srgbClr val="999999"/>
                </a:solidFill>
                <a:effectLst/>
              </a:rPr>
              <a:t>// fix aspect ratio</a:t>
            </a:r>
            <a:endParaRPr lang="pt-BR" dirty="0"/>
          </a:p>
        </p:txBody>
      </p:sp>
      <p:sp>
        <p:nvSpPr>
          <p:cNvPr id="4" name="Slide Number Placeholder 3">
            <a:extLst>
              <a:ext uri="{FF2B5EF4-FFF2-40B4-BE49-F238E27FC236}">
                <a16:creationId xmlns:a16="http://schemas.microsoft.com/office/drawing/2014/main" id="{B5CE0929-4B1F-0EA6-5689-866CF5253AF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Tree>
    <p:extLst>
      <p:ext uri="{BB962C8B-B14F-4D97-AF65-F5344CB8AC3E}">
        <p14:creationId xmlns:p14="http://schemas.microsoft.com/office/powerpoint/2010/main" val="374213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52EA1-63E1-723A-CB5E-6E9E293C2228}"/>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8FA6DB6C-15FF-E4CF-BA58-C0EF501DA0B1}"/>
              </a:ext>
            </a:extLst>
          </p:cNvPr>
          <p:cNvSpPr>
            <a:spLocks noGrp="1"/>
          </p:cNvSpPr>
          <p:nvPr>
            <p:ph type="body" idx="1"/>
          </p:nvPr>
        </p:nvSpPr>
        <p:spPr/>
        <p:txBody>
          <a:bodyPr/>
          <a:lstStyle/>
          <a:p>
            <a:r>
              <a:rPr lang="pt-BR" dirty="0" err="1"/>
              <a:t>You</a:t>
            </a:r>
            <a:r>
              <a:rPr lang="pt-BR" dirty="0"/>
              <a:t> </a:t>
            </a:r>
            <a:r>
              <a:rPr lang="pt-BR" dirty="0" err="1"/>
              <a:t>might</a:t>
            </a:r>
            <a:r>
              <a:rPr lang="pt-BR" dirty="0"/>
              <a:t> </a:t>
            </a:r>
            <a:r>
              <a:rPr lang="pt-BR" dirty="0" err="1"/>
              <a:t>be</a:t>
            </a:r>
            <a:r>
              <a:rPr lang="pt-BR" dirty="0"/>
              <a:t> </a:t>
            </a:r>
            <a:r>
              <a:rPr lang="pt-BR" dirty="0" err="1"/>
              <a:t>confused</a:t>
            </a:r>
            <a:r>
              <a:rPr lang="pt-BR" dirty="0"/>
              <a:t> </a:t>
            </a:r>
            <a:r>
              <a:rPr lang="pt-BR" dirty="0" err="1"/>
              <a:t>by</a:t>
            </a:r>
            <a:r>
              <a:rPr lang="pt-BR" dirty="0"/>
              <a:t> </a:t>
            </a:r>
            <a:r>
              <a:rPr lang="pt-BR" dirty="0" err="1"/>
              <a:t>the</a:t>
            </a:r>
            <a:r>
              <a:rPr lang="pt-BR" dirty="0"/>
              <a:t> </a:t>
            </a:r>
            <a:r>
              <a:rPr lang="pt-BR" dirty="0" err="1"/>
              <a:t>syntax</a:t>
            </a:r>
            <a:r>
              <a:rPr lang="pt-BR" dirty="0"/>
              <a:t> in </a:t>
            </a:r>
            <a:r>
              <a:rPr lang="pt-BR" dirty="0" err="1"/>
              <a:t>uv.xyx</a:t>
            </a:r>
            <a:r>
              <a:rPr lang="pt-BR" dirty="0"/>
              <a:t>. </a:t>
            </a:r>
            <a:r>
              <a:rPr lang="pt-BR" dirty="0" err="1"/>
              <a:t>This</a:t>
            </a:r>
            <a:r>
              <a:rPr lang="pt-BR" dirty="0"/>
              <a:t> </a:t>
            </a:r>
            <a:r>
              <a:rPr lang="pt-BR" dirty="0" err="1"/>
              <a:t>is</a:t>
            </a:r>
            <a:r>
              <a:rPr lang="pt-BR" dirty="0"/>
              <a:t> </a:t>
            </a:r>
            <a:r>
              <a:rPr lang="pt-BR" dirty="0" err="1"/>
              <a:t>called</a:t>
            </a:r>
            <a:r>
              <a:rPr lang="pt-BR" dirty="0"/>
              <a:t> </a:t>
            </a:r>
            <a:r>
              <a:rPr lang="pt-BR" dirty="0" err="1"/>
              <a:t>Swizzling</a:t>
            </a:r>
            <a:r>
              <a:rPr lang="pt-BR" dirty="0"/>
              <a:t>. </a:t>
            </a:r>
          </a:p>
        </p:txBody>
      </p:sp>
      <p:sp>
        <p:nvSpPr>
          <p:cNvPr id="4" name="Slide Number Placeholder 3">
            <a:extLst>
              <a:ext uri="{FF2B5EF4-FFF2-40B4-BE49-F238E27FC236}">
                <a16:creationId xmlns:a16="http://schemas.microsoft.com/office/drawing/2014/main" id="{F49902FB-2682-6E42-5012-F94FAA8C10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spTree>
    <p:extLst>
      <p:ext uri="{BB962C8B-B14F-4D97-AF65-F5344CB8AC3E}">
        <p14:creationId xmlns:p14="http://schemas.microsoft.com/office/powerpoint/2010/main" val="2214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08EB-FE53-E6C2-5656-FE5461FF7E97}"/>
              </a:ext>
            </a:extLst>
          </p:cNvPr>
          <p:cNvSpPr>
            <a:spLocks noGrp="1"/>
          </p:cNvSpPr>
          <p:nvPr>
            <p:ph type="title"/>
          </p:nvPr>
        </p:nvSpPr>
        <p:spPr/>
        <p:txBody>
          <a:bodyPr/>
          <a:lstStyle/>
          <a:p>
            <a:r>
              <a:rPr lang="en-US" b="0" i="0" dirty="0">
                <a:solidFill>
                  <a:srgbClr val="2D3748"/>
                </a:solidFill>
                <a:effectLst/>
                <a:latin typeface="system-ui"/>
              </a:rPr>
              <a:t>matrix column-first</a:t>
            </a:r>
            <a:endParaRPr lang="pt-BR" dirty="0"/>
          </a:p>
        </p:txBody>
      </p:sp>
      <p:sp>
        <p:nvSpPr>
          <p:cNvPr id="3" name="Text Placeholder 2">
            <a:extLst>
              <a:ext uri="{FF2B5EF4-FFF2-40B4-BE49-F238E27FC236}">
                <a16:creationId xmlns:a16="http://schemas.microsoft.com/office/drawing/2014/main" id="{1BC9C667-AFE2-3649-D957-51D3E516D577}"/>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8BA3EBB4-5853-6216-42A6-F4159AAE49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sp>
        <p:nvSpPr>
          <p:cNvPr id="7" name="TextBox 6">
            <a:extLst>
              <a:ext uri="{FF2B5EF4-FFF2-40B4-BE49-F238E27FC236}">
                <a16:creationId xmlns:a16="http://schemas.microsoft.com/office/drawing/2014/main" id="{A953D7C1-67A9-735F-34CB-2AB095E45E3C}"/>
              </a:ext>
            </a:extLst>
          </p:cNvPr>
          <p:cNvSpPr txBox="1"/>
          <p:nvPr/>
        </p:nvSpPr>
        <p:spPr>
          <a:xfrm>
            <a:off x="390548" y="1281160"/>
            <a:ext cx="4736592" cy="738664"/>
          </a:xfrm>
          <a:prstGeom prst="rect">
            <a:avLst/>
          </a:prstGeom>
          <a:noFill/>
        </p:spPr>
        <p:txBody>
          <a:bodyPr wrap="square">
            <a:spAutoFit/>
          </a:bodyPr>
          <a:lstStyle/>
          <a:p>
            <a:r>
              <a:rPr lang="pt-BR" dirty="0"/>
              <a:t>vec2 </a:t>
            </a:r>
            <a:r>
              <a:rPr lang="pt-BR" dirty="0" err="1"/>
              <a:t>rotate</a:t>
            </a:r>
            <a:r>
              <a:rPr lang="pt-BR" dirty="0"/>
              <a:t>(vec2 </a:t>
            </a:r>
            <a:r>
              <a:rPr lang="pt-BR" dirty="0" err="1"/>
              <a:t>uv</a:t>
            </a:r>
            <a:r>
              <a:rPr lang="pt-BR" dirty="0"/>
              <a:t>, </a:t>
            </a:r>
            <a:r>
              <a:rPr lang="pt-BR" dirty="0" err="1"/>
              <a:t>float</a:t>
            </a:r>
            <a:r>
              <a:rPr lang="pt-BR" dirty="0"/>
              <a:t> </a:t>
            </a:r>
            <a:r>
              <a:rPr lang="pt-BR" dirty="0" err="1"/>
              <a:t>th</a:t>
            </a:r>
            <a:r>
              <a:rPr lang="pt-BR" dirty="0"/>
              <a:t>) {</a:t>
            </a:r>
          </a:p>
          <a:p>
            <a:r>
              <a:rPr lang="pt-BR" dirty="0"/>
              <a:t>  </a:t>
            </a:r>
            <a:r>
              <a:rPr lang="pt-BR" dirty="0" err="1"/>
              <a:t>return</a:t>
            </a:r>
            <a:r>
              <a:rPr lang="pt-BR" dirty="0"/>
              <a:t> mat2(cos(</a:t>
            </a:r>
            <a:r>
              <a:rPr lang="pt-BR" dirty="0" err="1"/>
              <a:t>th</a:t>
            </a:r>
            <a:r>
              <a:rPr lang="pt-BR" dirty="0"/>
              <a:t>), </a:t>
            </a:r>
            <a:r>
              <a:rPr lang="pt-BR" dirty="0" err="1"/>
              <a:t>sin</a:t>
            </a:r>
            <a:r>
              <a:rPr lang="pt-BR" dirty="0"/>
              <a:t>(</a:t>
            </a:r>
            <a:r>
              <a:rPr lang="pt-BR" dirty="0" err="1"/>
              <a:t>th</a:t>
            </a:r>
            <a:r>
              <a:rPr lang="pt-BR" dirty="0"/>
              <a:t>), -</a:t>
            </a:r>
            <a:r>
              <a:rPr lang="pt-BR" dirty="0" err="1"/>
              <a:t>sin</a:t>
            </a:r>
            <a:r>
              <a:rPr lang="pt-BR" dirty="0"/>
              <a:t>(</a:t>
            </a:r>
            <a:r>
              <a:rPr lang="pt-BR" dirty="0" err="1"/>
              <a:t>th</a:t>
            </a:r>
            <a:r>
              <a:rPr lang="pt-BR" dirty="0"/>
              <a:t>), cos(</a:t>
            </a:r>
            <a:r>
              <a:rPr lang="pt-BR" dirty="0" err="1"/>
              <a:t>th</a:t>
            </a:r>
            <a:r>
              <a:rPr lang="pt-BR" dirty="0"/>
              <a:t>)) * </a:t>
            </a:r>
            <a:r>
              <a:rPr lang="pt-BR" dirty="0" err="1"/>
              <a:t>uv</a:t>
            </a:r>
            <a:r>
              <a:rPr lang="pt-BR" dirty="0"/>
              <a:t>;</a:t>
            </a:r>
          </a:p>
          <a:p>
            <a:r>
              <a:rPr lang="pt-BR" dirty="0"/>
              <a:t>}</a:t>
            </a:r>
          </a:p>
        </p:txBody>
      </p:sp>
      <p:sp>
        <p:nvSpPr>
          <p:cNvPr id="9" name="TextBox 8">
            <a:extLst>
              <a:ext uri="{FF2B5EF4-FFF2-40B4-BE49-F238E27FC236}">
                <a16:creationId xmlns:a16="http://schemas.microsoft.com/office/drawing/2014/main" id="{06DE65FF-7667-A928-FA96-13D0B15FBD44}"/>
              </a:ext>
            </a:extLst>
          </p:cNvPr>
          <p:cNvSpPr txBox="1"/>
          <p:nvPr/>
        </p:nvSpPr>
        <p:spPr>
          <a:xfrm>
            <a:off x="325220" y="2200389"/>
            <a:ext cx="4585716" cy="523220"/>
          </a:xfrm>
          <a:prstGeom prst="rect">
            <a:avLst/>
          </a:prstGeom>
          <a:noFill/>
        </p:spPr>
        <p:txBody>
          <a:bodyPr wrap="square">
            <a:spAutoFit/>
          </a:bodyPr>
          <a:lstStyle/>
          <a:p>
            <a:r>
              <a:rPr lang="pt-BR" dirty="0"/>
              <a:t> vec2 </a:t>
            </a:r>
            <a:r>
              <a:rPr lang="pt-BR" dirty="0" err="1"/>
              <a:t>rotated</a:t>
            </a:r>
            <a:r>
              <a:rPr lang="pt-BR" dirty="0"/>
              <a:t> = </a:t>
            </a:r>
            <a:r>
              <a:rPr lang="pt-BR" dirty="0" err="1"/>
              <a:t>rotate</a:t>
            </a:r>
            <a:r>
              <a:rPr lang="pt-BR" dirty="0"/>
              <a:t>(vec2(</a:t>
            </a:r>
            <a:r>
              <a:rPr lang="pt-BR" dirty="0" err="1"/>
              <a:t>x,y</a:t>
            </a:r>
            <a:r>
              <a:rPr lang="pt-BR" dirty="0"/>
              <a:t>), </a:t>
            </a:r>
            <a:r>
              <a:rPr lang="pt-BR" dirty="0" err="1"/>
              <a:t>iTime</a:t>
            </a:r>
            <a:r>
              <a:rPr lang="pt-BR" dirty="0"/>
              <a:t>);</a:t>
            </a:r>
          </a:p>
          <a:p>
            <a:r>
              <a:rPr lang="pt-BR" dirty="0"/>
              <a:t>  </a:t>
            </a:r>
            <a:r>
              <a:rPr lang="pt-BR" dirty="0" err="1"/>
              <a:t>float</a:t>
            </a:r>
            <a:r>
              <a:rPr lang="pt-BR" dirty="0"/>
              <a:t> </a:t>
            </a:r>
            <a:r>
              <a:rPr lang="pt-BR" dirty="0" err="1"/>
              <a:t>d</a:t>
            </a:r>
            <a:r>
              <a:rPr lang="pt-BR" dirty="0"/>
              <a:t> = </a:t>
            </a:r>
            <a:r>
              <a:rPr lang="pt-BR" dirty="0" err="1"/>
              <a:t>max</a:t>
            </a:r>
            <a:r>
              <a:rPr lang="pt-BR" dirty="0"/>
              <a:t>(</a:t>
            </a:r>
            <a:r>
              <a:rPr lang="pt-BR" dirty="0" err="1"/>
              <a:t>abs</a:t>
            </a:r>
            <a:r>
              <a:rPr lang="pt-BR" dirty="0"/>
              <a:t>(</a:t>
            </a:r>
            <a:r>
              <a:rPr lang="pt-BR" dirty="0" err="1"/>
              <a:t>rotated.x</a:t>
            </a:r>
            <a:r>
              <a:rPr lang="pt-BR" dirty="0"/>
              <a:t>), </a:t>
            </a:r>
            <a:r>
              <a:rPr lang="pt-BR" dirty="0" err="1"/>
              <a:t>abs</a:t>
            </a:r>
            <a:r>
              <a:rPr lang="pt-BR" dirty="0"/>
              <a:t>(</a:t>
            </a:r>
            <a:r>
              <a:rPr lang="pt-BR" dirty="0" err="1"/>
              <a:t>rotated.y</a:t>
            </a:r>
            <a:r>
              <a:rPr lang="pt-BR" dirty="0"/>
              <a:t>)) - </a:t>
            </a:r>
            <a:r>
              <a:rPr lang="pt-BR" dirty="0" err="1"/>
              <a:t>size</a:t>
            </a:r>
            <a:r>
              <a:rPr lang="pt-BR" dirty="0"/>
              <a:t>;</a:t>
            </a:r>
          </a:p>
        </p:txBody>
      </p:sp>
      <p:pic>
        <p:nvPicPr>
          <p:cNvPr id="2050"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55228331-43A2-62FF-1A33-DA1DAA3BE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264" y="2968926"/>
            <a:ext cx="5080000" cy="212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CDF2-67F5-F3A3-05A9-C0FC01075ECE}"/>
              </a:ext>
            </a:extLst>
          </p:cNvPr>
          <p:cNvSpPr>
            <a:spLocks noGrp="1"/>
          </p:cNvSpPr>
          <p:nvPr>
            <p:ph type="title"/>
          </p:nvPr>
        </p:nvSpPr>
        <p:spPr/>
        <p:txBody>
          <a:bodyPr/>
          <a:lstStyle/>
          <a:p>
            <a:r>
              <a:rPr lang="pt-BR" dirty="0"/>
              <a:t>Mix / </a:t>
            </a:r>
            <a:r>
              <a:rPr lang="pt-BR" dirty="0" err="1"/>
              <a:t>lerp</a:t>
            </a:r>
            <a:endParaRPr lang="pt-BR" dirty="0"/>
          </a:p>
        </p:txBody>
      </p:sp>
      <p:sp>
        <p:nvSpPr>
          <p:cNvPr id="3" name="Text Placeholder 2">
            <a:extLst>
              <a:ext uri="{FF2B5EF4-FFF2-40B4-BE49-F238E27FC236}">
                <a16:creationId xmlns:a16="http://schemas.microsoft.com/office/drawing/2014/main" id="{D7473731-964B-A8C5-DC36-26619F851A0F}"/>
              </a:ext>
            </a:extLst>
          </p:cNvPr>
          <p:cNvSpPr>
            <a:spLocks noGrp="1"/>
          </p:cNvSpPr>
          <p:nvPr>
            <p:ph type="body" idx="1"/>
          </p:nvPr>
        </p:nvSpPr>
        <p:spPr/>
        <p:txBody>
          <a:bodyPr/>
          <a:lstStyle/>
          <a:p>
            <a:r>
              <a:rPr lang="en-US" dirty="0">
                <a:effectLst/>
              </a:rPr>
              <a:t>Linear interpolation for the function, mix(x, y, a), is based on the following formula:</a:t>
            </a:r>
            <a:endParaRPr lang="en-US" dirty="0">
              <a:latin typeface="system-ui"/>
            </a:endParaRPr>
          </a:p>
          <a:p>
            <a:r>
              <a:rPr lang="en-US" dirty="0">
                <a:solidFill>
                  <a:srgbClr val="CC99CD"/>
                </a:solidFill>
                <a:effectLst/>
              </a:rPr>
              <a:t>float</a:t>
            </a:r>
            <a:r>
              <a:rPr lang="en-US" dirty="0"/>
              <a:t> </a:t>
            </a:r>
            <a:r>
              <a:rPr lang="en-US" dirty="0" err="1"/>
              <a:t>interpolatedValue</a:t>
            </a:r>
            <a:r>
              <a:rPr lang="en-US" dirty="0"/>
              <a:t> </a:t>
            </a:r>
            <a:r>
              <a:rPr lang="en-US" dirty="0">
                <a:solidFill>
                  <a:srgbClr val="67CDCC"/>
                </a:solidFill>
                <a:effectLst/>
              </a:rPr>
              <a:t>=</a:t>
            </a:r>
            <a:r>
              <a:rPr lang="en-US" dirty="0"/>
              <a:t> </a:t>
            </a:r>
            <a:r>
              <a:rPr lang="en-US" dirty="0">
                <a:solidFill>
                  <a:srgbClr val="F08D49"/>
                </a:solidFill>
                <a:effectLst/>
              </a:rPr>
              <a:t>mix</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F08D49"/>
                </a:solidFill>
                <a:effectLst/>
              </a:rPr>
              <a:t>1.</a:t>
            </a:r>
            <a:r>
              <a:rPr lang="en-US" dirty="0">
                <a:solidFill>
                  <a:srgbClr val="CCCCCC"/>
                </a:solidFill>
                <a:effectLst/>
              </a:rPr>
              <a:t>,</a:t>
            </a:r>
            <a:r>
              <a:rPr lang="en-US" dirty="0"/>
              <a:t> </a:t>
            </a:r>
            <a:r>
              <a:rPr lang="en-US" dirty="0" err="1"/>
              <a:t>uv</a:t>
            </a:r>
            <a:r>
              <a:rPr lang="en-US" dirty="0" err="1">
                <a:solidFill>
                  <a:srgbClr val="CCCCCC"/>
                </a:solidFill>
                <a:effectLst/>
              </a:rPr>
              <a:t>.</a:t>
            </a:r>
            <a:r>
              <a:rPr lang="en-US" dirty="0" err="1"/>
              <a:t>x</a:t>
            </a:r>
            <a:r>
              <a:rPr lang="en-US" dirty="0">
                <a:solidFill>
                  <a:srgbClr val="CCCCCC"/>
                </a:solidFill>
                <a:effectLst/>
              </a:rPr>
              <a:t>);</a:t>
            </a:r>
            <a:r>
              <a:rPr lang="en-US" dirty="0"/>
              <a:t> </a:t>
            </a:r>
            <a:br>
              <a:rPr lang="en-US" dirty="0"/>
            </a:br>
            <a:endParaRPr lang="en-US" dirty="0">
              <a:effectLst/>
            </a:endParaRPr>
          </a:p>
        </p:txBody>
      </p:sp>
      <p:sp>
        <p:nvSpPr>
          <p:cNvPr id="4" name="Slide Number Placeholder 3">
            <a:extLst>
              <a:ext uri="{FF2B5EF4-FFF2-40B4-BE49-F238E27FC236}">
                <a16:creationId xmlns:a16="http://schemas.microsoft.com/office/drawing/2014/main" id="{93638577-6C36-A86B-703D-46EE346C2F5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Tree>
    <p:extLst>
      <p:ext uri="{BB962C8B-B14F-4D97-AF65-F5344CB8AC3E}">
        <p14:creationId xmlns:p14="http://schemas.microsoft.com/office/powerpoint/2010/main" val="209292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A189-1A2E-3F96-C4BE-92512047A624}"/>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0CFBB4A7-EDCE-901E-3DF3-524CB1A6050C}"/>
              </a:ext>
            </a:extLst>
          </p:cNvPr>
          <p:cNvSpPr>
            <a:spLocks noGrp="1"/>
          </p:cNvSpPr>
          <p:nvPr>
            <p:ph type="body" idx="1"/>
          </p:nvPr>
        </p:nvSpPr>
        <p:spPr/>
        <p:txBody>
          <a:bodyPr/>
          <a:lstStyle/>
          <a:p>
            <a:r>
              <a:rPr lang="en-US" b="0" i="0" dirty="0">
                <a:solidFill>
                  <a:srgbClr val="2D3748"/>
                </a:solidFill>
                <a:effectLst/>
                <a:latin typeface="system-ui"/>
              </a:rPr>
              <a:t>If the distance is greater than zero, then we know that we are outside the circle. If the distance is less than zero, then we are inside the circle. If the distance is equal to zero exactly, then we're on the edge of the circle. This is where the "signed" part of the "signed distance field" comes into play. The distance can be negative or positive depending on whether the pixel coordinate is inside or outside the shape.</a:t>
            </a:r>
            <a:endParaRPr lang="pt-BR" dirty="0"/>
          </a:p>
        </p:txBody>
      </p:sp>
      <p:sp>
        <p:nvSpPr>
          <p:cNvPr id="4" name="Slide Number Placeholder 3">
            <a:extLst>
              <a:ext uri="{FF2B5EF4-FFF2-40B4-BE49-F238E27FC236}">
                <a16:creationId xmlns:a16="http://schemas.microsoft.com/office/drawing/2014/main" id="{92951601-A72D-EBC0-2CFC-4BFD093FDDF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Tree>
    <p:extLst>
      <p:ext uri="{BB962C8B-B14F-4D97-AF65-F5344CB8AC3E}">
        <p14:creationId xmlns:p14="http://schemas.microsoft.com/office/powerpoint/2010/main" val="2925150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lstStyle/>
          <a:p>
            <a:r>
              <a:rPr lang="pt-BR" dirty="0">
                <a:hlinkClick r:id="rId2"/>
              </a:rPr>
              <a:t>https://iquilezles.org/articles/distfunctions2d/</a:t>
            </a:r>
            <a:r>
              <a:rPr lang="pt-BR" dirty="0"/>
              <a:t> </a:t>
            </a:r>
          </a:p>
          <a:p>
            <a:endParaRPr lang="pt-BR" dirty="0"/>
          </a:p>
          <a:p>
            <a:r>
              <a:rPr lang="pt-BR" dirty="0"/>
              <a:t>https://</a:t>
            </a:r>
            <a:r>
              <a:rPr lang="pt-BR" dirty="0" err="1"/>
              <a:t>www.youtube.com</a:t>
            </a:r>
            <a:r>
              <a:rPr lang="pt-BR" dirty="0"/>
              <a:t>/</a:t>
            </a:r>
            <a:r>
              <a:rPr lang="pt-BR" dirty="0" err="1"/>
              <a:t>watch?v</a:t>
            </a:r>
            <a:r>
              <a:rPr lang="pt-BR" dirty="0"/>
              <a:t>=s5NGeUV2EyU</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Tree>
    <p:extLst>
      <p:ext uri="{BB962C8B-B14F-4D97-AF65-F5344CB8AC3E}">
        <p14:creationId xmlns:p14="http://schemas.microsoft.com/office/powerpoint/2010/main" val="384344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endParaRPr lang="pt-BR" dirty="0"/>
          </a:p>
          <a:p>
            <a:r>
              <a:rPr lang="pt-BR" dirty="0"/>
              <a:t>VER:</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Tree>
    <p:extLst>
      <p:ext uri="{BB962C8B-B14F-4D97-AF65-F5344CB8AC3E}">
        <p14:creationId xmlns:p14="http://schemas.microsoft.com/office/powerpoint/2010/main" val="269170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fontScale="92500" lnSpcReduction="10000"/>
          </a:bodyPr>
          <a:lstStyle/>
          <a:p>
            <a:r>
              <a:rPr lang="en-US" dirty="0">
                <a:solidFill>
                  <a:srgbClr val="CC99CD"/>
                </a:solidFill>
                <a:effectLst/>
              </a:rPr>
              <a:t>vec3</a:t>
            </a:r>
            <a:r>
              <a:rPr lang="en-US" dirty="0"/>
              <a:t> col </a:t>
            </a:r>
            <a:r>
              <a:rPr lang="en-US" dirty="0">
                <a:solidFill>
                  <a:srgbClr val="67CDCC"/>
                </a:solidFill>
                <a:effectLst/>
              </a:rPr>
              <a:t>=</a:t>
            </a:r>
            <a:r>
              <a:rPr lang="en-US" dirty="0"/>
              <a:t> </a:t>
            </a:r>
            <a:r>
              <a:rPr lang="en-US" dirty="0" err="1">
                <a:solidFill>
                  <a:srgbClr val="F08D49"/>
                </a:solidFill>
                <a:effectLst/>
              </a:rPr>
              <a:t>getBackgroundColor</a:t>
            </a:r>
            <a:r>
              <a:rPr lang="en-US" dirty="0">
                <a:solidFill>
                  <a:srgbClr val="CCCCCC"/>
                </a:solidFill>
                <a:effectLst/>
              </a:rPr>
              <a:t>(</a:t>
            </a:r>
            <a:r>
              <a:rPr lang="en-US" dirty="0" err="1"/>
              <a:t>uv</a:t>
            </a:r>
            <a:r>
              <a:rPr lang="en-US" dirty="0">
                <a:solidFill>
                  <a:srgbClr val="CCCCCC"/>
                </a:solidFill>
                <a:effectLst/>
              </a:rPr>
              <a:t>);</a:t>
            </a:r>
            <a:r>
              <a:rPr lang="en-US" dirty="0"/>
              <a:t> </a:t>
            </a:r>
          </a:p>
          <a:p>
            <a:r>
              <a:rPr lang="en-US" dirty="0">
                <a:solidFill>
                  <a:srgbClr val="CC99CD"/>
                </a:solidFill>
                <a:effectLst/>
              </a:rPr>
              <a:t>float</a:t>
            </a:r>
            <a:r>
              <a:rPr lang="en-US" dirty="0"/>
              <a:t> d1 </a:t>
            </a:r>
            <a:r>
              <a:rPr lang="en-US" dirty="0">
                <a:solidFill>
                  <a:srgbClr val="67CDCC"/>
                </a:solidFill>
                <a:effectLst/>
              </a:rPr>
              <a:t>=</a:t>
            </a:r>
            <a:r>
              <a:rPr lang="en-US" dirty="0"/>
              <a:t> </a:t>
            </a:r>
            <a:r>
              <a:rPr lang="en-US" dirty="0" err="1">
                <a:solidFill>
                  <a:srgbClr val="F08D49"/>
                </a:solidFill>
                <a:effectLst/>
              </a:rPr>
              <a:t>sdCircle</a:t>
            </a:r>
            <a:r>
              <a:rPr lang="en-US" dirty="0">
                <a:solidFill>
                  <a:srgbClr val="CCCCCC"/>
                </a:solidFill>
                <a:effectLst/>
              </a:rPr>
              <a:t>(</a:t>
            </a:r>
            <a:r>
              <a:rPr lang="en-US" dirty="0" err="1"/>
              <a:t>uv</a:t>
            </a:r>
            <a:r>
              <a:rPr lang="en-US" dirty="0">
                <a:solidFill>
                  <a:srgbClr val="CCCCCC"/>
                </a:solidFill>
                <a:effectLst/>
              </a:rPr>
              <a:t>,</a:t>
            </a:r>
            <a:r>
              <a:rPr lang="en-US" dirty="0"/>
              <a:t> </a:t>
            </a:r>
            <a:r>
              <a:rPr lang="en-US" dirty="0">
                <a:solidFill>
                  <a:srgbClr val="F08D49"/>
                </a:solidFill>
                <a:effectLst/>
              </a:rPr>
              <a:t>0.1</a:t>
            </a:r>
            <a:r>
              <a:rPr lang="en-US" dirty="0">
                <a:solidFill>
                  <a:srgbClr val="CCCCCC"/>
                </a:solidFill>
                <a:effectLst/>
              </a:rPr>
              <a:t>,</a:t>
            </a:r>
            <a:r>
              <a:rPr lang="en-US" dirty="0"/>
              <a:t> </a:t>
            </a:r>
            <a:r>
              <a:rPr lang="en-US" dirty="0">
                <a:solidFill>
                  <a:srgbClr val="CC99CD"/>
                </a:solidFill>
                <a:effectLst/>
              </a:rPr>
              <a:t>vec2</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r>
              <a:rPr lang="en-US" dirty="0"/>
              <a:t> </a:t>
            </a:r>
          </a:p>
          <a:p>
            <a:r>
              <a:rPr lang="en-US" dirty="0">
                <a:solidFill>
                  <a:srgbClr val="CC99CD"/>
                </a:solidFill>
                <a:effectLst/>
              </a:rPr>
              <a:t>float</a:t>
            </a:r>
            <a:r>
              <a:rPr lang="en-US" dirty="0"/>
              <a:t> d2 </a:t>
            </a:r>
            <a:r>
              <a:rPr lang="en-US" dirty="0">
                <a:solidFill>
                  <a:srgbClr val="67CDCC"/>
                </a:solidFill>
                <a:effectLst/>
              </a:rPr>
              <a:t>=</a:t>
            </a:r>
            <a:r>
              <a:rPr lang="en-US" dirty="0"/>
              <a:t> </a:t>
            </a:r>
            <a:r>
              <a:rPr lang="en-US" dirty="0" err="1">
                <a:solidFill>
                  <a:srgbClr val="F08D49"/>
                </a:solidFill>
                <a:effectLst/>
              </a:rPr>
              <a:t>sdSquare</a:t>
            </a:r>
            <a:r>
              <a:rPr lang="en-US" dirty="0">
                <a:solidFill>
                  <a:srgbClr val="CCCCCC"/>
                </a:solidFill>
                <a:effectLst/>
              </a:rPr>
              <a:t>(</a:t>
            </a:r>
            <a:r>
              <a:rPr lang="en-US" dirty="0" err="1"/>
              <a:t>uv</a:t>
            </a:r>
            <a:r>
              <a:rPr lang="en-US" dirty="0">
                <a:solidFill>
                  <a:srgbClr val="CCCCCC"/>
                </a:solidFill>
                <a:effectLst/>
              </a:rPr>
              <a:t>,</a:t>
            </a:r>
            <a:r>
              <a:rPr lang="en-US" dirty="0"/>
              <a:t> </a:t>
            </a:r>
            <a:r>
              <a:rPr lang="en-US" dirty="0">
                <a:solidFill>
                  <a:srgbClr val="F08D49"/>
                </a:solidFill>
                <a:effectLst/>
              </a:rPr>
              <a:t>0.1</a:t>
            </a:r>
            <a:r>
              <a:rPr lang="en-US" dirty="0">
                <a:solidFill>
                  <a:srgbClr val="CCCCCC"/>
                </a:solidFill>
                <a:effectLst/>
              </a:rPr>
              <a:t>,</a:t>
            </a:r>
            <a:r>
              <a:rPr lang="en-US" dirty="0"/>
              <a:t> </a:t>
            </a:r>
            <a:r>
              <a:rPr lang="en-US" dirty="0">
                <a:solidFill>
                  <a:srgbClr val="CC99CD"/>
                </a:solidFill>
                <a:effectLst/>
              </a:rPr>
              <a:t>vec2</a:t>
            </a:r>
            <a:r>
              <a:rPr lang="en-US" dirty="0">
                <a:solidFill>
                  <a:srgbClr val="CCCCCC"/>
                </a:solidFill>
                <a:effectLst/>
              </a:rPr>
              <a:t>(</a:t>
            </a:r>
            <a:r>
              <a:rPr lang="en-US" dirty="0">
                <a:solidFill>
                  <a:srgbClr val="F08D49"/>
                </a:solidFill>
                <a:effectLst/>
              </a:rPr>
              <a:t>0.1</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r>
              <a:rPr lang="en-US" dirty="0"/>
              <a:t> </a:t>
            </a:r>
          </a:p>
          <a:p>
            <a:r>
              <a:rPr lang="en-US" dirty="0">
                <a:solidFill>
                  <a:srgbClr val="CC99CD"/>
                </a:solidFill>
                <a:effectLst/>
              </a:rPr>
              <a:t>float</a:t>
            </a:r>
            <a:r>
              <a:rPr lang="en-US" dirty="0"/>
              <a:t> res</a:t>
            </a:r>
            <a:r>
              <a:rPr lang="en-US" dirty="0">
                <a:solidFill>
                  <a:srgbClr val="CCCCCC"/>
                </a:solidFill>
                <a:effectLst/>
              </a:rPr>
              <a:t>;</a:t>
            </a:r>
            <a:r>
              <a:rPr lang="en-US" dirty="0"/>
              <a:t> </a:t>
            </a:r>
            <a:r>
              <a:rPr lang="en-US" dirty="0">
                <a:solidFill>
                  <a:srgbClr val="999999"/>
                </a:solidFill>
                <a:effectLst/>
              </a:rPr>
              <a:t>// result</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union</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intersection</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subtraction - subtract d1 from d2</a:t>
            </a:r>
            <a:r>
              <a:rPr lang="en-US" dirty="0"/>
              <a:t> </a:t>
            </a:r>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subtraction - subtract d1 from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Tree>
    <p:extLst>
      <p:ext uri="{BB962C8B-B14F-4D97-AF65-F5344CB8AC3E}">
        <p14:creationId xmlns:p14="http://schemas.microsoft.com/office/powerpoint/2010/main" val="179681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0AC6-BB52-BF5D-4849-29B200F55400}"/>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4FF07498-5B5F-1F1F-36E5-9E86D991B39D}"/>
              </a:ext>
            </a:extLst>
          </p:cNvPr>
          <p:cNvSpPr>
            <a:spLocks noGrp="1"/>
          </p:cNvSpPr>
          <p:nvPr>
            <p:ph type="body" idx="1"/>
          </p:nvPr>
        </p:nvSpPr>
        <p:spPr/>
        <p:txBody>
          <a:bodyPr/>
          <a:lstStyle/>
          <a:p>
            <a:r>
              <a:rPr lang="en-US" dirty="0" err="1"/>
              <a:t>opSymX</a:t>
            </a:r>
            <a:r>
              <a:rPr lang="en-US" b="0" i="0" dirty="0">
                <a:solidFill>
                  <a:srgbClr val="2D3748"/>
                </a:solidFill>
                <a:effectLst/>
                <a:latin typeface="system-ui"/>
              </a:rPr>
              <a:t> operation. This operation will create a duplicate 2D shape along the x-axis using the SDF you provide. </a:t>
            </a:r>
          </a:p>
          <a:p>
            <a:endParaRPr lang="en-US" dirty="0">
              <a:solidFill>
                <a:srgbClr val="2D3748"/>
              </a:solidFill>
              <a:latin typeface="system-ui"/>
            </a:endParaRPr>
          </a:p>
          <a:p>
            <a:r>
              <a:rPr lang="en-US" b="0" i="0" dirty="0">
                <a:solidFill>
                  <a:srgbClr val="2D3748"/>
                </a:solidFill>
                <a:effectLst/>
                <a:latin typeface="system-ui"/>
              </a:rPr>
              <a:t>If you want to draw circles along two axes instead of just one, then you can use the </a:t>
            </a:r>
            <a:r>
              <a:rPr lang="en-US" dirty="0" err="1"/>
              <a:t>opSymXY</a:t>
            </a:r>
            <a:r>
              <a:rPr lang="en-US" b="0" i="0" dirty="0">
                <a:solidFill>
                  <a:srgbClr val="2D3748"/>
                </a:solidFill>
                <a:effectLst/>
                <a:latin typeface="system-ui"/>
              </a:rPr>
              <a:t> operation.</a:t>
            </a:r>
          </a:p>
          <a:p>
            <a:endParaRPr lang="en-US" dirty="0">
              <a:solidFill>
                <a:srgbClr val="2D3748"/>
              </a:solidFill>
              <a:latin typeface="system-ui"/>
            </a:endParaRPr>
          </a:p>
          <a:p>
            <a:endParaRPr lang="en-US" dirty="0">
              <a:solidFill>
                <a:srgbClr val="2D3748"/>
              </a:solidFill>
              <a:latin typeface="system-ui"/>
            </a:endParaRPr>
          </a:p>
          <a:p>
            <a:endParaRPr lang="en-US" dirty="0">
              <a:solidFill>
                <a:srgbClr val="2D3748"/>
              </a:solidFill>
              <a:latin typeface="system-ui"/>
            </a:endParaRPr>
          </a:p>
          <a:p>
            <a:endParaRPr lang="en-US" dirty="0">
              <a:solidFill>
                <a:srgbClr val="2D3748"/>
              </a:solidFill>
              <a:latin typeface="system-ui"/>
            </a:endParaRPr>
          </a:p>
          <a:p>
            <a:endParaRPr lang="pt-BR" dirty="0"/>
          </a:p>
        </p:txBody>
      </p:sp>
      <p:sp>
        <p:nvSpPr>
          <p:cNvPr id="4" name="Slide Number Placeholder 3">
            <a:extLst>
              <a:ext uri="{FF2B5EF4-FFF2-40B4-BE49-F238E27FC236}">
                <a16:creationId xmlns:a16="http://schemas.microsoft.com/office/drawing/2014/main" id="{CB9F2AA9-CA0D-A3FD-5F17-10D39DBD17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6" name="TextBox 5">
            <a:extLst>
              <a:ext uri="{FF2B5EF4-FFF2-40B4-BE49-F238E27FC236}">
                <a16:creationId xmlns:a16="http://schemas.microsoft.com/office/drawing/2014/main" id="{FE6F8931-02DC-4CCF-AEF2-2EB1E3C83644}"/>
              </a:ext>
            </a:extLst>
          </p:cNvPr>
          <p:cNvSpPr txBox="1"/>
          <p:nvPr/>
        </p:nvSpPr>
        <p:spPr>
          <a:xfrm>
            <a:off x="1250442" y="3087064"/>
            <a:ext cx="4585716" cy="1169551"/>
          </a:xfrm>
          <a:prstGeom prst="rect">
            <a:avLst/>
          </a:prstGeom>
          <a:noFill/>
        </p:spPr>
        <p:txBody>
          <a:bodyPr wrap="square">
            <a:spAutoFit/>
          </a:bodyPr>
          <a:lstStyle/>
          <a:p>
            <a:r>
              <a:rPr lang="pt-BR" dirty="0" err="1"/>
              <a:t>float</a:t>
            </a:r>
            <a:r>
              <a:rPr lang="pt-BR" dirty="0"/>
              <a:t> </a:t>
            </a:r>
            <a:r>
              <a:rPr lang="pt-BR" dirty="0" err="1"/>
              <a:t>opSymXY</a:t>
            </a:r>
            <a:r>
              <a:rPr lang="pt-BR" dirty="0"/>
              <a:t>(vec2 </a:t>
            </a:r>
            <a:r>
              <a:rPr lang="pt-BR" dirty="0" err="1"/>
              <a:t>p</a:t>
            </a:r>
            <a:r>
              <a:rPr lang="pt-BR" dirty="0"/>
              <a:t>, </a:t>
            </a:r>
            <a:r>
              <a:rPr lang="pt-BR" dirty="0" err="1"/>
              <a:t>float</a:t>
            </a:r>
            <a:r>
              <a:rPr lang="pt-BR" dirty="0"/>
              <a:t> </a:t>
            </a:r>
            <a:r>
              <a:rPr lang="pt-BR" dirty="0" err="1"/>
              <a:t>r</a:t>
            </a:r>
            <a:r>
              <a:rPr lang="pt-BR" dirty="0"/>
              <a:t>)</a:t>
            </a:r>
          </a:p>
          <a:p>
            <a:r>
              <a:rPr lang="pt-BR" dirty="0"/>
              <a:t>{</a:t>
            </a:r>
          </a:p>
          <a:p>
            <a:r>
              <a:rPr lang="pt-BR" dirty="0"/>
              <a:t>  </a:t>
            </a:r>
            <a:r>
              <a:rPr lang="pt-BR" dirty="0" err="1"/>
              <a:t>p</a:t>
            </a:r>
            <a:r>
              <a:rPr lang="pt-BR" dirty="0"/>
              <a:t> = </a:t>
            </a:r>
            <a:r>
              <a:rPr lang="pt-BR" dirty="0" err="1"/>
              <a:t>abs</a:t>
            </a:r>
            <a:r>
              <a:rPr lang="pt-BR" dirty="0"/>
              <a:t>(</a:t>
            </a:r>
            <a:r>
              <a:rPr lang="pt-BR" dirty="0" err="1"/>
              <a:t>p</a:t>
            </a:r>
            <a:r>
              <a:rPr lang="pt-BR" dirty="0"/>
              <a:t>);</a:t>
            </a:r>
          </a:p>
          <a:p>
            <a:r>
              <a:rPr lang="pt-BR" dirty="0"/>
              <a:t>  </a:t>
            </a:r>
            <a:r>
              <a:rPr lang="pt-BR" dirty="0" err="1"/>
              <a:t>return</a:t>
            </a:r>
            <a:r>
              <a:rPr lang="pt-BR" dirty="0"/>
              <a:t> </a:t>
            </a:r>
            <a:r>
              <a:rPr lang="pt-BR" dirty="0" err="1"/>
              <a:t>sdCircle</a:t>
            </a:r>
            <a:r>
              <a:rPr lang="pt-BR" dirty="0"/>
              <a:t>(</a:t>
            </a:r>
            <a:r>
              <a:rPr lang="pt-BR" dirty="0" err="1"/>
              <a:t>p</a:t>
            </a:r>
            <a:r>
              <a:rPr lang="pt-BR" dirty="0"/>
              <a:t>, </a:t>
            </a:r>
            <a:r>
              <a:rPr lang="pt-BR" dirty="0" err="1"/>
              <a:t>r</a:t>
            </a:r>
            <a:r>
              <a:rPr lang="pt-BR" dirty="0"/>
              <a:t>, vec2(0.2));</a:t>
            </a:r>
          </a:p>
          <a:p>
            <a:r>
              <a:rPr lang="pt-BR" dirty="0"/>
              <a:t>}</a:t>
            </a:r>
          </a:p>
        </p:txBody>
      </p:sp>
    </p:spTree>
    <p:extLst>
      <p:ext uri="{BB962C8B-B14F-4D97-AF65-F5344CB8AC3E}">
        <p14:creationId xmlns:p14="http://schemas.microsoft.com/office/powerpoint/2010/main" val="3980744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7865-5F1B-1D83-4787-3E39C3974CA8}"/>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41BE7DF3-D97E-B572-DE35-0F02FF2F59C8}"/>
              </a:ext>
            </a:extLst>
          </p:cNvPr>
          <p:cNvSpPr>
            <a:spLocks noGrp="1"/>
          </p:cNvSpPr>
          <p:nvPr>
            <p:ph type="body" idx="1"/>
          </p:nvPr>
        </p:nvSpPr>
        <p:spPr/>
        <p:txBody>
          <a:bodyPr/>
          <a:lstStyle/>
          <a:p>
            <a:r>
              <a:rPr lang="en-US" b="0" i="0" dirty="0">
                <a:solidFill>
                  <a:srgbClr val="2D3748"/>
                </a:solidFill>
                <a:effectLst/>
                <a:latin typeface="system-ui"/>
              </a:rPr>
              <a:t>Sometimes, you may want to create an infinite number of 2D objects across one or more axes. You can use the </a:t>
            </a:r>
            <a:r>
              <a:rPr lang="en-US" dirty="0" err="1"/>
              <a:t>opRep</a:t>
            </a:r>
            <a:r>
              <a:rPr lang="en-US" b="0" i="0" dirty="0">
                <a:solidFill>
                  <a:srgbClr val="2D3748"/>
                </a:solidFill>
                <a:effectLst/>
                <a:latin typeface="system-ui"/>
              </a:rPr>
              <a:t> operation to repeat circles along the axes of your choice. </a:t>
            </a:r>
            <a:endParaRPr lang="pt-BR" dirty="0"/>
          </a:p>
        </p:txBody>
      </p:sp>
      <p:sp>
        <p:nvSpPr>
          <p:cNvPr id="4" name="Slide Number Placeholder 3">
            <a:extLst>
              <a:ext uri="{FF2B5EF4-FFF2-40B4-BE49-F238E27FC236}">
                <a16:creationId xmlns:a16="http://schemas.microsoft.com/office/drawing/2014/main" id="{C715334C-A6BE-12CC-5FE6-0C3975FE422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6" name="TextBox 5">
            <a:extLst>
              <a:ext uri="{FF2B5EF4-FFF2-40B4-BE49-F238E27FC236}">
                <a16:creationId xmlns:a16="http://schemas.microsoft.com/office/drawing/2014/main" id="{7D851428-FB95-FBD8-B55B-FE3B3EF54DC2}"/>
              </a:ext>
            </a:extLst>
          </p:cNvPr>
          <p:cNvSpPr txBox="1"/>
          <p:nvPr/>
        </p:nvSpPr>
        <p:spPr>
          <a:xfrm>
            <a:off x="656082" y="2091851"/>
            <a:ext cx="4585716" cy="1384995"/>
          </a:xfrm>
          <a:prstGeom prst="rect">
            <a:avLst/>
          </a:prstGeom>
          <a:noFill/>
        </p:spPr>
        <p:txBody>
          <a:bodyPr wrap="square">
            <a:spAutoFit/>
          </a:bodyPr>
          <a:lstStyle/>
          <a:p>
            <a:endParaRPr lang="pt-BR" dirty="0"/>
          </a:p>
          <a:p>
            <a:r>
              <a:rPr lang="pt-BR" dirty="0" err="1"/>
              <a:t>float</a:t>
            </a:r>
            <a:r>
              <a:rPr lang="pt-BR" dirty="0"/>
              <a:t> </a:t>
            </a:r>
            <a:r>
              <a:rPr lang="pt-BR" dirty="0" err="1"/>
              <a:t>opRep</a:t>
            </a:r>
            <a:r>
              <a:rPr lang="pt-BR" dirty="0"/>
              <a:t>(vec2 </a:t>
            </a:r>
            <a:r>
              <a:rPr lang="pt-BR" dirty="0" err="1"/>
              <a:t>p</a:t>
            </a:r>
            <a:r>
              <a:rPr lang="pt-BR" dirty="0"/>
              <a:t>, </a:t>
            </a:r>
            <a:r>
              <a:rPr lang="pt-BR" dirty="0" err="1"/>
              <a:t>float</a:t>
            </a:r>
            <a:r>
              <a:rPr lang="pt-BR" dirty="0"/>
              <a:t> </a:t>
            </a:r>
            <a:r>
              <a:rPr lang="pt-BR" dirty="0" err="1"/>
              <a:t>r</a:t>
            </a:r>
            <a:r>
              <a:rPr lang="pt-BR" dirty="0"/>
              <a:t>, vec2 </a:t>
            </a:r>
            <a:r>
              <a:rPr lang="pt-BR" dirty="0" err="1"/>
              <a:t>c</a:t>
            </a:r>
            <a:r>
              <a:rPr lang="pt-BR" dirty="0"/>
              <a:t>)</a:t>
            </a:r>
          </a:p>
          <a:p>
            <a:r>
              <a:rPr lang="pt-BR" dirty="0"/>
              <a:t>{</a:t>
            </a:r>
          </a:p>
          <a:p>
            <a:r>
              <a:rPr lang="pt-BR" dirty="0"/>
              <a:t>  vec2 </a:t>
            </a:r>
            <a:r>
              <a:rPr lang="pt-BR" dirty="0" err="1"/>
              <a:t>q</a:t>
            </a:r>
            <a:r>
              <a:rPr lang="pt-BR" dirty="0"/>
              <a:t> = </a:t>
            </a:r>
            <a:r>
              <a:rPr lang="pt-BR" dirty="0" err="1"/>
              <a:t>mod</a:t>
            </a:r>
            <a:r>
              <a:rPr lang="pt-BR" dirty="0"/>
              <a:t>(p+0.5*</a:t>
            </a:r>
            <a:r>
              <a:rPr lang="pt-BR" dirty="0" err="1"/>
              <a:t>c,c</a:t>
            </a:r>
            <a:r>
              <a:rPr lang="pt-BR" dirty="0"/>
              <a:t>)-0.5*</a:t>
            </a:r>
            <a:r>
              <a:rPr lang="pt-BR" dirty="0" err="1"/>
              <a:t>c</a:t>
            </a:r>
            <a:r>
              <a:rPr lang="pt-BR" dirty="0"/>
              <a:t>;</a:t>
            </a:r>
          </a:p>
          <a:p>
            <a:r>
              <a:rPr lang="pt-BR" dirty="0"/>
              <a:t>  </a:t>
            </a:r>
            <a:r>
              <a:rPr lang="pt-BR" dirty="0" err="1"/>
              <a:t>return</a:t>
            </a:r>
            <a:r>
              <a:rPr lang="pt-BR" dirty="0"/>
              <a:t> </a:t>
            </a:r>
            <a:r>
              <a:rPr lang="pt-BR" dirty="0" err="1"/>
              <a:t>sdCircle</a:t>
            </a:r>
            <a:r>
              <a:rPr lang="pt-BR" dirty="0"/>
              <a:t>(</a:t>
            </a:r>
            <a:r>
              <a:rPr lang="pt-BR" dirty="0" err="1"/>
              <a:t>q</a:t>
            </a:r>
            <a:r>
              <a:rPr lang="pt-BR" dirty="0"/>
              <a:t>, </a:t>
            </a:r>
            <a:r>
              <a:rPr lang="pt-BR" dirty="0" err="1"/>
              <a:t>r</a:t>
            </a:r>
            <a:r>
              <a:rPr lang="pt-BR" dirty="0"/>
              <a:t>, vec2(0));</a:t>
            </a:r>
          </a:p>
          <a:p>
            <a:r>
              <a:rPr lang="pt-BR" dirty="0"/>
              <a:t>}</a:t>
            </a:r>
          </a:p>
        </p:txBody>
      </p:sp>
    </p:spTree>
    <p:extLst>
      <p:ext uri="{BB962C8B-B14F-4D97-AF65-F5344CB8AC3E}">
        <p14:creationId xmlns:p14="http://schemas.microsoft.com/office/powerpoint/2010/main" val="43694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7459-856B-B6C5-BBEA-9543F7CAAFEF}"/>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EB77A939-B88C-464E-1E68-9048AA1AF916}"/>
              </a:ext>
            </a:extLst>
          </p:cNvPr>
          <p:cNvSpPr>
            <a:spLocks noGrp="1"/>
          </p:cNvSpPr>
          <p:nvPr>
            <p:ph type="body" idx="1"/>
          </p:nvPr>
        </p:nvSpPr>
        <p:spPr/>
        <p:txBody>
          <a:bodyPr/>
          <a:lstStyle/>
          <a:p>
            <a:r>
              <a:rPr lang="en-US" b="0" i="0" dirty="0">
                <a:solidFill>
                  <a:srgbClr val="2D3748"/>
                </a:solidFill>
                <a:effectLst/>
                <a:latin typeface="system-ui"/>
              </a:rPr>
              <a:t>If you want to repeat the 2D objects only a certain number of times instead of an infinite amount, you can use the </a:t>
            </a:r>
            <a:r>
              <a:rPr lang="en-US" dirty="0" err="1"/>
              <a:t>opRepLim</a:t>
            </a:r>
            <a:r>
              <a:rPr lang="en-US" b="0" i="0" dirty="0">
                <a:solidFill>
                  <a:srgbClr val="2D3748"/>
                </a:solidFill>
                <a:effectLst/>
                <a:latin typeface="system-ui"/>
              </a:rPr>
              <a:t> operation.</a:t>
            </a:r>
            <a:endParaRPr lang="pt-BR" dirty="0"/>
          </a:p>
        </p:txBody>
      </p:sp>
      <p:sp>
        <p:nvSpPr>
          <p:cNvPr id="4" name="Slide Number Placeholder 3">
            <a:extLst>
              <a:ext uri="{FF2B5EF4-FFF2-40B4-BE49-F238E27FC236}">
                <a16:creationId xmlns:a16="http://schemas.microsoft.com/office/drawing/2014/main" id="{904B6723-CD06-5403-6046-F45EA5BA3A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8" name="TextBox 7">
            <a:extLst>
              <a:ext uri="{FF2B5EF4-FFF2-40B4-BE49-F238E27FC236}">
                <a16:creationId xmlns:a16="http://schemas.microsoft.com/office/drawing/2014/main" id="{2B04E961-EE3E-9747-6F2D-25C966B042FE}"/>
              </a:ext>
            </a:extLst>
          </p:cNvPr>
          <p:cNvSpPr txBox="1"/>
          <p:nvPr/>
        </p:nvSpPr>
        <p:spPr>
          <a:xfrm>
            <a:off x="2265426" y="2272725"/>
            <a:ext cx="4585716" cy="1169551"/>
          </a:xfrm>
          <a:prstGeom prst="rect">
            <a:avLst/>
          </a:prstGeom>
          <a:noFill/>
        </p:spPr>
        <p:txBody>
          <a:bodyPr wrap="square">
            <a:spAutoFit/>
          </a:bodyPr>
          <a:lstStyle/>
          <a:p>
            <a:r>
              <a:rPr lang="pt-BR" dirty="0" err="1"/>
              <a:t>float</a:t>
            </a:r>
            <a:r>
              <a:rPr lang="pt-BR" dirty="0"/>
              <a:t> </a:t>
            </a:r>
            <a:r>
              <a:rPr lang="pt-BR" dirty="0" err="1"/>
              <a:t>opRepLim</a:t>
            </a:r>
            <a:r>
              <a:rPr lang="pt-BR" dirty="0"/>
              <a:t>(vec2 </a:t>
            </a:r>
            <a:r>
              <a:rPr lang="pt-BR" dirty="0" err="1"/>
              <a:t>p</a:t>
            </a:r>
            <a:r>
              <a:rPr lang="pt-BR" dirty="0"/>
              <a:t>, </a:t>
            </a:r>
            <a:r>
              <a:rPr lang="pt-BR" dirty="0" err="1"/>
              <a:t>float</a:t>
            </a:r>
            <a:r>
              <a:rPr lang="pt-BR" dirty="0"/>
              <a:t> </a:t>
            </a:r>
            <a:r>
              <a:rPr lang="pt-BR" dirty="0" err="1"/>
              <a:t>r</a:t>
            </a:r>
            <a:r>
              <a:rPr lang="pt-BR" dirty="0"/>
              <a:t>, </a:t>
            </a:r>
            <a:r>
              <a:rPr lang="pt-BR" dirty="0" err="1"/>
              <a:t>float</a:t>
            </a:r>
            <a:r>
              <a:rPr lang="pt-BR" dirty="0"/>
              <a:t> </a:t>
            </a:r>
            <a:r>
              <a:rPr lang="pt-BR" dirty="0" err="1"/>
              <a:t>c</a:t>
            </a:r>
            <a:r>
              <a:rPr lang="pt-BR" dirty="0"/>
              <a:t>, vec2 l)</a:t>
            </a:r>
          </a:p>
          <a:p>
            <a:r>
              <a:rPr lang="pt-BR" dirty="0"/>
              <a:t>{</a:t>
            </a:r>
          </a:p>
          <a:p>
            <a:r>
              <a:rPr lang="pt-BR" dirty="0"/>
              <a:t>  vec2 </a:t>
            </a:r>
            <a:r>
              <a:rPr lang="pt-BR" dirty="0" err="1"/>
              <a:t>q</a:t>
            </a:r>
            <a:r>
              <a:rPr lang="pt-BR" dirty="0"/>
              <a:t> = </a:t>
            </a:r>
            <a:r>
              <a:rPr lang="pt-BR" dirty="0" err="1"/>
              <a:t>p-c</a:t>
            </a:r>
            <a:r>
              <a:rPr lang="pt-BR" dirty="0"/>
              <a:t>*</a:t>
            </a:r>
            <a:r>
              <a:rPr lang="pt-BR" dirty="0" err="1"/>
              <a:t>clamp</a:t>
            </a:r>
            <a:r>
              <a:rPr lang="pt-BR" dirty="0"/>
              <a:t>(round(</a:t>
            </a:r>
            <a:r>
              <a:rPr lang="pt-BR" dirty="0" err="1"/>
              <a:t>p</a:t>
            </a:r>
            <a:r>
              <a:rPr lang="pt-BR" dirty="0"/>
              <a:t>/</a:t>
            </a:r>
            <a:r>
              <a:rPr lang="pt-BR" dirty="0" err="1"/>
              <a:t>c</a:t>
            </a:r>
            <a:r>
              <a:rPr lang="pt-BR" dirty="0"/>
              <a:t>),-</a:t>
            </a:r>
            <a:r>
              <a:rPr lang="pt-BR" dirty="0" err="1"/>
              <a:t>l,l</a:t>
            </a:r>
            <a:r>
              <a:rPr lang="pt-BR" dirty="0"/>
              <a:t>);</a:t>
            </a:r>
          </a:p>
          <a:p>
            <a:r>
              <a:rPr lang="pt-BR" dirty="0"/>
              <a:t>  </a:t>
            </a:r>
            <a:r>
              <a:rPr lang="pt-BR" dirty="0" err="1"/>
              <a:t>return</a:t>
            </a:r>
            <a:r>
              <a:rPr lang="pt-BR" dirty="0"/>
              <a:t> </a:t>
            </a:r>
            <a:r>
              <a:rPr lang="pt-BR" dirty="0" err="1"/>
              <a:t>sdCircle</a:t>
            </a:r>
            <a:r>
              <a:rPr lang="pt-BR" dirty="0"/>
              <a:t>(</a:t>
            </a:r>
            <a:r>
              <a:rPr lang="pt-BR" dirty="0" err="1"/>
              <a:t>q</a:t>
            </a:r>
            <a:r>
              <a:rPr lang="pt-BR" dirty="0"/>
              <a:t>, </a:t>
            </a:r>
            <a:r>
              <a:rPr lang="pt-BR" dirty="0" err="1"/>
              <a:t>r</a:t>
            </a:r>
            <a:r>
              <a:rPr lang="pt-BR" dirty="0"/>
              <a:t>, vec2(0));</a:t>
            </a:r>
          </a:p>
          <a:p>
            <a:r>
              <a:rPr lang="pt-BR" dirty="0"/>
              <a:t>}</a:t>
            </a:r>
          </a:p>
        </p:txBody>
      </p:sp>
    </p:spTree>
    <p:extLst>
      <p:ext uri="{BB962C8B-B14F-4D97-AF65-F5344CB8AC3E}">
        <p14:creationId xmlns:p14="http://schemas.microsoft.com/office/powerpoint/2010/main" val="2574467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99AD-2396-EF29-0B43-4EF15AE82B96}"/>
              </a:ext>
            </a:extLst>
          </p:cNvPr>
          <p:cNvSpPr>
            <a:spLocks noGrp="1"/>
          </p:cNvSpPr>
          <p:nvPr>
            <p:ph type="title"/>
          </p:nvPr>
        </p:nvSpPr>
        <p:spPr/>
        <p:txBody>
          <a:bodyPr/>
          <a:lstStyle/>
          <a:p>
            <a:r>
              <a:rPr lang="pt-BR" dirty="0" err="1"/>
              <a:t>Hermite</a:t>
            </a:r>
            <a:endParaRPr lang="pt-BR" dirty="0"/>
          </a:p>
        </p:txBody>
      </p:sp>
      <p:sp>
        <p:nvSpPr>
          <p:cNvPr id="3" name="Text Placeholder 2">
            <a:extLst>
              <a:ext uri="{FF2B5EF4-FFF2-40B4-BE49-F238E27FC236}">
                <a16:creationId xmlns:a16="http://schemas.microsoft.com/office/drawing/2014/main" id="{C0BE89AF-FBBF-3231-10AF-7D50279CD23C}"/>
              </a:ext>
            </a:extLst>
          </p:cNvPr>
          <p:cNvSpPr>
            <a:spLocks noGrp="1"/>
          </p:cNvSpPr>
          <p:nvPr>
            <p:ph type="body" idx="1"/>
          </p:nvPr>
        </p:nvSpPr>
        <p:spPr/>
        <p:txBody>
          <a:bodyPr/>
          <a:lstStyle/>
          <a:p>
            <a:r>
              <a:rPr lang="pt-BR" dirty="0"/>
              <a:t>https://</a:t>
            </a:r>
            <a:r>
              <a:rPr lang="pt-BR" dirty="0" err="1"/>
              <a:t>thebookofshaders.com</a:t>
            </a:r>
            <a:r>
              <a:rPr lang="pt-BR" dirty="0"/>
              <a:t>/</a:t>
            </a:r>
            <a:r>
              <a:rPr lang="pt-BR" dirty="0" err="1"/>
              <a:t>glossary</a:t>
            </a:r>
            <a:r>
              <a:rPr lang="pt-BR" dirty="0"/>
              <a:t>/?</a:t>
            </a:r>
            <a:r>
              <a:rPr lang="pt-BR" dirty="0" err="1"/>
              <a:t>search</a:t>
            </a:r>
            <a:r>
              <a:rPr lang="pt-BR" dirty="0"/>
              <a:t>=</a:t>
            </a:r>
            <a:r>
              <a:rPr lang="pt-BR" dirty="0" err="1"/>
              <a:t>smoothstep</a:t>
            </a:r>
            <a:endParaRPr lang="pt-BR" dirty="0"/>
          </a:p>
        </p:txBody>
      </p:sp>
      <p:sp>
        <p:nvSpPr>
          <p:cNvPr id="4" name="Slide Number Placeholder 3">
            <a:extLst>
              <a:ext uri="{FF2B5EF4-FFF2-40B4-BE49-F238E27FC236}">
                <a16:creationId xmlns:a16="http://schemas.microsoft.com/office/drawing/2014/main" id="{E7038145-9F3F-2B82-3A38-B398ED1B0A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pic>
        <p:nvPicPr>
          <p:cNvPr id="5" name="Google Shape;391;p42">
            <a:extLst>
              <a:ext uri="{FF2B5EF4-FFF2-40B4-BE49-F238E27FC236}">
                <a16:creationId xmlns:a16="http://schemas.microsoft.com/office/drawing/2014/main" id="{6A0B6711-11F3-47BA-1E8D-4A319E2783B8}"/>
              </a:ext>
            </a:extLst>
          </p:cNvPr>
          <p:cNvPicPr preferRelativeResize="0"/>
          <p:nvPr/>
        </p:nvPicPr>
        <p:blipFill rotWithShape="1">
          <a:blip r:embed="rId2">
            <a:alphaModFix/>
          </a:blip>
          <a:srcRect/>
          <a:stretch/>
        </p:blipFill>
        <p:spPr>
          <a:xfrm>
            <a:off x="2168151" y="1750097"/>
            <a:ext cx="4807697" cy="3125917"/>
          </a:xfrm>
          <a:prstGeom prst="rect">
            <a:avLst/>
          </a:prstGeom>
          <a:noFill/>
          <a:ln>
            <a:noFill/>
          </a:ln>
        </p:spPr>
      </p:pic>
    </p:spTree>
    <p:extLst>
      <p:ext uri="{BB962C8B-B14F-4D97-AF65-F5344CB8AC3E}">
        <p14:creationId xmlns:p14="http://schemas.microsoft.com/office/powerpoint/2010/main" val="22497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3FFB-B334-42F1-1FF5-7230F9FBCB21}"/>
              </a:ext>
            </a:extLst>
          </p:cNvPr>
          <p:cNvSpPr>
            <a:spLocks noGrp="1"/>
          </p:cNvSpPr>
          <p:nvPr>
            <p:ph type="title"/>
          </p:nvPr>
        </p:nvSpPr>
        <p:spPr/>
        <p:txBody>
          <a:bodyPr/>
          <a:lstStyle/>
          <a:p>
            <a:r>
              <a:rPr lang="pt-BR" dirty="0" err="1"/>
              <a:t>Anti-aliasing</a:t>
            </a:r>
            <a:br>
              <a:rPr lang="pt-BR" dirty="0"/>
            </a:br>
            <a:br>
              <a:rPr lang="pt-BR" dirty="0"/>
            </a:br>
            <a:endParaRPr lang="pt-BR" dirty="0"/>
          </a:p>
        </p:txBody>
      </p:sp>
      <p:sp>
        <p:nvSpPr>
          <p:cNvPr id="3" name="Text Placeholder 2">
            <a:extLst>
              <a:ext uri="{FF2B5EF4-FFF2-40B4-BE49-F238E27FC236}">
                <a16:creationId xmlns:a16="http://schemas.microsoft.com/office/drawing/2014/main" id="{932010A6-213C-5406-1732-5BF19985C94B}"/>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14526F44-4E2F-8B04-8227-5EE0573F0F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6" name="TextBox 5">
            <a:extLst>
              <a:ext uri="{FF2B5EF4-FFF2-40B4-BE49-F238E27FC236}">
                <a16:creationId xmlns:a16="http://schemas.microsoft.com/office/drawing/2014/main" id="{466297A3-2D38-47FD-9521-8EF9DBAEF8E9}"/>
              </a:ext>
            </a:extLst>
          </p:cNvPr>
          <p:cNvSpPr txBox="1"/>
          <p:nvPr/>
        </p:nvSpPr>
        <p:spPr>
          <a:xfrm>
            <a:off x="2265426" y="2595890"/>
            <a:ext cx="4585716" cy="523220"/>
          </a:xfrm>
          <a:prstGeom prst="rect">
            <a:avLst/>
          </a:prstGeom>
          <a:noFill/>
        </p:spPr>
        <p:txBody>
          <a:bodyPr wrap="square">
            <a:spAutoFit/>
          </a:bodyPr>
          <a:lstStyle/>
          <a:p>
            <a:r>
              <a:rPr lang="en-US" dirty="0"/>
              <a:t>res </a:t>
            </a:r>
            <a:r>
              <a:rPr lang="en-US" dirty="0">
                <a:solidFill>
                  <a:srgbClr val="67CDCC"/>
                </a:solidFill>
                <a:effectLst/>
              </a:rPr>
              <a:t>=</a:t>
            </a:r>
            <a:r>
              <a:rPr lang="en-US" dirty="0"/>
              <a:t> </a:t>
            </a:r>
            <a:r>
              <a:rPr lang="en-US" dirty="0" err="1">
                <a:solidFill>
                  <a:srgbClr val="F08D49"/>
                </a:solidFill>
                <a:effectLst/>
              </a:rPr>
              <a:t>smoothstep</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F08D49"/>
                </a:solidFill>
                <a:effectLst/>
              </a:rPr>
              <a:t>0.02</a:t>
            </a:r>
            <a:r>
              <a:rPr lang="en-US" dirty="0">
                <a:solidFill>
                  <a:srgbClr val="CCCCCC"/>
                </a:solidFill>
                <a:effectLst/>
              </a:rPr>
              <a:t>,</a:t>
            </a:r>
            <a:r>
              <a:rPr lang="en-US" dirty="0"/>
              <a:t> res</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antialias</a:t>
            </a:r>
            <a:r>
              <a:rPr lang="en-US" dirty="0">
                <a:solidFill>
                  <a:srgbClr val="999999"/>
                </a:solidFill>
                <a:effectLst/>
              </a:rPr>
              <a:t> entire result</a:t>
            </a:r>
            <a:r>
              <a:rPr lang="en-US" dirty="0"/>
              <a:t> </a:t>
            </a:r>
            <a:br>
              <a:rPr lang="en-US" dirty="0"/>
            </a:br>
            <a:endParaRPr lang="pt-BR" dirty="0"/>
          </a:p>
        </p:txBody>
      </p:sp>
    </p:spTree>
    <p:extLst>
      <p:ext uri="{BB962C8B-B14F-4D97-AF65-F5344CB8AC3E}">
        <p14:creationId xmlns:p14="http://schemas.microsoft.com/office/powerpoint/2010/main" val="51061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1C5E-86E9-483A-0E76-F8144098807E}"/>
              </a:ext>
            </a:extLst>
          </p:cNvPr>
          <p:cNvSpPr>
            <a:spLocks noGrp="1"/>
          </p:cNvSpPr>
          <p:nvPr>
            <p:ph type="title"/>
          </p:nvPr>
        </p:nvSpPr>
        <p:spPr/>
        <p:txBody>
          <a:bodyPr/>
          <a:lstStyle/>
          <a:p>
            <a:r>
              <a:rPr lang="pt-BR" dirty="0"/>
              <a:t>Funções</a:t>
            </a:r>
          </a:p>
        </p:txBody>
      </p:sp>
      <p:sp>
        <p:nvSpPr>
          <p:cNvPr id="3" name="Text Placeholder 2">
            <a:extLst>
              <a:ext uri="{FF2B5EF4-FFF2-40B4-BE49-F238E27FC236}">
                <a16:creationId xmlns:a16="http://schemas.microsoft.com/office/drawing/2014/main" id="{6121250B-8D91-1923-B6C9-15BC6F50D9DC}"/>
              </a:ext>
            </a:extLst>
          </p:cNvPr>
          <p:cNvSpPr>
            <a:spLocks noGrp="1"/>
          </p:cNvSpPr>
          <p:nvPr>
            <p:ph type="body" idx="1"/>
          </p:nvPr>
        </p:nvSpPr>
        <p:spPr/>
        <p:txBody>
          <a:bodyPr/>
          <a:lstStyle/>
          <a:p>
            <a:r>
              <a:rPr lang="en-US" b="0" i="0" dirty="0">
                <a:solidFill>
                  <a:srgbClr val="2D3748"/>
                </a:solidFill>
                <a:effectLst/>
                <a:latin typeface="Menlo" panose="020B0609030804020204" pitchFamily="49" charset="0"/>
              </a:rPr>
              <a:t>Pow</a:t>
            </a:r>
          </a:p>
          <a:p>
            <a:r>
              <a:rPr lang="en-US" dirty="0">
                <a:solidFill>
                  <a:srgbClr val="2D3748"/>
                </a:solidFill>
                <a:latin typeface="Menlo" panose="020B0609030804020204" pitchFamily="49" charset="0"/>
              </a:rPr>
              <a:t>Dot</a:t>
            </a:r>
          </a:p>
          <a:p>
            <a:r>
              <a:rPr lang="en-US" dirty="0">
                <a:solidFill>
                  <a:srgbClr val="2D3748"/>
                </a:solidFill>
                <a:latin typeface="Menlo" panose="020B0609030804020204" pitchFamily="49" charset="0"/>
              </a:rPr>
              <a:t>Cross</a:t>
            </a:r>
          </a:p>
          <a:p>
            <a:r>
              <a:rPr lang="en-US" dirty="0"/>
              <a:t>length(vec2(2,2))</a:t>
            </a:r>
            <a:endParaRPr lang="en-US" dirty="0">
              <a:solidFill>
                <a:srgbClr val="2D3748"/>
              </a:solidFill>
              <a:latin typeface="Menlo" panose="020B0609030804020204" pitchFamily="49" charset="0"/>
            </a:endParaRPr>
          </a:p>
          <a:p>
            <a:r>
              <a:rPr lang="en-US" dirty="0">
                <a:solidFill>
                  <a:srgbClr val="2D3748"/>
                </a:solidFill>
                <a:latin typeface="Menlo" panose="020B0609030804020204" pitchFamily="49" charset="0"/>
              </a:rPr>
              <a:t>normalize(vec2(2, 2));</a:t>
            </a:r>
          </a:p>
          <a:p>
            <a:br>
              <a:rPr lang="en-US" dirty="0">
                <a:solidFill>
                  <a:srgbClr val="2D3748"/>
                </a:solidFill>
                <a:latin typeface="Menlo" panose="020B0609030804020204" pitchFamily="49" charset="0"/>
              </a:rPr>
            </a:br>
            <a:endParaRPr lang="en-US" dirty="0">
              <a:solidFill>
                <a:srgbClr val="2D3748"/>
              </a:solidFill>
              <a:latin typeface="Menlo" panose="020B0609030804020204" pitchFamily="49" charset="0"/>
            </a:endParaRPr>
          </a:p>
          <a:p>
            <a:endParaRPr lang="pt-BR" dirty="0"/>
          </a:p>
        </p:txBody>
      </p:sp>
      <p:sp>
        <p:nvSpPr>
          <p:cNvPr id="4" name="Slide Number Placeholder 3">
            <a:extLst>
              <a:ext uri="{FF2B5EF4-FFF2-40B4-BE49-F238E27FC236}">
                <a16:creationId xmlns:a16="http://schemas.microsoft.com/office/drawing/2014/main" id="{4E75A450-8915-98A5-6A1B-AE6D4F9CC9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spTree>
    <p:extLst>
      <p:ext uri="{BB962C8B-B14F-4D97-AF65-F5344CB8AC3E}">
        <p14:creationId xmlns:p14="http://schemas.microsoft.com/office/powerpoint/2010/main" val="190204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0BAC-8A36-06C7-81AF-BF32D2DE73B2}"/>
              </a:ext>
            </a:extLst>
          </p:cNvPr>
          <p:cNvSpPr>
            <a:spLocks noGrp="1"/>
          </p:cNvSpPr>
          <p:nvPr>
            <p:ph type="title"/>
          </p:nvPr>
        </p:nvSpPr>
        <p:spPr/>
        <p:txBody>
          <a:bodyPr/>
          <a:lstStyle/>
          <a:p>
            <a:r>
              <a:rPr lang="pt-BR" dirty="0" err="1"/>
              <a:t>sdSegment</a:t>
            </a:r>
            <a:r>
              <a:rPr lang="pt-BR" dirty="0"/>
              <a:t> SDF</a:t>
            </a:r>
            <a:br>
              <a:rPr lang="pt-BR" dirty="0"/>
            </a:br>
            <a:endParaRPr lang="pt-BR" dirty="0"/>
          </a:p>
        </p:txBody>
      </p:sp>
      <p:sp>
        <p:nvSpPr>
          <p:cNvPr id="3" name="Text Placeholder 2">
            <a:extLst>
              <a:ext uri="{FF2B5EF4-FFF2-40B4-BE49-F238E27FC236}">
                <a16:creationId xmlns:a16="http://schemas.microsoft.com/office/drawing/2014/main" id="{75EA8DE1-FF37-E966-C410-11F4624BAABF}"/>
              </a:ext>
            </a:extLst>
          </p:cNvPr>
          <p:cNvSpPr>
            <a:spLocks noGrp="1"/>
          </p:cNvSpPr>
          <p:nvPr>
            <p:ph type="body" idx="1"/>
          </p:nvPr>
        </p:nvSpPr>
        <p:spPr>
          <a:xfrm>
            <a:off x="390548" y="2380447"/>
            <a:ext cx="8428232" cy="2954697"/>
          </a:xfrm>
        </p:spPr>
        <p:txBody>
          <a:bodyPr/>
          <a:lstStyle/>
          <a:p>
            <a:r>
              <a:rPr lang="en-US" b="0" i="0" dirty="0">
                <a:solidFill>
                  <a:srgbClr val="2D3748"/>
                </a:solidFill>
                <a:effectLst/>
                <a:latin typeface="system-ui"/>
              </a:rPr>
              <a:t>Currently, the segment is too thin to see in our canvas. To give the segment some thickness, we can subtract a value from the returned distance.</a:t>
            </a:r>
            <a:endParaRPr lang="pt-BR" dirty="0"/>
          </a:p>
        </p:txBody>
      </p:sp>
      <p:sp>
        <p:nvSpPr>
          <p:cNvPr id="4" name="Slide Number Placeholder 3">
            <a:extLst>
              <a:ext uri="{FF2B5EF4-FFF2-40B4-BE49-F238E27FC236}">
                <a16:creationId xmlns:a16="http://schemas.microsoft.com/office/drawing/2014/main" id="{1EAB3FBF-1757-DB56-E32F-0C822BB7AE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sp>
        <p:nvSpPr>
          <p:cNvPr id="6" name="TextBox 5">
            <a:extLst>
              <a:ext uri="{FF2B5EF4-FFF2-40B4-BE49-F238E27FC236}">
                <a16:creationId xmlns:a16="http://schemas.microsoft.com/office/drawing/2014/main" id="{140706AE-4205-D717-1095-004EAC245D39}"/>
              </a:ext>
            </a:extLst>
          </p:cNvPr>
          <p:cNvSpPr txBox="1"/>
          <p:nvPr/>
        </p:nvSpPr>
        <p:spPr>
          <a:xfrm>
            <a:off x="2164842" y="1156606"/>
            <a:ext cx="4585716" cy="1169551"/>
          </a:xfrm>
          <a:prstGeom prst="rect">
            <a:avLst/>
          </a:prstGeom>
          <a:noFill/>
        </p:spPr>
        <p:txBody>
          <a:bodyPr wrap="square">
            <a:spAutoFit/>
          </a:bodyPr>
          <a:lstStyle/>
          <a:p>
            <a:r>
              <a:rPr lang="en-US" dirty="0">
                <a:solidFill>
                  <a:srgbClr val="CC99CD"/>
                </a:solidFill>
                <a:effectLst/>
              </a:rPr>
              <a:t>float</a:t>
            </a:r>
            <a:r>
              <a:rPr lang="en-US" dirty="0"/>
              <a:t> </a:t>
            </a:r>
            <a:r>
              <a:rPr lang="en-US" dirty="0" err="1">
                <a:solidFill>
                  <a:srgbClr val="F08D49"/>
                </a:solidFill>
                <a:effectLst/>
              </a:rPr>
              <a:t>sdSegment</a:t>
            </a:r>
            <a:r>
              <a:rPr lang="en-US" dirty="0">
                <a:solidFill>
                  <a:srgbClr val="CCCCCC"/>
                </a:solidFill>
                <a:effectLst/>
              </a:rPr>
              <a:t>(</a:t>
            </a:r>
            <a:r>
              <a:rPr lang="en-US" dirty="0"/>
              <a:t> </a:t>
            </a:r>
            <a:r>
              <a:rPr lang="en-US" dirty="0">
                <a:solidFill>
                  <a:srgbClr val="CC99CD"/>
                </a:solidFill>
                <a:effectLst/>
              </a:rPr>
              <a:t>in</a:t>
            </a:r>
            <a:r>
              <a:rPr lang="en-US" dirty="0"/>
              <a:t> </a:t>
            </a:r>
            <a:r>
              <a:rPr lang="en-US" dirty="0">
                <a:solidFill>
                  <a:srgbClr val="CC99CD"/>
                </a:solidFill>
                <a:effectLst/>
              </a:rPr>
              <a:t>vec2</a:t>
            </a:r>
            <a:r>
              <a:rPr lang="en-US" dirty="0"/>
              <a:t> p</a:t>
            </a:r>
            <a:r>
              <a:rPr lang="en-US" dirty="0">
                <a:solidFill>
                  <a:srgbClr val="CCCCCC"/>
                </a:solidFill>
                <a:effectLst/>
              </a:rPr>
              <a:t>,</a:t>
            </a:r>
            <a:r>
              <a:rPr lang="en-US" dirty="0"/>
              <a:t> </a:t>
            </a:r>
            <a:r>
              <a:rPr lang="en-US" dirty="0">
                <a:solidFill>
                  <a:srgbClr val="CC99CD"/>
                </a:solidFill>
                <a:effectLst/>
              </a:rPr>
              <a:t>in</a:t>
            </a:r>
            <a:r>
              <a:rPr lang="en-US" dirty="0"/>
              <a:t> </a:t>
            </a:r>
            <a:r>
              <a:rPr lang="en-US" dirty="0">
                <a:solidFill>
                  <a:srgbClr val="CC99CD"/>
                </a:solidFill>
                <a:effectLst/>
              </a:rPr>
              <a:t>vec2</a:t>
            </a:r>
            <a:r>
              <a:rPr lang="en-US" dirty="0"/>
              <a:t> a</a:t>
            </a:r>
            <a:r>
              <a:rPr lang="en-US" dirty="0">
                <a:solidFill>
                  <a:srgbClr val="CCCCCC"/>
                </a:solidFill>
                <a:effectLst/>
              </a:rPr>
              <a:t>,</a:t>
            </a:r>
            <a:r>
              <a:rPr lang="en-US" dirty="0"/>
              <a:t> </a:t>
            </a:r>
            <a:r>
              <a:rPr lang="en-US" dirty="0">
                <a:solidFill>
                  <a:srgbClr val="CC99CD"/>
                </a:solidFill>
                <a:effectLst/>
              </a:rPr>
              <a:t>in</a:t>
            </a:r>
            <a:r>
              <a:rPr lang="en-US" dirty="0"/>
              <a:t> </a:t>
            </a:r>
            <a:r>
              <a:rPr lang="en-US" dirty="0">
                <a:solidFill>
                  <a:srgbClr val="CC99CD"/>
                </a:solidFill>
                <a:effectLst/>
              </a:rPr>
              <a:t>vec2</a:t>
            </a:r>
            <a:r>
              <a:rPr lang="en-US" dirty="0"/>
              <a:t> b </a:t>
            </a:r>
            <a:r>
              <a:rPr lang="en-US" dirty="0">
                <a:solidFill>
                  <a:srgbClr val="CCCCCC"/>
                </a:solidFill>
                <a:effectLst/>
              </a:rPr>
              <a:t>)</a:t>
            </a:r>
            <a:r>
              <a:rPr lang="en-US" dirty="0"/>
              <a:t> </a:t>
            </a:r>
            <a:r>
              <a:rPr lang="en-US" dirty="0">
                <a:solidFill>
                  <a:srgbClr val="CCCCCC"/>
                </a:solidFill>
                <a:effectLst/>
              </a:rPr>
              <a:t>{</a:t>
            </a:r>
            <a:r>
              <a:rPr lang="en-US" dirty="0"/>
              <a:t> </a:t>
            </a:r>
          </a:p>
          <a:p>
            <a:r>
              <a:rPr lang="en-US" dirty="0">
                <a:solidFill>
                  <a:srgbClr val="CC99CD"/>
                </a:solidFill>
                <a:effectLst/>
              </a:rPr>
              <a:t>vec2</a:t>
            </a:r>
            <a:r>
              <a:rPr lang="en-US" dirty="0"/>
              <a:t> pa </a:t>
            </a:r>
            <a:r>
              <a:rPr lang="en-US" dirty="0">
                <a:solidFill>
                  <a:srgbClr val="67CDCC"/>
                </a:solidFill>
                <a:effectLst/>
              </a:rPr>
              <a:t>=</a:t>
            </a:r>
            <a:r>
              <a:rPr lang="en-US" dirty="0"/>
              <a:t> p</a:t>
            </a:r>
            <a:r>
              <a:rPr lang="en-US" dirty="0">
                <a:solidFill>
                  <a:srgbClr val="67CDCC"/>
                </a:solidFill>
                <a:effectLst/>
              </a:rPr>
              <a:t>-</a:t>
            </a:r>
            <a:r>
              <a:rPr lang="en-US" dirty="0"/>
              <a:t>a</a:t>
            </a:r>
            <a:r>
              <a:rPr lang="en-US" dirty="0">
                <a:solidFill>
                  <a:srgbClr val="CCCCCC"/>
                </a:solidFill>
                <a:effectLst/>
              </a:rPr>
              <a:t>,</a:t>
            </a:r>
            <a:r>
              <a:rPr lang="en-US" dirty="0"/>
              <a:t> </a:t>
            </a:r>
            <a:r>
              <a:rPr lang="en-US" dirty="0" err="1"/>
              <a:t>ba</a:t>
            </a:r>
            <a:r>
              <a:rPr lang="en-US" dirty="0"/>
              <a:t> </a:t>
            </a:r>
            <a:r>
              <a:rPr lang="en-US" dirty="0">
                <a:solidFill>
                  <a:srgbClr val="67CDCC"/>
                </a:solidFill>
                <a:effectLst/>
              </a:rPr>
              <a:t>=</a:t>
            </a:r>
            <a:r>
              <a:rPr lang="en-US" dirty="0"/>
              <a:t> b</a:t>
            </a:r>
            <a:r>
              <a:rPr lang="en-US" dirty="0">
                <a:solidFill>
                  <a:srgbClr val="67CDCC"/>
                </a:solidFill>
                <a:effectLst/>
              </a:rPr>
              <a:t>-</a:t>
            </a:r>
            <a:r>
              <a:rPr lang="en-US" dirty="0"/>
              <a:t>a</a:t>
            </a:r>
            <a:r>
              <a:rPr lang="en-US" dirty="0">
                <a:solidFill>
                  <a:srgbClr val="CCCCCC"/>
                </a:solidFill>
                <a:effectLst/>
              </a:rPr>
              <a:t>;</a:t>
            </a:r>
            <a:r>
              <a:rPr lang="en-US" dirty="0"/>
              <a:t> </a:t>
            </a:r>
          </a:p>
          <a:p>
            <a:r>
              <a:rPr lang="en-US" dirty="0">
                <a:solidFill>
                  <a:srgbClr val="CC99CD"/>
                </a:solidFill>
                <a:effectLst/>
              </a:rPr>
              <a:t>float</a:t>
            </a:r>
            <a:r>
              <a:rPr lang="en-US" dirty="0"/>
              <a:t> h </a:t>
            </a:r>
            <a:r>
              <a:rPr lang="en-US" dirty="0">
                <a:solidFill>
                  <a:srgbClr val="67CDCC"/>
                </a:solidFill>
                <a:effectLst/>
              </a:rPr>
              <a:t>=</a:t>
            </a:r>
            <a:r>
              <a:rPr lang="en-US" dirty="0"/>
              <a:t> </a:t>
            </a:r>
            <a:r>
              <a:rPr lang="en-US" dirty="0">
                <a:solidFill>
                  <a:srgbClr val="F08D49"/>
                </a:solidFill>
                <a:effectLst/>
              </a:rPr>
              <a:t>clamp</a:t>
            </a:r>
            <a:r>
              <a:rPr lang="en-US" dirty="0">
                <a:solidFill>
                  <a:srgbClr val="CCCCCC"/>
                </a:solidFill>
                <a:effectLst/>
              </a:rPr>
              <a:t>(</a:t>
            </a:r>
            <a:r>
              <a:rPr lang="en-US" dirty="0"/>
              <a:t> </a:t>
            </a:r>
            <a:r>
              <a:rPr lang="en-US" dirty="0">
                <a:solidFill>
                  <a:srgbClr val="F08D49"/>
                </a:solidFill>
                <a:effectLst/>
              </a:rPr>
              <a:t>dot</a:t>
            </a:r>
            <a:r>
              <a:rPr lang="en-US" dirty="0">
                <a:solidFill>
                  <a:srgbClr val="CCCCCC"/>
                </a:solidFill>
                <a:effectLst/>
              </a:rPr>
              <a:t>(</a:t>
            </a:r>
            <a:r>
              <a:rPr lang="en-US" dirty="0" err="1"/>
              <a:t>pa</a:t>
            </a:r>
            <a:r>
              <a:rPr lang="en-US" dirty="0" err="1">
                <a:solidFill>
                  <a:srgbClr val="CCCCCC"/>
                </a:solidFill>
                <a:effectLst/>
              </a:rPr>
              <a:t>,</a:t>
            </a:r>
            <a:r>
              <a:rPr lang="en-US" dirty="0" err="1"/>
              <a:t>ba</a:t>
            </a:r>
            <a:r>
              <a:rPr lang="en-US" dirty="0">
                <a:solidFill>
                  <a:srgbClr val="CCCCCC"/>
                </a:solidFill>
                <a:effectLst/>
              </a:rPr>
              <a:t>)</a:t>
            </a:r>
            <a:r>
              <a:rPr lang="en-US" dirty="0">
                <a:solidFill>
                  <a:srgbClr val="67CDCC"/>
                </a:solidFill>
                <a:effectLst/>
              </a:rPr>
              <a:t>/</a:t>
            </a:r>
            <a:r>
              <a:rPr lang="en-US" dirty="0">
                <a:solidFill>
                  <a:srgbClr val="F08D49"/>
                </a:solidFill>
                <a:effectLst/>
              </a:rPr>
              <a:t>dot</a:t>
            </a:r>
            <a:r>
              <a:rPr lang="en-US" dirty="0">
                <a:solidFill>
                  <a:srgbClr val="CCCCCC"/>
                </a:solidFill>
                <a:effectLst/>
              </a:rPr>
              <a:t>(</a:t>
            </a:r>
            <a:r>
              <a:rPr lang="en-US" dirty="0" err="1"/>
              <a:t>ba</a:t>
            </a:r>
            <a:r>
              <a:rPr lang="en-US" dirty="0" err="1">
                <a:solidFill>
                  <a:srgbClr val="CCCCCC"/>
                </a:solidFill>
                <a:effectLst/>
              </a:rPr>
              <a:t>,</a:t>
            </a:r>
            <a:r>
              <a:rPr lang="en-US" dirty="0" err="1"/>
              <a:t>ba</a:t>
            </a:r>
            <a:r>
              <a:rPr lang="en-US" dirty="0">
                <a:solidFill>
                  <a:srgbClr val="CCCCCC"/>
                </a:solidFill>
                <a:effectLst/>
              </a:rPr>
              <a:t>),</a:t>
            </a:r>
            <a:r>
              <a:rPr lang="en-US" dirty="0"/>
              <a:t> </a:t>
            </a:r>
            <a:r>
              <a:rPr lang="en-US" dirty="0">
                <a:solidFill>
                  <a:srgbClr val="F08D49"/>
                </a:solidFill>
                <a:effectLst/>
              </a:rPr>
              <a:t>0.0</a:t>
            </a:r>
            <a:r>
              <a:rPr lang="en-US" dirty="0">
                <a:solidFill>
                  <a:srgbClr val="CCCCCC"/>
                </a:solidFill>
                <a:effectLst/>
              </a:rPr>
              <a:t>,</a:t>
            </a:r>
            <a:r>
              <a:rPr lang="en-US" dirty="0"/>
              <a:t> </a:t>
            </a:r>
            <a:r>
              <a:rPr lang="en-US" dirty="0">
                <a:solidFill>
                  <a:srgbClr val="F08D49"/>
                </a:solidFill>
                <a:effectLst/>
              </a:rPr>
              <a:t>1.0</a:t>
            </a:r>
            <a:r>
              <a:rPr lang="en-US" dirty="0"/>
              <a:t> </a:t>
            </a:r>
            <a:r>
              <a:rPr lang="en-US" dirty="0">
                <a:solidFill>
                  <a:srgbClr val="CCCCCC"/>
                </a:solidFill>
                <a:effectLst/>
              </a:rPr>
              <a:t>);</a:t>
            </a:r>
            <a:r>
              <a:rPr lang="en-US" dirty="0"/>
              <a:t> </a:t>
            </a:r>
          </a:p>
          <a:p>
            <a:r>
              <a:rPr lang="en-US" dirty="0">
                <a:solidFill>
                  <a:srgbClr val="CC99CD"/>
                </a:solidFill>
                <a:effectLst/>
              </a:rPr>
              <a:t>return</a:t>
            </a:r>
            <a:r>
              <a:rPr lang="en-US" dirty="0"/>
              <a:t> </a:t>
            </a:r>
            <a:r>
              <a:rPr lang="en-US" dirty="0">
                <a:solidFill>
                  <a:srgbClr val="F08D49"/>
                </a:solidFill>
                <a:effectLst/>
              </a:rPr>
              <a:t>length</a:t>
            </a:r>
            <a:r>
              <a:rPr lang="en-US" dirty="0">
                <a:solidFill>
                  <a:srgbClr val="CCCCCC"/>
                </a:solidFill>
                <a:effectLst/>
              </a:rPr>
              <a:t>(</a:t>
            </a:r>
            <a:r>
              <a:rPr lang="en-US" dirty="0"/>
              <a:t> pa </a:t>
            </a:r>
            <a:r>
              <a:rPr lang="en-US" dirty="0">
                <a:solidFill>
                  <a:srgbClr val="67CDCC"/>
                </a:solidFill>
                <a:effectLst/>
              </a:rPr>
              <a:t>-</a:t>
            </a:r>
            <a:r>
              <a:rPr lang="en-US" dirty="0"/>
              <a:t> </a:t>
            </a:r>
            <a:r>
              <a:rPr lang="en-US" dirty="0" err="1"/>
              <a:t>ba</a:t>
            </a:r>
            <a:r>
              <a:rPr lang="en-US" dirty="0">
                <a:solidFill>
                  <a:srgbClr val="67CDCC"/>
                </a:solidFill>
                <a:effectLst/>
              </a:rPr>
              <a:t>*</a:t>
            </a:r>
            <a:r>
              <a:rPr lang="en-US" dirty="0"/>
              <a:t>h </a:t>
            </a:r>
            <a:r>
              <a:rPr lang="en-US" dirty="0">
                <a:solidFill>
                  <a:srgbClr val="CCCCCC"/>
                </a:solidFill>
                <a:effectLst/>
              </a:rPr>
              <a:t>);</a:t>
            </a:r>
            <a:r>
              <a:rPr lang="en-US" dirty="0"/>
              <a:t> </a:t>
            </a:r>
          </a:p>
          <a:p>
            <a:r>
              <a:rPr lang="en-US" dirty="0">
                <a:solidFill>
                  <a:srgbClr val="CCCCCC"/>
                </a:solidFill>
                <a:effectLst/>
              </a:rPr>
              <a:t>}</a:t>
            </a:r>
            <a:endParaRPr lang="pt-BR" dirty="0"/>
          </a:p>
        </p:txBody>
      </p:sp>
      <p:sp>
        <p:nvSpPr>
          <p:cNvPr id="8" name="TextBox 7">
            <a:extLst>
              <a:ext uri="{FF2B5EF4-FFF2-40B4-BE49-F238E27FC236}">
                <a16:creationId xmlns:a16="http://schemas.microsoft.com/office/drawing/2014/main" id="{08B58A4E-B012-304D-AE7F-769FD13ED907}"/>
              </a:ext>
            </a:extLst>
          </p:cNvPr>
          <p:cNvSpPr txBox="1"/>
          <p:nvPr/>
        </p:nvSpPr>
        <p:spPr>
          <a:xfrm>
            <a:off x="1789938" y="3899935"/>
            <a:ext cx="4585716" cy="954107"/>
          </a:xfrm>
          <a:prstGeom prst="rect">
            <a:avLst/>
          </a:prstGeom>
          <a:noFill/>
        </p:spPr>
        <p:txBody>
          <a:bodyPr wrap="square">
            <a:spAutoFit/>
          </a:bodyPr>
          <a:lstStyle/>
          <a:p>
            <a:r>
              <a:rPr lang="en-US" dirty="0"/>
              <a:t>col </a:t>
            </a:r>
            <a:r>
              <a:rPr lang="en-US" dirty="0">
                <a:solidFill>
                  <a:srgbClr val="67CDCC"/>
                </a:solidFill>
                <a:effectLst/>
              </a:rPr>
              <a:t>=</a:t>
            </a:r>
            <a:r>
              <a:rPr lang="en-US" dirty="0"/>
              <a:t> </a:t>
            </a:r>
            <a:r>
              <a:rPr lang="en-US" dirty="0">
                <a:solidFill>
                  <a:srgbClr val="F08D49"/>
                </a:solidFill>
                <a:effectLst/>
              </a:rPr>
              <a:t>mix</a:t>
            </a:r>
            <a:r>
              <a:rPr lang="en-US" dirty="0">
                <a:solidFill>
                  <a:srgbClr val="CCCCCC"/>
                </a:solidFill>
                <a:effectLst/>
              </a:rPr>
              <a:t>(</a:t>
            </a:r>
            <a:r>
              <a:rPr lang="en-US" dirty="0">
                <a:solidFill>
                  <a:srgbClr val="CC99CD"/>
                </a:solidFill>
                <a:effectLst/>
              </a:rPr>
              <a:t>vec3</a:t>
            </a:r>
            <a:r>
              <a:rPr lang="en-US" dirty="0">
                <a:solidFill>
                  <a:srgbClr val="CCCCCC"/>
                </a:solidFill>
                <a:effectLst/>
              </a:rPr>
              <a:t>(</a:t>
            </a:r>
            <a:r>
              <a:rPr lang="en-US" dirty="0">
                <a:solidFill>
                  <a:srgbClr val="F08D49"/>
                </a:solidFill>
                <a:effectLst/>
              </a:rPr>
              <a:t>1</a:t>
            </a:r>
            <a:r>
              <a:rPr lang="en-US" dirty="0">
                <a:solidFill>
                  <a:srgbClr val="CCCCCC"/>
                </a:solidFill>
                <a:effectLst/>
              </a:rPr>
              <a:t>,</a:t>
            </a:r>
            <a:r>
              <a:rPr lang="en-US" dirty="0"/>
              <a:t> </a:t>
            </a:r>
            <a:r>
              <a:rPr lang="en-US" dirty="0">
                <a:solidFill>
                  <a:srgbClr val="F08D49"/>
                </a:solidFill>
                <a:effectLst/>
              </a:rPr>
              <a:t>1</a:t>
            </a:r>
            <a:r>
              <a:rPr lang="en-US" dirty="0">
                <a:solidFill>
                  <a:srgbClr val="CCCCCC"/>
                </a:solidFill>
                <a:effectLst/>
              </a:rPr>
              <a:t>,</a:t>
            </a:r>
            <a:r>
              <a:rPr lang="en-US" dirty="0"/>
              <a:t> </a:t>
            </a:r>
            <a:r>
              <a:rPr lang="en-US" dirty="0">
                <a:solidFill>
                  <a:srgbClr val="F08D49"/>
                </a:solidFill>
                <a:effectLst/>
              </a:rPr>
              <a:t>1</a:t>
            </a:r>
            <a:r>
              <a:rPr lang="en-US" dirty="0">
                <a:solidFill>
                  <a:srgbClr val="CCCCCC"/>
                </a:solidFill>
                <a:effectLst/>
              </a:rPr>
              <a:t>),</a:t>
            </a:r>
            <a:r>
              <a:rPr lang="en-US" dirty="0"/>
              <a:t> col</a:t>
            </a:r>
            <a:r>
              <a:rPr lang="en-US" dirty="0">
                <a:solidFill>
                  <a:srgbClr val="CCCCCC"/>
                </a:solidFill>
                <a:effectLst/>
              </a:rPr>
              <a:t>,</a:t>
            </a:r>
            <a:r>
              <a:rPr lang="en-US" dirty="0"/>
              <a:t> </a:t>
            </a:r>
            <a:r>
              <a:rPr lang="en-US" dirty="0">
                <a:solidFill>
                  <a:srgbClr val="F08D49"/>
                </a:solidFill>
                <a:effectLst/>
              </a:rPr>
              <a:t>step</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segment </a:t>
            </a:r>
            <a:r>
              <a:rPr lang="en-US" dirty="0">
                <a:solidFill>
                  <a:srgbClr val="67CDCC"/>
                </a:solidFill>
                <a:effectLst/>
              </a:rPr>
              <a:t>-</a:t>
            </a:r>
            <a:r>
              <a:rPr lang="en-US" dirty="0"/>
              <a:t> </a:t>
            </a:r>
            <a:r>
              <a:rPr lang="en-US" dirty="0">
                <a:solidFill>
                  <a:srgbClr val="F08D49"/>
                </a:solidFill>
                <a:effectLst/>
              </a:rPr>
              <a:t>0.02</a:t>
            </a:r>
            <a:r>
              <a:rPr lang="en-US" dirty="0">
                <a:solidFill>
                  <a:srgbClr val="CCCCCC"/>
                </a:solidFill>
                <a:effectLst/>
              </a:rPr>
              <a:t>));</a:t>
            </a:r>
            <a:r>
              <a:rPr lang="en-US" dirty="0"/>
              <a:t> </a:t>
            </a:r>
            <a:r>
              <a:rPr lang="en-US" dirty="0">
                <a:solidFill>
                  <a:srgbClr val="999999"/>
                </a:solidFill>
                <a:effectLst/>
              </a:rPr>
              <a:t>// Subtract 0.02 from the returned "signed distance" value of the segment</a:t>
            </a:r>
            <a:r>
              <a:rPr lang="en-US" dirty="0"/>
              <a:t> </a:t>
            </a:r>
            <a:br>
              <a:rPr lang="en-US" dirty="0"/>
            </a:br>
            <a:endParaRPr lang="pt-BR" dirty="0"/>
          </a:p>
        </p:txBody>
      </p:sp>
    </p:spTree>
    <p:extLst>
      <p:ext uri="{BB962C8B-B14F-4D97-AF65-F5344CB8AC3E}">
        <p14:creationId xmlns:p14="http://schemas.microsoft.com/office/powerpoint/2010/main" val="4241043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40B-ABD0-3CDC-10C0-B5535BB22B69}"/>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03018896-DD9E-1FBF-0B0C-B504CB45A71E}"/>
              </a:ext>
            </a:extLst>
          </p:cNvPr>
          <p:cNvSpPr>
            <a:spLocks noGrp="1"/>
          </p:cNvSpPr>
          <p:nvPr>
            <p:ph type="body" idx="1"/>
          </p:nvPr>
        </p:nvSpPr>
        <p:spPr/>
        <p:txBody>
          <a:bodyPr/>
          <a:lstStyle/>
          <a:p>
            <a:r>
              <a:rPr lang="pt-BR" dirty="0"/>
              <a:t> </a:t>
            </a:r>
            <a:r>
              <a:rPr lang="pt-BR" dirty="0" err="1"/>
              <a:t>ray</a:t>
            </a:r>
            <a:r>
              <a:rPr lang="pt-BR" dirty="0"/>
              <a:t> </a:t>
            </a:r>
            <a:r>
              <a:rPr lang="pt-BR" dirty="0" err="1"/>
              <a:t>tracing</a:t>
            </a:r>
            <a:r>
              <a:rPr lang="pt-BR" dirty="0"/>
              <a:t> </a:t>
            </a:r>
            <a:r>
              <a:rPr lang="pt-BR" dirty="0" err="1"/>
              <a:t>or</a:t>
            </a:r>
            <a:r>
              <a:rPr lang="pt-BR" dirty="0"/>
              <a:t> </a:t>
            </a:r>
            <a:r>
              <a:rPr lang="pt-BR" dirty="0" err="1"/>
              <a:t>ray</a:t>
            </a:r>
            <a:r>
              <a:rPr lang="pt-BR" dirty="0"/>
              <a:t> </a:t>
            </a:r>
            <a:r>
              <a:rPr lang="pt-BR" dirty="0" err="1"/>
              <a:t>marching</a:t>
            </a:r>
            <a:r>
              <a:rPr lang="pt-BR" dirty="0"/>
              <a:t> </a:t>
            </a:r>
            <a:r>
              <a:rPr lang="pt-BR" dirty="0" err="1"/>
              <a:t>algorithm</a:t>
            </a:r>
            <a:r>
              <a:rPr lang="pt-BR" dirty="0"/>
              <a:t>.</a:t>
            </a:r>
          </a:p>
          <a:p>
            <a:endParaRPr lang="pt-BR" dirty="0"/>
          </a:p>
          <a:p>
            <a:r>
              <a:rPr lang="pt-BR" dirty="0" err="1"/>
              <a:t>ariable</a:t>
            </a:r>
            <a:r>
              <a:rPr lang="pt-BR" dirty="0"/>
              <a:t> in GLSL </a:t>
            </a:r>
            <a:r>
              <a:rPr lang="pt-BR" dirty="0" err="1"/>
              <a:t>to</a:t>
            </a:r>
            <a:r>
              <a:rPr lang="pt-BR" dirty="0"/>
              <a:t> </a:t>
            </a:r>
            <a:r>
              <a:rPr lang="pt-BR" dirty="0" err="1"/>
              <a:t>represent</a:t>
            </a:r>
            <a:r>
              <a:rPr lang="pt-BR" dirty="0"/>
              <a:t> </a:t>
            </a:r>
            <a:r>
              <a:rPr lang="pt-BR" dirty="0" err="1"/>
              <a:t>an</a:t>
            </a:r>
            <a:r>
              <a:rPr lang="pt-BR" dirty="0"/>
              <a:t> </a:t>
            </a:r>
            <a:r>
              <a:rPr lang="pt-BR" dirty="0" err="1"/>
              <a:t>origin</a:t>
            </a:r>
            <a:r>
              <a:rPr lang="pt-BR" dirty="0"/>
              <a:t> </a:t>
            </a:r>
            <a:r>
              <a:rPr lang="pt-BR" dirty="0" err="1"/>
              <a:t>and</a:t>
            </a:r>
            <a:r>
              <a:rPr lang="pt-BR" dirty="0"/>
              <a:t> </a:t>
            </a:r>
            <a:r>
              <a:rPr lang="pt-BR" dirty="0" err="1"/>
              <a:t>direction</a:t>
            </a:r>
            <a:r>
              <a:rPr lang="pt-BR" dirty="0"/>
              <a:t>:</a:t>
            </a:r>
          </a:p>
        </p:txBody>
      </p:sp>
      <p:sp>
        <p:nvSpPr>
          <p:cNvPr id="4" name="Slide Number Placeholder 3">
            <a:extLst>
              <a:ext uri="{FF2B5EF4-FFF2-40B4-BE49-F238E27FC236}">
                <a16:creationId xmlns:a16="http://schemas.microsoft.com/office/drawing/2014/main" id="{83DC2560-24B3-EAD9-DC92-1B163F3ED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sp>
        <p:nvSpPr>
          <p:cNvPr id="6" name="TextBox 5">
            <a:extLst>
              <a:ext uri="{FF2B5EF4-FFF2-40B4-BE49-F238E27FC236}">
                <a16:creationId xmlns:a16="http://schemas.microsoft.com/office/drawing/2014/main" id="{BDEB18B5-6A23-CA5F-BA4B-664B82118476}"/>
              </a:ext>
            </a:extLst>
          </p:cNvPr>
          <p:cNvSpPr txBox="1"/>
          <p:nvPr/>
        </p:nvSpPr>
        <p:spPr>
          <a:xfrm>
            <a:off x="1168146" y="2228124"/>
            <a:ext cx="4585716" cy="954107"/>
          </a:xfrm>
          <a:prstGeom prst="rect">
            <a:avLst/>
          </a:prstGeom>
          <a:noFill/>
        </p:spPr>
        <p:txBody>
          <a:bodyPr wrap="square">
            <a:spAutoFit/>
          </a:bodyPr>
          <a:lstStyle/>
          <a:p>
            <a:r>
              <a:rPr lang="en-US" dirty="0">
                <a:solidFill>
                  <a:srgbClr val="CC99CD"/>
                </a:solidFill>
                <a:effectLst/>
              </a:rPr>
              <a:t>vec2</a:t>
            </a:r>
            <a:r>
              <a:rPr lang="en-US" dirty="0"/>
              <a:t> </a:t>
            </a:r>
            <a:r>
              <a:rPr lang="en-US" dirty="0" err="1"/>
              <a:t>rayOrigin</a:t>
            </a:r>
            <a:r>
              <a:rPr lang="en-US" dirty="0"/>
              <a:t> </a:t>
            </a:r>
            <a:r>
              <a:rPr lang="en-US" dirty="0">
                <a:solidFill>
                  <a:srgbClr val="67CDCC"/>
                </a:solidFill>
                <a:effectLst/>
              </a:rPr>
              <a:t>=</a:t>
            </a:r>
            <a:r>
              <a:rPr lang="en-US" dirty="0"/>
              <a:t> </a:t>
            </a:r>
            <a:r>
              <a:rPr lang="en-US" dirty="0">
                <a:solidFill>
                  <a:srgbClr val="CC99CD"/>
                </a:solidFill>
                <a:effectLst/>
              </a:rPr>
              <a:t>vec2</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p>
          <a:p>
            <a:r>
              <a:rPr lang="en-US" dirty="0">
                <a:solidFill>
                  <a:srgbClr val="CC99CD"/>
                </a:solidFill>
                <a:effectLst/>
              </a:rPr>
              <a:t>vec2</a:t>
            </a:r>
            <a:r>
              <a:rPr lang="en-US" dirty="0"/>
              <a:t> </a:t>
            </a:r>
            <a:r>
              <a:rPr lang="en-US" dirty="0" err="1"/>
              <a:t>rayDirection</a:t>
            </a:r>
            <a:r>
              <a:rPr lang="en-US" dirty="0"/>
              <a:t> </a:t>
            </a:r>
            <a:r>
              <a:rPr lang="en-US" dirty="0">
                <a:solidFill>
                  <a:srgbClr val="67CDCC"/>
                </a:solidFill>
                <a:effectLst/>
              </a:rPr>
              <a:t>=</a:t>
            </a:r>
            <a:r>
              <a:rPr lang="en-US" dirty="0"/>
              <a:t> </a:t>
            </a:r>
            <a:r>
              <a:rPr lang="en-US" dirty="0">
                <a:solidFill>
                  <a:srgbClr val="CC99CD"/>
                </a:solidFill>
                <a:effectLst/>
              </a:rPr>
              <a:t>vec2</a:t>
            </a:r>
            <a:r>
              <a:rPr lang="en-US" dirty="0">
                <a:solidFill>
                  <a:srgbClr val="CCCCCC"/>
                </a:solidFill>
                <a:effectLst/>
              </a:rPr>
              <a:t>(</a:t>
            </a:r>
            <a:r>
              <a:rPr lang="en-US" dirty="0">
                <a:solidFill>
                  <a:srgbClr val="F08D49"/>
                </a:solidFill>
                <a:effectLst/>
              </a:rPr>
              <a:t>1</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p>
          <a:p>
            <a:endParaRPr lang="en-US" dirty="0">
              <a:solidFill>
                <a:srgbClr val="CCCCCC"/>
              </a:solidFill>
            </a:endParaRPr>
          </a:p>
          <a:p>
            <a:endParaRPr lang="pt-BR" dirty="0"/>
          </a:p>
        </p:txBody>
      </p:sp>
      <p:pic>
        <p:nvPicPr>
          <p:cNvPr id="3074" name="Picture 2" descr="Ray tracing diagram. A camera shoots out rays through a virtual canvas called the image. These rays then bounce along the floor or hit a sphere. Some rays bounce back toward a light source and others are blocked by the sphere. The rays that bounce off the floor and hit the sphere and don't make it to the light source are known as shadow rays.">
            <a:extLst>
              <a:ext uri="{FF2B5EF4-FFF2-40B4-BE49-F238E27FC236}">
                <a16:creationId xmlns:a16="http://schemas.microsoft.com/office/drawing/2014/main" id="{655B086A-4900-ADF5-4B05-F8E75249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007" y="2942344"/>
            <a:ext cx="3913314" cy="260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8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3A50-43F5-F0EE-533B-B1F8045CD66D}"/>
              </a:ext>
            </a:extLst>
          </p:cNvPr>
          <p:cNvSpPr>
            <a:spLocks noGrp="1"/>
          </p:cNvSpPr>
          <p:nvPr>
            <p:ph type="title"/>
          </p:nvPr>
        </p:nvSpPr>
        <p:spPr/>
        <p:txBody>
          <a:bodyPr/>
          <a:lstStyle/>
          <a:p>
            <a:r>
              <a:rPr lang="pt-BR" dirty="0"/>
              <a:t>Ray </a:t>
            </a:r>
            <a:r>
              <a:rPr lang="pt-BR" dirty="0" err="1"/>
              <a:t>Marching</a:t>
            </a:r>
            <a:endParaRPr lang="pt-BR" dirty="0"/>
          </a:p>
        </p:txBody>
      </p:sp>
      <p:sp>
        <p:nvSpPr>
          <p:cNvPr id="3" name="Text Placeholder 2">
            <a:extLst>
              <a:ext uri="{FF2B5EF4-FFF2-40B4-BE49-F238E27FC236}">
                <a16:creationId xmlns:a16="http://schemas.microsoft.com/office/drawing/2014/main" id="{A6137DAC-58E7-0512-A031-35EA6C2A3930}"/>
              </a:ext>
            </a:extLst>
          </p:cNvPr>
          <p:cNvSpPr>
            <a:spLocks noGrp="1"/>
          </p:cNvSpPr>
          <p:nvPr>
            <p:ph type="body" idx="1"/>
          </p:nvPr>
        </p:nvSpPr>
        <p:spPr/>
        <p:txBody>
          <a:bodyPr/>
          <a:lstStyle/>
          <a:p>
            <a:r>
              <a:rPr lang="pt-BR" dirty="0">
                <a:hlinkClick r:id="rId2"/>
              </a:rPr>
              <a:t>https://jamie-wong.com/2016/07/15/ray-marching-signed-distance-functions/</a:t>
            </a:r>
            <a:r>
              <a:rPr lang="pt-BR" dirty="0"/>
              <a:t> </a:t>
            </a:r>
          </a:p>
        </p:txBody>
      </p:sp>
      <p:sp>
        <p:nvSpPr>
          <p:cNvPr id="4" name="Slide Number Placeholder 3">
            <a:extLst>
              <a:ext uri="{FF2B5EF4-FFF2-40B4-BE49-F238E27FC236}">
                <a16:creationId xmlns:a16="http://schemas.microsoft.com/office/drawing/2014/main" id="{BA9424B5-71D7-7AFC-01FA-00E4EDB453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spTree>
    <p:extLst>
      <p:ext uri="{BB962C8B-B14F-4D97-AF65-F5344CB8AC3E}">
        <p14:creationId xmlns:p14="http://schemas.microsoft.com/office/powerpoint/2010/main" val="13329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BB49-395F-BD64-70A0-060EF6FB6A51}"/>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21ACF7D2-9382-6FD2-851C-228C95AF2EE5}"/>
              </a:ext>
            </a:extLst>
          </p:cNvPr>
          <p:cNvSpPr>
            <a:spLocks noGrp="1"/>
          </p:cNvSpPr>
          <p:nvPr>
            <p:ph type="body" idx="1"/>
          </p:nvPr>
        </p:nvSpPr>
        <p:spPr/>
        <p:txBody>
          <a:bodyPr/>
          <a:lstStyle/>
          <a:p>
            <a:r>
              <a:rPr lang="pt-BR" dirty="0"/>
              <a:t> </a:t>
            </a:r>
            <a:r>
              <a:rPr lang="pt-BR" dirty="0" err="1"/>
              <a:t>right-hand</a:t>
            </a:r>
            <a:r>
              <a:rPr lang="pt-BR" dirty="0"/>
              <a:t> </a:t>
            </a:r>
            <a:r>
              <a:rPr lang="pt-BR" dirty="0" err="1"/>
              <a:t>rule</a:t>
            </a:r>
            <a:r>
              <a:rPr lang="pt-BR" dirty="0"/>
              <a:t>.</a:t>
            </a:r>
          </a:p>
          <a:p>
            <a:r>
              <a:rPr lang="pt-BR" dirty="0">
                <a:hlinkClick r:id="rId2"/>
              </a:rPr>
              <a:t>https://en.wikipedia.org/wiki/Right-hand_rule</a:t>
            </a:r>
            <a:endParaRPr lang="pt-BR" dirty="0"/>
          </a:p>
          <a:p>
            <a:endParaRPr lang="pt-BR" dirty="0"/>
          </a:p>
          <a:p>
            <a:r>
              <a:rPr lang="pt-BR" dirty="0"/>
              <a:t>Para o sistema de coordenadas</a:t>
            </a:r>
          </a:p>
          <a:p>
            <a:endParaRPr lang="pt-BR" dirty="0"/>
          </a:p>
          <a:p>
            <a:endParaRPr lang="pt-BR" dirty="0"/>
          </a:p>
        </p:txBody>
      </p:sp>
      <p:sp>
        <p:nvSpPr>
          <p:cNvPr id="4" name="Slide Number Placeholder 3">
            <a:extLst>
              <a:ext uri="{FF2B5EF4-FFF2-40B4-BE49-F238E27FC236}">
                <a16:creationId xmlns:a16="http://schemas.microsoft.com/office/drawing/2014/main" id="{7E2DF535-4B31-958F-7031-7CFEF034BE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Tree>
    <p:extLst>
      <p:ext uri="{BB962C8B-B14F-4D97-AF65-F5344CB8AC3E}">
        <p14:creationId xmlns:p14="http://schemas.microsoft.com/office/powerpoint/2010/main" val="100729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ED08-BBCD-4351-9D21-BBA708EDB615}"/>
              </a:ext>
            </a:extLst>
          </p:cNvPr>
          <p:cNvSpPr>
            <a:spLocks noGrp="1"/>
          </p:cNvSpPr>
          <p:nvPr>
            <p:ph type="title"/>
          </p:nvPr>
        </p:nvSpPr>
        <p:spPr/>
        <p:txBody>
          <a:bodyPr/>
          <a:lstStyle/>
          <a:p>
            <a:r>
              <a:rPr lang="pt-BR" dirty="0"/>
              <a:t>Ray </a:t>
            </a:r>
            <a:r>
              <a:rPr lang="pt-BR" dirty="0" err="1"/>
              <a:t>Marching</a:t>
            </a:r>
            <a:endParaRPr lang="pt-BR" dirty="0"/>
          </a:p>
        </p:txBody>
      </p:sp>
      <p:sp>
        <p:nvSpPr>
          <p:cNvPr id="4" name="Slide Number Placeholder 3">
            <a:extLst>
              <a:ext uri="{FF2B5EF4-FFF2-40B4-BE49-F238E27FC236}">
                <a16:creationId xmlns:a16="http://schemas.microsoft.com/office/drawing/2014/main" id="{73E87D38-D946-F23D-4434-19C75FF77D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sp>
        <p:nvSpPr>
          <p:cNvPr id="6" name="TextBox 5">
            <a:extLst>
              <a:ext uri="{FF2B5EF4-FFF2-40B4-BE49-F238E27FC236}">
                <a16:creationId xmlns:a16="http://schemas.microsoft.com/office/drawing/2014/main" id="{CD4FCC50-9822-80CC-96E5-A4399BA0EC89}"/>
              </a:ext>
            </a:extLst>
          </p:cNvPr>
          <p:cNvSpPr txBox="1"/>
          <p:nvPr/>
        </p:nvSpPr>
        <p:spPr>
          <a:xfrm>
            <a:off x="582930" y="707635"/>
            <a:ext cx="4585716" cy="9787295"/>
          </a:xfrm>
          <a:prstGeom prst="rect">
            <a:avLst/>
          </a:prstGeom>
          <a:noFill/>
        </p:spPr>
        <p:txBody>
          <a:bodyPr wrap="square">
            <a:spAutoFit/>
          </a:bodyPr>
          <a:lstStyle/>
          <a:p>
            <a:r>
              <a:rPr lang="pt-BR" dirty="0" err="1"/>
              <a:t>const</a:t>
            </a:r>
            <a:r>
              <a:rPr lang="pt-BR" dirty="0"/>
              <a:t> </a:t>
            </a:r>
            <a:r>
              <a:rPr lang="pt-BR" dirty="0" err="1"/>
              <a:t>int</a:t>
            </a:r>
            <a:r>
              <a:rPr lang="pt-BR" dirty="0"/>
              <a:t> MAX_MARCHING_STEPS = 255;</a:t>
            </a:r>
          </a:p>
          <a:p>
            <a:r>
              <a:rPr lang="pt-BR" dirty="0" err="1"/>
              <a:t>const</a:t>
            </a:r>
            <a:r>
              <a:rPr lang="pt-BR" dirty="0"/>
              <a:t> </a:t>
            </a:r>
            <a:r>
              <a:rPr lang="pt-BR" dirty="0" err="1"/>
              <a:t>float</a:t>
            </a:r>
            <a:r>
              <a:rPr lang="pt-BR" dirty="0"/>
              <a:t> MIN_DIST = 0.0;</a:t>
            </a:r>
          </a:p>
          <a:p>
            <a:r>
              <a:rPr lang="pt-BR" dirty="0" err="1"/>
              <a:t>const</a:t>
            </a:r>
            <a:r>
              <a:rPr lang="pt-BR" dirty="0"/>
              <a:t> </a:t>
            </a:r>
            <a:r>
              <a:rPr lang="pt-BR" dirty="0" err="1"/>
              <a:t>float</a:t>
            </a:r>
            <a:r>
              <a:rPr lang="pt-BR" dirty="0"/>
              <a:t> MAX_DIST = 100.0;</a:t>
            </a:r>
          </a:p>
          <a:p>
            <a:r>
              <a:rPr lang="pt-BR" dirty="0" err="1"/>
              <a:t>const</a:t>
            </a:r>
            <a:r>
              <a:rPr lang="pt-BR" dirty="0"/>
              <a:t> </a:t>
            </a:r>
            <a:r>
              <a:rPr lang="pt-BR" dirty="0" err="1"/>
              <a:t>float</a:t>
            </a:r>
            <a:r>
              <a:rPr lang="pt-BR" dirty="0"/>
              <a:t> PRECISION = 0.001;</a:t>
            </a:r>
          </a:p>
          <a:p>
            <a:endParaRPr lang="pt-BR" dirty="0"/>
          </a:p>
          <a:p>
            <a:r>
              <a:rPr lang="pt-BR" dirty="0" err="1"/>
              <a:t>float</a:t>
            </a:r>
            <a:r>
              <a:rPr lang="pt-BR" dirty="0"/>
              <a:t> </a:t>
            </a:r>
            <a:r>
              <a:rPr lang="pt-BR" dirty="0" err="1"/>
              <a:t>sdSphere</a:t>
            </a:r>
            <a:r>
              <a:rPr lang="pt-BR" dirty="0"/>
              <a:t>(vec3 </a:t>
            </a:r>
            <a:r>
              <a:rPr lang="pt-BR" dirty="0" err="1"/>
              <a:t>p</a:t>
            </a:r>
            <a:r>
              <a:rPr lang="pt-BR" dirty="0"/>
              <a:t>, </a:t>
            </a:r>
            <a:r>
              <a:rPr lang="pt-BR" dirty="0" err="1"/>
              <a:t>float</a:t>
            </a:r>
            <a:r>
              <a:rPr lang="pt-BR" dirty="0"/>
              <a:t> </a:t>
            </a:r>
            <a:r>
              <a:rPr lang="pt-BR" dirty="0" err="1"/>
              <a:t>r</a:t>
            </a:r>
            <a:r>
              <a:rPr lang="pt-BR" dirty="0"/>
              <a:t> )</a:t>
            </a:r>
          </a:p>
          <a:p>
            <a:r>
              <a:rPr lang="pt-BR" dirty="0"/>
              <a:t>{</a:t>
            </a:r>
          </a:p>
          <a:p>
            <a:r>
              <a:rPr lang="pt-BR" dirty="0"/>
              <a:t>  </a:t>
            </a:r>
            <a:r>
              <a:rPr lang="pt-BR" dirty="0" err="1"/>
              <a:t>return</a:t>
            </a:r>
            <a:r>
              <a:rPr lang="pt-BR" dirty="0"/>
              <a:t> </a:t>
            </a:r>
            <a:r>
              <a:rPr lang="pt-BR" dirty="0" err="1"/>
              <a:t>length</a:t>
            </a:r>
            <a:r>
              <a:rPr lang="pt-BR" dirty="0"/>
              <a:t>(</a:t>
            </a:r>
            <a:r>
              <a:rPr lang="pt-BR" dirty="0" err="1"/>
              <a:t>p</a:t>
            </a:r>
            <a:r>
              <a:rPr lang="pt-BR" dirty="0"/>
              <a:t>) - </a:t>
            </a:r>
            <a:r>
              <a:rPr lang="pt-BR" dirty="0" err="1"/>
              <a:t>r</a:t>
            </a:r>
            <a:r>
              <a:rPr lang="pt-BR" dirty="0"/>
              <a:t>;</a:t>
            </a:r>
          </a:p>
          <a:p>
            <a:r>
              <a:rPr lang="pt-BR" dirty="0"/>
              <a:t>}</a:t>
            </a:r>
          </a:p>
          <a:p>
            <a:endParaRPr lang="pt-BR" dirty="0"/>
          </a:p>
          <a:p>
            <a:r>
              <a:rPr lang="pt-BR" dirty="0" err="1"/>
              <a:t>float</a:t>
            </a:r>
            <a:r>
              <a:rPr lang="pt-BR" dirty="0"/>
              <a:t> </a:t>
            </a:r>
            <a:r>
              <a:rPr lang="pt-BR" dirty="0" err="1"/>
              <a:t>rayMarch</a:t>
            </a:r>
            <a:r>
              <a:rPr lang="pt-BR" dirty="0"/>
              <a:t>(vec3 </a:t>
            </a:r>
            <a:r>
              <a:rPr lang="pt-BR" dirty="0" err="1"/>
              <a:t>ro</a:t>
            </a:r>
            <a:r>
              <a:rPr lang="pt-BR" dirty="0"/>
              <a:t>, vec3 rd, </a:t>
            </a:r>
            <a:r>
              <a:rPr lang="pt-BR" dirty="0" err="1"/>
              <a:t>float</a:t>
            </a:r>
            <a:r>
              <a:rPr lang="pt-BR" dirty="0"/>
              <a:t> start, </a:t>
            </a:r>
            <a:r>
              <a:rPr lang="pt-BR" dirty="0" err="1"/>
              <a:t>float</a:t>
            </a:r>
            <a:r>
              <a:rPr lang="pt-BR" dirty="0"/>
              <a:t> </a:t>
            </a:r>
            <a:r>
              <a:rPr lang="pt-BR" dirty="0" err="1"/>
              <a:t>end</a:t>
            </a:r>
            <a:r>
              <a:rPr lang="pt-BR" dirty="0"/>
              <a:t>) {</a:t>
            </a:r>
          </a:p>
          <a:p>
            <a:r>
              <a:rPr lang="pt-BR" dirty="0"/>
              <a:t>  </a:t>
            </a:r>
            <a:r>
              <a:rPr lang="pt-BR" dirty="0" err="1"/>
              <a:t>float</a:t>
            </a:r>
            <a:r>
              <a:rPr lang="pt-BR" dirty="0"/>
              <a:t> </a:t>
            </a:r>
            <a:r>
              <a:rPr lang="pt-BR" dirty="0" err="1"/>
              <a:t>depth</a:t>
            </a:r>
            <a:r>
              <a:rPr lang="pt-BR" dirty="0"/>
              <a:t> = start;</a:t>
            </a:r>
          </a:p>
          <a:p>
            <a:endParaRPr lang="pt-BR" dirty="0"/>
          </a:p>
          <a:p>
            <a:r>
              <a:rPr lang="pt-BR" dirty="0"/>
              <a:t>  for (</a:t>
            </a:r>
            <a:r>
              <a:rPr lang="pt-BR" dirty="0" err="1"/>
              <a:t>int</a:t>
            </a:r>
            <a:r>
              <a:rPr lang="pt-BR" dirty="0"/>
              <a:t> </a:t>
            </a:r>
            <a:r>
              <a:rPr lang="pt-BR" dirty="0" err="1"/>
              <a:t>i</a:t>
            </a:r>
            <a:r>
              <a:rPr lang="pt-BR" dirty="0"/>
              <a:t> = 0; </a:t>
            </a:r>
            <a:r>
              <a:rPr lang="pt-BR" dirty="0" err="1"/>
              <a:t>i</a:t>
            </a:r>
            <a:r>
              <a:rPr lang="pt-BR" dirty="0"/>
              <a:t> &lt; MAX_MARCHING_STEPS; </a:t>
            </a:r>
            <a:r>
              <a:rPr lang="pt-BR" dirty="0" err="1"/>
              <a:t>i</a:t>
            </a:r>
            <a:r>
              <a:rPr lang="pt-BR" dirty="0"/>
              <a:t>++) {</a:t>
            </a:r>
          </a:p>
          <a:p>
            <a:r>
              <a:rPr lang="pt-BR" dirty="0"/>
              <a:t>    vec3 </a:t>
            </a:r>
            <a:r>
              <a:rPr lang="pt-BR" dirty="0" err="1"/>
              <a:t>p</a:t>
            </a:r>
            <a:r>
              <a:rPr lang="pt-BR" dirty="0"/>
              <a:t> = </a:t>
            </a:r>
            <a:r>
              <a:rPr lang="pt-BR" dirty="0" err="1"/>
              <a:t>ro</a:t>
            </a:r>
            <a:r>
              <a:rPr lang="pt-BR" dirty="0"/>
              <a:t> + </a:t>
            </a:r>
            <a:r>
              <a:rPr lang="pt-BR" dirty="0" err="1"/>
              <a:t>depth</a:t>
            </a:r>
            <a:r>
              <a:rPr lang="pt-BR" dirty="0"/>
              <a:t> * rd;</a:t>
            </a:r>
          </a:p>
          <a:p>
            <a:r>
              <a:rPr lang="pt-BR" dirty="0"/>
              <a:t>    </a:t>
            </a:r>
            <a:r>
              <a:rPr lang="pt-BR" dirty="0" err="1"/>
              <a:t>float</a:t>
            </a:r>
            <a:r>
              <a:rPr lang="pt-BR" dirty="0"/>
              <a:t> </a:t>
            </a:r>
            <a:r>
              <a:rPr lang="pt-BR" dirty="0" err="1"/>
              <a:t>d</a:t>
            </a:r>
            <a:r>
              <a:rPr lang="pt-BR" dirty="0"/>
              <a:t> = </a:t>
            </a:r>
            <a:r>
              <a:rPr lang="pt-BR" dirty="0" err="1"/>
              <a:t>sdSphere</a:t>
            </a:r>
            <a:r>
              <a:rPr lang="pt-BR" dirty="0"/>
              <a:t>(</a:t>
            </a:r>
            <a:r>
              <a:rPr lang="pt-BR" dirty="0" err="1"/>
              <a:t>p</a:t>
            </a:r>
            <a:r>
              <a:rPr lang="pt-BR" dirty="0"/>
              <a:t>, 1.);</a:t>
            </a:r>
          </a:p>
          <a:p>
            <a:r>
              <a:rPr lang="pt-BR" dirty="0"/>
              <a:t>    </a:t>
            </a:r>
            <a:r>
              <a:rPr lang="pt-BR" dirty="0" err="1"/>
              <a:t>depth</a:t>
            </a:r>
            <a:r>
              <a:rPr lang="pt-BR" dirty="0"/>
              <a:t> += </a:t>
            </a:r>
            <a:r>
              <a:rPr lang="pt-BR" dirty="0" err="1"/>
              <a:t>d</a:t>
            </a:r>
            <a:r>
              <a:rPr lang="pt-BR" dirty="0"/>
              <a:t>;</a:t>
            </a:r>
          </a:p>
          <a:p>
            <a:r>
              <a:rPr lang="pt-BR" dirty="0"/>
              <a:t>    </a:t>
            </a:r>
            <a:r>
              <a:rPr lang="pt-BR" dirty="0" err="1"/>
              <a:t>if</a:t>
            </a:r>
            <a:r>
              <a:rPr lang="pt-BR" dirty="0"/>
              <a:t> (</a:t>
            </a:r>
            <a:r>
              <a:rPr lang="pt-BR" dirty="0" err="1"/>
              <a:t>d</a:t>
            </a:r>
            <a:r>
              <a:rPr lang="pt-BR" dirty="0"/>
              <a:t> &lt; PRECISION || </a:t>
            </a:r>
            <a:r>
              <a:rPr lang="pt-BR" dirty="0" err="1"/>
              <a:t>depth</a:t>
            </a:r>
            <a:r>
              <a:rPr lang="pt-BR" dirty="0"/>
              <a:t> &gt; </a:t>
            </a:r>
            <a:r>
              <a:rPr lang="pt-BR" dirty="0" err="1"/>
              <a:t>end</a:t>
            </a:r>
            <a:r>
              <a:rPr lang="pt-BR" dirty="0"/>
              <a:t>) break;</a:t>
            </a:r>
          </a:p>
          <a:p>
            <a:r>
              <a:rPr lang="pt-BR" dirty="0"/>
              <a:t>  }</a:t>
            </a:r>
          </a:p>
          <a:p>
            <a:endParaRPr lang="pt-BR" dirty="0"/>
          </a:p>
          <a:p>
            <a:r>
              <a:rPr lang="pt-BR" dirty="0"/>
              <a:t>  </a:t>
            </a:r>
            <a:r>
              <a:rPr lang="pt-BR" dirty="0" err="1"/>
              <a:t>return</a:t>
            </a:r>
            <a:r>
              <a:rPr lang="pt-BR" dirty="0"/>
              <a:t> </a:t>
            </a:r>
            <a:r>
              <a:rPr lang="pt-BR" dirty="0" err="1"/>
              <a:t>depth</a:t>
            </a:r>
            <a:r>
              <a:rPr lang="pt-BR" dirty="0"/>
              <a:t>;</a:t>
            </a:r>
          </a:p>
          <a:p>
            <a:r>
              <a:rPr lang="pt-BR" dirty="0"/>
              <a:t>}</a:t>
            </a:r>
          </a:p>
          <a:p>
            <a:endParaRPr lang="pt-BR" dirty="0"/>
          </a:p>
          <a:p>
            <a:r>
              <a:rPr lang="pt-BR" dirty="0" err="1"/>
              <a:t>void</a:t>
            </a:r>
            <a:r>
              <a:rPr lang="pt-BR" dirty="0"/>
              <a:t> </a:t>
            </a:r>
            <a:r>
              <a:rPr lang="pt-BR" dirty="0" err="1"/>
              <a:t>mainImage</a:t>
            </a:r>
            <a:r>
              <a:rPr lang="pt-BR" dirty="0"/>
              <a:t>( out vec4 </a:t>
            </a:r>
            <a:r>
              <a:rPr lang="pt-BR" dirty="0" err="1"/>
              <a:t>fragColor</a:t>
            </a:r>
            <a:r>
              <a:rPr lang="pt-BR" dirty="0"/>
              <a:t>, in vec2 </a:t>
            </a:r>
            <a:r>
              <a:rPr lang="pt-BR" dirty="0" err="1"/>
              <a:t>fragCoord</a:t>
            </a:r>
            <a:r>
              <a:rPr lang="pt-BR" dirty="0"/>
              <a:t> )</a:t>
            </a:r>
          </a:p>
          <a:p>
            <a:r>
              <a:rPr lang="pt-BR" dirty="0"/>
              <a:t>{</a:t>
            </a:r>
          </a:p>
          <a:p>
            <a:r>
              <a:rPr lang="pt-BR" dirty="0"/>
              <a:t>  vec2 </a:t>
            </a:r>
            <a:r>
              <a:rPr lang="pt-BR" dirty="0" err="1"/>
              <a:t>uv</a:t>
            </a:r>
            <a:r>
              <a:rPr lang="pt-BR" dirty="0"/>
              <a:t> = (fragCoord-.5*</a:t>
            </a:r>
            <a:r>
              <a:rPr lang="pt-BR" dirty="0" err="1"/>
              <a:t>iResolution.xy</a:t>
            </a:r>
            <a:r>
              <a:rPr lang="pt-BR" dirty="0"/>
              <a:t>)/</a:t>
            </a:r>
            <a:r>
              <a:rPr lang="pt-BR" dirty="0" err="1"/>
              <a:t>iResolution.y</a:t>
            </a:r>
            <a:r>
              <a:rPr lang="pt-BR" dirty="0"/>
              <a:t>;</a:t>
            </a:r>
          </a:p>
          <a:p>
            <a:endParaRPr lang="pt-BR" dirty="0"/>
          </a:p>
          <a:p>
            <a:r>
              <a:rPr lang="pt-BR" dirty="0"/>
              <a:t>  vec3 </a:t>
            </a:r>
            <a:r>
              <a:rPr lang="pt-BR" dirty="0" err="1"/>
              <a:t>col</a:t>
            </a:r>
            <a:r>
              <a:rPr lang="pt-BR" dirty="0"/>
              <a:t> = vec3(0);</a:t>
            </a:r>
          </a:p>
          <a:p>
            <a:r>
              <a:rPr lang="pt-BR" dirty="0"/>
              <a:t>  vec3 </a:t>
            </a:r>
            <a:r>
              <a:rPr lang="pt-BR" dirty="0" err="1"/>
              <a:t>ro</a:t>
            </a:r>
            <a:r>
              <a:rPr lang="pt-BR" dirty="0"/>
              <a:t> = vec3(0, 0, 5); // </a:t>
            </a:r>
            <a:r>
              <a:rPr lang="pt-BR" dirty="0" err="1"/>
              <a:t>ray</a:t>
            </a:r>
            <a:r>
              <a:rPr lang="pt-BR" dirty="0"/>
              <a:t> </a:t>
            </a:r>
            <a:r>
              <a:rPr lang="pt-BR" dirty="0" err="1"/>
              <a:t>origin</a:t>
            </a:r>
            <a:r>
              <a:rPr lang="pt-BR" dirty="0"/>
              <a:t> </a:t>
            </a:r>
            <a:r>
              <a:rPr lang="pt-BR" dirty="0" err="1"/>
              <a:t>that</a:t>
            </a:r>
            <a:r>
              <a:rPr lang="pt-BR" dirty="0"/>
              <a:t> </a:t>
            </a:r>
            <a:r>
              <a:rPr lang="pt-BR" dirty="0" err="1"/>
              <a:t>represents</a:t>
            </a:r>
            <a:r>
              <a:rPr lang="pt-BR" dirty="0"/>
              <a:t> </a:t>
            </a:r>
            <a:r>
              <a:rPr lang="pt-BR" dirty="0" err="1"/>
              <a:t>camera</a:t>
            </a:r>
            <a:r>
              <a:rPr lang="pt-BR" dirty="0"/>
              <a:t> position</a:t>
            </a:r>
          </a:p>
          <a:p>
            <a:r>
              <a:rPr lang="pt-BR" dirty="0"/>
              <a:t>  vec3 rd = normalize(vec3(</a:t>
            </a:r>
            <a:r>
              <a:rPr lang="pt-BR" dirty="0" err="1"/>
              <a:t>uv</a:t>
            </a:r>
            <a:r>
              <a:rPr lang="pt-BR" dirty="0"/>
              <a:t>, -1)); // </a:t>
            </a:r>
            <a:r>
              <a:rPr lang="pt-BR" dirty="0" err="1"/>
              <a:t>ray</a:t>
            </a:r>
            <a:r>
              <a:rPr lang="pt-BR" dirty="0"/>
              <a:t> </a:t>
            </a:r>
            <a:r>
              <a:rPr lang="pt-BR" dirty="0" err="1"/>
              <a:t>direction</a:t>
            </a:r>
            <a:endParaRPr lang="pt-BR" dirty="0"/>
          </a:p>
          <a:p>
            <a:endParaRPr lang="pt-BR" dirty="0"/>
          </a:p>
          <a:p>
            <a:r>
              <a:rPr lang="pt-BR" dirty="0"/>
              <a:t>  </a:t>
            </a:r>
            <a:r>
              <a:rPr lang="pt-BR" dirty="0" err="1"/>
              <a:t>float</a:t>
            </a:r>
            <a:r>
              <a:rPr lang="pt-BR" dirty="0"/>
              <a:t> </a:t>
            </a:r>
            <a:r>
              <a:rPr lang="pt-BR" dirty="0" err="1"/>
              <a:t>d</a:t>
            </a:r>
            <a:r>
              <a:rPr lang="pt-BR" dirty="0"/>
              <a:t> = </a:t>
            </a:r>
            <a:r>
              <a:rPr lang="pt-BR" dirty="0" err="1"/>
              <a:t>rayMarch</a:t>
            </a:r>
            <a:r>
              <a:rPr lang="pt-BR" dirty="0"/>
              <a:t>(</a:t>
            </a:r>
            <a:r>
              <a:rPr lang="pt-BR" dirty="0" err="1"/>
              <a:t>ro</a:t>
            </a:r>
            <a:r>
              <a:rPr lang="pt-BR" dirty="0"/>
              <a:t>, rd, MIN_DIST, MAX_DIST); // </a:t>
            </a:r>
            <a:r>
              <a:rPr lang="pt-BR" dirty="0" err="1"/>
              <a:t>distance</a:t>
            </a:r>
            <a:r>
              <a:rPr lang="pt-BR" dirty="0"/>
              <a:t> </a:t>
            </a:r>
            <a:r>
              <a:rPr lang="pt-BR" dirty="0" err="1"/>
              <a:t>to</a:t>
            </a:r>
            <a:r>
              <a:rPr lang="pt-BR" dirty="0"/>
              <a:t> </a:t>
            </a:r>
            <a:r>
              <a:rPr lang="pt-BR" dirty="0" err="1"/>
              <a:t>sphere</a:t>
            </a:r>
            <a:endParaRPr lang="pt-BR" dirty="0"/>
          </a:p>
          <a:p>
            <a:endParaRPr lang="pt-BR" dirty="0"/>
          </a:p>
          <a:p>
            <a:r>
              <a:rPr lang="pt-BR" dirty="0"/>
              <a:t>  </a:t>
            </a:r>
            <a:r>
              <a:rPr lang="pt-BR" dirty="0" err="1"/>
              <a:t>if</a:t>
            </a:r>
            <a:r>
              <a:rPr lang="pt-BR" dirty="0"/>
              <a:t> (</a:t>
            </a:r>
            <a:r>
              <a:rPr lang="pt-BR" dirty="0" err="1"/>
              <a:t>d</a:t>
            </a:r>
            <a:r>
              <a:rPr lang="pt-BR" dirty="0"/>
              <a:t> &gt; MAX_DIST) {</a:t>
            </a:r>
          </a:p>
          <a:p>
            <a:r>
              <a:rPr lang="pt-BR" dirty="0"/>
              <a:t>    </a:t>
            </a:r>
            <a:r>
              <a:rPr lang="pt-BR" dirty="0" err="1"/>
              <a:t>col</a:t>
            </a:r>
            <a:r>
              <a:rPr lang="pt-BR" dirty="0"/>
              <a:t> = vec3(0.0); // </a:t>
            </a:r>
            <a:r>
              <a:rPr lang="pt-BR" dirty="0" err="1"/>
              <a:t>ray</a:t>
            </a:r>
            <a:r>
              <a:rPr lang="pt-BR" dirty="0"/>
              <a:t> </a:t>
            </a:r>
            <a:r>
              <a:rPr lang="pt-BR" dirty="0" err="1"/>
              <a:t>didn't</a:t>
            </a:r>
            <a:r>
              <a:rPr lang="pt-BR" dirty="0"/>
              <a:t> hit </a:t>
            </a:r>
            <a:r>
              <a:rPr lang="pt-BR" dirty="0" err="1"/>
              <a:t>anything</a:t>
            </a:r>
            <a:endParaRPr lang="pt-BR" dirty="0"/>
          </a:p>
          <a:p>
            <a:r>
              <a:rPr lang="pt-BR" dirty="0"/>
              <a:t>  } </a:t>
            </a:r>
            <a:r>
              <a:rPr lang="pt-BR" dirty="0" err="1"/>
              <a:t>else</a:t>
            </a:r>
            <a:r>
              <a:rPr lang="pt-BR" dirty="0"/>
              <a:t> {</a:t>
            </a:r>
          </a:p>
          <a:p>
            <a:r>
              <a:rPr lang="pt-BR" dirty="0"/>
              <a:t>    </a:t>
            </a:r>
            <a:r>
              <a:rPr lang="pt-BR" dirty="0" err="1"/>
              <a:t>col</a:t>
            </a:r>
            <a:r>
              <a:rPr lang="pt-BR" dirty="0"/>
              <a:t> = vec3(0, 0, 1); // </a:t>
            </a:r>
            <a:r>
              <a:rPr lang="pt-BR" dirty="0" err="1"/>
              <a:t>ray</a:t>
            </a:r>
            <a:r>
              <a:rPr lang="pt-BR" dirty="0"/>
              <a:t> hit </a:t>
            </a:r>
            <a:r>
              <a:rPr lang="pt-BR" dirty="0" err="1"/>
              <a:t>something</a:t>
            </a:r>
            <a:endParaRPr lang="pt-BR" dirty="0"/>
          </a:p>
          <a:p>
            <a:r>
              <a:rPr lang="pt-BR" dirty="0"/>
              <a:t>  }</a:t>
            </a:r>
          </a:p>
          <a:p>
            <a:endParaRPr lang="pt-BR" dirty="0"/>
          </a:p>
          <a:p>
            <a:r>
              <a:rPr lang="pt-BR" dirty="0"/>
              <a:t>  // Output </a:t>
            </a:r>
            <a:r>
              <a:rPr lang="pt-BR" dirty="0" err="1"/>
              <a:t>to</a:t>
            </a:r>
            <a:r>
              <a:rPr lang="pt-BR" dirty="0"/>
              <a:t> </a:t>
            </a:r>
            <a:r>
              <a:rPr lang="pt-BR" dirty="0" err="1"/>
              <a:t>screen</a:t>
            </a:r>
            <a:endParaRPr lang="pt-BR" dirty="0"/>
          </a:p>
          <a:p>
            <a:r>
              <a:rPr lang="pt-BR" dirty="0"/>
              <a:t>  </a:t>
            </a:r>
            <a:r>
              <a:rPr lang="pt-BR" dirty="0" err="1"/>
              <a:t>fragColor</a:t>
            </a:r>
            <a:r>
              <a:rPr lang="pt-BR" dirty="0"/>
              <a:t> = vec4(</a:t>
            </a:r>
            <a:r>
              <a:rPr lang="pt-BR" dirty="0" err="1"/>
              <a:t>col</a:t>
            </a:r>
            <a:r>
              <a:rPr lang="pt-BR" dirty="0"/>
              <a:t>, 1.0);</a:t>
            </a:r>
          </a:p>
          <a:p>
            <a:r>
              <a:rPr lang="pt-BR" dirty="0"/>
              <a:t>}</a:t>
            </a:r>
          </a:p>
        </p:txBody>
      </p:sp>
      <p:pic>
        <p:nvPicPr>
          <p:cNvPr id="4098" name="Picture 2">
            <a:extLst>
              <a:ext uri="{FF2B5EF4-FFF2-40B4-BE49-F238E27FC236}">
                <a16:creationId xmlns:a16="http://schemas.microsoft.com/office/drawing/2014/main" id="{8BED467B-43D1-91F2-1C7D-97E0F8CAB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806" y="1189106"/>
            <a:ext cx="3255264" cy="183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53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0FBB-1D64-6524-9262-ABA13F99F94E}"/>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3D8C656F-9339-CAE9-9751-C9F5ED3B3F06}"/>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E0EE2FB9-AF93-F660-C807-6DCD621871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pic>
        <p:nvPicPr>
          <p:cNvPr id="6146" name="Picture 2" descr="2D side view of a 3D scene. The y-axis goes up and down. The z-axis goes left to right. The x-axis is not shown as it points toward the viewer. A camera fires rays through a virtual canvas and either hits a sphere or the floor. The sphere intersects the canvas at z = 0.">
            <a:extLst>
              <a:ext uri="{FF2B5EF4-FFF2-40B4-BE49-F238E27FC236}">
                <a16:creationId xmlns:a16="http://schemas.microsoft.com/office/drawing/2014/main" id="{9DE0FF90-8E41-FBBC-7733-EC32FAF20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48" y="996696"/>
            <a:ext cx="6976872" cy="348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844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F6F6-A25D-343A-FFD0-4F94A8A0981D}"/>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BD209ADB-BF26-EA1F-58A2-D750A9D00007}"/>
              </a:ext>
            </a:extLst>
          </p:cNvPr>
          <p:cNvSpPr>
            <a:spLocks noGrp="1"/>
          </p:cNvSpPr>
          <p:nvPr>
            <p:ph type="body" idx="1"/>
          </p:nvPr>
        </p:nvSpPr>
        <p:spPr/>
        <p:txBody>
          <a:bodyPr/>
          <a:lstStyle/>
          <a:p>
            <a:r>
              <a:rPr lang="pt-BR" dirty="0"/>
              <a:t> Lambert </a:t>
            </a:r>
            <a:r>
              <a:rPr lang="pt-BR" dirty="0" err="1"/>
              <a:t>lighting</a:t>
            </a:r>
            <a:r>
              <a:rPr lang="pt-BR" dirty="0"/>
              <a:t> </a:t>
            </a:r>
            <a:r>
              <a:rPr lang="pt-BR" dirty="0" err="1"/>
              <a:t>to</a:t>
            </a:r>
            <a:r>
              <a:rPr lang="pt-BR" dirty="0"/>
              <a:t> </a:t>
            </a:r>
            <a:r>
              <a:rPr lang="pt-BR" dirty="0" err="1"/>
              <a:t>simulate</a:t>
            </a:r>
            <a:r>
              <a:rPr lang="pt-BR" dirty="0"/>
              <a:t> </a:t>
            </a:r>
            <a:r>
              <a:rPr lang="pt-BR" dirty="0" err="1"/>
              <a:t>diffuse</a:t>
            </a:r>
            <a:r>
              <a:rPr lang="pt-BR" dirty="0"/>
              <a:t> </a:t>
            </a:r>
            <a:r>
              <a:rPr lang="pt-BR" dirty="0" err="1"/>
              <a:t>reflection</a:t>
            </a:r>
            <a:r>
              <a:rPr lang="pt-BR" dirty="0"/>
              <a:t>. </a:t>
            </a:r>
            <a:r>
              <a:rPr lang="pt-BR" dirty="0" err="1"/>
              <a:t>This</a:t>
            </a:r>
            <a:r>
              <a:rPr lang="pt-BR" dirty="0"/>
              <a:t> </a:t>
            </a:r>
            <a:r>
              <a:rPr lang="pt-BR" dirty="0" err="1"/>
              <a:t>is</a:t>
            </a:r>
            <a:r>
              <a:rPr lang="pt-BR" dirty="0"/>
              <a:t> </a:t>
            </a:r>
            <a:r>
              <a:rPr lang="pt-BR" dirty="0" err="1"/>
              <a:t>commonly</a:t>
            </a:r>
            <a:r>
              <a:rPr lang="pt-BR" dirty="0"/>
              <a:t> </a:t>
            </a:r>
            <a:r>
              <a:rPr lang="pt-BR" dirty="0" err="1"/>
              <a:t>done</a:t>
            </a:r>
            <a:r>
              <a:rPr lang="pt-BR" dirty="0"/>
              <a:t> </a:t>
            </a:r>
            <a:r>
              <a:rPr lang="pt-BR" dirty="0" err="1"/>
              <a:t>by</a:t>
            </a:r>
            <a:r>
              <a:rPr lang="pt-BR" dirty="0"/>
              <a:t> </a:t>
            </a:r>
            <a:r>
              <a:rPr lang="pt-BR" dirty="0" err="1"/>
              <a:t>taking</a:t>
            </a:r>
            <a:r>
              <a:rPr lang="pt-BR" dirty="0"/>
              <a:t> </a:t>
            </a:r>
            <a:r>
              <a:rPr lang="pt-BR" dirty="0" err="1"/>
              <a:t>the</a:t>
            </a:r>
            <a:r>
              <a:rPr lang="pt-BR" dirty="0"/>
              <a:t> </a:t>
            </a:r>
            <a:r>
              <a:rPr lang="pt-BR" dirty="0" err="1"/>
              <a:t>dot</a:t>
            </a:r>
            <a:r>
              <a:rPr lang="pt-BR" dirty="0"/>
              <a:t> </a:t>
            </a:r>
            <a:r>
              <a:rPr lang="pt-BR" dirty="0" err="1"/>
              <a:t>product</a:t>
            </a:r>
            <a:r>
              <a:rPr lang="pt-BR" dirty="0"/>
              <a:t> </a:t>
            </a:r>
            <a:r>
              <a:rPr lang="pt-BR" dirty="0" err="1"/>
              <a:t>between</a:t>
            </a:r>
            <a:r>
              <a:rPr lang="pt-BR" dirty="0"/>
              <a:t> </a:t>
            </a:r>
            <a:r>
              <a:rPr lang="pt-BR" dirty="0" err="1"/>
              <a:t>the</a:t>
            </a:r>
            <a:r>
              <a:rPr lang="pt-BR" dirty="0"/>
              <a:t> </a:t>
            </a:r>
            <a:r>
              <a:rPr lang="pt-BR" dirty="0" err="1"/>
              <a:t>ray</a:t>
            </a:r>
            <a:r>
              <a:rPr lang="pt-BR" dirty="0"/>
              <a:t> </a:t>
            </a:r>
            <a:r>
              <a:rPr lang="pt-BR" dirty="0" err="1"/>
              <a:t>direction</a:t>
            </a:r>
            <a:r>
              <a:rPr lang="pt-BR" dirty="0"/>
              <a:t> </a:t>
            </a:r>
            <a:r>
              <a:rPr lang="pt-BR" dirty="0" err="1"/>
              <a:t>of</a:t>
            </a:r>
            <a:r>
              <a:rPr lang="pt-BR" dirty="0"/>
              <a:t> a light </a:t>
            </a:r>
            <a:r>
              <a:rPr lang="pt-BR" dirty="0" err="1"/>
              <a:t>source</a:t>
            </a:r>
            <a:r>
              <a:rPr lang="pt-BR" dirty="0"/>
              <a:t> </a:t>
            </a:r>
            <a:r>
              <a:rPr lang="pt-BR" dirty="0" err="1"/>
              <a:t>and</a:t>
            </a:r>
            <a:r>
              <a:rPr lang="pt-BR" dirty="0"/>
              <a:t> </a:t>
            </a:r>
            <a:r>
              <a:rPr lang="pt-BR" dirty="0" err="1"/>
              <a:t>the</a:t>
            </a:r>
            <a:r>
              <a:rPr lang="pt-BR" dirty="0"/>
              <a:t> </a:t>
            </a:r>
            <a:r>
              <a:rPr lang="pt-BR" dirty="0" err="1"/>
              <a:t>direction</a:t>
            </a:r>
            <a:r>
              <a:rPr lang="pt-BR" dirty="0"/>
              <a:t> </a:t>
            </a:r>
            <a:r>
              <a:rPr lang="pt-BR" dirty="0" err="1"/>
              <a:t>of</a:t>
            </a:r>
            <a:r>
              <a:rPr lang="pt-BR" dirty="0"/>
              <a:t> a surface normal.</a:t>
            </a:r>
          </a:p>
        </p:txBody>
      </p:sp>
      <p:sp>
        <p:nvSpPr>
          <p:cNvPr id="4" name="Slide Number Placeholder 3">
            <a:extLst>
              <a:ext uri="{FF2B5EF4-FFF2-40B4-BE49-F238E27FC236}">
                <a16:creationId xmlns:a16="http://schemas.microsoft.com/office/drawing/2014/main" id="{D7D1464B-7232-06CE-C2B1-25F43ACDF9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
        <p:nvSpPr>
          <p:cNvPr id="6" name="TextBox 5">
            <a:extLst>
              <a:ext uri="{FF2B5EF4-FFF2-40B4-BE49-F238E27FC236}">
                <a16:creationId xmlns:a16="http://schemas.microsoft.com/office/drawing/2014/main" id="{69FC2314-4EBD-E708-3F44-917245CFC9DB}"/>
              </a:ext>
            </a:extLst>
          </p:cNvPr>
          <p:cNvSpPr txBox="1"/>
          <p:nvPr/>
        </p:nvSpPr>
        <p:spPr>
          <a:xfrm>
            <a:off x="1479042" y="2857500"/>
            <a:ext cx="4585716" cy="738664"/>
          </a:xfrm>
          <a:prstGeom prst="rect">
            <a:avLst/>
          </a:prstGeom>
          <a:noFill/>
        </p:spPr>
        <p:txBody>
          <a:bodyPr wrap="square">
            <a:spAutoFit/>
          </a:bodyPr>
          <a:lstStyle/>
          <a:p>
            <a:pPr algn="l"/>
            <a:r>
              <a:rPr lang="en-US" b="0" i="0" dirty="0">
                <a:solidFill>
                  <a:srgbClr val="CC99CD"/>
                </a:solidFill>
                <a:effectLst/>
                <a:latin typeface="system-ui"/>
              </a:rPr>
              <a:t>vec3</a:t>
            </a:r>
            <a:r>
              <a:rPr lang="en-US" b="0" i="0" dirty="0">
                <a:solidFill>
                  <a:srgbClr val="2D3748"/>
                </a:solidFill>
                <a:effectLst/>
                <a:latin typeface="system-ui"/>
              </a:rPr>
              <a:t> </a:t>
            </a:r>
            <a:r>
              <a:rPr lang="en-US" b="0" i="0" dirty="0" err="1">
                <a:solidFill>
                  <a:srgbClr val="2D3748"/>
                </a:solidFill>
                <a:effectLst/>
                <a:latin typeface="system-ui"/>
              </a:rPr>
              <a:t>diffuseReflection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pic>
        <p:nvPicPr>
          <p:cNvPr id="5124" name="Picture 4" descr="Illustration of a sun shining down rays on top of an orange sphere sitting on a brown floor.">
            <a:extLst>
              <a:ext uri="{FF2B5EF4-FFF2-40B4-BE49-F238E27FC236}">
                <a16:creationId xmlns:a16="http://schemas.microsoft.com/office/drawing/2014/main" id="{395A8517-ECB7-72E8-30F3-8220EE522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472" y="3385575"/>
            <a:ext cx="2229104" cy="22291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llustration of an orange sphere with three black arrows coming out of surface normals. A light ray shines down from the top of the illustration. The top of the sphere looks more illuminated than the bottom of the sphere.">
            <a:extLst>
              <a:ext uri="{FF2B5EF4-FFF2-40B4-BE49-F238E27FC236}">
                <a16:creationId xmlns:a16="http://schemas.microsoft.com/office/drawing/2014/main" id="{FCB8CD81-C58D-6C29-C8F2-80D185F42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152" y="3385575"/>
            <a:ext cx="2229104" cy="222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654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2DAE-68A4-F67C-6AEA-B9AE18223EFC}"/>
              </a:ext>
            </a:extLst>
          </p:cNvPr>
          <p:cNvSpPr>
            <a:spLocks noGrp="1"/>
          </p:cNvSpPr>
          <p:nvPr>
            <p:ph type="title"/>
          </p:nvPr>
        </p:nvSpPr>
        <p:spPr/>
        <p:txBody>
          <a:bodyPr/>
          <a:lstStyle/>
          <a:p>
            <a:r>
              <a:rPr lang="pt-BR" dirty="0"/>
              <a:t>Calculando a Normal</a:t>
            </a:r>
          </a:p>
        </p:txBody>
      </p:sp>
      <p:sp>
        <p:nvSpPr>
          <p:cNvPr id="3" name="Text Placeholder 2">
            <a:extLst>
              <a:ext uri="{FF2B5EF4-FFF2-40B4-BE49-F238E27FC236}">
                <a16:creationId xmlns:a16="http://schemas.microsoft.com/office/drawing/2014/main" id="{74D58543-F0E3-96E0-0E5E-A0E119E7B3D9}"/>
              </a:ext>
            </a:extLst>
          </p:cNvPr>
          <p:cNvSpPr>
            <a:spLocks noGrp="1"/>
          </p:cNvSpPr>
          <p:nvPr>
            <p:ph type="body" idx="1"/>
          </p:nvPr>
        </p:nvSpPr>
        <p:spPr/>
        <p:txBody>
          <a:bodyPr/>
          <a:lstStyle/>
          <a:p>
            <a:r>
              <a:rPr lang="en-US" b="0" i="0" dirty="0">
                <a:solidFill>
                  <a:srgbClr val="2D3748"/>
                </a:solidFill>
                <a:effectLst/>
                <a:latin typeface="system-ui"/>
              </a:rPr>
              <a:t>To find the gradient of a surface, we need two points. We'll take a point on the surface of the sphere and subtract a small number from it to get the second point. That'll let us perform a cheap trick to find the gradient. We can then use this gradient value as the surface normal.</a:t>
            </a:r>
            <a:endParaRPr lang="en-US" dirty="0">
              <a:solidFill>
                <a:srgbClr val="2D3748"/>
              </a:solidFill>
              <a:latin typeface="system-ui"/>
            </a:endParaRPr>
          </a:p>
          <a:p>
            <a:pPr algn="l"/>
            <a:r>
              <a:rPr lang="en-US" b="0" i="0" dirty="0">
                <a:solidFill>
                  <a:srgbClr val="2D3748"/>
                </a:solidFill>
                <a:effectLst/>
                <a:latin typeface="system-ui"/>
              </a:rPr>
              <a:t>Given a surface, f(</a:t>
            </a:r>
            <a:r>
              <a:rPr lang="en-US" b="0" i="0" dirty="0" err="1">
                <a:solidFill>
                  <a:srgbClr val="2D3748"/>
                </a:solidFill>
                <a:effectLst/>
                <a:latin typeface="system-ui"/>
              </a:rPr>
              <a:t>x,y,z</a:t>
            </a:r>
            <a:r>
              <a:rPr lang="en-US" b="0" i="0" dirty="0">
                <a:solidFill>
                  <a:srgbClr val="2D3748"/>
                </a:solidFill>
                <a:effectLst/>
                <a:latin typeface="system-ui"/>
              </a:rPr>
              <a:t>), the gradient along the surface will have the following equation:</a:t>
            </a:r>
          </a:p>
          <a:p>
            <a:br>
              <a:rPr lang="en-US" dirty="0"/>
            </a:br>
            <a:endParaRPr lang="pt-BR" dirty="0"/>
          </a:p>
        </p:txBody>
      </p:sp>
      <p:sp>
        <p:nvSpPr>
          <p:cNvPr id="4" name="Slide Number Placeholder 3">
            <a:extLst>
              <a:ext uri="{FF2B5EF4-FFF2-40B4-BE49-F238E27FC236}">
                <a16:creationId xmlns:a16="http://schemas.microsoft.com/office/drawing/2014/main" id="{F5A98871-93D8-BCE7-69F7-C553D31AC6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33</a:t>
            </a:fld>
            <a:endParaRPr lang="pt-BR"/>
          </a:p>
        </p:txBody>
      </p:sp>
      <p:sp>
        <p:nvSpPr>
          <p:cNvPr id="6" name="TextBox 5">
            <a:extLst>
              <a:ext uri="{FF2B5EF4-FFF2-40B4-BE49-F238E27FC236}">
                <a16:creationId xmlns:a16="http://schemas.microsoft.com/office/drawing/2014/main" id="{A6A2365B-8F5C-ACB9-8CD6-55DF2D0BEC32}"/>
              </a:ext>
            </a:extLst>
          </p:cNvPr>
          <p:cNvSpPr txBox="1"/>
          <p:nvPr/>
        </p:nvSpPr>
        <p:spPr>
          <a:xfrm>
            <a:off x="475013" y="2857500"/>
            <a:ext cx="4585716" cy="2677656"/>
          </a:xfrm>
          <a:prstGeom prst="rect">
            <a:avLst/>
          </a:prstGeom>
          <a:noFill/>
        </p:spPr>
        <p:txBody>
          <a:bodyPr wrap="square">
            <a:spAutoFit/>
          </a:bodyPr>
          <a:lstStyle/>
          <a:p>
            <a:r>
              <a:rPr lang="pt-BR" dirty="0"/>
              <a:t>vec3 </a:t>
            </a:r>
            <a:r>
              <a:rPr lang="pt-BR" dirty="0" err="1"/>
              <a:t>calcNormal</a:t>
            </a:r>
            <a:r>
              <a:rPr lang="pt-BR" dirty="0"/>
              <a:t>(vec3 </a:t>
            </a:r>
            <a:r>
              <a:rPr lang="pt-BR" dirty="0" err="1"/>
              <a:t>p</a:t>
            </a:r>
            <a:r>
              <a:rPr lang="pt-BR" dirty="0"/>
              <a:t>) {</a:t>
            </a:r>
          </a:p>
          <a:p>
            <a:r>
              <a:rPr lang="pt-BR" dirty="0"/>
              <a:t>  </a:t>
            </a:r>
            <a:r>
              <a:rPr lang="pt-BR" dirty="0" err="1"/>
              <a:t>float</a:t>
            </a:r>
            <a:r>
              <a:rPr lang="pt-BR" dirty="0"/>
              <a:t> e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normalize(vec3(</a:t>
            </a:r>
          </a:p>
          <a:p>
            <a:r>
              <a:rPr lang="pt-BR" dirty="0"/>
              <a:t>    </a:t>
            </a:r>
            <a:r>
              <a:rPr lang="pt-BR" dirty="0" err="1"/>
              <a:t>sdSphere</a:t>
            </a:r>
            <a:r>
              <a:rPr lang="pt-BR" dirty="0"/>
              <a:t>(vec3(</a:t>
            </a:r>
            <a:r>
              <a:rPr lang="pt-BR" dirty="0" err="1"/>
              <a:t>p.x</a:t>
            </a:r>
            <a:r>
              <a:rPr lang="pt-BR" dirty="0"/>
              <a:t> + e, </a:t>
            </a:r>
            <a:r>
              <a:rPr lang="pt-BR" dirty="0" err="1"/>
              <a:t>p.y</a:t>
            </a:r>
            <a:r>
              <a:rPr lang="pt-BR" dirty="0"/>
              <a:t>, </a:t>
            </a:r>
            <a:r>
              <a:rPr lang="pt-BR" dirty="0" err="1"/>
              <a:t>p.z</a:t>
            </a:r>
            <a:r>
              <a:rPr lang="pt-BR" dirty="0"/>
              <a:t>), </a:t>
            </a:r>
            <a:r>
              <a:rPr lang="pt-BR" dirty="0" err="1"/>
              <a:t>r</a:t>
            </a:r>
            <a:r>
              <a:rPr lang="pt-BR" dirty="0"/>
              <a:t>) - </a:t>
            </a:r>
            <a:r>
              <a:rPr lang="pt-BR" dirty="0" err="1"/>
              <a:t>sdSphere</a:t>
            </a:r>
            <a:r>
              <a:rPr lang="pt-BR" dirty="0"/>
              <a:t>(vec3(</a:t>
            </a:r>
            <a:r>
              <a:rPr lang="pt-BR" dirty="0" err="1"/>
              <a:t>p.x</a:t>
            </a:r>
            <a:r>
              <a:rPr lang="pt-BR" dirty="0"/>
              <a:t> - e, </a:t>
            </a:r>
            <a:r>
              <a:rPr lang="pt-BR" dirty="0" err="1"/>
              <a:t>p.y</a:t>
            </a:r>
            <a:r>
              <a:rPr lang="pt-BR" dirty="0"/>
              <a:t>, </a:t>
            </a:r>
            <a:r>
              <a:rPr lang="pt-BR" dirty="0" err="1"/>
              <a:t>p.z</a:t>
            </a:r>
            <a:r>
              <a:rPr lang="pt-BR" dirty="0"/>
              <a:t>), </a:t>
            </a:r>
            <a:r>
              <a:rPr lang="pt-BR" dirty="0" err="1"/>
              <a:t>r</a:t>
            </a:r>
            <a:r>
              <a:rPr lang="pt-BR" dirty="0"/>
              <a:t>),</a:t>
            </a:r>
          </a:p>
          <a:p>
            <a:r>
              <a:rPr lang="pt-BR" dirty="0"/>
              <a:t>    </a:t>
            </a:r>
            <a:r>
              <a:rPr lang="pt-BR" dirty="0" err="1"/>
              <a:t>sdSphere</a:t>
            </a:r>
            <a:r>
              <a:rPr lang="pt-BR" dirty="0"/>
              <a:t>(vec3(</a:t>
            </a:r>
            <a:r>
              <a:rPr lang="pt-BR" dirty="0" err="1"/>
              <a:t>p.x</a:t>
            </a:r>
            <a:r>
              <a:rPr lang="pt-BR" dirty="0"/>
              <a:t>, </a:t>
            </a:r>
            <a:r>
              <a:rPr lang="pt-BR" dirty="0" err="1"/>
              <a:t>p.y</a:t>
            </a:r>
            <a:r>
              <a:rPr lang="pt-BR" dirty="0"/>
              <a:t> + e, </a:t>
            </a:r>
            <a:r>
              <a:rPr lang="pt-BR" dirty="0" err="1"/>
              <a:t>p.z</a:t>
            </a:r>
            <a:r>
              <a:rPr lang="pt-BR" dirty="0"/>
              <a:t>), </a:t>
            </a:r>
            <a:r>
              <a:rPr lang="pt-BR" dirty="0" err="1"/>
              <a:t>r</a:t>
            </a:r>
            <a:r>
              <a:rPr lang="pt-BR" dirty="0"/>
              <a:t>) - </a:t>
            </a:r>
            <a:r>
              <a:rPr lang="pt-BR" dirty="0" err="1"/>
              <a:t>sdSphere</a:t>
            </a:r>
            <a:r>
              <a:rPr lang="pt-BR" dirty="0"/>
              <a:t>(vec3(</a:t>
            </a:r>
            <a:r>
              <a:rPr lang="pt-BR" dirty="0" err="1"/>
              <a:t>p.x</a:t>
            </a:r>
            <a:r>
              <a:rPr lang="pt-BR" dirty="0"/>
              <a:t>, </a:t>
            </a:r>
            <a:r>
              <a:rPr lang="pt-BR" dirty="0" err="1"/>
              <a:t>p.y</a:t>
            </a:r>
            <a:r>
              <a:rPr lang="pt-BR" dirty="0"/>
              <a:t> - e, </a:t>
            </a:r>
            <a:r>
              <a:rPr lang="pt-BR" dirty="0" err="1"/>
              <a:t>p.z</a:t>
            </a:r>
            <a:r>
              <a:rPr lang="pt-BR" dirty="0"/>
              <a:t>), </a:t>
            </a:r>
            <a:r>
              <a:rPr lang="pt-BR" dirty="0" err="1"/>
              <a:t>r</a:t>
            </a:r>
            <a:r>
              <a:rPr lang="pt-BR" dirty="0"/>
              <a:t>),</a:t>
            </a:r>
          </a:p>
          <a:p>
            <a:r>
              <a:rPr lang="pt-BR" dirty="0"/>
              <a:t>    </a:t>
            </a:r>
            <a:r>
              <a:rPr lang="pt-BR" dirty="0" err="1"/>
              <a:t>sdSphere</a:t>
            </a:r>
            <a:r>
              <a:rPr lang="pt-BR" dirty="0"/>
              <a:t>(vec3(</a:t>
            </a:r>
            <a:r>
              <a:rPr lang="pt-BR" dirty="0" err="1"/>
              <a:t>p.x</a:t>
            </a:r>
            <a:r>
              <a:rPr lang="pt-BR" dirty="0"/>
              <a:t>, </a:t>
            </a:r>
            <a:r>
              <a:rPr lang="pt-BR" dirty="0" err="1"/>
              <a:t>p.y</a:t>
            </a:r>
            <a:r>
              <a:rPr lang="pt-BR" dirty="0"/>
              <a:t>, </a:t>
            </a:r>
            <a:r>
              <a:rPr lang="pt-BR" dirty="0" err="1"/>
              <a:t>p.z</a:t>
            </a:r>
            <a:r>
              <a:rPr lang="pt-BR" dirty="0"/>
              <a:t>  + e), </a:t>
            </a:r>
            <a:r>
              <a:rPr lang="pt-BR" dirty="0" err="1"/>
              <a:t>r</a:t>
            </a:r>
            <a:r>
              <a:rPr lang="pt-BR" dirty="0"/>
              <a:t>) - </a:t>
            </a:r>
            <a:r>
              <a:rPr lang="pt-BR" dirty="0" err="1"/>
              <a:t>sdSphere</a:t>
            </a:r>
            <a:r>
              <a:rPr lang="pt-BR" dirty="0"/>
              <a:t>(vec3(</a:t>
            </a:r>
            <a:r>
              <a:rPr lang="pt-BR" dirty="0" err="1"/>
              <a:t>p.x</a:t>
            </a:r>
            <a:r>
              <a:rPr lang="pt-BR" dirty="0"/>
              <a:t>, </a:t>
            </a:r>
            <a:r>
              <a:rPr lang="pt-BR" dirty="0" err="1"/>
              <a:t>p.y</a:t>
            </a:r>
            <a:r>
              <a:rPr lang="pt-BR" dirty="0"/>
              <a:t>, </a:t>
            </a:r>
            <a:r>
              <a:rPr lang="pt-BR" dirty="0" err="1"/>
              <a:t>p.z</a:t>
            </a:r>
            <a:r>
              <a:rPr lang="pt-BR" dirty="0"/>
              <a:t> - e), </a:t>
            </a:r>
            <a:r>
              <a:rPr lang="pt-BR" dirty="0" err="1"/>
              <a:t>r</a:t>
            </a:r>
            <a:r>
              <a:rPr lang="pt-BR" dirty="0"/>
              <a:t>)</a:t>
            </a:r>
          </a:p>
          <a:p>
            <a:r>
              <a:rPr lang="pt-BR" dirty="0"/>
              <a:t>  ));</a:t>
            </a:r>
          </a:p>
          <a:p>
            <a:r>
              <a:rPr lang="pt-BR" dirty="0"/>
              <a:t>}</a:t>
            </a:r>
          </a:p>
        </p:txBody>
      </p:sp>
      <p:pic>
        <p:nvPicPr>
          <p:cNvPr id="7170" name="Picture 2" descr="Equation for the gradient of a surface to find the surface normal.">
            <a:extLst>
              <a:ext uri="{FF2B5EF4-FFF2-40B4-BE49-F238E27FC236}">
                <a16:creationId xmlns:a16="http://schemas.microsoft.com/office/drawing/2014/main" id="{44231A25-64E7-D055-E2EC-6D7B004D6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288" y="3437420"/>
            <a:ext cx="4294632" cy="118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28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AF6A-E560-0E1E-1142-D56B6C551E57}"/>
              </a:ext>
            </a:extLst>
          </p:cNvPr>
          <p:cNvSpPr>
            <a:spLocks noGrp="1"/>
          </p:cNvSpPr>
          <p:nvPr>
            <p:ph type="title"/>
          </p:nvPr>
        </p:nvSpPr>
        <p:spPr/>
        <p:txBody>
          <a:bodyPr/>
          <a:lstStyle/>
          <a:p>
            <a:r>
              <a:rPr lang="pt-BR" dirty="0"/>
              <a:t>Na prática</a:t>
            </a:r>
          </a:p>
        </p:txBody>
      </p:sp>
      <p:sp>
        <p:nvSpPr>
          <p:cNvPr id="3" name="Text Placeholder 2">
            <a:extLst>
              <a:ext uri="{FF2B5EF4-FFF2-40B4-BE49-F238E27FC236}">
                <a16:creationId xmlns:a16="http://schemas.microsoft.com/office/drawing/2014/main" id="{5C20784C-D6CB-923D-A864-8F4107051BBE}"/>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BAB12054-0C17-628C-D5ED-FEC0AB7A54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34</a:t>
            </a:fld>
            <a:endParaRPr lang="pt-BR"/>
          </a:p>
        </p:txBody>
      </p:sp>
      <p:sp>
        <p:nvSpPr>
          <p:cNvPr id="6" name="TextBox 5">
            <a:extLst>
              <a:ext uri="{FF2B5EF4-FFF2-40B4-BE49-F238E27FC236}">
                <a16:creationId xmlns:a16="http://schemas.microsoft.com/office/drawing/2014/main" id="{B595ED5D-1ABF-575A-24C4-780C9D4A4475}"/>
              </a:ext>
            </a:extLst>
          </p:cNvPr>
          <p:cNvSpPr txBox="1"/>
          <p:nvPr/>
        </p:nvSpPr>
        <p:spPr>
          <a:xfrm>
            <a:off x="2265426" y="1734116"/>
            <a:ext cx="4585716" cy="2246769"/>
          </a:xfrm>
          <a:prstGeom prst="rect">
            <a:avLst/>
          </a:prstGeom>
          <a:noFill/>
        </p:spPr>
        <p:txBody>
          <a:bodyPr wrap="square">
            <a:spAutoFit/>
          </a:bodyPr>
          <a:lstStyle/>
          <a:p>
            <a:endParaRPr lang="pt-BR" dirty="0"/>
          </a:p>
          <a:p>
            <a:r>
              <a:rPr lang="pt-BR" dirty="0"/>
              <a:t>vec3 </a:t>
            </a:r>
            <a:r>
              <a:rPr lang="pt-BR" dirty="0" err="1"/>
              <a:t>calcNormal</a:t>
            </a:r>
            <a:r>
              <a:rPr lang="pt-BR" dirty="0"/>
              <a:t>(vec3 </a:t>
            </a:r>
            <a:r>
              <a:rPr lang="pt-BR" dirty="0" err="1"/>
              <a:t>p</a:t>
            </a:r>
            <a:r>
              <a:rPr lang="pt-BR" dirty="0"/>
              <a:t>) {</a:t>
            </a:r>
          </a:p>
          <a:p>
            <a:r>
              <a:rPr lang="pt-BR" dirty="0"/>
              <a:t>  vec2 e = vec2(1.0, -1.0)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a:t>
            </a:r>
          </a:p>
          <a:p>
            <a:r>
              <a:rPr lang="pt-BR" dirty="0"/>
              <a:t>    </a:t>
            </a:r>
            <a:r>
              <a:rPr lang="pt-BR" dirty="0" err="1"/>
              <a:t>e.xyy</a:t>
            </a:r>
            <a:r>
              <a:rPr lang="pt-BR" dirty="0"/>
              <a:t> * </a:t>
            </a:r>
            <a:r>
              <a:rPr lang="pt-BR" dirty="0" err="1"/>
              <a:t>sdSphere</a:t>
            </a:r>
            <a:r>
              <a:rPr lang="pt-BR" dirty="0"/>
              <a:t>(</a:t>
            </a:r>
            <a:r>
              <a:rPr lang="pt-BR" dirty="0" err="1"/>
              <a:t>p</a:t>
            </a:r>
            <a:r>
              <a:rPr lang="pt-BR" dirty="0"/>
              <a:t> + </a:t>
            </a:r>
            <a:r>
              <a:rPr lang="pt-BR" dirty="0" err="1"/>
              <a:t>e.xyy</a:t>
            </a:r>
            <a:r>
              <a:rPr lang="pt-BR" dirty="0"/>
              <a:t>, </a:t>
            </a:r>
            <a:r>
              <a:rPr lang="pt-BR" dirty="0" err="1"/>
              <a:t>r</a:t>
            </a:r>
            <a:r>
              <a:rPr lang="pt-BR" dirty="0"/>
              <a:t>) +</a:t>
            </a:r>
          </a:p>
          <a:p>
            <a:r>
              <a:rPr lang="pt-BR" dirty="0"/>
              <a:t>    </a:t>
            </a:r>
            <a:r>
              <a:rPr lang="pt-BR" dirty="0" err="1"/>
              <a:t>e.yyx</a:t>
            </a:r>
            <a:r>
              <a:rPr lang="pt-BR" dirty="0"/>
              <a:t> * </a:t>
            </a:r>
            <a:r>
              <a:rPr lang="pt-BR" dirty="0" err="1"/>
              <a:t>sdSphere</a:t>
            </a:r>
            <a:r>
              <a:rPr lang="pt-BR" dirty="0"/>
              <a:t>(</a:t>
            </a:r>
            <a:r>
              <a:rPr lang="pt-BR" dirty="0" err="1"/>
              <a:t>p</a:t>
            </a:r>
            <a:r>
              <a:rPr lang="pt-BR" dirty="0"/>
              <a:t> + </a:t>
            </a:r>
            <a:r>
              <a:rPr lang="pt-BR" dirty="0" err="1"/>
              <a:t>e.yyx</a:t>
            </a:r>
            <a:r>
              <a:rPr lang="pt-BR" dirty="0"/>
              <a:t>, </a:t>
            </a:r>
            <a:r>
              <a:rPr lang="pt-BR" dirty="0" err="1"/>
              <a:t>r</a:t>
            </a:r>
            <a:r>
              <a:rPr lang="pt-BR" dirty="0"/>
              <a:t>) +</a:t>
            </a:r>
          </a:p>
          <a:p>
            <a:r>
              <a:rPr lang="pt-BR" dirty="0"/>
              <a:t>    </a:t>
            </a:r>
            <a:r>
              <a:rPr lang="pt-BR" dirty="0" err="1"/>
              <a:t>e.yxy</a:t>
            </a:r>
            <a:r>
              <a:rPr lang="pt-BR" dirty="0"/>
              <a:t> * </a:t>
            </a:r>
            <a:r>
              <a:rPr lang="pt-BR" dirty="0" err="1"/>
              <a:t>sdSphere</a:t>
            </a:r>
            <a:r>
              <a:rPr lang="pt-BR" dirty="0"/>
              <a:t>(</a:t>
            </a:r>
            <a:r>
              <a:rPr lang="pt-BR" dirty="0" err="1"/>
              <a:t>p</a:t>
            </a:r>
            <a:r>
              <a:rPr lang="pt-BR" dirty="0"/>
              <a:t> + </a:t>
            </a:r>
            <a:r>
              <a:rPr lang="pt-BR" dirty="0" err="1"/>
              <a:t>e.yxy</a:t>
            </a:r>
            <a:r>
              <a:rPr lang="pt-BR" dirty="0"/>
              <a:t>, </a:t>
            </a:r>
            <a:r>
              <a:rPr lang="pt-BR" dirty="0" err="1"/>
              <a:t>r</a:t>
            </a:r>
            <a:r>
              <a:rPr lang="pt-BR" dirty="0"/>
              <a:t>) +</a:t>
            </a:r>
          </a:p>
          <a:p>
            <a:r>
              <a:rPr lang="pt-BR" dirty="0"/>
              <a:t>    </a:t>
            </a:r>
            <a:r>
              <a:rPr lang="pt-BR" dirty="0" err="1"/>
              <a:t>e.xxx</a:t>
            </a:r>
            <a:r>
              <a:rPr lang="pt-BR" dirty="0"/>
              <a:t> * </a:t>
            </a:r>
            <a:r>
              <a:rPr lang="pt-BR" dirty="0" err="1"/>
              <a:t>sdSphere</a:t>
            </a:r>
            <a:r>
              <a:rPr lang="pt-BR" dirty="0"/>
              <a:t>(</a:t>
            </a:r>
            <a:r>
              <a:rPr lang="pt-BR" dirty="0" err="1"/>
              <a:t>p</a:t>
            </a:r>
            <a:r>
              <a:rPr lang="pt-BR" dirty="0"/>
              <a:t> + </a:t>
            </a:r>
            <a:r>
              <a:rPr lang="pt-BR" dirty="0" err="1"/>
              <a:t>e.xxx</a:t>
            </a:r>
            <a:r>
              <a:rPr lang="pt-BR" dirty="0"/>
              <a:t>, </a:t>
            </a:r>
            <a:r>
              <a:rPr lang="pt-BR" dirty="0" err="1"/>
              <a:t>r</a:t>
            </a:r>
            <a:r>
              <a:rPr lang="pt-BR" dirty="0"/>
              <a:t>));</a:t>
            </a:r>
          </a:p>
          <a:p>
            <a:r>
              <a:rPr lang="pt-BR" dirty="0"/>
              <a:t>}</a:t>
            </a:r>
          </a:p>
        </p:txBody>
      </p:sp>
    </p:spTree>
    <p:extLst>
      <p:ext uri="{BB962C8B-B14F-4D97-AF65-F5344CB8AC3E}">
        <p14:creationId xmlns:p14="http://schemas.microsoft.com/office/powerpoint/2010/main" val="2923706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9804-0008-DEB2-0558-4D7A17266C67}"/>
              </a:ext>
            </a:extLst>
          </p:cNvPr>
          <p:cNvSpPr>
            <a:spLocks noGrp="1"/>
          </p:cNvSpPr>
          <p:nvPr>
            <p:ph type="title"/>
          </p:nvPr>
        </p:nvSpPr>
        <p:spPr/>
        <p:txBody>
          <a:bodyPr/>
          <a:lstStyle/>
          <a:p>
            <a:r>
              <a:rPr lang="pt-BR" dirty="0"/>
              <a:t>Luz</a:t>
            </a:r>
          </a:p>
        </p:txBody>
      </p:sp>
      <p:sp>
        <p:nvSpPr>
          <p:cNvPr id="3" name="Text Placeholder 2">
            <a:extLst>
              <a:ext uri="{FF2B5EF4-FFF2-40B4-BE49-F238E27FC236}">
                <a16:creationId xmlns:a16="http://schemas.microsoft.com/office/drawing/2014/main" id="{362CF046-186F-1E10-0193-BE05C799EA77}"/>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26AACDDA-5EF4-9AB5-70F4-96FD54E9D8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35</a:t>
            </a:fld>
            <a:endParaRPr lang="pt-BR"/>
          </a:p>
        </p:txBody>
      </p:sp>
      <p:sp>
        <p:nvSpPr>
          <p:cNvPr id="6" name="TextBox 5">
            <a:extLst>
              <a:ext uri="{FF2B5EF4-FFF2-40B4-BE49-F238E27FC236}">
                <a16:creationId xmlns:a16="http://schemas.microsoft.com/office/drawing/2014/main" id="{86E44F6E-5E9E-CF1A-FE30-2CDADA3BCCF6}"/>
              </a:ext>
            </a:extLst>
          </p:cNvPr>
          <p:cNvSpPr txBox="1"/>
          <p:nvPr/>
        </p:nvSpPr>
        <p:spPr>
          <a:xfrm>
            <a:off x="976122" y="1962948"/>
            <a:ext cx="4585716" cy="3754874"/>
          </a:xfrm>
          <a:prstGeom prst="rect">
            <a:avLst/>
          </a:prstGeom>
          <a:noFill/>
        </p:spPr>
        <p:txBody>
          <a:bodyPr wrap="square">
            <a:spAutoFit/>
          </a:bodyPr>
          <a:lstStyle/>
          <a:p>
            <a:r>
              <a:rPr lang="en-US" dirty="0">
                <a:solidFill>
                  <a:srgbClr val="CC99CD"/>
                </a:solidFill>
                <a:effectLst/>
              </a:rPr>
              <a:t>vec3</a:t>
            </a:r>
            <a:r>
              <a:rPr lang="en-US" dirty="0"/>
              <a:t> </a:t>
            </a:r>
            <a:r>
              <a:rPr lang="en-US" dirty="0" err="1"/>
              <a:t>lightPosition</a:t>
            </a:r>
            <a:r>
              <a:rPr lang="en-US" dirty="0"/>
              <a:t>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2</a:t>
            </a:r>
            <a:r>
              <a:rPr lang="en-US" dirty="0">
                <a:solidFill>
                  <a:srgbClr val="CCCCCC"/>
                </a:solidFill>
                <a:effectLst/>
              </a:rPr>
              <a:t>,</a:t>
            </a:r>
            <a:r>
              <a:rPr lang="en-US" dirty="0"/>
              <a:t> </a:t>
            </a:r>
            <a:r>
              <a:rPr lang="en-US" dirty="0">
                <a:solidFill>
                  <a:srgbClr val="F08D49"/>
                </a:solidFill>
                <a:effectLst/>
              </a:rPr>
              <a:t>2</a:t>
            </a:r>
            <a:r>
              <a:rPr lang="en-US" dirty="0">
                <a:solidFill>
                  <a:srgbClr val="CCCCCC"/>
                </a:solidFill>
                <a:effectLst/>
              </a:rPr>
              <a:t>,</a:t>
            </a:r>
            <a:r>
              <a:rPr lang="en-US" dirty="0"/>
              <a:t> </a:t>
            </a:r>
            <a:r>
              <a:rPr lang="en-US" dirty="0">
                <a:solidFill>
                  <a:srgbClr val="F08D49"/>
                </a:solidFill>
                <a:effectLst/>
              </a:rPr>
              <a:t>4</a:t>
            </a:r>
            <a:r>
              <a:rPr lang="en-US" dirty="0">
                <a:solidFill>
                  <a:srgbClr val="CCCCCC"/>
                </a:solidFill>
                <a:effectLst/>
              </a:rPr>
              <a:t>);</a:t>
            </a:r>
          </a:p>
          <a:p>
            <a:endParaRPr lang="en-US" dirty="0">
              <a:solidFill>
                <a:srgbClr val="CCCCCC"/>
              </a:solidFill>
            </a:endParaRPr>
          </a:p>
          <a:p>
            <a:pPr algn="l"/>
            <a:r>
              <a:rPr lang="en-US" b="0" i="0" dirty="0">
                <a:solidFill>
                  <a:srgbClr val="CC99CD"/>
                </a:solidFill>
                <a:effectLst/>
                <a:latin typeface="system-ui"/>
              </a:rPr>
              <a:t>vec3</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normalize</a:t>
            </a:r>
            <a:r>
              <a:rPr lang="en-US" b="0" i="0" dirty="0">
                <a:solidFill>
                  <a:srgbClr val="CCCCCC"/>
                </a:solidFill>
                <a:effectLst/>
                <a:latin typeface="system-ui"/>
              </a:rPr>
              <a:t>(</a:t>
            </a:r>
            <a:r>
              <a:rPr lang="en-US" b="0" i="0" dirty="0" err="1">
                <a:solidFill>
                  <a:srgbClr val="2D3748"/>
                </a:solidFill>
                <a:effectLst/>
                <a:latin typeface="system-ui"/>
              </a:rPr>
              <a:t>lightPosition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p</a:t>
            </a:r>
            <a:r>
              <a:rPr lang="en-US" b="0" i="0" dirty="0">
                <a:solidFill>
                  <a:srgbClr val="CCCCCC"/>
                </a:solidFill>
                <a:effectLst/>
                <a:latin typeface="system-ui"/>
              </a:rPr>
              <a:t>);</a:t>
            </a:r>
          </a:p>
          <a:p>
            <a:pPr algn="l"/>
            <a:endParaRPr lang="en-US" dirty="0">
              <a:solidFill>
                <a:srgbClr val="CCCCCC"/>
              </a:solidFill>
              <a:latin typeface="system-ui"/>
            </a:endParaRPr>
          </a:p>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999999"/>
                </a:solidFill>
                <a:effectLst/>
                <a:latin typeface="system-ui"/>
              </a:rPr>
              <a:t>// </a:t>
            </a:r>
            <a:r>
              <a:rPr lang="en-US" b="0" i="0" dirty="0" err="1">
                <a:solidFill>
                  <a:srgbClr val="999999"/>
                </a:solidFill>
                <a:effectLst/>
                <a:latin typeface="system-ui"/>
              </a:rPr>
              <a:t>dif</a:t>
            </a:r>
            <a:r>
              <a:rPr lang="en-US" b="0" i="0" dirty="0">
                <a:solidFill>
                  <a:srgbClr val="999999"/>
                </a:solidFill>
                <a:effectLst/>
                <a:latin typeface="system-ui"/>
              </a:rPr>
              <a:t> = diffuse reflection</a:t>
            </a:r>
            <a:r>
              <a:rPr lang="en-US" b="0" i="0" dirty="0">
                <a:solidFill>
                  <a:srgbClr val="2D3748"/>
                </a:solidFill>
                <a:effectLst/>
                <a:latin typeface="system-ui"/>
              </a:rPr>
              <a:t> </a:t>
            </a:r>
          </a:p>
          <a:p>
            <a:pPr algn="l"/>
            <a:endParaRPr lang="en-US" dirty="0"/>
          </a:p>
          <a:p>
            <a:pPr algn="l"/>
            <a:r>
              <a:rPr lang="en-US" b="0" i="0" dirty="0">
                <a:solidFill>
                  <a:srgbClr val="2D3748"/>
                </a:solidFill>
                <a:effectLst/>
                <a:latin typeface="system-ui"/>
              </a:rPr>
              <a:t>When we take the dot product between the normal and light direction vectors, we may end up with a negative value. To keep the value between zero and one so that we get a bigger range of values, we can use the </a:t>
            </a:r>
            <a:r>
              <a:rPr lang="en-US" b="1" i="0" dirty="0">
                <a:effectLst/>
                <a:latin typeface="system-ui"/>
                <a:hlinkClick r:id="rId2"/>
              </a:rPr>
              <a:t>clamp</a:t>
            </a:r>
            <a:r>
              <a:rPr lang="en-US" b="0" i="0" dirty="0">
                <a:solidFill>
                  <a:srgbClr val="2D3748"/>
                </a:solidFill>
                <a:effectLst/>
                <a:latin typeface="system-ui"/>
              </a:rPr>
              <a:t> function.</a:t>
            </a:r>
          </a:p>
          <a:p>
            <a:pPr algn="l"/>
            <a:br>
              <a:rPr lang="en-US" dirty="0"/>
            </a:br>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2834672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2CEE-649B-50AA-B1AA-E50FBD41035B}"/>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EB2FF720-6DEE-384F-F6F9-42821D0A7047}"/>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78903B9C-CB14-47A9-476A-DA67E8050D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36</a:t>
            </a:fld>
            <a:endParaRPr lang="pt-BR"/>
          </a:p>
        </p:txBody>
      </p:sp>
      <p:sp>
        <p:nvSpPr>
          <p:cNvPr id="6" name="TextBox 5">
            <a:extLst>
              <a:ext uri="{FF2B5EF4-FFF2-40B4-BE49-F238E27FC236}">
                <a16:creationId xmlns:a16="http://schemas.microsoft.com/office/drawing/2014/main" id="{14ED20D7-25FB-FF23-F6B6-935CB420E4D3}"/>
              </a:ext>
            </a:extLst>
          </p:cNvPr>
          <p:cNvSpPr txBox="1"/>
          <p:nvPr/>
        </p:nvSpPr>
        <p:spPr>
          <a:xfrm>
            <a:off x="1259586" y="769477"/>
            <a:ext cx="4585716" cy="14527054"/>
          </a:xfrm>
          <a:prstGeom prst="rect">
            <a:avLst/>
          </a:prstGeom>
          <a:noFill/>
        </p:spPr>
        <p:txBody>
          <a:bodyPr wrap="square">
            <a:spAutoFit/>
          </a:bodyPr>
          <a:lstStyle/>
          <a:p>
            <a:r>
              <a:rPr lang="pt-BR" dirty="0" err="1"/>
              <a:t>const</a:t>
            </a:r>
            <a:r>
              <a:rPr lang="pt-BR" dirty="0"/>
              <a:t> </a:t>
            </a:r>
            <a:r>
              <a:rPr lang="pt-BR" dirty="0" err="1"/>
              <a:t>int</a:t>
            </a:r>
            <a:r>
              <a:rPr lang="pt-BR" dirty="0"/>
              <a:t> MAX_MARCHING_STEPS = 255;</a:t>
            </a:r>
          </a:p>
          <a:p>
            <a:r>
              <a:rPr lang="pt-BR" dirty="0" err="1"/>
              <a:t>const</a:t>
            </a:r>
            <a:r>
              <a:rPr lang="pt-BR" dirty="0"/>
              <a:t> </a:t>
            </a:r>
            <a:r>
              <a:rPr lang="pt-BR" dirty="0" err="1"/>
              <a:t>float</a:t>
            </a:r>
            <a:r>
              <a:rPr lang="pt-BR" dirty="0"/>
              <a:t> MIN_DIST = 0.0;</a:t>
            </a:r>
          </a:p>
          <a:p>
            <a:r>
              <a:rPr lang="pt-BR" dirty="0" err="1"/>
              <a:t>const</a:t>
            </a:r>
            <a:r>
              <a:rPr lang="pt-BR" dirty="0"/>
              <a:t> </a:t>
            </a:r>
            <a:r>
              <a:rPr lang="pt-BR" dirty="0" err="1"/>
              <a:t>float</a:t>
            </a:r>
            <a:r>
              <a:rPr lang="pt-BR" dirty="0"/>
              <a:t> MAX_DIST = 100.0;</a:t>
            </a:r>
          </a:p>
          <a:p>
            <a:r>
              <a:rPr lang="pt-BR" dirty="0" err="1"/>
              <a:t>const</a:t>
            </a:r>
            <a:r>
              <a:rPr lang="pt-BR" dirty="0"/>
              <a:t> </a:t>
            </a:r>
            <a:r>
              <a:rPr lang="pt-BR" dirty="0" err="1"/>
              <a:t>float</a:t>
            </a:r>
            <a:r>
              <a:rPr lang="pt-BR" dirty="0"/>
              <a:t> PRECISION = 0.001;</a:t>
            </a:r>
          </a:p>
          <a:p>
            <a:endParaRPr lang="pt-BR" dirty="0"/>
          </a:p>
          <a:p>
            <a:r>
              <a:rPr lang="pt-BR" dirty="0" err="1"/>
              <a:t>float</a:t>
            </a:r>
            <a:r>
              <a:rPr lang="pt-BR" dirty="0"/>
              <a:t> </a:t>
            </a:r>
            <a:r>
              <a:rPr lang="pt-BR" dirty="0" err="1"/>
              <a:t>sdSphere</a:t>
            </a:r>
            <a:r>
              <a:rPr lang="pt-BR" dirty="0"/>
              <a:t>(vec3 </a:t>
            </a:r>
            <a:r>
              <a:rPr lang="pt-BR" dirty="0" err="1"/>
              <a:t>p</a:t>
            </a:r>
            <a:r>
              <a:rPr lang="pt-BR" dirty="0"/>
              <a:t>, </a:t>
            </a:r>
            <a:r>
              <a:rPr lang="pt-BR" dirty="0" err="1"/>
              <a:t>float</a:t>
            </a:r>
            <a:r>
              <a:rPr lang="pt-BR" dirty="0"/>
              <a:t> </a:t>
            </a:r>
            <a:r>
              <a:rPr lang="pt-BR" dirty="0" err="1"/>
              <a:t>r</a:t>
            </a:r>
            <a:r>
              <a:rPr lang="pt-BR" dirty="0"/>
              <a:t> )</a:t>
            </a:r>
          </a:p>
          <a:p>
            <a:r>
              <a:rPr lang="pt-BR" dirty="0"/>
              <a:t>{</a:t>
            </a:r>
          </a:p>
          <a:p>
            <a:r>
              <a:rPr lang="pt-BR" dirty="0"/>
              <a:t>  vec3 offset = vec3(0, 0, -2);</a:t>
            </a:r>
          </a:p>
          <a:p>
            <a:r>
              <a:rPr lang="pt-BR" dirty="0"/>
              <a:t>  </a:t>
            </a:r>
            <a:r>
              <a:rPr lang="pt-BR" dirty="0" err="1"/>
              <a:t>return</a:t>
            </a:r>
            <a:r>
              <a:rPr lang="pt-BR" dirty="0"/>
              <a:t> </a:t>
            </a:r>
            <a:r>
              <a:rPr lang="pt-BR" dirty="0" err="1"/>
              <a:t>length</a:t>
            </a:r>
            <a:r>
              <a:rPr lang="pt-BR" dirty="0"/>
              <a:t>(</a:t>
            </a:r>
            <a:r>
              <a:rPr lang="pt-BR" dirty="0" err="1"/>
              <a:t>p</a:t>
            </a:r>
            <a:r>
              <a:rPr lang="pt-BR" dirty="0"/>
              <a:t> - offset) - </a:t>
            </a:r>
            <a:r>
              <a:rPr lang="pt-BR" dirty="0" err="1"/>
              <a:t>r</a:t>
            </a:r>
            <a:r>
              <a:rPr lang="pt-BR" dirty="0"/>
              <a:t>;</a:t>
            </a:r>
          </a:p>
          <a:p>
            <a:r>
              <a:rPr lang="pt-BR" dirty="0"/>
              <a:t>}</a:t>
            </a:r>
          </a:p>
          <a:p>
            <a:endParaRPr lang="pt-BR" dirty="0"/>
          </a:p>
          <a:p>
            <a:r>
              <a:rPr lang="pt-BR" dirty="0" err="1"/>
              <a:t>float</a:t>
            </a:r>
            <a:r>
              <a:rPr lang="pt-BR" dirty="0"/>
              <a:t> </a:t>
            </a:r>
            <a:r>
              <a:rPr lang="pt-BR" dirty="0" err="1"/>
              <a:t>rayMarch</a:t>
            </a:r>
            <a:r>
              <a:rPr lang="pt-BR" dirty="0"/>
              <a:t>(vec3 </a:t>
            </a:r>
            <a:r>
              <a:rPr lang="pt-BR" dirty="0" err="1"/>
              <a:t>ro</a:t>
            </a:r>
            <a:r>
              <a:rPr lang="pt-BR" dirty="0"/>
              <a:t>, vec3 rd, </a:t>
            </a:r>
            <a:r>
              <a:rPr lang="pt-BR" dirty="0" err="1"/>
              <a:t>float</a:t>
            </a:r>
            <a:r>
              <a:rPr lang="pt-BR" dirty="0"/>
              <a:t> start, </a:t>
            </a:r>
            <a:r>
              <a:rPr lang="pt-BR" dirty="0" err="1"/>
              <a:t>float</a:t>
            </a:r>
            <a:r>
              <a:rPr lang="pt-BR" dirty="0"/>
              <a:t> </a:t>
            </a:r>
            <a:r>
              <a:rPr lang="pt-BR" dirty="0" err="1"/>
              <a:t>end</a:t>
            </a:r>
            <a:r>
              <a:rPr lang="pt-BR" dirty="0"/>
              <a:t>) {</a:t>
            </a:r>
          </a:p>
          <a:p>
            <a:r>
              <a:rPr lang="pt-BR" dirty="0"/>
              <a:t>  </a:t>
            </a:r>
            <a:r>
              <a:rPr lang="pt-BR" dirty="0" err="1"/>
              <a:t>float</a:t>
            </a:r>
            <a:r>
              <a:rPr lang="pt-BR" dirty="0"/>
              <a:t> </a:t>
            </a:r>
            <a:r>
              <a:rPr lang="pt-BR" dirty="0" err="1"/>
              <a:t>depth</a:t>
            </a:r>
            <a:r>
              <a:rPr lang="pt-BR" dirty="0"/>
              <a:t> = start;</a:t>
            </a:r>
          </a:p>
          <a:p>
            <a:endParaRPr lang="pt-BR" dirty="0"/>
          </a:p>
          <a:p>
            <a:r>
              <a:rPr lang="pt-BR" dirty="0"/>
              <a:t>  for (</a:t>
            </a:r>
            <a:r>
              <a:rPr lang="pt-BR" dirty="0" err="1"/>
              <a:t>int</a:t>
            </a:r>
            <a:r>
              <a:rPr lang="pt-BR" dirty="0"/>
              <a:t> </a:t>
            </a:r>
            <a:r>
              <a:rPr lang="pt-BR" dirty="0" err="1"/>
              <a:t>i</a:t>
            </a:r>
            <a:r>
              <a:rPr lang="pt-BR" dirty="0"/>
              <a:t> = 0; </a:t>
            </a:r>
            <a:r>
              <a:rPr lang="pt-BR" dirty="0" err="1"/>
              <a:t>i</a:t>
            </a:r>
            <a:r>
              <a:rPr lang="pt-BR" dirty="0"/>
              <a:t> &lt; MAX_MARCHING_STEPS; </a:t>
            </a:r>
            <a:r>
              <a:rPr lang="pt-BR" dirty="0" err="1"/>
              <a:t>i</a:t>
            </a:r>
            <a:r>
              <a:rPr lang="pt-BR" dirty="0"/>
              <a:t>++) {</a:t>
            </a:r>
          </a:p>
          <a:p>
            <a:r>
              <a:rPr lang="pt-BR" dirty="0"/>
              <a:t>    vec3 </a:t>
            </a:r>
            <a:r>
              <a:rPr lang="pt-BR" dirty="0" err="1"/>
              <a:t>p</a:t>
            </a:r>
            <a:r>
              <a:rPr lang="pt-BR" dirty="0"/>
              <a:t> = </a:t>
            </a:r>
            <a:r>
              <a:rPr lang="pt-BR" dirty="0" err="1"/>
              <a:t>ro</a:t>
            </a:r>
            <a:r>
              <a:rPr lang="pt-BR" dirty="0"/>
              <a:t> + </a:t>
            </a:r>
            <a:r>
              <a:rPr lang="pt-BR" dirty="0" err="1"/>
              <a:t>depth</a:t>
            </a:r>
            <a:r>
              <a:rPr lang="pt-BR" dirty="0"/>
              <a:t> * rd;</a:t>
            </a:r>
          </a:p>
          <a:p>
            <a:r>
              <a:rPr lang="pt-BR" dirty="0"/>
              <a:t>    </a:t>
            </a:r>
            <a:r>
              <a:rPr lang="pt-BR" dirty="0" err="1"/>
              <a:t>float</a:t>
            </a:r>
            <a:r>
              <a:rPr lang="pt-BR" dirty="0"/>
              <a:t> </a:t>
            </a:r>
            <a:r>
              <a:rPr lang="pt-BR" dirty="0" err="1"/>
              <a:t>d</a:t>
            </a:r>
            <a:r>
              <a:rPr lang="pt-BR" dirty="0"/>
              <a:t> = </a:t>
            </a:r>
            <a:r>
              <a:rPr lang="pt-BR" dirty="0" err="1"/>
              <a:t>sdSphere</a:t>
            </a:r>
            <a:r>
              <a:rPr lang="pt-BR" dirty="0"/>
              <a:t>(</a:t>
            </a:r>
            <a:r>
              <a:rPr lang="pt-BR" dirty="0" err="1"/>
              <a:t>p</a:t>
            </a:r>
            <a:r>
              <a:rPr lang="pt-BR" dirty="0"/>
              <a:t>, 1.);</a:t>
            </a:r>
          </a:p>
          <a:p>
            <a:r>
              <a:rPr lang="pt-BR" dirty="0"/>
              <a:t>    </a:t>
            </a:r>
            <a:r>
              <a:rPr lang="pt-BR" dirty="0" err="1"/>
              <a:t>depth</a:t>
            </a:r>
            <a:r>
              <a:rPr lang="pt-BR" dirty="0"/>
              <a:t> += </a:t>
            </a:r>
            <a:r>
              <a:rPr lang="pt-BR" dirty="0" err="1"/>
              <a:t>d</a:t>
            </a:r>
            <a:r>
              <a:rPr lang="pt-BR" dirty="0"/>
              <a:t>;</a:t>
            </a:r>
          </a:p>
          <a:p>
            <a:r>
              <a:rPr lang="pt-BR" dirty="0"/>
              <a:t>    </a:t>
            </a:r>
            <a:r>
              <a:rPr lang="pt-BR" dirty="0" err="1"/>
              <a:t>if</a:t>
            </a:r>
            <a:r>
              <a:rPr lang="pt-BR" dirty="0"/>
              <a:t> (</a:t>
            </a:r>
            <a:r>
              <a:rPr lang="pt-BR" dirty="0" err="1"/>
              <a:t>d</a:t>
            </a:r>
            <a:r>
              <a:rPr lang="pt-BR" dirty="0"/>
              <a:t> &lt; PRECISION || </a:t>
            </a:r>
            <a:r>
              <a:rPr lang="pt-BR" dirty="0" err="1"/>
              <a:t>depth</a:t>
            </a:r>
            <a:r>
              <a:rPr lang="pt-BR" dirty="0"/>
              <a:t> &gt; </a:t>
            </a:r>
            <a:r>
              <a:rPr lang="pt-BR" dirty="0" err="1"/>
              <a:t>end</a:t>
            </a:r>
            <a:r>
              <a:rPr lang="pt-BR" dirty="0"/>
              <a:t>) break;</a:t>
            </a:r>
          </a:p>
          <a:p>
            <a:r>
              <a:rPr lang="pt-BR" dirty="0"/>
              <a:t>  }</a:t>
            </a:r>
          </a:p>
          <a:p>
            <a:endParaRPr lang="pt-BR" dirty="0"/>
          </a:p>
          <a:p>
            <a:r>
              <a:rPr lang="pt-BR" dirty="0"/>
              <a:t>  </a:t>
            </a:r>
            <a:r>
              <a:rPr lang="pt-BR" dirty="0" err="1"/>
              <a:t>return</a:t>
            </a:r>
            <a:r>
              <a:rPr lang="pt-BR" dirty="0"/>
              <a:t> </a:t>
            </a:r>
            <a:r>
              <a:rPr lang="pt-BR" dirty="0" err="1"/>
              <a:t>depth</a:t>
            </a:r>
            <a:r>
              <a:rPr lang="pt-BR" dirty="0"/>
              <a:t>;</a:t>
            </a:r>
          </a:p>
          <a:p>
            <a:r>
              <a:rPr lang="pt-BR" dirty="0"/>
              <a:t>}</a:t>
            </a:r>
          </a:p>
          <a:p>
            <a:endParaRPr lang="pt-BR" dirty="0"/>
          </a:p>
          <a:p>
            <a:r>
              <a:rPr lang="pt-BR" dirty="0"/>
              <a:t>vec3 </a:t>
            </a:r>
            <a:r>
              <a:rPr lang="pt-BR" dirty="0" err="1"/>
              <a:t>calcNormal</a:t>
            </a:r>
            <a:r>
              <a:rPr lang="pt-BR" dirty="0"/>
              <a:t>(vec3 </a:t>
            </a:r>
            <a:r>
              <a:rPr lang="pt-BR" dirty="0" err="1"/>
              <a:t>p</a:t>
            </a:r>
            <a:r>
              <a:rPr lang="pt-BR" dirty="0"/>
              <a:t>) {</a:t>
            </a:r>
          </a:p>
          <a:p>
            <a:r>
              <a:rPr lang="pt-BR" dirty="0"/>
              <a:t>    vec2 e = vec2(1.0, -1.0)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a:t>
            </a:r>
          </a:p>
          <a:p>
            <a:r>
              <a:rPr lang="pt-BR" dirty="0"/>
              <a:t>      </a:t>
            </a:r>
            <a:r>
              <a:rPr lang="pt-BR" dirty="0" err="1"/>
              <a:t>e.xyy</a:t>
            </a:r>
            <a:r>
              <a:rPr lang="pt-BR" dirty="0"/>
              <a:t> * </a:t>
            </a:r>
            <a:r>
              <a:rPr lang="pt-BR" dirty="0" err="1"/>
              <a:t>sdSphere</a:t>
            </a:r>
            <a:r>
              <a:rPr lang="pt-BR" dirty="0"/>
              <a:t>(</a:t>
            </a:r>
            <a:r>
              <a:rPr lang="pt-BR" dirty="0" err="1"/>
              <a:t>p</a:t>
            </a:r>
            <a:r>
              <a:rPr lang="pt-BR" dirty="0"/>
              <a:t> + </a:t>
            </a:r>
            <a:r>
              <a:rPr lang="pt-BR" dirty="0" err="1"/>
              <a:t>e.xyy</a:t>
            </a:r>
            <a:r>
              <a:rPr lang="pt-BR" dirty="0"/>
              <a:t>, </a:t>
            </a:r>
            <a:r>
              <a:rPr lang="pt-BR" dirty="0" err="1"/>
              <a:t>r</a:t>
            </a:r>
            <a:r>
              <a:rPr lang="pt-BR" dirty="0"/>
              <a:t>) +</a:t>
            </a:r>
          </a:p>
          <a:p>
            <a:r>
              <a:rPr lang="pt-BR" dirty="0"/>
              <a:t>      </a:t>
            </a:r>
            <a:r>
              <a:rPr lang="pt-BR" dirty="0" err="1"/>
              <a:t>e.yyx</a:t>
            </a:r>
            <a:r>
              <a:rPr lang="pt-BR" dirty="0"/>
              <a:t> * </a:t>
            </a:r>
            <a:r>
              <a:rPr lang="pt-BR" dirty="0" err="1"/>
              <a:t>sdSphere</a:t>
            </a:r>
            <a:r>
              <a:rPr lang="pt-BR" dirty="0"/>
              <a:t>(</a:t>
            </a:r>
            <a:r>
              <a:rPr lang="pt-BR" dirty="0" err="1"/>
              <a:t>p</a:t>
            </a:r>
            <a:r>
              <a:rPr lang="pt-BR" dirty="0"/>
              <a:t> + </a:t>
            </a:r>
            <a:r>
              <a:rPr lang="pt-BR" dirty="0" err="1"/>
              <a:t>e.yyx</a:t>
            </a:r>
            <a:r>
              <a:rPr lang="pt-BR" dirty="0"/>
              <a:t>, </a:t>
            </a:r>
            <a:r>
              <a:rPr lang="pt-BR" dirty="0" err="1"/>
              <a:t>r</a:t>
            </a:r>
            <a:r>
              <a:rPr lang="pt-BR" dirty="0"/>
              <a:t>) +</a:t>
            </a:r>
          </a:p>
          <a:p>
            <a:r>
              <a:rPr lang="pt-BR" dirty="0"/>
              <a:t>      </a:t>
            </a:r>
            <a:r>
              <a:rPr lang="pt-BR" dirty="0" err="1"/>
              <a:t>e.yxy</a:t>
            </a:r>
            <a:r>
              <a:rPr lang="pt-BR" dirty="0"/>
              <a:t> * </a:t>
            </a:r>
            <a:r>
              <a:rPr lang="pt-BR" dirty="0" err="1"/>
              <a:t>sdSphere</a:t>
            </a:r>
            <a:r>
              <a:rPr lang="pt-BR" dirty="0"/>
              <a:t>(</a:t>
            </a:r>
            <a:r>
              <a:rPr lang="pt-BR" dirty="0" err="1"/>
              <a:t>p</a:t>
            </a:r>
            <a:r>
              <a:rPr lang="pt-BR" dirty="0"/>
              <a:t> + </a:t>
            </a:r>
            <a:r>
              <a:rPr lang="pt-BR" dirty="0" err="1"/>
              <a:t>e.yxy</a:t>
            </a:r>
            <a:r>
              <a:rPr lang="pt-BR" dirty="0"/>
              <a:t>, </a:t>
            </a:r>
            <a:r>
              <a:rPr lang="pt-BR" dirty="0" err="1"/>
              <a:t>r</a:t>
            </a:r>
            <a:r>
              <a:rPr lang="pt-BR" dirty="0"/>
              <a:t>) +</a:t>
            </a:r>
          </a:p>
          <a:p>
            <a:r>
              <a:rPr lang="pt-BR" dirty="0"/>
              <a:t>      </a:t>
            </a:r>
            <a:r>
              <a:rPr lang="pt-BR" dirty="0" err="1"/>
              <a:t>e.xxx</a:t>
            </a:r>
            <a:r>
              <a:rPr lang="pt-BR" dirty="0"/>
              <a:t> * </a:t>
            </a:r>
            <a:r>
              <a:rPr lang="pt-BR" dirty="0" err="1"/>
              <a:t>sdSphere</a:t>
            </a:r>
            <a:r>
              <a:rPr lang="pt-BR" dirty="0"/>
              <a:t>(</a:t>
            </a:r>
            <a:r>
              <a:rPr lang="pt-BR" dirty="0" err="1"/>
              <a:t>p</a:t>
            </a:r>
            <a:r>
              <a:rPr lang="pt-BR" dirty="0"/>
              <a:t> + </a:t>
            </a:r>
            <a:r>
              <a:rPr lang="pt-BR" dirty="0" err="1"/>
              <a:t>e.xxx</a:t>
            </a:r>
            <a:r>
              <a:rPr lang="pt-BR" dirty="0"/>
              <a:t>, </a:t>
            </a:r>
            <a:r>
              <a:rPr lang="pt-BR" dirty="0" err="1"/>
              <a:t>r</a:t>
            </a:r>
            <a:r>
              <a:rPr lang="pt-BR" dirty="0"/>
              <a:t>));</a:t>
            </a:r>
          </a:p>
          <a:p>
            <a:r>
              <a:rPr lang="pt-BR" dirty="0"/>
              <a:t>}</a:t>
            </a:r>
          </a:p>
          <a:p>
            <a:endParaRPr lang="pt-BR" dirty="0"/>
          </a:p>
          <a:p>
            <a:r>
              <a:rPr lang="pt-BR" dirty="0" err="1"/>
              <a:t>void</a:t>
            </a:r>
            <a:r>
              <a:rPr lang="pt-BR" dirty="0"/>
              <a:t> </a:t>
            </a:r>
            <a:r>
              <a:rPr lang="pt-BR" dirty="0" err="1"/>
              <a:t>mainImage</a:t>
            </a:r>
            <a:r>
              <a:rPr lang="pt-BR" dirty="0"/>
              <a:t>( out vec4 </a:t>
            </a:r>
            <a:r>
              <a:rPr lang="pt-BR" dirty="0" err="1"/>
              <a:t>fragColor</a:t>
            </a:r>
            <a:r>
              <a:rPr lang="pt-BR" dirty="0"/>
              <a:t>, in vec2 </a:t>
            </a:r>
            <a:r>
              <a:rPr lang="pt-BR" dirty="0" err="1"/>
              <a:t>fragCoord</a:t>
            </a:r>
            <a:r>
              <a:rPr lang="pt-BR" dirty="0"/>
              <a:t> )</a:t>
            </a:r>
          </a:p>
          <a:p>
            <a:r>
              <a:rPr lang="pt-BR" dirty="0"/>
              <a:t>{</a:t>
            </a:r>
          </a:p>
          <a:p>
            <a:r>
              <a:rPr lang="pt-BR" dirty="0"/>
              <a:t>  vec2 </a:t>
            </a:r>
            <a:r>
              <a:rPr lang="pt-BR" dirty="0" err="1"/>
              <a:t>uv</a:t>
            </a:r>
            <a:r>
              <a:rPr lang="pt-BR" dirty="0"/>
              <a:t> = (fragCoord-.5*</a:t>
            </a:r>
            <a:r>
              <a:rPr lang="pt-BR" dirty="0" err="1"/>
              <a:t>iResolution.xy</a:t>
            </a:r>
            <a:r>
              <a:rPr lang="pt-BR" dirty="0"/>
              <a:t>)/</a:t>
            </a:r>
            <a:r>
              <a:rPr lang="pt-BR" dirty="0" err="1"/>
              <a:t>iResolution.y</a:t>
            </a:r>
            <a:r>
              <a:rPr lang="pt-BR" dirty="0"/>
              <a:t>;</a:t>
            </a:r>
          </a:p>
          <a:p>
            <a:endParaRPr lang="pt-BR" dirty="0"/>
          </a:p>
          <a:p>
            <a:r>
              <a:rPr lang="pt-BR" dirty="0"/>
              <a:t>  vec3 </a:t>
            </a:r>
            <a:r>
              <a:rPr lang="pt-BR" dirty="0" err="1"/>
              <a:t>col</a:t>
            </a:r>
            <a:r>
              <a:rPr lang="pt-BR" dirty="0"/>
              <a:t> = vec3(0);</a:t>
            </a:r>
          </a:p>
          <a:p>
            <a:r>
              <a:rPr lang="pt-BR" dirty="0"/>
              <a:t>  vec3 </a:t>
            </a:r>
            <a:r>
              <a:rPr lang="pt-BR" dirty="0" err="1"/>
              <a:t>ro</a:t>
            </a:r>
            <a:r>
              <a:rPr lang="pt-BR" dirty="0"/>
              <a:t> = vec3(0, 0, 3); // </a:t>
            </a:r>
            <a:r>
              <a:rPr lang="pt-BR" dirty="0" err="1"/>
              <a:t>ray</a:t>
            </a:r>
            <a:r>
              <a:rPr lang="pt-BR" dirty="0"/>
              <a:t> </a:t>
            </a:r>
            <a:r>
              <a:rPr lang="pt-BR" dirty="0" err="1"/>
              <a:t>origin</a:t>
            </a:r>
            <a:r>
              <a:rPr lang="pt-BR" dirty="0"/>
              <a:t> </a:t>
            </a:r>
            <a:r>
              <a:rPr lang="pt-BR" dirty="0" err="1"/>
              <a:t>that</a:t>
            </a:r>
            <a:r>
              <a:rPr lang="pt-BR" dirty="0"/>
              <a:t> </a:t>
            </a:r>
            <a:r>
              <a:rPr lang="pt-BR" dirty="0" err="1"/>
              <a:t>represents</a:t>
            </a:r>
            <a:r>
              <a:rPr lang="pt-BR" dirty="0"/>
              <a:t> </a:t>
            </a:r>
            <a:r>
              <a:rPr lang="pt-BR" dirty="0" err="1"/>
              <a:t>camera</a:t>
            </a:r>
            <a:r>
              <a:rPr lang="pt-BR" dirty="0"/>
              <a:t> position</a:t>
            </a:r>
          </a:p>
          <a:p>
            <a:r>
              <a:rPr lang="pt-BR" dirty="0"/>
              <a:t>  vec3 rd = normalize(vec3(</a:t>
            </a:r>
            <a:r>
              <a:rPr lang="pt-BR" dirty="0" err="1"/>
              <a:t>uv</a:t>
            </a:r>
            <a:r>
              <a:rPr lang="pt-BR" dirty="0"/>
              <a:t>, -1)); // </a:t>
            </a:r>
            <a:r>
              <a:rPr lang="pt-BR" dirty="0" err="1"/>
              <a:t>ray</a:t>
            </a:r>
            <a:r>
              <a:rPr lang="pt-BR" dirty="0"/>
              <a:t> </a:t>
            </a:r>
            <a:r>
              <a:rPr lang="pt-BR" dirty="0" err="1"/>
              <a:t>direction</a:t>
            </a:r>
            <a:endParaRPr lang="pt-BR" dirty="0"/>
          </a:p>
          <a:p>
            <a:endParaRPr lang="pt-BR" dirty="0"/>
          </a:p>
          <a:p>
            <a:r>
              <a:rPr lang="pt-BR" dirty="0"/>
              <a:t>  </a:t>
            </a:r>
            <a:r>
              <a:rPr lang="pt-BR" dirty="0" err="1"/>
              <a:t>float</a:t>
            </a:r>
            <a:r>
              <a:rPr lang="pt-BR" dirty="0"/>
              <a:t> </a:t>
            </a:r>
            <a:r>
              <a:rPr lang="pt-BR" dirty="0" err="1"/>
              <a:t>d</a:t>
            </a:r>
            <a:r>
              <a:rPr lang="pt-BR" dirty="0"/>
              <a:t> = </a:t>
            </a:r>
            <a:r>
              <a:rPr lang="pt-BR" dirty="0" err="1"/>
              <a:t>rayMarch</a:t>
            </a:r>
            <a:r>
              <a:rPr lang="pt-BR" dirty="0"/>
              <a:t>(</a:t>
            </a:r>
            <a:r>
              <a:rPr lang="pt-BR" dirty="0" err="1"/>
              <a:t>ro</a:t>
            </a:r>
            <a:r>
              <a:rPr lang="pt-BR" dirty="0"/>
              <a:t>, rd, MIN_DIST, MAX_DIST); // </a:t>
            </a:r>
            <a:r>
              <a:rPr lang="pt-BR" dirty="0" err="1"/>
              <a:t>distance</a:t>
            </a:r>
            <a:r>
              <a:rPr lang="pt-BR" dirty="0"/>
              <a:t> </a:t>
            </a:r>
            <a:r>
              <a:rPr lang="pt-BR" dirty="0" err="1"/>
              <a:t>to</a:t>
            </a:r>
            <a:r>
              <a:rPr lang="pt-BR" dirty="0"/>
              <a:t> </a:t>
            </a:r>
            <a:r>
              <a:rPr lang="pt-BR" dirty="0" err="1"/>
              <a:t>sphere</a:t>
            </a:r>
            <a:endParaRPr lang="pt-BR" dirty="0"/>
          </a:p>
          <a:p>
            <a:endParaRPr lang="pt-BR" dirty="0"/>
          </a:p>
          <a:p>
            <a:r>
              <a:rPr lang="pt-BR" dirty="0"/>
              <a:t>  </a:t>
            </a:r>
            <a:r>
              <a:rPr lang="pt-BR" dirty="0" err="1"/>
              <a:t>if</a:t>
            </a:r>
            <a:r>
              <a:rPr lang="pt-BR" dirty="0"/>
              <a:t> (</a:t>
            </a:r>
            <a:r>
              <a:rPr lang="pt-BR" dirty="0" err="1"/>
              <a:t>d</a:t>
            </a:r>
            <a:r>
              <a:rPr lang="pt-BR" dirty="0"/>
              <a:t> &gt; MAX_DIST) {</a:t>
            </a:r>
          </a:p>
          <a:p>
            <a:r>
              <a:rPr lang="pt-BR" dirty="0"/>
              <a:t>    </a:t>
            </a:r>
            <a:r>
              <a:rPr lang="pt-BR" dirty="0" err="1"/>
              <a:t>col</a:t>
            </a:r>
            <a:r>
              <a:rPr lang="pt-BR" dirty="0"/>
              <a:t> = vec3(0.0); // </a:t>
            </a:r>
            <a:r>
              <a:rPr lang="pt-BR" dirty="0" err="1"/>
              <a:t>ray</a:t>
            </a:r>
            <a:r>
              <a:rPr lang="pt-BR" dirty="0"/>
              <a:t> </a:t>
            </a:r>
            <a:r>
              <a:rPr lang="pt-BR" dirty="0" err="1"/>
              <a:t>didn't</a:t>
            </a:r>
            <a:r>
              <a:rPr lang="pt-BR" dirty="0"/>
              <a:t> hit </a:t>
            </a:r>
            <a:r>
              <a:rPr lang="pt-BR" dirty="0" err="1"/>
              <a:t>anything</a:t>
            </a:r>
            <a:endParaRPr lang="pt-BR" dirty="0"/>
          </a:p>
          <a:p>
            <a:r>
              <a:rPr lang="pt-BR" dirty="0"/>
              <a:t>  } </a:t>
            </a:r>
            <a:r>
              <a:rPr lang="pt-BR" dirty="0" err="1"/>
              <a:t>else</a:t>
            </a:r>
            <a:r>
              <a:rPr lang="pt-BR" dirty="0"/>
              <a:t> {</a:t>
            </a:r>
          </a:p>
          <a:p>
            <a:r>
              <a:rPr lang="pt-BR" dirty="0"/>
              <a:t>    vec3 </a:t>
            </a:r>
            <a:r>
              <a:rPr lang="pt-BR" dirty="0" err="1"/>
              <a:t>p</a:t>
            </a:r>
            <a:r>
              <a:rPr lang="pt-BR" dirty="0"/>
              <a:t> = </a:t>
            </a:r>
            <a:r>
              <a:rPr lang="pt-BR" dirty="0" err="1"/>
              <a:t>ro</a:t>
            </a:r>
            <a:r>
              <a:rPr lang="pt-BR" dirty="0"/>
              <a:t> + rd * </a:t>
            </a:r>
            <a:r>
              <a:rPr lang="pt-BR" dirty="0" err="1"/>
              <a:t>d</a:t>
            </a:r>
            <a:r>
              <a:rPr lang="pt-BR" dirty="0"/>
              <a:t>; // point </a:t>
            </a:r>
            <a:r>
              <a:rPr lang="pt-BR" dirty="0" err="1"/>
              <a:t>on</a:t>
            </a:r>
            <a:r>
              <a:rPr lang="pt-BR" dirty="0"/>
              <a:t> </a:t>
            </a:r>
            <a:r>
              <a:rPr lang="pt-BR" dirty="0" err="1"/>
              <a:t>sphere</a:t>
            </a:r>
            <a:r>
              <a:rPr lang="pt-BR" dirty="0"/>
              <a:t> </a:t>
            </a:r>
            <a:r>
              <a:rPr lang="pt-BR" dirty="0" err="1"/>
              <a:t>we</a:t>
            </a:r>
            <a:r>
              <a:rPr lang="pt-BR" dirty="0"/>
              <a:t> </a:t>
            </a:r>
            <a:r>
              <a:rPr lang="pt-BR" dirty="0" err="1"/>
              <a:t>discovered</a:t>
            </a:r>
            <a:r>
              <a:rPr lang="pt-BR" dirty="0"/>
              <a:t> </a:t>
            </a:r>
            <a:r>
              <a:rPr lang="pt-BR" dirty="0" err="1"/>
              <a:t>from</a:t>
            </a:r>
            <a:r>
              <a:rPr lang="pt-BR" dirty="0"/>
              <a:t> </a:t>
            </a:r>
            <a:r>
              <a:rPr lang="pt-BR" dirty="0" err="1"/>
              <a:t>ray</a:t>
            </a:r>
            <a:r>
              <a:rPr lang="pt-BR" dirty="0"/>
              <a:t> </a:t>
            </a:r>
            <a:r>
              <a:rPr lang="pt-BR" dirty="0" err="1"/>
              <a:t>marching</a:t>
            </a:r>
            <a:endParaRPr lang="pt-BR" dirty="0"/>
          </a:p>
          <a:p>
            <a:r>
              <a:rPr lang="pt-BR" dirty="0"/>
              <a:t>    vec3 normal = </a:t>
            </a:r>
            <a:r>
              <a:rPr lang="pt-BR" dirty="0" err="1"/>
              <a:t>calcNormal</a:t>
            </a:r>
            <a:r>
              <a:rPr lang="pt-BR" dirty="0"/>
              <a:t>(</a:t>
            </a:r>
            <a:r>
              <a:rPr lang="pt-BR" dirty="0" err="1"/>
              <a:t>p</a:t>
            </a:r>
            <a:r>
              <a:rPr lang="pt-BR" dirty="0"/>
              <a:t>);</a:t>
            </a:r>
          </a:p>
          <a:p>
            <a:r>
              <a:rPr lang="pt-BR" dirty="0"/>
              <a:t>    vec3 </a:t>
            </a:r>
            <a:r>
              <a:rPr lang="pt-BR" dirty="0" err="1"/>
              <a:t>lightPosition</a:t>
            </a:r>
            <a:r>
              <a:rPr lang="pt-BR" dirty="0"/>
              <a:t> = vec3(2, 2, 4);</a:t>
            </a:r>
          </a:p>
          <a:p>
            <a:r>
              <a:rPr lang="pt-BR" dirty="0"/>
              <a:t>    vec3 </a:t>
            </a:r>
            <a:r>
              <a:rPr lang="pt-BR" dirty="0" err="1"/>
              <a:t>lightDirection</a:t>
            </a:r>
            <a:r>
              <a:rPr lang="pt-BR" dirty="0"/>
              <a:t> = normalize(</a:t>
            </a:r>
            <a:r>
              <a:rPr lang="pt-BR" dirty="0" err="1"/>
              <a:t>lightPosition</a:t>
            </a:r>
            <a:r>
              <a:rPr lang="pt-BR" dirty="0"/>
              <a:t> - </a:t>
            </a:r>
            <a:r>
              <a:rPr lang="pt-BR" dirty="0" err="1"/>
              <a:t>p</a:t>
            </a:r>
            <a:r>
              <a:rPr lang="pt-BR" dirty="0"/>
              <a:t>);</a:t>
            </a:r>
          </a:p>
          <a:p>
            <a:endParaRPr lang="pt-BR" dirty="0"/>
          </a:p>
          <a:p>
            <a:r>
              <a:rPr lang="pt-BR" dirty="0"/>
              <a:t>    // </a:t>
            </a:r>
            <a:r>
              <a:rPr lang="pt-BR" dirty="0" err="1"/>
              <a:t>Calculate</a:t>
            </a:r>
            <a:r>
              <a:rPr lang="pt-BR" dirty="0"/>
              <a:t> </a:t>
            </a:r>
            <a:r>
              <a:rPr lang="pt-BR" dirty="0" err="1"/>
              <a:t>diffuse</a:t>
            </a:r>
            <a:r>
              <a:rPr lang="pt-BR" dirty="0"/>
              <a:t> </a:t>
            </a:r>
            <a:r>
              <a:rPr lang="pt-BR" dirty="0" err="1"/>
              <a:t>reflection</a:t>
            </a:r>
            <a:r>
              <a:rPr lang="pt-BR" dirty="0"/>
              <a:t> </a:t>
            </a:r>
            <a:r>
              <a:rPr lang="pt-BR" dirty="0" err="1"/>
              <a:t>by</a:t>
            </a:r>
            <a:r>
              <a:rPr lang="pt-BR" dirty="0"/>
              <a:t> </a:t>
            </a:r>
            <a:r>
              <a:rPr lang="pt-BR" dirty="0" err="1"/>
              <a:t>taking</a:t>
            </a:r>
            <a:r>
              <a:rPr lang="pt-BR" dirty="0"/>
              <a:t> </a:t>
            </a:r>
            <a:r>
              <a:rPr lang="pt-BR" dirty="0" err="1"/>
              <a:t>the</a:t>
            </a:r>
            <a:r>
              <a:rPr lang="pt-BR" dirty="0"/>
              <a:t> </a:t>
            </a:r>
            <a:r>
              <a:rPr lang="pt-BR" dirty="0" err="1"/>
              <a:t>dot</a:t>
            </a:r>
            <a:r>
              <a:rPr lang="pt-BR" dirty="0"/>
              <a:t> </a:t>
            </a:r>
            <a:r>
              <a:rPr lang="pt-BR" dirty="0" err="1"/>
              <a:t>product</a:t>
            </a:r>
            <a:r>
              <a:rPr lang="pt-BR" dirty="0"/>
              <a:t> </a:t>
            </a:r>
            <a:r>
              <a:rPr lang="pt-BR" dirty="0" err="1"/>
              <a:t>of</a:t>
            </a:r>
            <a:r>
              <a:rPr lang="pt-BR" dirty="0"/>
              <a:t> </a:t>
            </a:r>
          </a:p>
          <a:p>
            <a:r>
              <a:rPr lang="pt-BR" dirty="0"/>
              <a:t>    // </a:t>
            </a:r>
            <a:r>
              <a:rPr lang="pt-BR" dirty="0" err="1"/>
              <a:t>the</a:t>
            </a:r>
            <a:r>
              <a:rPr lang="pt-BR" dirty="0"/>
              <a:t> normal </a:t>
            </a:r>
            <a:r>
              <a:rPr lang="pt-BR" dirty="0" err="1"/>
              <a:t>and</a:t>
            </a:r>
            <a:r>
              <a:rPr lang="pt-BR" dirty="0"/>
              <a:t> </a:t>
            </a:r>
            <a:r>
              <a:rPr lang="pt-BR" dirty="0" err="1"/>
              <a:t>the</a:t>
            </a:r>
            <a:r>
              <a:rPr lang="pt-BR" dirty="0"/>
              <a:t> light </a:t>
            </a:r>
            <a:r>
              <a:rPr lang="pt-BR" dirty="0" err="1"/>
              <a:t>direction</a:t>
            </a:r>
            <a:r>
              <a:rPr lang="pt-BR" dirty="0"/>
              <a:t>.</a:t>
            </a:r>
          </a:p>
          <a:p>
            <a:r>
              <a:rPr lang="pt-BR" dirty="0"/>
              <a:t>    </a:t>
            </a:r>
            <a:r>
              <a:rPr lang="pt-BR" dirty="0" err="1"/>
              <a:t>float</a:t>
            </a:r>
            <a:r>
              <a:rPr lang="pt-BR" dirty="0"/>
              <a:t> </a:t>
            </a:r>
            <a:r>
              <a:rPr lang="pt-BR" dirty="0" err="1"/>
              <a:t>dif</a:t>
            </a:r>
            <a:r>
              <a:rPr lang="pt-BR" dirty="0"/>
              <a:t> = </a:t>
            </a:r>
            <a:r>
              <a:rPr lang="pt-BR" dirty="0" err="1"/>
              <a:t>clamp</a:t>
            </a:r>
            <a:r>
              <a:rPr lang="pt-BR" dirty="0"/>
              <a:t>(</a:t>
            </a:r>
            <a:r>
              <a:rPr lang="pt-BR" dirty="0" err="1"/>
              <a:t>dot</a:t>
            </a:r>
            <a:r>
              <a:rPr lang="pt-BR" dirty="0"/>
              <a:t>(normal, </a:t>
            </a:r>
            <a:r>
              <a:rPr lang="pt-BR" dirty="0" err="1"/>
              <a:t>lightDirection</a:t>
            </a:r>
            <a:r>
              <a:rPr lang="pt-BR" dirty="0"/>
              <a:t>), 0., 1.);</a:t>
            </a:r>
          </a:p>
          <a:p>
            <a:endParaRPr lang="pt-BR" dirty="0"/>
          </a:p>
          <a:p>
            <a:r>
              <a:rPr lang="pt-BR" dirty="0"/>
              <a:t>    </a:t>
            </a:r>
            <a:r>
              <a:rPr lang="pt-BR" dirty="0" err="1"/>
              <a:t>col</a:t>
            </a:r>
            <a:r>
              <a:rPr lang="pt-BR" dirty="0"/>
              <a:t> = vec3(0.0, 0.0, </a:t>
            </a:r>
            <a:r>
              <a:rPr lang="pt-BR" dirty="0" err="1"/>
              <a:t>dif</a:t>
            </a:r>
            <a:r>
              <a:rPr lang="pt-BR" dirty="0"/>
              <a:t>);</a:t>
            </a:r>
          </a:p>
          <a:p>
            <a:r>
              <a:rPr lang="pt-BR" dirty="0"/>
              <a:t>  }</a:t>
            </a:r>
          </a:p>
          <a:p>
            <a:endParaRPr lang="pt-BR" dirty="0"/>
          </a:p>
          <a:p>
            <a:r>
              <a:rPr lang="pt-BR" dirty="0"/>
              <a:t>  // Output </a:t>
            </a:r>
            <a:r>
              <a:rPr lang="pt-BR" dirty="0" err="1"/>
              <a:t>to</a:t>
            </a:r>
            <a:r>
              <a:rPr lang="pt-BR" dirty="0"/>
              <a:t> </a:t>
            </a:r>
            <a:r>
              <a:rPr lang="pt-BR" dirty="0" err="1"/>
              <a:t>screen</a:t>
            </a:r>
            <a:endParaRPr lang="pt-BR" dirty="0"/>
          </a:p>
          <a:p>
            <a:r>
              <a:rPr lang="pt-BR" dirty="0"/>
              <a:t>  </a:t>
            </a:r>
            <a:r>
              <a:rPr lang="pt-BR" dirty="0" err="1"/>
              <a:t>fragColor</a:t>
            </a:r>
            <a:r>
              <a:rPr lang="pt-BR" dirty="0"/>
              <a:t> = vec4(</a:t>
            </a:r>
            <a:r>
              <a:rPr lang="pt-BR" dirty="0" err="1"/>
              <a:t>col</a:t>
            </a:r>
            <a:r>
              <a:rPr lang="pt-BR" dirty="0"/>
              <a:t>, 1.0);</a:t>
            </a:r>
          </a:p>
          <a:p>
            <a:r>
              <a:rPr lang="pt-BR" dirty="0"/>
              <a:t>}</a:t>
            </a:r>
          </a:p>
        </p:txBody>
      </p:sp>
      <p:pic>
        <p:nvPicPr>
          <p:cNvPr id="8194" name="Picture 2">
            <a:extLst>
              <a:ext uri="{FF2B5EF4-FFF2-40B4-BE49-F238E27FC236}">
                <a16:creationId xmlns:a16="http://schemas.microsoft.com/office/drawing/2014/main" id="{3038C24B-1F58-E4D1-BD59-D0B780FF0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302" y="838985"/>
            <a:ext cx="3163824" cy="177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0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2D5D-9100-BEA3-F8E3-9511CDB0051A}"/>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AE7CF0C3-1924-4B9F-24EE-497461D09ED0}"/>
              </a:ext>
            </a:extLst>
          </p:cNvPr>
          <p:cNvSpPr>
            <a:spLocks noGrp="1"/>
          </p:cNvSpPr>
          <p:nvPr>
            <p:ph type="body" idx="1"/>
          </p:nvPr>
        </p:nvSpPr>
        <p:spPr/>
        <p:txBody>
          <a:bodyPr/>
          <a:lstStyle/>
          <a:p>
            <a:pPr algn="l"/>
            <a:r>
              <a:rPr lang="en-US" b="0" i="0" dirty="0">
                <a:solidFill>
                  <a:srgbClr val="2D3748"/>
                </a:solidFill>
                <a:effectLst/>
                <a:latin typeface="system-ui"/>
              </a:rPr>
              <a:t>If you want to add a bit of ambient light color, you can adjust the clamped range, so the sphere doesn't appear completely black in the shaded regions:</a:t>
            </a:r>
          </a:p>
          <a:p>
            <a:pPr algn="l"/>
            <a:br>
              <a:rPr lang="en-US" b="0" i="0" dirty="0">
                <a:solidFill>
                  <a:srgbClr val="2D3748"/>
                </a:solidFill>
                <a:effectLst/>
                <a:latin typeface="system-ui"/>
              </a:rPr>
            </a:br>
            <a:endParaRPr lang="en-US" b="0" i="0" dirty="0">
              <a:solidFill>
                <a:srgbClr val="2D3748"/>
              </a:solidFill>
              <a:effectLst/>
              <a:latin typeface="system-ui"/>
            </a:endParaRPr>
          </a:p>
          <a:p>
            <a:endParaRPr lang="pt-BR" dirty="0"/>
          </a:p>
        </p:txBody>
      </p:sp>
      <p:sp>
        <p:nvSpPr>
          <p:cNvPr id="4" name="Slide Number Placeholder 3">
            <a:extLst>
              <a:ext uri="{FF2B5EF4-FFF2-40B4-BE49-F238E27FC236}">
                <a16:creationId xmlns:a16="http://schemas.microsoft.com/office/drawing/2014/main" id="{EA11A469-EB02-B56C-25A4-66DA5A337D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37</a:t>
            </a:fld>
            <a:endParaRPr lang="pt-BR"/>
          </a:p>
        </p:txBody>
      </p:sp>
      <p:sp>
        <p:nvSpPr>
          <p:cNvPr id="6" name="TextBox 5">
            <a:extLst>
              <a:ext uri="{FF2B5EF4-FFF2-40B4-BE49-F238E27FC236}">
                <a16:creationId xmlns:a16="http://schemas.microsoft.com/office/drawing/2014/main" id="{97DF6994-CF09-E46F-CC03-E01C22E97BB0}"/>
              </a:ext>
            </a:extLst>
          </p:cNvPr>
          <p:cNvSpPr txBox="1"/>
          <p:nvPr/>
        </p:nvSpPr>
        <p:spPr>
          <a:xfrm>
            <a:off x="2265426" y="2488168"/>
            <a:ext cx="4585716" cy="738664"/>
          </a:xfrm>
          <a:prstGeom prst="rect">
            <a:avLst/>
          </a:prstGeom>
          <a:noFill/>
        </p:spPr>
        <p:txBody>
          <a:bodyPr wrap="square">
            <a:spAutoFit/>
          </a:bodyPr>
          <a:lstStyle/>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0.3</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1433190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16F-2236-157A-BFC8-42870CF45DF6}"/>
              </a:ext>
            </a:extLst>
          </p:cNvPr>
          <p:cNvSpPr>
            <a:spLocks noGrp="1"/>
          </p:cNvSpPr>
          <p:nvPr>
            <p:ph type="title"/>
          </p:nvPr>
        </p:nvSpPr>
        <p:spPr/>
        <p:txBody>
          <a:bodyPr/>
          <a:lstStyle/>
          <a:p>
            <a:r>
              <a:rPr lang="pt-BR" dirty="0"/>
              <a:t>Cores</a:t>
            </a:r>
          </a:p>
        </p:txBody>
      </p:sp>
      <p:sp>
        <p:nvSpPr>
          <p:cNvPr id="3" name="Text Placeholder 2">
            <a:extLst>
              <a:ext uri="{FF2B5EF4-FFF2-40B4-BE49-F238E27FC236}">
                <a16:creationId xmlns:a16="http://schemas.microsoft.com/office/drawing/2014/main" id="{046EE63D-1567-AF8C-3B01-4E6E47B48588}"/>
              </a:ext>
            </a:extLst>
          </p:cNvPr>
          <p:cNvSpPr>
            <a:spLocks noGrp="1"/>
          </p:cNvSpPr>
          <p:nvPr>
            <p:ph type="body" idx="1"/>
          </p:nvPr>
        </p:nvSpPr>
        <p:spPr/>
        <p:txBody>
          <a:bodyPr/>
          <a:lstStyle/>
          <a:p>
            <a:r>
              <a:rPr lang="en-US" b="0" i="0" dirty="0">
                <a:solidFill>
                  <a:srgbClr val="2D3748"/>
                </a:solidFill>
                <a:effectLst/>
                <a:latin typeface="system-ui"/>
              </a:rPr>
              <a:t>There are multiple techniques people across </a:t>
            </a:r>
            <a:r>
              <a:rPr lang="en-US" b="0" i="0" dirty="0" err="1">
                <a:solidFill>
                  <a:srgbClr val="2D3748"/>
                </a:solidFill>
                <a:effectLst/>
                <a:latin typeface="system-ui"/>
              </a:rPr>
              <a:t>Shadertoy</a:t>
            </a:r>
            <a:r>
              <a:rPr lang="en-US" b="0" i="0" dirty="0">
                <a:solidFill>
                  <a:srgbClr val="2D3748"/>
                </a:solidFill>
                <a:effectLst/>
                <a:latin typeface="system-ui"/>
              </a:rPr>
              <a:t> use to add colors to 3D shapes. One way would be to modify our SDFs to return both the distance to our shape and a color. Therefore, we'd have to modify multiple places in our code to return a </a:t>
            </a:r>
            <a:r>
              <a:rPr lang="en-US" dirty="0"/>
              <a:t>vec4</a:t>
            </a:r>
            <a:r>
              <a:rPr lang="en-US" b="0" i="0" dirty="0">
                <a:solidFill>
                  <a:srgbClr val="2D3748"/>
                </a:solidFill>
                <a:effectLst/>
                <a:latin typeface="system-ui"/>
              </a:rPr>
              <a:t> datatype instead of a </a:t>
            </a:r>
            <a:r>
              <a:rPr lang="en-US" dirty="0"/>
              <a:t>float</a:t>
            </a:r>
            <a:r>
              <a:rPr lang="en-US" b="0" i="0" dirty="0">
                <a:solidFill>
                  <a:srgbClr val="2D3748"/>
                </a:solidFill>
                <a:effectLst/>
                <a:latin typeface="system-ui"/>
              </a:rPr>
              <a:t>. The first value of the </a:t>
            </a:r>
            <a:r>
              <a:rPr lang="en-US" dirty="0"/>
              <a:t>vec4</a:t>
            </a:r>
            <a:r>
              <a:rPr lang="en-US" b="0" i="0" dirty="0">
                <a:solidFill>
                  <a:srgbClr val="2D3748"/>
                </a:solidFill>
                <a:effectLst/>
                <a:latin typeface="system-ui"/>
              </a:rPr>
              <a:t> variable would hold the "signed distance" value we normally return from an SDF, and the last three values will hold our color value.</a:t>
            </a:r>
            <a:endParaRPr lang="pt-BR" dirty="0"/>
          </a:p>
        </p:txBody>
      </p:sp>
      <p:sp>
        <p:nvSpPr>
          <p:cNvPr id="4" name="Slide Number Placeholder 3">
            <a:extLst>
              <a:ext uri="{FF2B5EF4-FFF2-40B4-BE49-F238E27FC236}">
                <a16:creationId xmlns:a16="http://schemas.microsoft.com/office/drawing/2014/main" id="{7AA61097-B87E-70E0-A694-359ECA62C3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38</a:t>
            </a:fld>
            <a:endParaRPr lang="pt-BR"/>
          </a:p>
        </p:txBody>
      </p:sp>
    </p:spTree>
    <p:extLst>
      <p:ext uri="{BB962C8B-B14F-4D97-AF65-F5344CB8AC3E}">
        <p14:creationId xmlns:p14="http://schemas.microsoft.com/office/powerpoint/2010/main" val="417383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39</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0883-219E-1108-F41E-DAE1E032AC87}"/>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C94EBA4D-ADFE-F96F-E8BC-AB394E42260F}"/>
              </a:ext>
            </a:extLst>
          </p:cNvPr>
          <p:cNvSpPr>
            <a:spLocks noGrp="1"/>
          </p:cNvSpPr>
          <p:nvPr>
            <p:ph type="body" idx="1"/>
          </p:nvPr>
        </p:nvSpPr>
        <p:spPr/>
        <p:txBody>
          <a:bodyPr>
            <a:normAutofit fontScale="92500" lnSpcReduction="20000"/>
          </a:bodyPr>
          <a:lstStyle/>
          <a:p>
            <a:r>
              <a:rPr lang="pt-BR" dirty="0"/>
              <a:t>Definir variações de Ray </a:t>
            </a:r>
            <a:r>
              <a:rPr lang="pt-BR" dirty="0" err="1"/>
              <a:t>Tracing</a:t>
            </a:r>
            <a:endParaRPr lang="pt-BR" dirty="0"/>
          </a:p>
          <a:p>
            <a:endParaRPr lang="pt-BR" dirty="0"/>
          </a:p>
          <a:p>
            <a:r>
              <a:rPr lang="pt-BR" dirty="0"/>
              <a:t> path </a:t>
            </a:r>
            <a:r>
              <a:rPr lang="pt-BR" dirty="0" err="1"/>
              <a:t>tracing</a:t>
            </a:r>
            <a:r>
              <a:rPr lang="pt-BR" dirty="0"/>
              <a:t>, </a:t>
            </a:r>
            <a:r>
              <a:rPr lang="pt-BR" dirty="0" err="1"/>
              <a:t>etc</a:t>
            </a:r>
            <a:endParaRPr lang="pt-BR" dirty="0"/>
          </a:p>
          <a:p>
            <a:endParaRPr lang="pt-BR" dirty="0"/>
          </a:p>
          <a:p>
            <a:pPr algn="l"/>
            <a:r>
              <a:rPr lang="en-US" b="1" i="0" dirty="0">
                <a:solidFill>
                  <a:srgbClr val="2D3748"/>
                </a:solidFill>
                <a:effectLst/>
                <a:latin typeface="system-ui"/>
              </a:rPr>
              <a:t>Ray Casting</a:t>
            </a:r>
            <a:r>
              <a:rPr lang="en-US" b="0" i="0" dirty="0">
                <a:solidFill>
                  <a:srgbClr val="2D3748"/>
                </a:solidFill>
                <a:effectLst/>
                <a:latin typeface="system-ui"/>
              </a:rPr>
              <a:t>: A simpler form of ray tracing used in games like </a:t>
            </a:r>
            <a:r>
              <a:rPr lang="en-US" b="1" i="0" dirty="0">
                <a:solidFill>
                  <a:srgbClr val="2D3748"/>
                </a:solidFill>
                <a:effectLst/>
                <a:latin typeface="system-ui"/>
                <a:hlinkClick r:id="rId2"/>
              </a:rPr>
              <a:t>Wolfenstein 3D</a:t>
            </a:r>
            <a:r>
              <a:rPr lang="en-US" b="0" i="0" dirty="0">
                <a:solidFill>
                  <a:srgbClr val="2D3748"/>
                </a:solidFill>
                <a:effectLst/>
                <a:latin typeface="system-ui"/>
              </a:rPr>
              <a:t> and </a:t>
            </a:r>
            <a:r>
              <a:rPr lang="en-US" b="1" i="0" dirty="0">
                <a:solidFill>
                  <a:srgbClr val="2D3748"/>
                </a:solidFill>
                <a:effectLst/>
                <a:latin typeface="system-ui"/>
                <a:hlinkClick r:id="rId3"/>
              </a:rPr>
              <a:t>Doom</a:t>
            </a:r>
            <a:r>
              <a:rPr lang="en-US" b="0" i="0" dirty="0">
                <a:solidFill>
                  <a:srgbClr val="2D3748"/>
                </a:solidFill>
                <a:effectLst/>
                <a:latin typeface="system-ui"/>
              </a:rPr>
              <a:t> that fires a single ray and stops when it hits a target.</a:t>
            </a:r>
          </a:p>
          <a:p>
            <a:pPr algn="l"/>
            <a:r>
              <a:rPr lang="en-US" b="1" i="0" dirty="0">
                <a:solidFill>
                  <a:srgbClr val="2D3748"/>
                </a:solidFill>
                <a:effectLst/>
                <a:latin typeface="system-ui"/>
              </a:rPr>
              <a:t>Ray Marching</a:t>
            </a:r>
            <a:r>
              <a:rPr lang="en-US" b="0" i="0" dirty="0">
                <a:solidFill>
                  <a:srgbClr val="2D3748"/>
                </a:solidFill>
                <a:effectLst/>
                <a:latin typeface="system-ui"/>
              </a:rPr>
              <a:t>: A method of ray casting that uses signed distance fields (SDF) and commonly a sphere tracing algorithm that "marches" rays incrementally until it hits the closest object.</a:t>
            </a:r>
          </a:p>
          <a:p>
            <a:pPr algn="l"/>
            <a:r>
              <a:rPr lang="en-US" dirty="0">
                <a:solidFill>
                  <a:srgbClr val="2D3748"/>
                </a:solidFill>
                <a:latin typeface="system-ui"/>
              </a:rPr>
              <a:t>	</a:t>
            </a:r>
            <a:r>
              <a:rPr lang="en-US" b="0" i="0" dirty="0">
                <a:solidFill>
                  <a:srgbClr val="2D3748"/>
                </a:solidFill>
                <a:effectLst/>
                <a:latin typeface="system-ui"/>
              </a:rPr>
              <a:t> sphere tracing</a:t>
            </a:r>
            <a:r>
              <a:rPr lang="en-US" dirty="0">
                <a:solidFill>
                  <a:srgbClr val="2D3748"/>
                </a:solidFill>
                <a:latin typeface="system-ui"/>
              </a:rPr>
              <a:t>: a type o ray marching</a:t>
            </a:r>
            <a:endParaRPr lang="en-US" b="0" i="0" dirty="0">
              <a:solidFill>
                <a:srgbClr val="2D3748"/>
              </a:solidFill>
              <a:effectLst/>
              <a:latin typeface="system-ui"/>
            </a:endParaRPr>
          </a:p>
          <a:p>
            <a:pPr algn="l"/>
            <a:r>
              <a:rPr lang="en-US" b="1" i="0" dirty="0">
                <a:solidFill>
                  <a:srgbClr val="2D3748"/>
                </a:solidFill>
                <a:effectLst/>
                <a:latin typeface="system-ui"/>
              </a:rPr>
              <a:t>Ray Tracing</a:t>
            </a:r>
            <a:r>
              <a:rPr lang="en-US" b="0" i="0" dirty="0">
                <a:solidFill>
                  <a:srgbClr val="2D3748"/>
                </a:solidFill>
                <a:effectLst/>
                <a:latin typeface="system-ui"/>
              </a:rPr>
              <a:t>: A more sophisticated version of ray casting that fires off rays, calculates </a:t>
            </a:r>
            <a:r>
              <a:rPr lang="en-US" b="1" i="0" dirty="0">
                <a:solidFill>
                  <a:srgbClr val="2D3748"/>
                </a:solidFill>
                <a:effectLst/>
                <a:latin typeface="system-ui"/>
                <a:hlinkClick r:id="rId4"/>
              </a:rPr>
              <a:t>ray-surface intersections</a:t>
            </a:r>
            <a:r>
              <a:rPr lang="en-US" b="0" i="0" dirty="0">
                <a:solidFill>
                  <a:srgbClr val="2D3748"/>
                </a:solidFill>
                <a:effectLst/>
                <a:latin typeface="system-ui"/>
              </a:rPr>
              <a:t>, and recursively creates new rays upon each reflection.</a:t>
            </a:r>
          </a:p>
          <a:p>
            <a:pPr algn="l"/>
            <a:r>
              <a:rPr lang="en-US" b="1" i="0" dirty="0">
                <a:solidFill>
                  <a:srgbClr val="2D3748"/>
                </a:solidFill>
                <a:effectLst/>
                <a:latin typeface="system-ui"/>
              </a:rPr>
              <a:t>	Path Tracing</a:t>
            </a:r>
            <a:r>
              <a:rPr lang="en-US" b="0" i="0" dirty="0">
                <a:solidFill>
                  <a:srgbClr val="2D3748"/>
                </a:solidFill>
                <a:effectLst/>
                <a:latin typeface="system-ui"/>
              </a:rPr>
              <a:t>: A type of ray tracing algorithm that shoots out hundreds or thousands of rays per pixel instead of just one. The rays are shot in random directions using the </a:t>
            </a:r>
            <a:r>
              <a:rPr lang="en-US" b="1" i="0" dirty="0">
                <a:solidFill>
                  <a:srgbClr val="2D3748"/>
                </a:solidFill>
                <a:effectLst/>
                <a:latin typeface="system-ui"/>
                <a:hlinkClick r:id="rId5"/>
              </a:rPr>
              <a:t>Monte Carlo method</a:t>
            </a:r>
            <a:r>
              <a:rPr lang="en-US" b="0" i="0" dirty="0">
                <a:solidFill>
                  <a:srgbClr val="2D3748"/>
                </a:solidFill>
                <a:effectLst/>
                <a:latin typeface="system-ui"/>
              </a:rPr>
              <a:t>, and the final pixel color is determined from sampling the rays that make it to the light source.</a:t>
            </a:r>
          </a:p>
          <a:p>
            <a:endParaRPr lang="pt-BR" dirty="0"/>
          </a:p>
        </p:txBody>
      </p:sp>
      <p:sp>
        <p:nvSpPr>
          <p:cNvPr id="4" name="Slide Number Placeholder 3">
            <a:extLst>
              <a:ext uri="{FF2B5EF4-FFF2-40B4-BE49-F238E27FC236}">
                <a16:creationId xmlns:a16="http://schemas.microsoft.com/office/drawing/2014/main" id="{C8D09338-9341-8833-8DE1-F0054FF13F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Tree>
    <p:extLst>
      <p:ext uri="{BB962C8B-B14F-4D97-AF65-F5344CB8AC3E}">
        <p14:creationId xmlns:p14="http://schemas.microsoft.com/office/powerpoint/2010/main" val="171202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C702-45E5-54E3-A3EB-CC976D6A59DC}"/>
              </a:ext>
            </a:extLst>
          </p:cNvPr>
          <p:cNvSpPr>
            <a:spLocks noGrp="1"/>
          </p:cNvSpPr>
          <p:nvPr>
            <p:ph type="title"/>
          </p:nvPr>
        </p:nvSpPr>
        <p:spPr/>
        <p:txBody>
          <a:bodyPr/>
          <a:lstStyle/>
          <a:p>
            <a:r>
              <a:rPr lang="pt-BR" dirty="0" err="1"/>
              <a:t>Shaders</a:t>
            </a:r>
            <a:endParaRPr lang="pt-BR" dirty="0"/>
          </a:p>
        </p:txBody>
      </p:sp>
      <p:sp>
        <p:nvSpPr>
          <p:cNvPr id="3" name="Text Placeholder 2">
            <a:extLst>
              <a:ext uri="{FF2B5EF4-FFF2-40B4-BE49-F238E27FC236}">
                <a16:creationId xmlns:a16="http://schemas.microsoft.com/office/drawing/2014/main" id="{7786F3AB-FAF2-1759-4841-827FDA6C0D22}"/>
              </a:ext>
            </a:extLst>
          </p:cNvPr>
          <p:cNvSpPr>
            <a:spLocks noGrp="1"/>
          </p:cNvSpPr>
          <p:nvPr>
            <p:ph type="body" idx="1"/>
          </p:nvPr>
        </p:nvSpPr>
        <p:spPr/>
        <p:txBody>
          <a:bodyPr/>
          <a:lstStyle/>
          <a:p>
            <a:r>
              <a:rPr lang="en-US" dirty="0"/>
              <a:t>shaders run in parallel on your GPU is extremely important. Your program will independently run for every pixel in </a:t>
            </a:r>
            <a:r>
              <a:rPr lang="en-US" dirty="0" err="1"/>
              <a:t>Shadertoy</a:t>
            </a:r>
            <a:r>
              <a:rPr lang="en-US" dirty="0"/>
              <a:t> at the same time.</a:t>
            </a:r>
          </a:p>
          <a:p>
            <a:endParaRPr lang="en-US" dirty="0"/>
          </a:p>
          <a:p>
            <a:r>
              <a:rPr lang="pt-BR" dirty="0" err="1"/>
              <a:t>Shader</a:t>
            </a:r>
            <a:r>
              <a:rPr lang="pt-BR" dirty="0"/>
              <a:t> </a:t>
            </a:r>
            <a:r>
              <a:rPr lang="pt-BR" dirty="0" err="1"/>
              <a:t>languages</a:t>
            </a:r>
            <a:r>
              <a:rPr lang="pt-BR" dirty="0"/>
              <a:t> </a:t>
            </a:r>
            <a:r>
              <a:rPr lang="pt-BR" dirty="0" err="1"/>
              <a:t>such</a:t>
            </a:r>
            <a:r>
              <a:rPr lang="pt-BR" dirty="0"/>
              <a:t> as </a:t>
            </a:r>
            <a:r>
              <a:rPr lang="pt-BR" dirty="0" err="1"/>
              <a:t>the</a:t>
            </a:r>
            <a:r>
              <a:rPr lang="pt-BR" dirty="0"/>
              <a:t> High-</a:t>
            </a:r>
            <a:r>
              <a:rPr lang="pt-BR" dirty="0" err="1"/>
              <a:t>Level</a:t>
            </a:r>
            <a:r>
              <a:rPr lang="pt-BR" dirty="0"/>
              <a:t> </a:t>
            </a:r>
            <a:r>
              <a:rPr lang="pt-BR" dirty="0" err="1"/>
              <a:t>Shading</a:t>
            </a:r>
            <a:r>
              <a:rPr lang="pt-BR" dirty="0"/>
              <a:t> </a:t>
            </a:r>
            <a:r>
              <a:rPr lang="pt-BR" dirty="0" err="1"/>
              <a:t>Language</a:t>
            </a:r>
            <a:r>
              <a:rPr lang="pt-BR" dirty="0"/>
              <a:t> (HLSL) </a:t>
            </a:r>
            <a:r>
              <a:rPr lang="pt-BR" dirty="0" err="1"/>
              <a:t>and</a:t>
            </a:r>
            <a:r>
              <a:rPr lang="pt-BR" dirty="0"/>
              <a:t> OpenGL </a:t>
            </a:r>
            <a:r>
              <a:rPr lang="pt-BR" dirty="0" err="1"/>
              <a:t>Shading</a:t>
            </a:r>
            <a:r>
              <a:rPr lang="pt-BR" dirty="0"/>
              <a:t> </a:t>
            </a:r>
            <a:r>
              <a:rPr lang="pt-BR" dirty="0" err="1"/>
              <a:t>Language</a:t>
            </a:r>
            <a:r>
              <a:rPr lang="pt-BR" dirty="0"/>
              <a:t> (GLSL) are </a:t>
            </a:r>
            <a:r>
              <a:rPr lang="pt-BR" dirty="0" err="1"/>
              <a:t>the</a:t>
            </a:r>
            <a:r>
              <a:rPr lang="pt-BR" dirty="0"/>
              <a:t> </a:t>
            </a:r>
            <a:r>
              <a:rPr lang="pt-BR" dirty="0" err="1"/>
              <a:t>most</a:t>
            </a:r>
            <a:r>
              <a:rPr lang="pt-BR" dirty="0"/>
              <a:t> common </a:t>
            </a:r>
            <a:r>
              <a:rPr lang="pt-BR" dirty="0" err="1"/>
              <a:t>languages</a:t>
            </a:r>
            <a:r>
              <a:rPr lang="pt-BR" dirty="0"/>
              <a:t> </a:t>
            </a:r>
            <a:r>
              <a:rPr lang="pt-BR" dirty="0" err="1"/>
              <a:t>used</a:t>
            </a:r>
            <a:r>
              <a:rPr lang="pt-BR" dirty="0"/>
              <a:t> </a:t>
            </a:r>
            <a:r>
              <a:rPr lang="pt-BR" dirty="0" err="1"/>
              <a:t>to</a:t>
            </a:r>
            <a:r>
              <a:rPr lang="pt-BR" dirty="0"/>
              <a:t> </a:t>
            </a:r>
            <a:r>
              <a:rPr lang="pt-BR" dirty="0" err="1"/>
              <a:t>program</a:t>
            </a:r>
            <a:r>
              <a:rPr lang="pt-BR" dirty="0"/>
              <a:t> </a:t>
            </a:r>
            <a:r>
              <a:rPr lang="pt-BR" dirty="0" err="1"/>
              <a:t>the</a:t>
            </a:r>
            <a:r>
              <a:rPr lang="pt-BR" dirty="0"/>
              <a:t> </a:t>
            </a:r>
            <a:r>
              <a:rPr lang="pt-BR" dirty="0" err="1"/>
              <a:t>GPU's</a:t>
            </a:r>
            <a:r>
              <a:rPr lang="pt-BR" dirty="0"/>
              <a:t> </a:t>
            </a:r>
            <a:r>
              <a:rPr lang="pt-BR" dirty="0" err="1"/>
              <a:t>rendering</a:t>
            </a:r>
            <a:r>
              <a:rPr lang="pt-BR" dirty="0"/>
              <a:t> pipeline.</a:t>
            </a:r>
          </a:p>
          <a:p>
            <a:endParaRPr lang="pt-BR" dirty="0"/>
          </a:p>
          <a:p>
            <a:endParaRPr lang="pt-BR" dirty="0"/>
          </a:p>
          <a:p>
            <a:r>
              <a:rPr lang="pt-BR" dirty="0"/>
              <a:t>Muito parecido com C</a:t>
            </a:r>
          </a:p>
        </p:txBody>
      </p:sp>
      <p:sp>
        <p:nvSpPr>
          <p:cNvPr id="4" name="Slide Number Placeholder 3">
            <a:extLst>
              <a:ext uri="{FF2B5EF4-FFF2-40B4-BE49-F238E27FC236}">
                <a16:creationId xmlns:a16="http://schemas.microsoft.com/office/drawing/2014/main" id="{F5B22B49-DC78-BBD5-D0E7-E5013FDA79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Tree>
    <p:extLst>
      <p:ext uri="{BB962C8B-B14F-4D97-AF65-F5344CB8AC3E}">
        <p14:creationId xmlns:p14="http://schemas.microsoft.com/office/powerpoint/2010/main" val="313837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0FFD-400B-44E1-2056-5371DEFE3490}"/>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FBD4A5E7-3B96-9EC6-0A20-50C05C5E980B}"/>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1F64CA26-C30C-834E-2B55-0D7EA87C79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pic>
        <p:nvPicPr>
          <p:cNvPr id="1026" name="Picture 2" descr="Stages of the graphics pipeline. 1) Vertex shader. 2) Shape assembly. 3) Geometry shader. 4) Rasterization. 5) Fragment shader. 6) Tests and blending.">
            <a:extLst>
              <a:ext uri="{FF2B5EF4-FFF2-40B4-BE49-F238E27FC236}">
                <a16:creationId xmlns:a16="http://schemas.microsoft.com/office/drawing/2014/main" id="{EF29BB9A-1648-70E5-3006-597397548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04" y="775844"/>
            <a:ext cx="7975600" cy="4559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127019-3B5C-7D79-D853-A6984F52B31A}"/>
              </a:ext>
            </a:extLst>
          </p:cNvPr>
          <p:cNvSpPr txBox="1"/>
          <p:nvPr/>
        </p:nvSpPr>
        <p:spPr>
          <a:xfrm>
            <a:off x="4085082" y="5363974"/>
            <a:ext cx="4585716" cy="307777"/>
          </a:xfrm>
          <a:prstGeom prst="rect">
            <a:avLst/>
          </a:prstGeom>
          <a:noFill/>
        </p:spPr>
        <p:txBody>
          <a:bodyPr wrap="square">
            <a:spAutoFit/>
          </a:bodyPr>
          <a:lstStyle/>
          <a:p>
            <a:r>
              <a:rPr lang="pt-BR" dirty="0" err="1"/>
              <a:t>Stages</a:t>
            </a:r>
            <a:r>
              <a:rPr lang="pt-BR" dirty="0"/>
              <a:t> </a:t>
            </a:r>
            <a:r>
              <a:rPr lang="pt-BR" dirty="0" err="1"/>
              <a:t>of</a:t>
            </a:r>
            <a:r>
              <a:rPr lang="pt-BR" dirty="0"/>
              <a:t> </a:t>
            </a:r>
            <a:r>
              <a:rPr lang="pt-BR" dirty="0" err="1"/>
              <a:t>the</a:t>
            </a:r>
            <a:r>
              <a:rPr lang="pt-BR" dirty="0"/>
              <a:t> </a:t>
            </a:r>
            <a:r>
              <a:rPr lang="pt-BR" dirty="0" err="1"/>
              <a:t>graphics</a:t>
            </a:r>
            <a:r>
              <a:rPr lang="pt-BR" dirty="0"/>
              <a:t> pipeline </a:t>
            </a:r>
            <a:r>
              <a:rPr lang="pt-BR" dirty="0" err="1"/>
              <a:t>by</a:t>
            </a:r>
            <a:r>
              <a:rPr lang="pt-BR" dirty="0"/>
              <a:t> </a:t>
            </a:r>
            <a:r>
              <a:rPr lang="pt-BR" dirty="0" err="1"/>
              <a:t>Learn</a:t>
            </a:r>
            <a:r>
              <a:rPr lang="pt-BR" dirty="0"/>
              <a:t> OpenGL</a:t>
            </a:r>
          </a:p>
        </p:txBody>
      </p:sp>
    </p:spTree>
    <p:extLst>
      <p:ext uri="{BB962C8B-B14F-4D97-AF65-F5344CB8AC3E}">
        <p14:creationId xmlns:p14="http://schemas.microsoft.com/office/powerpoint/2010/main" val="184640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3622-53E4-43EB-BFD2-5BE0F5F08083}"/>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8C145274-F07A-93DC-5E2B-E1B5B13C1F57}"/>
              </a:ext>
            </a:extLst>
          </p:cNvPr>
          <p:cNvSpPr>
            <a:spLocks noGrp="1"/>
          </p:cNvSpPr>
          <p:nvPr>
            <p:ph type="body" idx="1"/>
          </p:nvPr>
        </p:nvSpPr>
        <p:spPr/>
        <p:txBody>
          <a:bodyPr/>
          <a:lstStyle/>
          <a:p>
            <a:r>
              <a:rPr lang="en-US" b="0" i="0" dirty="0">
                <a:solidFill>
                  <a:srgbClr val="2D3748"/>
                </a:solidFill>
                <a:effectLst/>
                <a:latin typeface="system-ui"/>
              </a:rPr>
              <a:t>pixel shaders. The term, "fragment shader," is more accurate</a:t>
            </a:r>
            <a:endParaRPr lang="pt-BR" dirty="0"/>
          </a:p>
          <a:p>
            <a:endParaRPr lang="en-US" b="0" i="0" dirty="0">
              <a:solidFill>
                <a:srgbClr val="2D3748"/>
              </a:solidFill>
              <a:effectLst/>
              <a:latin typeface="system-ui"/>
            </a:endParaRPr>
          </a:p>
          <a:p>
            <a:r>
              <a:rPr lang="en-US" b="0" i="0" dirty="0">
                <a:solidFill>
                  <a:srgbClr val="2D3748"/>
                </a:solidFill>
                <a:effectLst/>
                <a:latin typeface="system-ui"/>
              </a:rPr>
              <a:t>You have to rely on algorithms such as ray marching and signed distance fields/functions (SDFs) to render 3D scenes which can be computationally expensive.</a:t>
            </a:r>
          </a:p>
          <a:p>
            <a:endParaRPr lang="en-US" dirty="0">
              <a:solidFill>
                <a:srgbClr val="2D3748"/>
              </a:solidFill>
              <a:latin typeface="system-ui"/>
            </a:endParaRPr>
          </a:p>
          <a:p>
            <a:r>
              <a:rPr lang="en-US" b="0" i="0" dirty="0">
                <a:solidFill>
                  <a:srgbClr val="2D3748"/>
                </a:solidFill>
                <a:effectLst/>
                <a:latin typeface="system-ui"/>
              </a:rPr>
              <a:t> </a:t>
            </a:r>
            <a:r>
              <a:rPr lang="en-US" b="0" i="0" dirty="0" err="1">
                <a:solidFill>
                  <a:srgbClr val="2D3748"/>
                </a:solidFill>
                <a:effectLst/>
                <a:latin typeface="system-ui"/>
              </a:rPr>
              <a:t>Shadertoy</a:t>
            </a:r>
            <a:r>
              <a:rPr lang="en-US" b="0" i="0" dirty="0">
                <a:solidFill>
                  <a:srgbClr val="2D3748"/>
                </a:solidFill>
                <a:effectLst/>
                <a:latin typeface="system-ui"/>
              </a:rPr>
              <a:t> doesn't let you write vertex shaders and only lets you write pixel shaders. It essentially provides an environment for experimenting with the fragment side of shaders, so you can manipulate all pixels on the canvas in parallel.</a:t>
            </a:r>
            <a:endParaRPr lang="pt-BR" dirty="0"/>
          </a:p>
        </p:txBody>
      </p:sp>
      <p:sp>
        <p:nvSpPr>
          <p:cNvPr id="4" name="Slide Number Placeholder 3">
            <a:extLst>
              <a:ext uri="{FF2B5EF4-FFF2-40B4-BE49-F238E27FC236}">
                <a16:creationId xmlns:a16="http://schemas.microsoft.com/office/drawing/2014/main" id="{58208C92-0735-B5EB-7246-90E06A21B7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spTree>
    <p:extLst>
      <p:ext uri="{BB962C8B-B14F-4D97-AF65-F5344CB8AC3E}">
        <p14:creationId xmlns:p14="http://schemas.microsoft.com/office/powerpoint/2010/main" val="111819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374E-D8C8-FF80-3020-FD1B9EAE641E}"/>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065E9191-3931-FAD1-1DE9-10A1C4E88691}"/>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218B3FE5-14AF-42E0-4173-002CFA58EB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sp>
        <p:nvSpPr>
          <p:cNvPr id="6" name="TextBox 5">
            <a:extLst>
              <a:ext uri="{FF2B5EF4-FFF2-40B4-BE49-F238E27FC236}">
                <a16:creationId xmlns:a16="http://schemas.microsoft.com/office/drawing/2014/main" id="{11E9F6DC-4BDB-9766-C3D1-2D3773CA2FF9}"/>
              </a:ext>
            </a:extLst>
          </p:cNvPr>
          <p:cNvSpPr txBox="1"/>
          <p:nvPr/>
        </p:nvSpPr>
        <p:spPr>
          <a:xfrm>
            <a:off x="390548" y="1496698"/>
            <a:ext cx="8357616" cy="3046988"/>
          </a:xfrm>
          <a:prstGeom prst="rect">
            <a:avLst/>
          </a:prstGeom>
          <a:noFill/>
        </p:spPr>
        <p:txBody>
          <a:bodyPr wrap="square">
            <a:spAutoFit/>
          </a:bodyPr>
          <a:lstStyle/>
          <a:p>
            <a:r>
              <a:rPr lang="en-US" sz="2400" dirty="0">
                <a:solidFill>
                  <a:srgbClr val="CC99CD"/>
                </a:solidFill>
                <a:effectLst/>
              </a:rPr>
              <a:t>void</a:t>
            </a:r>
            <a:r>
              <a:rPr lang="en-US" sz="2400" dirty="0"/>
              <a:t> </a:t>
            </a:r>
            <a:r>
              <a:rPr lang="en-US" sz="2400" dirty="0" err="1">
                <a:solidFill>
                  <a:srgbClr val="F08D49"/>
                </a:solidFill>
                <a:effectLst/>
              </a:rPr>
              <a:t>mainImage</a:t>
            </a:r>
            <a:r>
              <a:rPr lang="en-US" sz="2400" dirty="0">
                <a:solidFill>
                  <a:srgbClr val="CCCCCC"/>
                </a:solidFill>
                <a:effectLst/>
              </a:rPr>
              <a:t>(</a:t>
            </a:r>
            <a:r>
              <a:rPr lang="en-US" sz="2400" dirty="0"/>
              <a:t> </a:t>
            </a:r>
            <a:r>
              <a:rPr lang="en-US" sz="2400" dirty="0">
                <a:solidFill>
                  <a:srgbClr val="CC99CD"/>
                </a:solidFill>
                <a:effectLst/>
              </a:rPr>
              <a:t>out</a:t>
            </a:r>
            <a:r>
              <a:rPr lang="en-US" sz="2400" dirty="0"/>
              <a:t> </a:t>
            </a:r>
            <a:r>
              <a:rPr lang="en-US" sz="2400" dirty="0">
                <a:solidFill>
                  <a:srgbClr val="CC99CD"/>
                </a:solidFill>
                <a:effectLst/>
              </a:rPr>
              <a:t>vec4</a:t>
            </a:r>
            <a:r>
              <a:rPr lang="en-US" sz="2400" dirty="0"/>
              <a:t> </a:t>
            </a:r>
            <a:r>
              <a:rPr lang="en-US" sz="2400" dirty="0" err="1"/>
              <a:t>fragColor</a:t>
            </a:r>
            <a:r>
              <a:rPr lang="en-US" sz="2400" dirty="0">
                <a:solidFill>
                  <a:srgbClr val="CCCCCC"/>
                </a:solidFill>
                <a:effectLst/>
              </a:rPr>
              <a:t>,</a:t>
            </a:r>
            <a:r>
              <a:rPr lang="en-US" sz="2400" dirty="0"/>
              <a:t> </a:t>
            </a:r>
            <a:r>
              <a:rPr lang="en-US" sz="2400" dirty="0">
                <a:solidFill>
                  <a:srgbClr val="CC99CD"/>
                </a:solidFill>
                <a:effectLst/>
              </a:rPr>
              <a:t>in</a:t>
            </a:r>
            <a:r>
              <a:rPr lang="en-US" sz="2400" dirty="0"/>
              <a:t> </a:t>
            </a:r>
            <a:r>
              <a:rPr lang="en-US" sz="2400" dirty="0">
                <a:solidFill>
                  <a:srgbClr val="CC99CD"/>
                </a:solidFill>
                <a:effectLst/>
              </a:rPr>
              <a:t>vec2</a:t>
            </a:r>
            <a:r>
              <a:rPr lang="en-US" sz="2400" dirty="0"/>
              <a:t> </a:t>
            </a:r>
            <a:r>
              <a:rPr lang="en-US" sz="2400" dirty="0" err="1"/>
              <a:t>fragCoord</a:t>
            </a:r>
            <a:r>
              <a:rPr lang="en-US" sz="2400" dirty="0"/>
              <a:t> </a:t>
            </a:r>
            <a:r>
              <a:rPr lang="en-US" sz="2400" dirty="0">
                <a:solidFill>
                  <a:srgbClr val="CCCCCC"/>
                </a:solidFill>
                <a:effectLst/>
              </a:rPr>
              <a:t>)</a:t>
            </a:r>
            <a:r>
              <a:rPr lang="en-US" sz="2400" dirty="0"/>
              <a:t> </a:t>
            </a:r>
            <a:r>
              <a:rPr lang="en-US" sz="2400" dirty="0">
                <a:solidFill>
                  <a:srgbClr val="CCCCCC"/>
                </a:solidFill>
                <a:effectLst/>
              </a:rPr>
              <a:t>{</a:t>
            </a:r>
          </a:p>
          <a:p>
            <a:r>
              <a:rPr lang="en-US" sz="2400" dirty="0">
                <a:solidFill>
                  <a:srgbClr val="CCCCCC"/>
                </a:solidFill>
              </a:rPr>
              <a:t>    </a:t>
            </a:r>
            <a:r>
              <a:rPr lang="en-US" sz="2400" dirty="0">
                <a:solidFill>
                  <a:srgbClr val="999999"/>
                </a:solidFill>
                <a:effectLst/>
              </a:rPr>
              <a:t>// Normalized pixel coordinates (from 0 to 1)</a:t>
            </a:r>
          </a:p>
          <a:p>
            <a:r>
              <a:rPr lang="en-US" sz="2400" dirty="0">
                <a:solidFill>
                  <a:srgbClr val="999999"/>
                </a:solidFill>
              </a:rPr>
              <a:t>    </a:t>
            </a:r>
            <a:r>
              <a:rPr lang="en-US" sz="2400" dirty="0">
                <a:solidFill>
                  <a:srgbClr val="CC99CD"/>
                </a:solidFill>
                <a:effectLst/>
              </a:rPr>
              <a:t>vec2</a:t>
            </a:r>
            <a:r>
              <a:rPr lang="en-US" sz="2400" dirty="0"/>
              <a:t> </a:t>
            </a:r>
            <a:r>
              <a:rPr lang="en-US" sz="2400" dirty="0" err="1"/>
              <a:t>uv</a:t>
            </a:r>
            <a:r>
              <a:rPr lang="en-US" sz="2400" dirty="0"/>
              <a:t> </a:t>
            </a:r>
            <a:r>
              <a:rPr lang="en-US" sz="2400" dirty="0">
                <a:solidFill>
                  <a:srgbClr val="67CDCC"/>
                </a:solidFill>
                <a:effectLst/>
              </a:rPr>
              <a:t>=</a:t>
            </a:r>
            <a:r>
              <a:rPr lang="en-US" sz="2400" dirty="0"/>
              <a:t> </a:t>
            </a:r>
            <a:r>
              <a:rPr lang="en-US" sz="2400" dirty="0" err="1"/>
              <a:t>fragCoord</a:t>
            </a:r>
            <a:r>
              <a:rPr lang="en-US" sz="2400" dirty="0">
                <a:solidFill>
                  <a:srgbClr val="67CDCC"/>
                </a:solidFill>
                <a:effectLst/>
              </a:rPr>
              <a:t>/</a:t>
            </a:r>
            <a:r>
              <a:rPr lang="en-US" sz="2400" dirty="0" err="1"/>
              <a:t>iResolution</a:t>
            </a:r>
            <a:r>
              <a:rPr lang="en-US" sz="2400" dirty="0" err="1">
                <a:solidFill>
                  <a:srgbClr val="CCCCCC"/>
                </a:solidFill>
                <a:effectLst/>
              </a:rPr>
              <a:t>.</a:t>
            </a:r>
            <a:r>
              <a:rPr lang="en-US" sz="2400" dirty="0" err="1"/>
              <a:t>xy</a:t>
            </a:r>
            <a:r>
              <a:rPr lang="en-US" sz="2400" dirty="0">
                <a:solidFill>
                  <a:srgbClr val="CCCCCC"/>
                </a:solidFill>
                <a:effectLst/>
              </a:rPr>
              <a:t>;</a:t>
            </a:r>
            <a:r>
              <a:rPr lang="en-US" sz="2400" dirty="0"/>
              <a:t> </a:t>
            </a:r>
          </a:p>
          <a:p>
            <a:endParaRPr lang="en-US" sz="2400" dirty="0">
              <a:solidFill>
                <a:srgbClr val="CC99CD"/>
              </a:solidFill>
              <a:effectLst/>
            </a:endParaRPr>
          </a:p>
          <a:p>
            <a:r>
              <a:rPr lang="en-US" sz="2400" dirty="0">
                <a:solidFill>
                  <a:srgbClr val="CC99CD"/>
                </a:solidFill>
              </a:rPr>
              <a:t>    </a:t>
            </a:r>
            <a:r>
              <a:rPr lang="en-US" sz="2400" dirty="0">
                <a:solidFill>
                  <a:srgbClr val="CC99CD"/>
                </a:solidFill>
                <a:effectLst/>
              </a:rPr>
              <a:t>vec3</a:t>
            </a:r>
            <a:r>
              <a:rPr lang="en-US" sz="2400" dirty="0"/>
              <a:t> col </a:t>
            </a:r>
            <a:r>
              <a:rPr lang="en-US" sz="2400" dirty="0">
                <a:solidFill>
                  <a:srgbClr val="67CDCC"/>
                </a:solidFill>
                <a:effectLst/>
              </a:rPr>
              <a:t>=</a:t>
            </a:r>
            <a:r>
              <a:rPr lang="en-US" sz="2400" dirty="0"/>
              <a:t> </a:t>
            </a:r>
            <a:r>
              <a:rPr lang="en-US" sz="2400" dirty="0">
                <a:solidFill>
                  <a:srgbClr val="F08D49"/>
                </a:solidFill>
                <a:effectLst/>
              </a:rPr>
              <a:t>0.5</a:t>
            </a:r>
            <a:r>
              <a:rPr lang="en-US" sz="2400" dirty="0"/>
              <a:t> </a:t>
            </a:r>
            <a:r>
              <a:rPr lang="en-US" sz="2400" dirty="0">
                <a:solidFill>
                  <a:srgbClr val="67CDCC"/>
                </a:solidFill>
                <a:effectLst/>
              </a:rPr>
              <a:t>+</a:t>
            </a:r>
            <a:r>
              <a:rPr lang="en-US" sz="2400" dirty="0"/>
              <a:t> </a:t>
            </a:r>
            <a:r>
              <a:rPr lang="en-US" sz="2400" dirty="0">
                <a:solidFill>
                  <a:srgbClr val="F08D49"/>
                </a:solidFill>
                <a:effectLst/>
              </a:rPr>
              <a:t>0.5</a:t>
            </a:r>
            <a:r>
              <a:rPr lang="en-US" sz="2400" dirty="0">
                <a:solidFill>
                  <a:srgbClr val="67CDCC"/>
                </a:solidFill>
                <a:effectLst/>
              </a:rPr>
              <a:t>*</a:t>
            </a:r>
            <a:r>
              <a:rPr lang="en-US" sz="2400" dirty="0">
                <a:solidFill>
                  <a:srgbClr val="F08D49"/>
                </a:solidFill>
                <a:effectLst/>
              </a:rPr>
              <a:t>cos</a:t>
            </a:r>
            <a:r>
              <a:rPr lang="en-US" sz="2400" dirty="0">
                <a:solidFill>
                  <a:srgbClr val="CCCCCC"/>
                </a:solidFill>
                <a:effectLst/>
              </a:rPr>
              <a:t>(</a:t>
            </a:r>
            <a:r>
              <a:rPr lang="en-US" sz="2400" dirty="0"/>
              <a:t>iTime</a:t>
            </a:r>
            <a:r>
              <a:rPr lang="en-US" sz="2400" dirty="0">
                <a:solidFill>
                  <a:srgbClr val="67CDCC"/>
                </a:solidFill>
                <a:effectLst/>
              </a:rPr>
              <a:t>+</a:t>
            </a:r>
            <a:r>
              <a:rPr lang="en-US" sz="2400" dirty="0"/>
              <a:t>uv</a:t>
            </a:r>
            <a:r>
              <a:rPr lang="en-US" sz="2400" dirty="0">
                <a:solidFill>
                  <a:srgbClr val="CCCCCC"/>
                </a:solidFill>
                <a:effectLst/>
              </a:rPr>
              <a:t>.</a:t>
            </a:r>
            <a:r>
              <a:rPr lang="en-US" sz="2400" dirty="0"/>
              <a:t>xyx</a:t>
            </a:r>
            <a:r>
              <a:rPr lang="en-US" sz="2400" dirty="0">
                <a:solidFill>
                  <a:srgbClr val="67CDCC"/>
                </a:solidFill>
                <a:effectLst/>
              </a:rPr>
              <a:t>+</a:t>
            </a:r>
            <a:r>
              <a:rPr lang="en-US" sz="2400" dirty="0">
                <a:solidFill>
                  <a:srgbClr val="CC99CD"/>
                </a:solidFill>
                <a:effectLst/>
              </a:rPr>
              <a:t>vec3</a:t>
            </a:r>
            <a:r>
              <a:rPr lang="en-US" sz="2400" dirty="0">
                <a:solidFill>
                  <a:srgbClr val="CCCCCC"/>
                </a:solidFill>
                <a:effectLst/>
              </a:rPr>
              <a:t>(</a:t>
            </a:r>
            <a:r>
              <a:rPr lang="en-US" sz="2400" dirty="0">
                <a:solidFill>
                  <a:srgbClr val="F08D49"/>
                </a:solidFill>
                <a:effectLst/>
              </a:rPr>
              <a:t>0</a:t>
            </a:r>
            <a:r>
              <a:rPr lang="en-US" sz="2400" dirty="0">
                <a:solidFill>
                  <a:srgbClr val="CCCCCC"/>
                </a:solidFill>
                <a:effectLst/>
              </a:rPr>
              <a:t>,</a:t>
            </a:r>
            <a:r>
              <a:rPr lang="en-US" sz="2400" dirty="0">
                <a:solidFill>
                  <a:srgbClr val="F08D49"/>
                </a:solidFill>
                <a:effectLst/>
              </a:rPr>
              <a:t>2</a:t>
            </a:r>
            <a:r>
              <a:rPr lang="en-US" sz="2400" dirty="0">
                <a:solidFill>
                  <a:srgbClr val="CCCCCC"/>
                </a:solidFill>
                <a:effectLst/>
              </a:rPr>
              <a:t>,</a:t>
            </a:r>
            <a:r>
              <a:rPr lang="en-US" sz="2400" dirty="0">
                <a:solidFill>
                  <a:srgbClr val="F08D49"/>
                </a:solidFill>
                <a:effectLst/>
              </a:rPr>
              <a:t>4</a:t>
            </a:r>
            <a:r>
              <a:rPr lang="en-US" sz="2400" dirty="0">
                <a:solidFill>
                  <a:srgbClr val="CCCCCC"/>
                </a:solidFill>
                <a:effectLst/>
              </a:rPr>
              <a:t>));</a:t>
            </a:r>
            <a:r>
              <a:rPr lang="en-US" sz="2400" dirty="0"/>
              <a:t> </a:t>
            </a:r>
          </a:p>
          <a:p>
            <a:r>
              <a:rPr lang="en-US" sz="2400" dirty="0">
                <a:solidFill>
                  <a:srgbClr val="999999"/>
                </a:solidFill>
                <a:effectLst/>
              </a:rPr>
              <a:t>    // Output to screen</a:t>
            </a:r>
            <a:r>
              <a:rPr lang="en-US" sz="2400" dirty="0"/>
              <a:t> </a:t>
            </a:r>
          </a:p>
          <a:p>
            <a:r>
              <a:rPr lang="en-US" sz="2400" dirty="0"/>
              <a:t>    </a:t>
            </a:r>
            <a:r>
              <a:rPr lang="en-US" sz="2400" dirty="0" err="1"/>
              <a:t>fragColor</a:t>
            </a:r>
            <a:r>
              <a:rPr lang="en-US" sz="2400" dirty="0"/>
              <a:t> </a:t>
            </a:r>
            <a:r>
              <a:rPr lang="en-US" sz="2400" dirty="0">
                <a:solidFill>
                  <a:srgbClr val="67CDCC"/>
                </a:solidFill>
                <a:effectLst/>
              </a:rPr>
              <a:t>=</a:t>
            </a:r>
            <a:r>
              <a:rPr lang="en-US" sz="2400" dirty="0"/>
              <a:t> </a:t>
            </a:r>
            <a:r>
              <a:rPr lang="en-US" sz="2400" dirty="0">
                <a:solidFill>
                  <a:srgbClr val="CC99CD"/>
                </a:solidFill>
                <a:effectLst/>
              </a:rPr>
              <a:t>vec4</a:t>
            </a:r>
            <a:r>
              <a:rPr lang="en-US" sz="2400" dirty="0">
                <a:solidFill>
                  <a:srgbClr val="CCCCCC"/>
                </a:solidFill>
                <a:effectLst/>
              </a:rPr>
              <a:t>(</a:t>
            </a:r>
            <a:r>
              <a:rPr lang="en-US" sz="2400" dirty="0"/>
              <a:t>col</a:t>
            </a:r>
            <a:r>
              <a:rPr lang="en-US" sz="2400" dirty="0">
                <a:solidFill>
                  <a:srgbClr val="CCCCCC"/>
                </a:solidFill>
                <a:effectLst/>
              </a:rPr>
              <a:t>,</a:t>
            </a:r>
            <a:r>
              <a:rPr lang="en-US" sz="2400" dirty="0">
                <a:solidFill>
                  <a:srgbClr val="F08D49"/>
                </a:solidFill>
                <a:effectLst/>
              </a:rPr>
              <a:t>1.0</a:t>
            </a:r>
            <a:r>
              <a:rPr lang="en-US" sz="2400" dirty="0">
                <a:solidFill>
                  <a:srgbClr val="CCCCCC"/>
                </a:solidFill>
                <a:effectLst/>
              </a:rPr>
              <a:t>);</a:t>
            </a:r>
            <a:r>
              <a:rPr lang="en-US" sz="2400" dirty="0"/>
              <a:t> </a:t>
            </a:r>
          </a:p>
          <a:p>
            <a:r>
              <a:rPr lang="en-US" sz="2400" dirty="0">
                <a:solidFill>
                  <a:srgbClr val="CCCCCC"/>
                </a:solidFill>
                <a:effectLst/>
              </a:rPr>
              <a:t>}</a:t>
            </a:r>
            <a:endParaRPr lang="pt-BR" sz="2400" dirty="0"/>
          </a:p>
        </p:txBody>
      </p:sp>
    </p:spTree>
    <p:extLst>
      <p:ext uri="{BB962C8B-B14F-4D97-AF65-F5344CB8AC3E}">
        <p14:creationId xmlns:p14="http://schemas.microsoft.com/office/powerpoint/2010/main" val="228733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E5FA-A31A-966E-92EF-3476F19787D8}"/>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0C7ECD81-2F70-B2A1-2261-41574BFE15A7}"/>
              </a:ext>
            </a:extLst>
          </p:cNvPr>
          <p:cNvSpPr>
            <a:spLocks noGrp="1"/>
          </p:cNvSpPr>
          <p:nvPr>
            <p:ph type="body" idx="1"/>
          </p:nvPr>
        </p:nvSpPr>
        <p:spPr/>
        <p:txBody>
          <a:bodyPr>
            <a:normAutofit lnSpcReduction="10000"/>
          </a:bodyPr>
          <a:lstStyle/>
          <a:p>
            <a:r>
              <a:rPr lang="en-US" dirty="0">
                <a:solidFill>
                  <a:srgbClr val="2D3748"/>
                </a:solidFill>
                <a:latin typeface="system-ui"/>
              </a:rPr>
              <a:t>You may be scratching your head at the in and out. For </a:t>
            </a:r>
            <a:r>
              <a:rPr lang="en-US" dirty="0" err="1">
                <a:solidFill>
                  <a:srgbClr val="2D3748"/>
                </a:solidFill>
                <a:latin typeface="system-ui"/>
              </a:rPr>
              <a:t>Shadertoy</a:t>
            </a:r>
            <a:r>
              <a:rPr lang="en-US" dirty="0">
                <a:solidFill>
                  <a:srgbClr val="2D3748"/>
                </a:solidFill>
                <a:latin typeface="system-ui"/>
              </a:rPr>
              <a:t>, you generally have to worry about these keywords inside the </a:t>
            </a:r>
            <a:r>
              <a:rPr lang="en-US" dirty="0" err="1">
                <a:solidFill>
                  <a:srgbClr val="2D3748"/>
                </a:solidFill>
                <a:latin typeface="system-ui"/>
              </a:rPr>
              <a:t>mainImage</a:t>
            </a:r>
            <a:r>
              <a:rPr lang="en-US" dirty="0">
                <a:solidFill>
                  <a:srgbClr val="2D3748"/>
                </a:solidFill>
                <a:latin typeface="system-ui"/>
              </a:rPr>
              <a:t> function only. Remember how I said that the shaders allow us to write programs for the GPU rendering pipeline? Think of the in and out as the input and output. </a:t>
            </a:r>
            <a:r>
              <a:rPr lang="en-US" dirty="0" err="1">
                <a:solidFill>
                  <a:srgbClr val="2D3748"/>
                </a:solidFill>
                <a:latin typeface="system-ui"/>
              </a:rPr>
              <a:t>Shadertoy</a:t>
            </a:r>
            <a:r>
              <a:rPr lang="en-US" dirty="0">
                <a:solidFill>
                  <a:srgbClr val="2D3748"/>
                </a:solidFill>
                <a:latin typeface="system-ui"/>
              </a:rPr>
              <a:t> gives us an input, and we are writing a color as the output.</a:t>
            </a:r>
          </a:p>
          <a:p>
            <a:endParaRPr lang="en-US" b="1" dirty="0">
              <a:solidFill>
                <a:srgbClr val="2D3748"/>
              </a:solidFill>
              <a:latin typeface="system-ui"/>
            </a:endParaRPr>
          </a:p>
          <a:p>
            <a:r>
              <a:rPr lang="en-US" b="1" dirty="0" err="1">
                <a:solidFill>
                  <a:srgbClr val="2D3748"/>
                </a:solidFill>
                <a:latin typeface="system-ui"/>
              </a:rPr>
              <a:t>fragColor</a:t>
            </a:r>
            <a:r>
              <a:rPr lang="en-US" b="1" dirty="0">
                <a:solidFill>
                  <a:srgbClr val="2D3748"/>
                </a:solidFill>
                <a:latin typeface="system-ui"/>
              </a:rPr>
              <a:t> .  2D</a:t>
            </a:r>
          </a:p>
          <a:p>
            <a:endParaRPr lang="en-US" b="1" dirty="0">
              <a:solidFill>
                <a:srgbClr val="2D3748"/>
              </a:solidFill>
              <a:latin typeface="system-ui"/>
            </a:endParaRPr>
          </a:p>
          <a:p>
            <a:r>
              <a:rPr lang="en-US" dirty="0" err="1"/>
              <a:t>uv</a:t>
            </a:r>
            <a:r>
              <a:rPr lang="en-US" dirty="0"/>
              <a:t> = </a:t>
            </a:r>
            <a:r>
              <a:rPr lang="en-US" dirty="0" err="1"/>
              <a:t>fragCoord</a:t>
            </a:r>
            <a:r>
              <a:rPr lang="en-US" dirty="0"/>
              <a:t>/</a:t>
            </a:r>
            <a:r>
              <a:rPr lang="en-US" dirty="0" err="1"/>
              <a:t>iResolution.xy</a:t>
            </a:r>
            <a:endParaRPr lang="en-US" dirty="0"/>
          </a:p>
          <a:p>
            <a:endParaRPr lang="en-US" dirty="0"/>
          </a:p>
          <a:p>
            <a:r>
              <a:rPr lang="en-US" dirty="0"/>
              <a:t>// The above is the same as: </a:t>
            </a:r>
          </a:p>
          <a:p>
            <a:r>
              <a:rPr lang="en-US" dirty="0" err="1"/>
              <a:t>uv.x</a:t>
            </a:r>
            <a:r>
              <a:rPr lang="en-US" dirty="0"/>
              <a:t> = </a:t>
            </a:r>
            <a:r>
              <a:rPr lang="en-US" dirty="0" err="1"/>
              <a:t>fragCoord.x</a:t>
            </a:r>
            <a:r>
              <a:rPr lang="en-US" dirty="0"/>
              <a:t>/</a:t>
            </a:r>
            <a:r>
              <a:rPr lang="en-US" dirty="0" err="1"/>
              <a:t>iResolution.x</a:t>
            </a:r>
            <a:r>
              <a:rPr lang="en-US" dirty="0"/>
              <a:t> </a:t>
            </a:r>
          </a:p>
          <a:p>
            <a:r>
              <a:rPr lang="en-US" dirty="0" err="1"/>
              <a:t>uv.y</a:t>
            </a:r>
            <a:r>
              <a:rPr lang="en-US" dirty="0"/>
              <a:t> = </a:t>
            </a:r>
            <a:r>
              <a:rPr lang="en-US" dirty="0" err="1"/>
              <a:t>fragCoord.y</a:t>
            </a:r>
            <a:r>
              <a:rPr lang="en-US" dirty="0"/>
              <a:t>/</a:t>
            </a:r>
            <a:r>
              <a:rPr lang="en-US" dirty="0" err="1"/>
              <a:t>iResolution.y</a:t>
            </a:r>
            <a:endParaRPr lang="en-US" b="1" dirty="0">
              <a:solidFill>
                <a:srgbClr val="2D3748"/>
              </a:solidFill>
              <a:latin typeface="system-ui"/>
            </a:endParaRPr>
          </a:p>
          <a:p>
            <a:endParaRPr lang="pt-BR" b="1" dirty="0"/>
          </a:p>
        </p:txBody>
      </p:sp>
      <p:sp>
        <p:nvSpPr>
          <p:cNvPr id="4" name="Slide Number Placeholder 3">
            <a:extLst>
              <a:ext uri="{FF2B5EF4-FFF2-40B4-BE49-F238E27FC236}">
                <a16:creationId xmlns:a16="http://schemas.microsoft.com/office/drawing/2014/main" id="{63A7FAD7-79B3-5AEA-F98E-4D1A8B697F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spTree>
    <p:extLst>
      <p:ext uri="{BB962C8B-B14F-4D97-AF65-F5344CB8AC3E}">
        <p14:creationId xmlns:p14="http://schemas.microsoft.com/office/powerpoint/2010/main" val="463468752"/>
      </p:ext>
    </p:extLst>
  </p:cSld>
  <p:clrMapOvr>
    <a:masterClrMapping/>
  </p:clrMapOvr>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7958</TotalTime>
  <Words>3205</Words>
  <Application>Microsoft Macintosh PowerPoint</Application>
  <PresentationFormat>On-screen Show (16:10)</PresentationFormat>
  <Paragraphs>356</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Menlo</vt:lpstr>
      <vt:lpstr>system-ui</vt:lpstr>
      <vt:lpstr>Verdana</vt:lpstr>
      <vt:lpstr>Personalizar design</vt:lpstr>
      <vt:lpstr>PowerPoint Presentation</vt:lpstr>
      <vt:lpstr>PowerPoint Presentation</vt:lpstr>
      <vt:lpstr>PowerPoint Presentation</vt:lpstr>
      <vt:lpstr>PowerPoint Presentation</vt:lpstr>
      <vt:lpstr>Shaders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matrix column-first</vt:lpstr>
      <vt:lpstr>Mix / lerp</vt:lpstr>
      <vt:lpstr>PowerPoint Presentation</vt:lpstr>
      <vt:lpstr>SDFs</vt:lpstr>
      <vt:lpstr>PowerPoint Presentation</vt:lpstr>
      <vt:lpstr>PowerPoint Presentation</vt:lpstr>
      <vt:lpstr>PowerPoint Presentation</vt:lpstr>
      <vt:lpstr>PowerPoint Presentation</vt:lpstr>
      <vt:lpstr>Hermite</vt:lpstr>
      <vt:lpstr>Anti-aliasing  </vt:lpstr>
      <vt:lpstr>Funções</vt:lpstr>
      <vt:lpstr>sdSegment SDF </vt:lpstr>
      <vt:lpstr>PowerPoint Presentation</vt:lpstr>
      <vt:lpstr>Ray Marching</vt:lpstr>
      <vt:lpstr>Ray Marching</vt:lpstr>
      <vt:lpstr>PowerPoint Presentation</vt:lpstr>
      <vt:lpstr>PowerPoint Presentation</vt:lpstr>
      <vt:lpstr>Calculando a Normal</vt:lpstr>
      <vt:lpstr>Na prática</vt:lpstr>
      <vt:lpstr>Luz</vt:lpstr>
      <vt:lpstr>PowerPoint Presentation</vt:lpstr>
      <vt:lpstr>PowerPoint Presentation</vt:lpstr>
      <vt:lpstr>Cores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7</cp:revision>
  <dcterms:modified xsi:type="dcterms:W3CDTF">2023-04-24T12:26:19Z</dcterms:modified>
</cp:coreProperties>
</file>