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97" r:id="rId3"/>
    <p:sldId id="298" r:id="rId4"/>
    <p:sldId id="299" r:id="rId5"/>
    <p:sldId id="300" r:id="rId6"/>
    <p:sldId id="319" r:id="rId7"/>
    <p:sldId id="301" r:id="rId8"/>
    <p:sldId id="356" r:id="rId9"/>
    <p:sldId id="302" r:id="rId10"/>
    <p:sldId id="303" r:id="rId11"/>
    <p:sldId id="348" r:id="rId12"/>
    <p:sldId id="361" r:id="rId13"/>
    <p:sldId id="349" r:id="rId14"/>
    <p:sldId id="350" r:id="rId15"/>
    <p:sldId id="352" r:id="rId16"/>
    <p:sldId id="357" r:id="rId17"/>
    <p:sldId id="353" r:id="rId18"/>
    <p:sldId id="354" r:id="rId19"/>
    <p:sldId id="304" r:id="rId20"/>
    <p:sldId id="358" r:id="rId21"/>
    <p:sldId id="360" r:id="rId22"/>
    <p:sldId id="359" r:id="rId23"/>
    <p:sldId id="306" r:id="rId24"/>
    <p:sldId id="307" r:id="rId25"/>
    <p:sldId id="346" r:id="rId2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4"/>
    <a:srgbClr val="B55EDE"/>
    <a:srgbClr val="81C0DF"/>
    <a:srgbClr val="4760DE"/>
    <a:srgbClr val="FFE165"/>
    <a:srgbClr val="A4A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C6F57-B53D-42C4-A1D6-33584154ECF3}" v="18" dt="2024-10-23T22:14:33.191"/>
  </p1510:revLst>
</p1510:revInfo>
</file>

<file path=ppt/tableStyles.xml><?xml version="1.0" encoding="utf-8"?>
<a:tblStyleLst xmlns:a="http://schemas.openxmlformats.org/drawingml/2006/main" def="{758A24AF-F2D6-4DD7-8BAD-3F5CCAE5E3E2}">
  <a:tblStyle styleId="{758A24AF-F2D6-4DD7-8BAD-3F5CCAE5E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26"/>
  </p:normalViewPr>
  <p:slideViewPr>
    <p:cSldViewPr snapToGrid="0">
      <p:cViewPr varScale="1">
        <p:scale>
          <a:sx n="139" d="100"/>
          <a:sy n="139" d="100"/>
        </p:scale>
        <p:origin x="1056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S::lucianops@insper.edu.br::16c53e34-c952-423e-8700-c0525d23304f" providerId="AD" clId="Web-{50C113F7-B4F6-6D79-F11E-400ABCBF7B3F}"/>
    <pc:docChg chg="addSld modSld">
      <pc:chgData name="Luciano Pereira Soares" userId="S::lucianops@insper.edu.br::16c53e34-c952-423e-8700-c0525d23304f" providerId="AD" clId="Web-{50C113F7-B4F6-6D79-F11E-400ABCBF7B3F}" dt="2024-10-17T11:55:57.558" v="17"/>
      <pc:docMkLst>
        <pc:docMk/>
      </pc:docMkLst>
      <pc:sldChg chg="addSp modSp new">
        <pc:chgData name="Luciano Pereira Soares" userId="S::lucianops@insper.edu.br::16c53e34-c952-423e-8700-c0525d23304f" providerId="AD" clId="Web-{50C113F7-B4F6-6D79-F11E-400ABCBF7B3F}" dt="2024-10-17T11:55:57.558" v="17"/>
        <pc:sldMkLst>
          <pc:docMk/>
          <pc:sldMk cId="2257687813" sldId="349"/>
        </pc:sldMkLst>
        <pc:spChg chg="mod">
          <ac:chgData name="Luciano Pereira Soares" userId="S::lucianops@insper.edu.br::16c53e34-c952-423e-8700-c0525d23304f" providerId="AD" clId="Web-{50C113F7-B4F6-6D79-F11E-400ABCBF7B3F}" dt="2024-10-17T11:55:54.370" v="16" actId="20577"/>
          <ac:spMkLst>
            <pc:docMk/>
            <pc:sldMk cId="2257687813" sldId="349"/>
            <ac:spMk id="2" creationId="{23BECD60-F5B4-773E-BE74-0C74D7D97B8E}"/>
          </ac:spMkLst>
        </pc:spChg>
        <pc:picChg chg="add mod">
          <ac:chgData name="Luciano Pereira Soares" userId="S::lucianops@insper.edu.br::16c53e34-c952-423e-8700-c0525d23304f" providerId="AD" clId="Web-{50C113F7-B4F6-6D79-F11E-400ABCBF7B3F}" dt="2024-10-17T11:55:57.558" v="17"/>
          <ac:picMkLst>
            <pc:docMk/>
            <pc:sldMk cId="2257687813" sldId="349"/>
            <ac:picMk id="5" creationId="{759C056A-8F87-B779-9AB5-3DD3C04FBEB9}"/>
          </ac:picMkLst>
        </pc:picChg>
      </pc:sldChg>
    </pc:docChg>
  </pc:docChgLst>
  <pc:docChgLst>
    <pc:chgData name="Luciano Pereira Soares" userId="16c53e34-c952-423e-8700-c0525d23304f" providerId="ADAL" clId="{584C6F57-B53D-42C4-A1D6-33584154ECF3}"/>
    <pc:docChg chg="undo custSel modSld">
      <pc:chgData name="Luciano Pereira Soares" userId="16c53e34-c952-423e-8700-c0525d23304f" providerId="ADAL" clId="{584C6F57-B53D-42C4-A1D6-33584154ECF3}" dt="2024-10-23T22:14:33.190" v="164" actId="1076"/>
      <pc:docMkLst>
        <pc:docMk/>
      </pc:docMkLst>
      <pc:sldChg chg="addSp delSp modSp mod">
        <pc:chgData name="Luciano Pereira Soares" userId="16c53e34-c952-423e-8700-c0525d23304f" providerId="ADAL" clId="{584C6F57-B53D-42C4-A1D6-33584154ECF3}" dt="2024-10-23T22:14:33.190" v="164" actId="1076"/>
        <pc:sldMkLst>
          <pc:docMk/>
          <pc:sldMk cId="2257687813" sldId="349"/>
        </pc:sldMkLst>
        <pc:spChg chg="add del">
          <ac:chgData name="Luciano Pereira Soares" userId="16c53e34-c952-423e-8700-c0525d23304f" providerId="ADAL" clId="{584C6F57-B53D-42C4-A1D6-33584154ECF3}" dt="2024-10-21T17:02:03.630" v="6" actId="478"/>
          <ac:spMkLst>
            <pc:docMk/>
            <pc:sldMk cId="2257687813" sldId="349"/>
            <ac:spMk id="3" creationId="{7227EEBB-2E62-9BBD-341A-7357630D0D58}"/>
          </ac:spMkLst>
        </pc:spChg>
        <pc:spChg chg="add mod">
          <ac:chgData name="Luciano Pereira Soares" userId="16c53e34-c952-423e-8700-c0525d23304f" providerId="ADAL" clId="{584C6F57-B53D-42C4-A1D6-33584154ECF3}" dt="2024-10-21T17:09:23.843" v="142" actId="164"/>
          <ac:spMkLst>
            <pc:docMk/>
            <pc:sldMk cId="2257687813" sldId="349"/>
            <ac:spMk id="7" creationId="{CB1FA4BE-A1E3-DC57-9BA2-B914A333AB06}"/>
          </ac:spMkLst>
        </pc:spChg>
        <pc:spChg chg="add mod">
          <ac:chgData name="Luciano Pereira Soares" userId="16c53e34-c952-423e-8700-c0525d23304f" providerId="ADAL" clId="{584C6F57-B53D-42C4-A1D6-33584154ECF3}" dt="2024-10-21T17:09:23.843" v="142" actId="164"/>
          <ac:spMkLst>
            <pc:docMk/>
            <pc:sldMk cId="2257687813" sldId="349"/>
            <ac:spMk id="8" creationId="{CEEC181D-57D5-A8FF-5214-26A3569D99B4}"/>
          </ac:spMkLst>
        </pc:spChg>
        <pc:spChg chg="add mod">
          <ac:chgData name="Luciano Pereira Soares" userId="16c53e34-c952-423e-8700-c0525d23304f" providerId="ADAL" clId="{584C6F57-B53D-42C4-A1D6-33584154ECF3}" dt="2024-10-21T17:09:23.843" v="142" actId="164"/>
          <ac:spMkLst>
            <pc:docMk/>
            <pc:sldMk cId="2257687813" sldId="349"/>
            <ac:spMk id="9" creationId="{157DC936-11F3-2C13-2D28-D59F43C63250}"/>
          </ac:spMkLst>
        </pc:spChg>
        <pc:grpChg chg="add mod">
          <ac:chgData name="Luciano Pereira Soares" userId="16c53e34-c952-423e-8700-c0525d23304f" providerId="ADAL" clId="{584C6F57-B53D-42C4-A1D6-33584154ECF3}" dt="2024-10-23T22:14:26.630" v="159" actId="1076"/>
          <ac:grpSpMkLst>
            <pc:docMk/>
            <pc:sldMk cId="2257687813" sldId="349"/>
            <ac:grpSpMk id="10" creationId="{AC607F92-1463-C597-10D7-853239C48EC8}"/>
          </ac:grpSpMkLst>
        </pc:grpChg>
        <pc:picChg chg="add mod modCrop">
          <ac:chgData name="Luciano Pereira Soares" userId="16c53e34-c952-423e-8700-c0525d23304f" providerId="ADAL" clId="{584C6F57-B53D-42C4-A1D6-33584154ECF3}" dt="2024-10-23T22:14:28.927" v="161" actId="1076"/>
          <ac:picMkLst>
            <pc:docMk/>
            <pc:sldMk cId="2257687813" sldId="349"/>
            <ac:picMk id="5" creationId="{7E25A13C-64B9-B22C-77E6-7C711D47D903}"/>
          </ac:picMkLst>
        </pc:picChg>
        <pc:picChg chg="add mod">
          <ac:chgData name="Luciano Pereira Soares" userId="16c53e34-c952-423e-8700-c0525d23304f" providerId="ADAL" clId="{584C6F57-B53D-42C4-A1D6-33584154ECF3}" dt="2024-10-23T22:14:33.190" v="164" actId="1076"/>
          <ac:picMkLst>
            <pc:docMk/>
            <pc:sldMk cId="2257687813" sldId="349"/>
            <ac:picMk id="6" creationId="{32F87A5D-E5E6-635B-37D8-D14A4D20E490}"/>
          </ac:picMkLst>
        </pc:picChg>
        <pc:picChg chg="add del mod modCrop">
          <ac:chgData name="Luciano Pereira Soares" userId="16c53e34-c952-423e-8700-c0525d23304f" providerId="ADAL" clId="{584C6F57-B53D-42C4-A1D6-33584154ECF3}" dt="2024-10-21T17:08:16.042" v="86" actId="478"/>
          <ac:picMkLst>
            <pc:docMk/>
            <pc:sldMk cId="2257687813" sldId="349"/>
            <ac:picMk id="6" creationId="{D465C6D9-33BC-1F9C-6A84-A3DC2E2C8F96}"/>
          </ac:picMkLst>
        </pc:picChg>
        <pc:picChg chg="mod">
          <ac:chgData name="Luciano Pereira Soares" userId="16c53e34-c952-423e-8700-c0525d23304f" providerId="ADAL" clId="{584C6F57-B53D-42C4-A1D6-33584154ECF3}" dt="2024-10-21T17:01:31.233" v="4" actId="1076"/>
          <ac:picMkLst>
            <pc:docMk/>
            <pc:sldMk cId="2257687813" sldId="349"/>
            <ac:picMk id="1026" creationId="{76B4473E-6C07-6CBE-9C5F-E7162AD094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02" name="Google Shape;502;gf9b8c33c7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f9b8c33c70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592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94061-CEBD-BB82-7F57-71DEC2DC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CD6EA-2E8F-2234-3ABA-38D8862EE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94A29E-8F7C-D191-E710-25382105E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3D75B-C5B3-F28E-FF52-EAD1A222FA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729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007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0592DA0F-5B3B-2013-A177-AFC6E04D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>
            <a:extLst>
              <a:ext uri="{FF2B5EF4-FFF2-40B4-BE49-F238E27FC236}">
                <a16:creationId xmlns:a16="http://schemas.microsoft.com/office/drawing/2014/main" id="{C5978665-6E87-7D22-C8F4-FCBA96419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02" name="Google Shape;502;gf9b8c33c70_0_116:notes">
            <a:extLst>
              <a:ext uri="{FF2B5EF4-FFF2-40B4-BE49-F238E27FC236}">
                <a16:creationId xmlns:a16="http://schemas.microsoft.com/office/drawing/2014/main" id="{8800C7CE-2AC3-7B8F-DC23-85BDE06F9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gf9b8c33c70_0_116:notes">
            <a:extLst>
              <a:ext uri="{FF2B5EF4-FFF2-40B4-BE49-F238E27FC236}">
                <a16:creationId xmlns:a16="http://schemas.microsoft.com/office/drawing/2014/main" id="{01D522AD-3B36-557D-E1B9-C818546FF9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90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3D0C1D9E-C5A4-C0F7-31BD-7F2F91A72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>
            <a:extLst>
              <a:ext uri="{FF2B5EF4-FFF2-40B4-BE49-F238E27FC236}">
                <a16:creationId xmlns:a16="http://schemas.microsoft.com/office/drawing/2014/main" id="{27B372CF-4377-CCE1-8528-E03E72CB8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02" name="Google Shape;502;gf9b8c33c70_0_116:notes">
            <a:extLst>
              <a:ext uri="{FF2B5EF4-FFF2-40B4-BE49-F238E27FC236}">
                <a16:creationId xmlns:a16="http://schemas.microsoft.com/office/drawing/2014/main" id="{0EDEF7E5-72BF-F9EA-1A1A-00456C923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gf9b8c33c70_0_116:notes">
            <a:extLst>
              <a:ext uri="{FF2B5EF4-FFF2-40B4-BE49-F238E27FC236}">
                <a16:creationId xmlns:a16="http://schemas.microsoft.com/office/drawing/2014/main" id="{1B799D43-2256-2F48-CE96-F4C59FAC77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549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b8c33c7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14" name="Google Shape;514;gf9b8c33c7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gf9b8c33c70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>
          <a:extLst>
            <a:ext uri="{FF2B5EF4-FFF2-40B4-BE49-F238E27FC236}">
              <a16:creationId xmlns:a16="http://schemas.microsoft.com/office/drawing/2014/main" id="{7AFD8146-A99D-0F2E-FC3D-41026209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b8c33c70_0_133:notes">
            <a:extLst>
              <a:ext uri="{FF2B5EF4-FFF2-40B4-BE49-F238E27FC236}">
                <a16:creationId xmlns:a16="http://schemas.microsoft.com/office/drawing/2014/main" id="{7304C3AF-9771-89F8-F4DC-72DB7D6002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14" name="Google Shape;514;gf9b8c33c70_0_133:notes">
            <a:extLst>
              <a:ext uri="{FF2B5EF4-FFF2-40B4-BE49-F238E27FC236}">
                <a16:creationId xmlns:a16="http://schemas.microsoft.com/office/drawing/2014/main" id="{D9E1D5A4-F779-60D3-8D6E-2F2D76CE5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gf9b8c33c70_0_133:notes">
            <a:extLst>
              <a:ext uri="{FF2B5EF4-FFF2-40B4-BE49-F238E27FC236}">
                <a16:creationId xmlns:a16="http://schemas.microsoft.com/office/drawing/2014/main" id="{5524F7DB-7572-D6FB-7819-60606054D5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724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>
          <a:extLst>
            <a:ext uri="{FF2B5EF4-FFF2-40B4-BE49-F238E27FC236}">
              <a16:creationId xmlns:a16="http://schemas.microsoft.com/office/drawing/2014/main" id="{460F329D-B946-5836-F44B-61CFAE6C0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9b8c33c70_0_152:notes">
            <a:extLst>
              <a:ext uri="{FF2B5EF4-FFF2-40B4-BE49-F238E27FC236}">
                <a16:creationId xmlns:a16="http://schemas.microsoft.com/office/drawing/2014/main" id="{208D06B5-2A9E-7E50-427A-E13B15426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25" name="Google Shape;525;gf9b8c33c70_0_152:notes">
            <a:extLst>
              <a:ext uri="{FF2B5EF4-FFF2-40B4-BE49-F238E27FC236}">
                <a16:creationId xmlns:a16="http://schemas.microsoft.com/office/drawing/2014/main" id="{983C21AF-8DD5-2F90-C5A0-5663273EB9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gf9b8c33c70_0_152:notes">
            <a:extLst>
              <a:ext uri="{FF2B5EF4-FFF2-40B4-BE49-F238E27FC236}">
                <a16:creationId xmlns:a16="http://schemas.microsoft.com/office/drawing/2014/main" id="{B824A7AF-C24D-C2AF-EA15-7D73E78000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952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>
          <a:extLst>
            <a:ext uri="{FF2B5EF4-FFF2-40B4-BE49-F238E27FC236}">
              <a16:creationId xmlns:a16="http://schemas.microsoft.com/office/drawing/2014/main" id="{E7FAAAF7-9FE0-3758-80F6-D0C273C07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9b8c33c70_0_152:notes">
            <a:extLst>
              <a:ext uri="{FF2B5EF4-FFF2-40B4-BE49-F238E27FC236}">
                <a16:creationId xmlns:a16="http://schemas.microsoft.com/office/drawing/2014/main" id="{C176780B-3E3B-4420-7ECF-3B7D75E504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25" name="Google Shape;525;gf9b8c33c70_0_152:notes">
            <a:extLst>
              <a:ext uri="{FF2B5EF4-FFF2-40B4-BE49-F238E27FC236}">
                <a16:creationId xmlns:a16="http://schemas.microsoft.com/office/drawing/2014/main" id="{76140FCF-3AE0-F3C3-1BC6-2CA760766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gf9b8c33c70_0_152:notes">
            <a:extLst>
              <a:ext uri="{FF2B5EF4-FFF2-40B4-BE49-F238E27FC236}">
                <a16:creationId xmlns:a16="http://schemas.microsoft.com/office/drawing/2014/main" id="{8388B155-FD1F-EAB5-BCE2-BD9873F5D3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85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9b8c33c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435" name="Google Shape;435;gf9b8c33c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f9b8c33c7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9b8c33c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38" name="Google Shape;538;gf9b8c33c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f9b8c33c7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b8c33c7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54" name="Google Shape;554;gf9b8c33c7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f9b8c33c70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9b8c33c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446" name="Google Shape;446;gf9b8c33c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f9b8c33c7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9b8c33c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457" name="Google Shape;457;gf9b8c33c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f9b8c33c70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9b8c33c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467" name="Google Shape;467;gf9b8c33c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f9b8c33c70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9b8c33c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426" name="Google Shape;426;gf9b8c33c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f9b8c33c7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22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476" name="Google Shape;476;gf9b8c33c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gf9b8c33c70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>
          <a:extLst>
            <a:ext uri="{FF2B5EF4-FFF2-40B4-BE49-F238E27FC236}">
              <a16:creationId xmlns:a16="http://schemas.microsoft.com/office/drawing/2014/main" id="{4E66E02A-9FE3-C78A-1A13-494AD3660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>
            <a:extLst>
              <a:ext uri="{FF2B5EF4-FFF2-40B4-BE49-F238E27FC236}">
                <a16:creationId xmlns:a16="http://schemas.microsoft.com/office/drawing/2014/main" id="{7063D218-A67C-DD16-FD55-6551CA14E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476" name="Google Shape;476;gf9b8c33c70_0_88:notes">
            <a:extLst>
              <a:ext uri="{FF2B5EF4-FFF2-40B4-BE49-F238E27FC236}">
                <a16:creationId xmlns:a16="http://schemas.microsoft.com/office/drawing/2014/main" id="{1D8F1E7D-6AAB-53E9-CFF5-69E2F9522F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gf9b8c33c70_0_88:notes">
            <a:extLst>
              <a:ext uri="{FF2B5EF4-FFF2-40B4-BE49-F238E27FC236}">
                <a16:creationId xmlns:a16="http://schemas.microsoft.com/office/drawing/2014/main" id="{17F09B32-E00F-C47D-79F4-41FBFE4C7D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43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9b8c33c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491" name="Google Shape;491;gf9b8c33c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f9b8c33c70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tchapixel.com/lessons/mathematics-physics-for-computer-graphics/geometry/transforming-normal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lightin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600"/>
            </a:pPr>
            <a:r>
              <a:rPr lang="pt-BR" noProof="0" dirty="0"/>
              <a:t>Revisão: Iluminação e Animação</a:t>
            </a:r>
          </a:p>
          <a:p>
            <a:pPr marL="0" indent="0">
              <a:spcBef>
                <a:spcPts val="0"/>
              </a:spcBef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O</a:t>
            </a:r>
            <a:r>
              <a:rPr lang="en-BR" sz="1800" baseline="-25000" dirty="0">
                <a:highlight>
                  <a:srgbClr val="FFFFFF"/>
                </a:highlight>
              </a:rPr>
              <a:t>E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700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+ SUM( I</a:t>
            </a:r>
            <a:r>
              <a:rPr lang="en-BR" sz="1800" baseline="-25000" dirty="0">
                <a:highlight>
                  <a:srgbClr val="FFFFFF"/>
                </a:highlight>
              </a:rPr>
              <a:t>L</a:t>
            </a:r>
            <a:r>
              <a:rPr lang="en-BR" sz="1700" baseline="-25000" dirty="0">
                <a:highlight>
                  <a:srgbClr val="FFFFFF"/>
                </a:highlight>
              </a:rPr>
              <a:t>rgb </a:t>
            </a:r>
            <a:r>
              <a:rPr lang="en-BR" sz="1200" dirty="0">
                <a:highlight>
                  <a:srgbClr val="FFFFFF"/>
                </a:highlight>
              </a:rPr>
              <a:t>× (ambient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diffuse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specular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 (0.0, 0.0, 0.0) + (0.6, 0.6, 0.0) + (0.07, 0.07,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 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(0.67, 0.67,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507" name="Google Shape;507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9" name="Google Shape;5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1"/>
          <p:cNvSpPr/>
          <p:nvPr/>
        </p:nvSpPr>
        <p:spPr>
          <a:xfrm>
            <a:off x="3539593" y="4763197"/>
            <a:ext cx="1269300" cy="375000"/>
          </a:xfrm>
          <a:prstGeom prst="rect">
            <a:avLst/>
          </a:prstGeom>
          <a:solidFill>
            <a:srgbClr val="ABAB1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268AEB4D-FD88-A3A2-DE63-90B4B967C999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23DD9008-3FE6-2CA5-2DB4-75B98A05BE86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DF6FD86C-4B96-5679-B279-0C46EA728AB3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20EF5B3F-2BC2-062B-5AB8-66D952991C0B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A4E5113-C656-B40E-C6F0-E30847A3DD1C}"/>
              </a:ext>
            </a:extLst>
          </p:cNvPr>
          <p:cNvSpPr/>
          <p:nvPr/>
        </p:nvSpPr>
        <p:spPr>
          <a:xfrm>
            <a:off x="390550" y="4374037"/>
            <a:ext cx="2173541" cy="461914"/>
          </a:xfrm>
          <a:prstGeom prst="rect">
            <a:avLst/>
          </a:prstGeom>
          <a:noFill/>
          <a:ln w="28575">
            <a:solidFill>
              <a:srgbClr val="FF00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E17E85F-0C38-E565-0660-A3D8E22D0554}"/>
              </a:ext>
            </a:extLst>
          </p:cNvPr>
          <p:cNvGrpSpPr/>
          <p:nvPr/>
        </p:nvGrpSpPr>
        <p:grpSpPr>
          <a:xfrm rot="1087927">
            <a:off x="7736688" y="2754831"/>
            <a:ext cx="543343" cy="543755"/>
            <a:chOff x="2010648" y="2738821"/>
            <a:chExt cx="543343" cy="54375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F4422EC-34DA-3EFB-CCF6-03A223368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E0E421-65A8-54C4-B230-737DD06B9384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108E22-4CE8-5BFC-E642-2261B9EB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Transformações nas Normais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4C2D-A9A7-FD26-27DA-7E6A38C2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7875"/>
          </a:xfrm>
        </p:spPr>
        <p:txBody>
          <a:bodyPr/>
          <a:lstStyle/>
          <a:p>
            <a:r>
              <a:rPr lang="pt-BR" noProof="0" dirty="0"/>
              <a:t>Podemos usar a mesma transformação da geometria sobre suas normais?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EE68-6FD4-411E-88EE-7B5F81281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11</a:t>
            </a:fld>
            <a:endParaRPr lang="en-BR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76A617-484E-E414-B75A-A777A14A4056}"/>
              </a:ext>
            </a:extLst>
          </p:cNvPr>
          <p:cNvGrpSpPr/>
          <p:nvPr/>
        </p:nvGrpSpPr>
        <p:grpSpPr>
          <a:xfrm>
            <a:off x="556182" y="2228395"/>
            <a:ext cx="8191892" cy="1485860"/>
            <a:chOff x="556182" y="2614886"/>
            <a:chExt cx="8191892" cy="14858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7066D5-BDC6-4377-BD8E-9F103E207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8" y="2614886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C21E46-8BB6-3FDB-0A35-5A1E78747922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2" y="3904357"/>
              <a:ext cx="8191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965C52-E93E-3F45-78C8-C0580DBD9CD2}"/>
              </a:ext>
            </a:extLst>
          </p:cNvPr>
          <p:cNvGrpSpPr/>
          <p:nvPr/>
        </p:nvGrpSpPr>
        <p:grpSpPr>
          <a:xfrm>
            <a:off x="1019672" y="2624320"/>
            <a:ext cx="1393460" cy="810795"/>
            <a:chOff x="953683" y="3010811"/>
            <a:chExt cx="1393460" cy="810795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631C4539-8E1B-FF6D-8FED-4326DD17E5B1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545C17-93D1-134F-A7AA-C47918CC3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564C9-6D6D-20AA-5994-C1E5BB8B729B}"/>
                </a:ext>
              </a:extLst>
            </p:cNvPr>
            <p:cNvSpPr/>
            <p:nvPr/>
          </p:nvSpPr>
          <p:spPr>
            <a:xfrm rot="2695108">
              <a:off x="1732828" y="3360650"/>
              <a:ext cx="149741" cy="147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0" i="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</a:rPr>
                <a:t>·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37A3027-3F0B-1A00-D5C0-CCADC9C70D4F}"/>
              </a:ext>
            </a:extLst>
          </p:cNvPr>
          <p:cNvSpPr txBox="1"/>
          <p:nvPr/>
        </p:nvSpPr>
        <p:spPr>
          <a:xfrm>
            <a:off x="3971042" y="1844076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Rotação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6BD75-F89D-6427-1CC5-532F2B9D9C15}"/>
              </a:ext>
            </a:extLst>
          </p:cNvPr>
          <p:cNvSpPr txBox="1"/>
          <p:nvPr/>
        </p:nvSpPr>
        <p:spPr>
          <a:xfrm>
            <a:off x="6649825" y="1702673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Escala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CE9250-AFD1-A180-4DB4-21FD50246D7D}"/>
              </a:ext>
            </a:extLst>
          </p:cNvPr>
          <p:cNvGrpSpPr/>
          <p:nvPr/>
        </p:nvGrpSpPr>
        <p:grpSpPr>
          <a:xfrm>
            <a:off x="6471506" y="2624136"/>
            <a:ext cx="1393460" cy="810795"/>
            <a:chOff x="953683" y="3010811"/>
            <a:chExt cx="1393460" cy="810795"/>
          </a:xfrm>
        </p:grpSpPr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EC30CDC-32B0-6A96-372E-1739F7F016DE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B5625C1-FE8F-73C8-064B-D1218852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700E905-5687-EDD8-A1DF-B4CD76B4B2D9}"/>
              </a:ext>
            </a:extLst>
          </p:cNvPr>
          <p:cNvSpPr/>
          <p:nvPr/>
        </p:nvSpPr>
        <p:spPr>
          <a:xfrm rot="1570817">
            <a:off x="7345167" y="2983973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A57C15-8E01-85A7-7587-CFC8131AFFFA}"/>
              </a:ext>
            </a:extLst>
          </p:cNvPr>
          <p:cNvSpPr/>
          <p:nvPr/>
        </p:nvSpPr>
        <p:spPr>
          <a:xfrm rot="2695108">
            <a:off x="7253358" y="2967348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5B9E1AD-4EAF-F785-ACE2-801C8B8B6E89}"/>
              </a:ext>
            </a:extLst>
          </p:cNvPr>
          <p:cNvSpPr txBox="1">
            <a:spLocks/>
          </p:cNvSpPr>
          <p:nvPr/>
        </p:nvSpPr>
        <p:spPr>
          <a:xfrm>
            <a:off x="390548" y="4092135"/>
            <a:ext cx="8428232" cy="9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Solução: A transposta da inversa da matriz de transformação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ABD6DC-BDEA-EE9D-5BD2-7B583AF0F6F5}"/>
              </a:ext>
            </a:extLst>
          </p:cNvPr>
          <p:cNvSpPr txBox="1"/>
          <p:nvPr/>
        </p:nvSpPr>
        <p:spPr>
          <a:xfrm>
            <a:off x="4044884" y="4658603"/>
            <a:ext cx="1054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M</a:t>
            </a:r>
            <a:r>
              <a:rPr lang="pt-BR" sz="3600" baseline="30000" dirty="0"/>
              <a:t>-1T</a:t>
            </a:r>
            <a:endParaRPr lang="en-US" sz="3600" baseline="3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F0F550-1AE9-9E59-F796-984B200F902E}"/>
              </a:ext>
            </a:extLst>
          </p:cNvPr>
          <p:cNvSpPr txBox="1"/>
          <p:nvPr/>
        </p:nvSpPr>
        <p:spPr>
          <a:xfrm>
            <a:off x="465320" y="5287618"/>
            <a:ext cx="78771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noProof="0" dirty="0"/>
              <a:t>Mais detalhes: </a:t>
            </a:r>
            <a:r>
              <a:rPr lang="en-US" sz="1000" dirty="0">
                <a:hlinkClick r:id="rId3"/>
              </a:rPr>
              <a:t>https://www.scratchapixel.com/lessons/mathematics-physics-for-computer-graphics/geometry/transforming-normals.html</a:t>
            </a:r>
            <a:r>
              <a:rPr lang="en-US" sz="1000" dirty="0"/>
              <a:t>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79F851-21AE-8E4A-E359-FA729A420D9B}"/>
              </a:ext>
            </a:extLst>
          </p:cNvPr>
          <p:cNvGrpSpPr/>
          <p:nvPr/>
        </p:nvGrpSpPr>
        <p:grpSpPr>
          <a:xfrm>
            <a:off x="2010648" y="2738821"/>
            <a:ext cx="543343" cy="543755"/>
            <a:chOff x="2010648" y="2738821"/>
            <a:chExt cx="543343" cy="54375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4C8AAB-F9C9-E770-5B0D-7142439D6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9E8196-E656-015E-A786-CCF1D69FA411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103784C-98F3-1CD0-DE4C-75511CF16E8D}"/>
              </a:ext>
            </a:extLst>
          </p:cNvPr>
          <p:cNvSpPr txBox="1"/>
          <p:nvPr/>
        </p:nvSpPr>
        <p:spPr>
          <a:xfrm>
            <a:off x="3571117" y="1612319"/>
            <a:ext cx="1721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Translação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EEC34C-33AD-4FAE-3A49-2D6B3AB0067B}"/>
              </a:ext>
            </a:extLst>
          </p:cNvPr>
          <p:cNvGrpSpPr/>
          <p:nvPr/>
        </p:nvGrpSpPr>
        <p:grpSpPr>
          <a:xfrm>
            <a:off x="3799107" y="2624136"/>
            <a:ext cx="1534319" cy="810795"/>
            <a:chOff x="3799107" y="2624136"/>
            <a:chExt cx="1534319" cy="81079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0366816-15EE-5CFE-1635-9A4BE9D5BC0A}"/>
                </a:ext>
              </a:extLst>
            </p:cNvPr>
            <p:cNvGrpSpPr/>
            <p:nvPr/>
          </p:nvGrpSpPr>
          <p:grpSpPr>
            <a:xfrm>
              <a:off x="3799107" y="2624136"/>
              <a:ext cx="1393460" cy="810795"/>
              <a:chOff x="953683" y="3010811"/>
              <a:chExt cx="1393460" cy="810795"/>
            </a:xfrm>
          </p:grpSpPr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E187CA0F-013A-7D60-FBE6-6ABB2D8FCE05}"/>
                  </a:ext>
                </a:extLst>
              </p:cNvPr>
              <p:cNvSpPr/>
              <p:nvPr/>
            </p:nvSpPr>
            <p:spPr>
              <a:xfrm>
                <a:off x="953683" y="3260006"/>
                <a:ext cx="1121789" cy="561600"/>
              </a:xfrm>
              <a:prstGeom prst="triangl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A261D68-8F0A-76A7-B97E-14A09CDA87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3800" y="3010811"/>
                <a:ext cx="543343" cy="5437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AF4B12-C0C7-4E90-FB26-4DFCB5FE0E23}"/>
                  </a:ext>
                </a:extLst>
              </p:cNvPr>
              <p:cNvSpPr/>
              <p:nvPr/>
            </p:nvSpPr>
            <p:spPr>
              <a:xfrm rot="2695108">
                <a:off x="1732828" y="3360650"/>
                <a:ext cx="149741" cy="14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R" b="0" i="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</a:rPr>
                  <a:t>·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BA241DC-A8BA-159D-45A9-2C1A1A8C9B70}"/>
                </a:ext>
              </a:extLst>
            </p:cNvPr>
            <p:cNvGrpSpPr/>
            <p:nvPr/>
          </p:nvGrpSpPr>
          <p:grpSpPr>
            <a:xfrm>
              <a:off x="4790083" y="2738637"/>
              <a:ext cx="543343" cy="543755"/>
              <a:chOff x="2010648" y="2738821"/>
              <a:chExt cx="543343" cy="543755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093E6C5-D437-1B8C-EB21-58DDCFA213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0648" y="2738821"/>
                <a:ext cx="543343" cy="543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diamond" w="lg" len="sm"/>
                <a:tailEnd type="diamond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BA3619-0272-BB2A-F918-22039F33D2D9}"/>
                  </a:ext>
                </a:extLst>
              </p:cNvPr>
              <p:cNvSpPr txBox="1"/>
              <p:nvPr/>
            </p:nvSpPr>
            <p:spPr>
              <a:xfrm rot="18982044">
                <a:off x="2187013" y="2873392"/>
                <a:ext cx="17422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ACB45-64CF-8F20-0116-C6B505EA1A9D}"/>
              </a:ext>
            </a:extLst>
          </p:cNvPr>
          <p:cNvGrpSpPr/>
          <p:nvPr/>
        </p:nvGrpSpPr>
        <p:grpSpPr>
          <a:xfrm>
            <a:off x="7500871" y="2778758"/>
            <a:ext cx="543343" cy="543755"/>
            <a:chOff x="2010648" y="2738821"/>
            <a:chExt cx="543343" cy="54375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236981-33B5-2225-0662-636938AB8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844DE-F210-64B8-D3FF-573DAA54C1C5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56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3" grpId="0" animBg="1"/>
      <p:bldP spid="44" grpId="0" animBg="1"/>
      <p:bldP spid="44" grpId="1" animBg="1"/>
      <p:bldP spid="45" grpId="0"/>
      <p:bldP spid="49" grpId="0"/>
      <p:bldP spid="5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F7464-61F1-0144-1509-2D5684852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DF9F323F-4A3B-0182-75A7-8B6FF1B891D6}"/>
              </a:ext>
            </a:extLst>
          </p:cNvPr>
          <p:cNvSpPr/>
          <p:nvPr/>
        </p:nvSpPr>
        <p:spPr>
          <a:xfrm>
            <a:off x="4572000" y="1742595"/>
            <a:ext cx="2241692" cy="561600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8D4E1-9A75-9F98-B178-DE0ED347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Escala nas Normais (Exemplo)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C2BEC-61CD-EF02-470E-6D6E31D12A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12</a:t>
            </a:fld>
            <a:endParaRPr lang="en-BR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6E22F1-9DE9-F5C3-D52B-5FD0120B924A}"/>
              </a:ext>
            </a:extLst>
          </p:cNvPr>
          <p:cNvGrpSpPr/>
          <p:nvPr/>
        </p:nvGrpSpPr>
        <p:grpSpPr>
          <a:xfrm>
            <a:off x="476054" y="1158269"/>
            <a:ext cx="2735776" cy="1485860"/>
            <a:chOff x="556182" y="2614886"/>
            <a:chExt cx="2735776" cy="14858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5B3B0EE-CB2A-2249-8E4F-43DF79AE2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8" y="2614886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7A93EB-CACB-3A3E-2A2D-18F373CBA61E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2" y="3904357"/>
              <a:ext cx="2735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riangle 8">
            <a:extLst>
              <a:ext uri="{FF2B5EF4-FFF2-40B4-BE49-F238E27FC236}">
                <a16:creationId xmlns:a16="http://schemas.microsoft.com/office/drawing/2014/main" id="{3E5A8ABD-2578-BFDB-70F9-B42E79579B77}"/>
              </a:ext>
            </a:extLst>
          </p:cNvPr>
          <p:cNvSpPr/>
          <p:nvPr/>
        </p:nvSpPr>
        <p:spPr>
          <a:xfrm>
            <a:off x="939544" y="1803389"/>
            <a:ext cx="1121789" cy="561600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90C25E-3E9C-6B2B-40C8-1E74E36355F7}"/>
                  </a:ext>
                </a:extLst>
              </p:cNvPr>
              <p:cNvSpPr txBox="1"/>
              <p:nvPr/>
            </p:nvSpPr>
            <p:spPr>
              <a:xfrm>
                <a:off x="725499" y="2923335"/>
                <a:ext cx="1748364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90C25E-3E9C-6B2B-40C8-1E74E363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9" y="2923335"/>
                <a:ext cx="1748364" cy="813877"/>
              </a:xfrm>
              <a:prstGeom prst="rect">
                <a:avLst/>
              </a:prstGeom>
              <a:blipFill>
                <a:blip r:embed="rId3"/>
                <a:stretch>
                  <a:fillRect l="-2899" t="-153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AC699B1-22FB-84BE-0025-CAA02911E9E5}"/>
              </a:ext>
            </a:extLst>
          </p:cNvPr>
          <p:cNvGrpSpPr/>
          <p:nvPr/>
        </p:nvGrpSpPr>
        <p:grpSpPr>
          <a:xfrm>
            <a:off x="3912475" y="1148869"/>
            <a:ext cx="3802775" cy="1485860"/>
            <a:chOff x="556182" y="2614886"/>
            <a:chExt cx="3802775" cy="148586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EA2E61E-2B0F-540D-8783-F2FE96A1B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8" y="2614886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D29B85-0B9A-43E1-4507-878B2444FC1F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2" y="3904357"/>
              <a:ext cx="3802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0E563E-45C9-84B5-CF89-D031C6356AAE}"/>
                  </a:ext>
                </a:extLst>
              </p:cNvPr>
              <p:cNvSpPr txBox="1"/>
              <p:nvPr/>
            </p:nvSpPr>
            <p:spPr>
              <a:xfrm>
                <a:off x="3773928" y="2868641"/>
                <a:ext cx="2265107" cy="874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0E563E-45C9-84B5-CF89-D031C635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28" y="2868641"/>
                <a:ext cx="2265107" cy="874855"/>
              </a:xfrm>
              <a:prstGeom prst="rect">
                <a:avLst/>
              </a:prstGeom>
              <a:blipFill>
                <a:blip r:embed="rId4"/>
                <a:stretch>
                  <a:fillRect l="-2235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D77250B0-4FEF-47A8-BA2A-107DC6DD5A10}"/>
              </a:ext>
            </a:extLst>
          </p:cNvPr>
          <p:cNvGrpSpPr/>
          <p:nvPr/>
        </p:nvGrpSpPr>
        <p:grpSpPr>
          <a:xfrm>
            <a:off x="1718689" y="1252170"/>
            <a:ext cx="859408" cy="960280"/>
            <a:chOff x="1718689" y="1252170"/>
            <a:chExt cx="859408" cy="96028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B44498-8C7D-E86B-4C10-015261B23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661" y="1554194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2D8479-2D9A-C436-412B-D88B8B8B8159}"/>
                </a:ext>
              </a:extLst>
            </p:cNvPr>
            <p:cNvSpPr/>
            <p:nvPr/>
          </p:nvSpPr>
          <p:spPr>
            <a:xfrm rot="2695108">
              <a:off x="1718689" y="1904033"/>
              <a:ext cx="149741" cy="147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0" i="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</a:rPr>
                <a:t>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26C1B2-4A72-AF0E-8275-06DA6735DDCD}"/>
                </a:ext>
              </a:extLst>
            </p:cNvPr>
            <p:cNvGrpSpPr/>
            <p:nvPr/>
          </p:nvGrpSpPr>
          <p:grpSpPr>
            <a:xfrm>
              <a:off x="1930520" y="1668695"/>
              <a:ext cx="543343" cy="543755"/>
              <a:chOff x="2010648" y="2738821"/>
              <a:chExt cx="543343" cy="543755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6F5F39-4DA5-4008-5CD5-9B4FE387F1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0648" y="2738821"/>
                <a:ext cx="543343" cy="543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diamond" w="lg" len="sm"/>
                <a:tailEnd type="diamond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41F5F-20ED-C437-375E-5B8E6AC460A7}"/>
                  </a:ext>
                </a:extLst>
              </p:cNvPr>
              <p:cNvSpPr txBox="1"/>
              <p:nvPr/>
            </p:nvSpPr>
            <p:spPr>
              <a:xfrm rot="18982044">
                <a:off x="2187013" y="2873392"/>
                <a:ext cx="17422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9BDE5B-15A4-16A3-5D80-5AB33BEEC40E}"/>
                </a:ext>
              </a:extLst>
            </p:cNvPr>
            <p:cNvSpPr txBox="1"/>
            <p:nvPr/>
          </p:nvSpPr>
          <p:spPr>
            <a:xfrm>
              <a:off x="1817251" y="1252170"/>
              <a:ext cx="7608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(1, 1)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6999BE5-5FF6-7B3E-A78B-DC82AA21B0C1}"/>
                  </a:ext>
                </a:extLst>
              </p:cNvPr>
              <p:cNvSpPr txBox="1"/>
              <p:nvPr/>
            </p:nvSpPr>
            <p:spPr>
              <a:xfrm>
                <a:off x="5997423" y="2923335"/>
                <a:ext cx="1675330" cy="820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6999BE5-5FF6-7B3E-A78B-DC82AA21B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423" y="2923335"/>
                <a:ext cx="1675330" cy="820161"/>
              </a:xfrm>
              <a:prstGeom prst="rect">
                <a:avLst/>
              </a:prstGeom>
              <a:blipFill>
                <a:blip r:embed="rId5"/>
                <a:stretch>
                  <a:fillRect l="-752" t="-3077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6C7E1A1-E1FD-1752-0C3F-AB54A2D3FB3B}"/>
                  </a:ext>
                </a:extLst>
              </p:cNvPr>
              <p:cNvSpPr txBox="1"/>
              <p:nvPr/>
            </p:nvSpPr>
            <p:spPr>
              <a:xfrm>
                <a:off x="661424" y="4038918"/>
                <a:ext cx="2501774" cy="838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6C7E1A1-E1FD-1752-0C3F-AB54A2D3F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24" y="4038918"/>
                <a:ext cx="2501774" cy="838371"/>
              </a:xfrm>
              <a:prstGeom prst="rect">
                <a:avLst/>
              </a:prstGeom>
              <a:blipFill>
                <a:blip r:embed="rId6"/>
                <a:stretch>
                  <a:fillRect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4C8F40-FACC-29D5-B480-E3C1680362A3}"/>
                  </a:ext>
                </a:extLst>
              </p:cNvPr>
              <p:cNvSpPr txBox="1"/>
              <p:nvPr/>
            </p:nvSpPr>
            <p:spPr>
              <a:xfrm>
                <a:off x="3163198" y="4047729"/>
                <a:ext cx="877035" cy="820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4C8F40-FACC-29D5-B480-E3C168036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198" y="4047729"/>
                <a:ext cx="877035" cy="820161"/>
              </a:xfrm>
              <a:prstGeom prst="rect">
                <a:avLst/>
              </a:prstGeom>
              <a:blipFill>
                <a:blip r:embed="rId7"/>
                <a:stretch>
                  <a:fillRect l="-2857" t="-1515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57262F8-351B-1FCF-147B-91440366E848}"/>
              </a:ext>
            </a:extLst>
          </p:cNvPr>
          <p:cNvGrpSpPr/>
          <p:nvPr/>
        </p:nvGrpSpPr>
        <p:grpSpPr>
          <a:xfrm>
            <a:off x="6105475" y="1009950"/>
            <a:ext cx="1431337" cy="1018941"/>
            <a:chOff x="6105475" y="1036454"/>
            <a:chExt cx="1431337" cy="101894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F812D6-949C-B63B-08F8-8465050CE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608" y="1378618"/>
              <a:ext cx="355967" cy="6767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956E95-B561-6254-E585-831654A55BD7}"/>
                </a:ext>
              </a:extLst>
            </p:cNvPr>
            <p:cNvSpPr/>
            <p:nvPr/>
          </p:nvSpPr>
          <p:spPr>
            <a:xfrm rot="1722910">
              <a:off x="6156227" y="1860934"/>
              <a:ext cx="149741" cy="147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0" i="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</a:rPr>
                <a:t>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8E3386-A865-BA45-17B3-198B36EEDBCB}"/>
                </a:ext>
              </a:extLst>
            </p:cNvPr>
            <p:cNvGrpSpPr/>
            <p:nvPr/>
          </p:nvGrpSpPr>
          <p:grpSpPr>
            <a:xfrm rot="20501623">
              <a:off x="6316726" y="1503112"/>
              <a:ext cx="543343" cy="543755"/>
              <a:chOff x="2010648" y="2738821"/>
              <a:chExt cx="543343" cy="54375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C5BFF27-AC98-961E-A43B-A85354CD2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0648" y="2738821"/>
                <a:ext cx="543343" cy="543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diamond" w="lg" len="sm"/>
                <a:tailEnd type="diamond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81FA89-9267-50BF-B5D6-D227D824266A}"/>
                  </a:ext>
                </a:extLst>
              </p:cNvPr>
              <p:cNvSpPr txBox="1"/>
              <p:nvPr/>
            </p:nvSpPr>
            <p:spPr>
              <a:xfrm rot="18982044">
                <a:off x="2187014" y="2919558"/>
                <a:ext cx="17422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0000" tIns="0" b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679E272-A571-A2C5-3BBE-29177A83FB5E}"/>
                </a:ext>
              </a:extLst>
            </p:cNvPr>
            <p:cNvSpPr txBox="1"/>
            <p:nvPr/>
          </p:nvSpPr>
          <p:spPr>
            <a:xfrm>
              <a:off x="6105475" y="1036454"/>
              <a:ext cx="14313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(0.447, 0.894)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BBF146-42CF-9C5C-09B2-D6BB8AAF9117}"/>
                  </a:ext>
                </a:extLst>
              </p:cNvPr>
              <p:cNvSpPr txBox="1"/>
              <p:nvPr/>
            </p:nvSpPr>
            <p:spPr>
              <a:xfrm>
                <a:off x="391626" y="5046051"/>
                <a:ext cx="4164473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1.25</m:t>
                          </m:r>
                        </m:e>
                      </m:ra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BBF146-42CF-9C5C-09B2-D6BB8AAF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6" y="5046051"/>
                <a:ext cx="4164473" cy="381258"/>
              </a:xfrm>
              <a:prstGeom prst="rect">
                <a:avLst/>
              </a:prstGeom>
              <a:blipFill>
                <a:blip r:embed="rId8"/>
                <a:stretch>
                  <a:fillRect r="-608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54A2A3-6044-97FA-F31D-C85D38E7CEB9}"/>
                  </a:ext>
                </a:extLst>
              </p:cNvPr>
              <p:cNvSpPr txBox="1"/>
              <p:nvPr/>
            </p:nvSpPr>
            <p:spPr>
              <a:xfrm>
                <a:off x="5115199" y="4173796"/>
                <a:ext cx="3318537" cy="84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.5/1.118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1/1.118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447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94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54A2A3-6044-97FA-F31D-C85D38E7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199" y="4173796"/>
                <a:ext cx="3318537" cy="842218"/>
              </a:xfrm>
              <a:prstGeom prst="rect">
                <a:avLst/>
              </a:prstGeom>
              <a:blipFill>
                <a:blip r:embed="rId9"/>
                <a:stretch>
                  <a:fillRect l="-1145" t="-2941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504C2401-CC24-12AF-9A46-B1A8AA99BBFD}"/>
              </a:ext>
            </a:extLst>
          </p:cNvPr>
          <p:cNvSpPr/>
          <p:nvPr/>
        </p:nvSpPr>
        <p:spPr>
          <a:xfrm>
            <a:off x="5103769" y="4092019"/>
            <a:ext cx="3318537" cy="1049749"/>
          </a:xfrm>
          <a:prstGeom prst="rect">
            <a:avLst/>
          </a:prstGeom>
          <a:noFill/>
          <a:ln w="28575">
            <a:solidFill>
              <a:srgbClr val="FF00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/>
      <p:bldP spid="62" grpId="0"/>
      <p:bldP spid="66" grpId="0"/>
      <p:bldP spid="67" grpId="0"/>
      <p:bldP spid="68" grpId="0"/>
      <p:bldP spid="70" grpId="0"/>
      <p:bldP spid="71" grpId="0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ECD60-F5B4-773E-BE74-0C74D7D9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650" dirty="0"/>
              <a:t>Truque para visualizar as normais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395A-048D-F181-80CD-31CA1CC34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Use o valor das cores pegando das normais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9E0658-7265-BF63-B762-D42838E2F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 lang="pt-BR"/>
          </a:p>
        </p:txBody>
      </p:sp>
      <p:pic>
        <p:nvPicPr>
          <p:cNvPr id="1026" name="Picture 2" descr="Tutorials/tips for Normal Maps? - Help - Aseprite Community">
            <a:extLst>
              <a:ext uri="{FF2B5EF4-FFF2-40B4-BE49-F238E27FC236}">
                <a16:creationId xmlns:a16="http://schemas.microsoft.com/office/drawing/2014/main" id="{76B4473E-6C07-6CBE-9C5F-E7162AD09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85"/>
          <a:stretch>
            <a:fillRect/>
          </a:stretch>
        </p:blipFill>
        <p:spPr bwMode="auto">
          <a:xfrm>
            <a:off x="1480177" y="2482537"/>
            <a:ext cx="2460228" cy="23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C607F92-1463-C597-10D7-853239C48EC8}"/>
              </a:ext>
            </a:extLst>
          </p:cNvPr>
          <p:cNvGrpSpPr/>
          <p:nvPr/>
        </p:nvGrpSpPr>
        <p:grpSpPr>
          <a:xfrm>
            <a:off x="6052176" y="2482537"/>
            <a:ext cx="2460228" cy="2020302"/>
            <a:chOff x="3545518" y="3667101"/>
            <a:chExt cx="1935487" cy="1589393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B1FA4BE-A1E3-DC57-9BA2-B914A333AB06}"/>
                </a:ext>
              </a:extLst>
            </p:cNvPr>
            <p:cNvSpPr/>
            <p:nvPr/>
          </p:nvSpPr>
          <p:spPr>
            <a:xfrm rot="19819600">
              <a:off x="4155200" y="4223715"/>
              <a:ext cx="1325805" cy="963176"/>
            </a:xfrm>
            <a:prstGeom prst="parallelogram">
              <a:avLst>
                <a:gd name="adj" fmla="val 56260"/>
              </a:avLst>
            </a:prstGeom>
            <a:solidFill>
              <a:srgbClr val="B55E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EEC181D-57D5-A8FF-5214-26A3569D99B4}"/>
                </a:ext>
              </a:extLst>
            </p:cNvPr>
            <p:cNvSpPr/>
            <p:nvPr/>
          </p:nvSpPr>
          <p:spPr>
            <a:xfrm rot="1371826" flipH="1">
              <a:off x="3545518" y="4224317"/>
              <a:ext cx="1209932" cy="1032177"/>
            </a:xfrm>
            <a:prstGeom prst="parallelogram">
              <a:avLst>
                <a:gd name="adj" fmla="val 42306"/>
              </a:avLst>
            </a:prstGeom>
            <a:solidFill>
              <a:srgbClr val="4760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157DC936-11F3-2C13-2D28-D59F43C63250}"/>
                </a:ext>
              </a:extLst>
            </p:cNvPr>
            <p:cNvSpPr/>
            <p:nvPr/>
          </p:nvSpPr>
          <p:spPr>
            <a:xfrm rot="5226631">
              <a:off x="4141052" y="3310471"/>
              <a:ext cx="667313" cy="1380573"/>
            </a:xfrm>
            <a:prstGeom prst="diamond">
              <a:avLst/>
            </a:prstGeom>
            <a:solidFill>
              <a:srgbClr val="81C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CCA67D-1280-AB9B-7067-22B334A4541B}"/>
              </a:ext>
            </a:extLst>
          </p:cNvPr>
          <p:cNvGrpSpPr/>
          <p:nvPr/>
        </p:nvGrpSpPr>
        <p:grpSpPr>
          <a:xfrm>
            <a:off x="2870547" y="1772239"/>
            <a:ext cx="1022896" cy="710298"/>
            <a:chOff x="3059084" y="1772239"/>
            <a:chExt cx="1022896" cy="7102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597A2E4-6236-7E2E-2BE6-46CACF3A8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9084" y="1772239"/>
              <a:ext cx="23481" cy="71029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74BECF-E218-AAB5-BEDF-81C0A39E1A30}"/>
                </a:ext>
              </a:extLst>
            </p:cNvPr>
            <p:cNvSpPr txBox="1"/>
            <p:nvPr/>
          </p:nvSpPr>
          <p:spPr>
            <a:xfrm>
              <a:off x="3196940" y="2016429"/>
              <a:ext cx="8850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(0, 1, 0)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FCE267-A839-B875-2891-8DA395290CC1}"/>
              </a:ext>
            </a:extLst>
          </p:cNvPr>
          <p:cNvGrpSpPr/>
          <p:nvPr/>
        </p:nvGrpSpPr>
        <p:grpSpPr>
          <a:xfrm>
            <a:off x="4047028" y="3708269"/>
            <a:ext cx="1190816" cy="515037"/>
            <a:chOff x="2891164" y="1809169"/>
            <a:chExt cx="1190816" cy="51503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4DB0D6-F09A-58E7-B7BF-FFE3E23BFCEA}"/>
                </a:ext>
              </a:extLst>
            </p:cNvPr>
            <p:cNvCxnSpPr>
              <a:cxnSpLocks/>
            </p:cNvCxnSpPr>
            <p:nvPr/>
          </p:nvCxnSpPr>
          <p:spPr>
            <a:xfrm>
              <a:off x="2891164" y="1809169"/>
              <a:ext cx="66762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D04135-CDC2-7901-4F61-AA6FD4BCBE6B}"/>
                </a:ext>
              </a:extLst>
            </p:cNvPr>
            <p:cNvSpPr txBox="1"/>
            <p:nvPr/>
          </p:nvSpPr>
          <p:spPr>
            <a:xfrm>
              <a:off x="3196940" y="2016429"/>
              <a:ext cx="8850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(1, 0, 0)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3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6FA97E62-3908-8711-3762-ECE852EA8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48C6FBCF-DBE4-D8CB-E760-42413761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84" r="15284"/>
          <a:stretch/>
        </p:blipFill>
        <p:spPr>
          <a:xfrm>
            <a:off x="6989146" y="843680"/>
            <a:ext cx="1655233" cy="1584854"/>
          </a:xfrm>
          <a:prstGeom prst="rect">
            <a:avLst/>
          </a:prstGeom>
        </p:spPr>
      </p:pic>
      <p:sp>
        <p:nvSpPr>
          <p:cNvPr id="505" name="Google Shape;505;p61">
            <a:extLst>
              <a:ext uri="{FF2B5EF4-FFF2-40B4-BE49-F238E27FC236}">
                <a16:creationId xmlns:a16="http://schemas.microsoft.com/office/drawing/2014/main" id="{78231608-5FE5-C222-8A27-32847D628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Exemplo X3D – Cubo2</a:t>
            </a:r>
            <a:endParaRPr dirty="0"/>
          </a:p>
        </p:txBody>
      </p:sp>
      <p:sp>
        <p:nvSpPr>
          <p:cNvPr id="507" name="Google Shape;507;p61">
            <a:extLst>
              <a:ext uri="{FF2B5EF4-FFF2-40B4-BE49-F238E27FC236}">
                <a16:creationId xmlns:a16="http://schemas.microsoft.com/office/drawing/2014/main" id="{2D854121-80E1-1EE2-F98C-A9CBC33853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  <p:sp>
        <p:nvSpPr>
          <p:cNvPr id="508" name="Google Shape;508;p61">
            <a:extLst>
              <a:ext uri="{FF2B5EF4-FFF2-40B4-BE49-F238E27FC236}">
                <a16:creationId xmlns:a16="http://schemas.microsoft.com/office/drawing/2014/main" id="{B76E3AE8-F441-7517-A61E-54AE37C7627E}"/>
              </a:ext>
            </a:extLst>
          </p:cNvPr>
          <p:cNvSpPr txBox="1"/>
          <p:nvPr/>
        </p:nvSpPr>
        <p:spPr>
          <a:xfrm>
            <a:off x="197962" y="594550"/>
            <a:ext cx="7260804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&lt;Viewpoint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0 0 5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&lt;NavigationInfo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&lt;DirectionalLight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0 -0.8 -0.6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0.9 0.9 0.8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5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&lt;Transform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0.64 0.75 0 0.7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&lt;Box/&gt;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&lt;Material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1.0 1.0 1.0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0.2 1.0 0.2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11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shininess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emissiveColor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&lt;/Transform&gt;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000A28BB-DDB0-9F4E-AF9B-94F45DBB8E63}"/>
              </a:ext>
            </a:extLst>
          </p:cNvPr>
          <p:cNvGrpSpPr/>
          <p:nvPr/>
        </p:nvGrpSpPr>
        <p:grpSpPr>
          <a:xfrm>
            <a:off x="6076319" y="236999"/>
            <a:ext cx="1556100" cy="1478008"/>
            <a:chOff x="6076319" y="236999"/>
            <a:chExt cx="1556100" cy="1478008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091BE56-9015-0BD2-40C0-ADBA0F8785A6}"/>
                </a:ext>
              </a:extLst>
            </p:cNvPr>
            <p:cNvSpPr/>
            <p:nvPr/>
          </p:nvSpPr>
          <p:spPr>
            <a:xfrm>
              <a:off x="7376716" y="1636107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F500007E-5704-2FFE-46AF-82493C84AC55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14671" cy="1107169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E88A8C40-06A0-038F-6E19-1B4D1EC3AB6D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480;p59">
            <a:extLst>
              <a:ext uri="{FF2B5EF4-FFF2-40B4-BE49-F238E27FC236}">
                <a16:creationId xmlns:a16="http://schemas.microsoft.com/office/drawing/2014/main" id="{B8B36761-3E4A-84A3-4D93-7AFAB1990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12CAC65-9209-9B57-F44F-513FBE84FEE5}"/>
              </a:ext>
            </a:extLst>
          </p:cNvPr>
          <p:cNvSpPr/>
          <p:nvPr/>
        </p:nvSpPr>
        <p:spPr>
          <a:xfrm flipH="1">
            <a:off x="7074641" y="4331167"/>
            <a:ext cx="927649" cy="914143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19ACB101-4F5F-E273-79F2-9EACBA133C9C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9FED1-DEC9-BB26-A4C1-F85663D804E1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B12D1C-6109-9013-1640-DEEE5F8B4A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8A4F9-9533-1B56-CC4D-9245F055114E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4A56EC-8B9C-56F3-369F-2B5C868A34DF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F671D-1D39-B645-B2B2-40D2E0518930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5D2E47-9B6C-A13B-E38E-CE099E45369E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3C226-8BE2-9C68-C0B0-187F3ACA7F5D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C1BED6-4067-071B-1E49-F06D61685B3D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144C9A-14E9-AE78-54C2-D2F4532A02CC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2A657171-8693-6B29-6D72-54DFEB24A4E6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3A716B-4400-ABF3-80BD-39A6F717A6A6}"/>
              </a:ext>
            </a:extLst>
          </p:cNvPr>
          <p:cNvSpPr txBox="1"/>
          <p:nvPr/>
        </p:nvSpPr>
        <p:spPr>
          <a:xfrm>
            <a:off x="2025079" y="2343744"/>
            <a:ext cx="5520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FF0000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16464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C2AB-7CDF-6BD0-3ABF-BB51298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NavigationInfo – headlight (Web3D)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8726-ED6A-74D9-CEAB-F66C733C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76" y="838985"/>
            <a:ext cx="8650224" cy="4496159"/>
          </a:xfrm>
        </p:spPr>
        <p:txBody>
          <a:bodyPr>
            <a:normAutofit/>
          </a:bodyPr>
          <a:lstStyle/>
          <a:p>
            <a:pPr marL="7938" indent="0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 headlight field specifies whether a browser shall turn on a headlight.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headlight is 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directional light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always points in the direction the user is looking. </a:t>
            </a:r>
          </a:p>
          <a:p>
            <a:pPr marL="7938" indent="0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headlight shall have: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intensity </a:t>
            </a:r>
            <a:r>
              <a:rPr lang="en-US" sz="1800" b="0" i="0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1,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US" sz="1800" noProof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(1 1 1),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ambientIntensity</a:t>
            </a:r>
            <a:r>
              <a:rPr lang="en-US" sz="1800" i="1" noProof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0.0,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direction </a:t>
            </a:r>
            <a:r>
              <a:rPr lang="en-US" sz="1800" b="0" i="0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(0 0 −1).</a:t>
            </a:r>
            <a:endParaRPr lang="en-US" sz="1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B8F5A-EA3A-730A-258E-A7A9E5ADB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15</a:t>
            </a:fld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9E3B4-B7D2-564C-FAFF-BE09321C26B6}"/>
              </a:ext>
            </a:extLst>
          </p:cNvPr>
          <p:cNvSpPr txBox="1"/>
          <p:nvPr/>
        </p:nvSpPr>
        <p:spPr>
          <a:xfrm>
            <a:off x="475013" y="5444446"/>
            <a:ext cx="65676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https://www.web3d.org/documents/specifications/19775-1/V3.3/Part01/components/</a:t>
            </a:r>
            <a:r>
              <a:rPr lang="en-US" sz="900" dirty="0" err="1"/>
              <a:t>navigation.html#NavigationInfo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4810-5599-147B-E074-165744B0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42870"/>
            <a:ext cx="3934460" cy="29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CBBC7-FCEC-0510-64D5-E4EB871A6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25C0-C0B3-1557-8CD7-2E45A51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NavigationInfo – headlight (Web3D)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FBC2F-3601-13E0-BB27-251A3278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76" y="838985"/>
            <a:ext cx="8650224" cy="4496159"/>
          </a:xfrm>
        </p:spPr>
        <p:txBody>
          <a:bodyPr>
            <a:normAutofit/>
          </a:bodyPr>
          <a:lstStyle/>
          <a:p>
            <a:pPr marL="7938" indent="0"/>
            <a:r>
              <a:rPr lang="pt-BR" sz="1800" noProof="0" dirty="0"/>
              <a:t>O campo </a:t>
            </a:r>
            <a:r>
              <a:rPr lang="pt-BR" sz="1800" b="1" noProof="0" dirty="0"/>
              <a:t>headlight</a:t>
            </a:r>
            <a:r>
              <a:rPr lang="pt-BR" sz="1800" noProof="0" dirty="0"/>
              <a:t> especifica se um navegador deve ou não ativar uma luz no observador. O </a:t>
            </a:r>
            <a:r>
              <a:rPr lang="pt-BR" sz="1800" noProof="0" dirty="0">
                <a:solidFill>
                  <a:srgbClr val="000000"/>
                </a:solidFill>
                <a:latin typeface="Verdana" panose="020B0604030504040204" pitchFamily="34" charset="0"/>
              </a:rPr>
              <a:t>headlight </a:t>
            </a:r>
            <a:r>
              <a:rPr lang="pt-BR" sz="1800" noProof="0" dirty="0"/>
              <a:t>é uma luz direcional que sempre aponta na direção em que o usuário está olhando.</a:t>
            </a:r>
          </a:p>
          <a:p>
            <a:pPr marL="7938" indent="0"/>
            <a:r>
              <a:rPr lang="pt-BR" sz="1800" noProof="0" dirty="0"/>
              <a:t>O </a:t>
            </a:r>
            <a:r>
              <a:rPr lang="pt-BR" sz="1800" noProof="0" dirty="0">
                <a:solidFill>
                  <a:srgbClr val="000000"/>
                </a:solidFill>
                <a:latin typeface="Verdana" panose="020B0604030504040204" pitchFamily="34" charset="0"/>
              </a:rPr>
              <a:t>headlight</a:t>
            </a:r>
            <a:r>
              <a:rPr lang="pt-BR" sz="1800" noProof="0" dirty="0"/>
              <a:t> deve ter</a:t>
            </a:r>
            <a:r>
              <a:rPr lang="pt-BR" sz="1800" b="0" i="0" noProof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intensity </a:t>
            </a:r>
            <a:r>
              <a:rPr lang="en-US" sz="1800" b="0" i="0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1,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US" sz="1800" noProof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(1 1 1),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ambientIntensity</a:t>
            </a:r>
            <a:r>
              <a:rPr lang="en-US" sz="1800" i="1" noProof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0.0,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direction </a:t>
            </a:r>
            <a:r>
              <a:rPr lang="en-US" sz="1800" b="0" i="0" noProof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(0 0 −1).</a:t>
            </a:r>
            <a:endParaRPr lang="en-US" sz="1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E7FA7-F888-00DB-B813-4EBD0A7838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16</a:t>
            </a:fld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E868E-8E33-7181-FF29-ECC4C25B6BF7}"/>
              </a:ext>
            </a:extLst>
          </p:cNvPr>
          <p:cNvSpPr txBox="1"/>
          <p:nvPr/>
        </p:nvSpPr>
        <p:spPr>
          <a:xfrm>
            <a:off x="475013" y="5444446"/>
            <a:ext cx="65676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https://www.web3d.org/documents/specifications/19775-1/V3.3/Part01/components/</a:t>
            </a:r>
            <a:r>
              <a:rPr lang="en-US" sz="900" dirty="0" err="1"/>
              <a:t>navigation.html#NavigationInfo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ADE48-78F7-5DA7-FF10-CEC6AD2C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42870"/>
            <a:ext cx="3934460" cy="29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87F3706C-DF69-99B1-B9A8-44852543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triangle on a black background&#10;&#10;Description automatically generated">
            <a:extLst>
              <a:ext uri="{FF2B5EF4-FFF2-40B4-BE49-F238E27FC236}">
                <a16:creationId xmlns:a16="http://schemas.microsoft.com/office/drawing/2014/main" id="{751990DF-F72C-B501-862F-B4440A5C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431761"/>
            <a:ext cx="1873051" cy="1246380"/>
          </a:xfrm>
          <a:prstGeom prst="rect">
            <a:avLst/>
          </a:prstGeom>
        </p:spPr>
      </p:pic>
      <p:sp>
        <p:nvSpPr>
          <p:cNvPr id="505" name="Google Shape;505;p61">
            <a:extLst>
              <a:ext uri="{FF2B5EF4-FFF2-40B4-BE49-F238E27FC236}">
                <a16:creationId xmlns:a16="http://schemas.microsoft.com/office/drawing/2014/main" id="{E0F74002-1386-EDA5-1D81-9A34B1379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Exemplo X3D – Mineiro</a:t>
            </a:r>
            <a:endParaRPr dirty="0"/>
          </a:p>
        </p:txBody>
      </p:sp>
      <p:sp>
        <p:nvSpPr>
          <p:cNvPr id="507" name="Google Shape;507;p61">
            <a:extLst>
              <a:ext uri="{FF2B5EF4-FFF2-40B4-BE49-F238E27FC236}">
                <a16:creationId xmlns:a16="http://schemas.microsoft.com/office/drawing/2014/main" id="{C8A35569-24AF-1038-453E-EF4065569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17</a:t>
            </a:fld>
            <a:endParaRPr/>
          </a:p>
        </p:txBody>
      </p:sp>
      <p:sp>
        <p:nvSpPr>
          <p:cNvPr id="508" name="Google Shape;508;p61">
            <a:extLst>
              <a:ext uri="{FF2B5EF4-FFF2-40B4-BE49-F238E27FC236}">
                <a16:creationId xmlns:a16="http://schemas.microsoft.com/office/drawing/2014/main" id="{F98B69F7-CE2E-2ECB-DBCE-662B66448D8F}"/>
              </a:ext>
            </a:extLst>
          </p:cNvPr>
          <p:cNvSpPr txBox="1"/>
          <p:nvPr/>
        </p:nvSpPr>
        <p:spPr>
          <a:xfrm>
            <a:off x="197962" y="594550"/>
            <a:ext cx="7260804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&lt;Viewpoint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0 0 10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&lt;NavigationInfo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headlight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&lt;Transform&gt;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&lt;Shape&gt;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&lt;Appearance&gt;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&lt;Material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1.0 1.0 1.0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0.1 0.7 1.0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1100" b="1" dirty="0">
                <a:solidFill>
                  <a:srgbClr val="E21F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shininess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emissiveColor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&lt;/Appearance&gt;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TriangleSet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&lt;Coordinate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-5 -4 -1 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7 -2 -3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2  5 -4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TriangleSet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&lt;/Shape&gt;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&lt;/Transform&gt;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320115CA-586C-CCFE-CAA4-B4D3DF5ADC96}"/>
              </a:ext>
            </a:extLst>
          </p:cNvPr>
          <p:cNvGrpSpPr/>
          <p:nvPr/>
        </p:nvGrpSpPr>
        <p:grpSpPr>
          <a:xfrm>
            <a:off x="6311987" y="57890"/>
            <a:ext cx="1556100" cy="1153844"/>
            <a:chOff x="6076319" y="236999"/>
            <a:chExt cx="1556100" cy="11538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354551E1-8FF4-8399-9C43-62C9E8C547BE}"/>
                </a:ext>
              </a:extLst>
            </p:cNvPr>
            <p:cNvSpPr/>
            <p:nvPr/>
          </p:nvSpPr>
          <p:spPr>
            <a:xfrm>
              <a:off x="7194007" y="13119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1D027D88-0159-0E35-9012-22A56CA2D4B1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436643" cy="75931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F6E953FE-46DB-3CAB-3FAC-FF8209BCA660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480;p59">
            <a:extLst>
              <a:ext uri="{FF2B5EF4-FFF2-40B4-BE49-F238E27FC236}">
                <a16:creationId xmlns:a16="http://schemas.microsoft.com/office/drawing/2014/main" id="{FCA17F8F-CE76-AEEF-BEF7-94F138C5C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487619"/>
            <a:ext cx="8428200" cy="215855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E98404E0-8E9B-EE29-3E7E-9EBA77F097F0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A15926-C34E-6498-D080-2A2923FDDDB2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837972-6D39-7551-2DD9-8471908EE751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226C4E-FCA2-A935-7351-4A1C5DE1662D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28CDA3-7633-DD06-63C2-B500EA1CB99D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7500F-B023-6231-A45A-02F184C79EF1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5548AD-C263-1181-DF58-1502AB96DD6B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72784-4928-B352-F540-2953B7A806DD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D68C28-882A-3AB4-BE48-D5B4066D8A17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1D4ECE-2E7F-3263-10DB-18CA364EF672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044B6258-AF23-A804-DE73-7237F5B8142E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10B529-DCF3-D41E-70D1-9C0F2174F431}"/>
              </a:ext>
            </a:extLst>
          </p:cNvPr>
          <p:cNvSpPr txBox="1"/>
          <p:nvPr/>
        </p:nvSpPr>
        <p:spPr>
          <a:xfrm>
            <a:off x="2025079" y="2343744"/>
            <a:ext cx="5520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FF0000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11953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4205-B517-3669-5613-3C495405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Realmente calculando a direção de visão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250EE-AADD-E8D2-0A6F-9763AE998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Sem aproximar sempre com o centro da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7DBD0-C02C-6D11-1474-9802B9BFAA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18</a:t>
            </a:fld>
            <a:endParaRPr lang="en-BR"/>
          </a:p>
        </p:txBody>
      </p:sp>
      <p:pic>
        <p:nvPicPr>
          <p:cNvPr id="6" name="Picture 5" descr="A blue triangle on a black background&#10;&#10;Description automatically generated">
            <a:extLst>
              <a:ext uri="{FF2B5EF4-FFF2-40B4-BE49-F238E27FC236}">
                <a16:creationId xmlns:a16="http://schemas.microsoft.com/office/drawing/2014/main" id="{6F365416-4D70-6653-6F31-104DC73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64" y="1757263"/>
            <a:ext cx="5351872" cy="35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8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Hermite spline interpolation (X3D simplificado)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390550" y="682794"/>
            <a:ext cx="8428200" cy="1918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400" dirty="0">
                <a:highlight>
                  <a:srgbClr val="FFFFFF"/>
                </a:highlight>
              </a:rPr>
              <a:t>(t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≤ fraction &lt;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), where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is the key at (i), and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 is the key at (i+1)</a:t>
            </a:r>
            <a:endParaRPr sz="16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200" dirty="0">
                <a:highlight>
                  <a:srgbClr val="FFFFFF"/>
                </a:highlight>
              </a:rPr>
              <a:t>s = (t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 / (t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200" dirty="0">
                <a:highlight>
                  <a:srgbClr val="FFFFFF"/>
                </a:highlight>
              </a:rPr>
              <a:t>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</a:p>
          <a:p>
            <a:pPr marL="0" indent="0">
              <a:spcBef>
                <a:spcPts val="1600"/>
              </a:spcBef>
            </a:pPr>
            <a:r>
              <a:rPr lang="en-US" sz="1200" dirty="0">
                <a:highlight>
                  <a:srgbClr val="FFFFFF"/>
                </a:highlight>
              </a:rPr>
              <a:t>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</a:t>
            </a:r>
            <a:r>
              <a:rPr lang="en-US" sz="1200" dirty="0" err="1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 and 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(i+1)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i+1</a:t>
            </a:r>
            <a:r>
              <a:rPr lang="en-US" sz="1200" dirty="0">
                <a:highlight>
                  <a:srgbClr val="FFFFFF"/>
                </a:highlight>
              </a:rPr>
              <a:t>.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600" b="1" dirty="0">
                <a:highlight>
                  <a:srgbClr val="FFFFFF"/>
                </a:highlight>
              </a:rPr>
              <a:t>v</a:t>
            </a:r>
            <a:r>
              <a:rPr lang="en-BR" sz="1400" baseline="-25000" dirty="0">
                <a:highlight>
                  <a:srgbClr val="FFFFFF"/>
                </a:highlight>
              </a:rPr>
              <a:t>s</a:t>
            </a:r>
            <a:r>
              <a:rPr lang="en-BR" sz="1600" dirty="0">
                <a:highlight>
                  <a:srgbClr val="FFFFFF"/>
                </a:highlight>
              </a:rPr>
              <a:t> = </a:t>
            </a:r>
            <a:r>
              <a:rPr lang="en-BR" sz="1600" b="1" dirty="0">
                <a:highlight>
                  <a:srgbClr val="FFFFFF"/>
                </a:highlight>
              </a:rPr>
              <a:t>S</a:t>
            </a:r>
            <a:r>
              <a:rPr lang="en-BR" sz="1400" baseline="30000" dirty="0">
                <a:highlight>
                  <a:srgbClr val="FFFFFF"/>
                </a:highlight>
              </a:rPr>
              <a:t>T</a:t>
            </a:r>
            <a:r>
              <a:rPr lang="en-BR" sz="1600" dirty="0">
                <a:highlight>
                  <a:srgbClr val="FFFFFF"/>
                </a:highlight>
              </a:rPr>
              <a:t> </a:t>
            </a:r>
            <a:r>
              <a:rPr lang="en-BR" sz="1600" b="1" dirty="0">
                <a:highlight>
                  <a:srgbClr val="FFFFFF"/>
                </a:highlight>
              </a:rPr>
              <a:t>H C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3246120" y="5404167"/>
            <a:ext cx="452587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 dirty="0"/>
              <a:t>https://www.web3d.org/documents/specifications/19775-1/V3.3/Part01/components/interp.html</a:t>
            </a:r>
            <a:endParaRPr sz="800" dirty="0"/>
          </a:p>
        </p:txBody>
      </p:sp>
      <p:pic>
        <p:nvPicPr>
          <p:cNvPr id="521" name="Google Shape;5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2508206"/>
            <a:ext cx="8162900" cy="11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>
            <a:spLocks noGrp="1"/>
          </p:cNvSpPr>
          <p:nvPr>
            <p:ph type="body" idx="1"/>
          </p:nvPr>
        </p:nvSpPr>
        <p:spPr>
          <a:xfrm>
            <a:off x="390550" y="3582159"/>
            <a:ext cx="8680500" cy="20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100" dirty="0"/>
              <a:t>If the velocity vector is not specified, it is calculated as follows:</a:t>
            </a:r>
            <a:endParaRPr sz="11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/>
              <a:t>T</a:t>
            </a:r>
            <a:r>
              <a:rPr lang="en-BR" sz="1300" baseline="-25000" dirty="0"/>
              <a:t>i</a:t>
            </a:r>
            <a:r>
              <a:rPr lang="en-BR" sz="1300" dirty="0"/>
              <a:t> = (</a:t>
            </a:r>
            <a:r>
              <a:rPr lang="en-BR" sz="1300" b="1" dirty="0"/>
              <a:t>v</a:t>
            </a:r>
            <a:r>
              <a:rPr lang="en-BR" sz="1300" baseline="-25000" dirty="0"/>
              <a:t>i+1</a:t>
            </a:r>
            <a:r>
              <a:rPr lang="en-BR" sz="1300" dirty="0"/>
              <a:t> - </a:t>
            </a:r>
            <a:r>
              <a:rPr lang="en-BR" sz="1300" b="1" dirty="0"/>
              <a:t>v</a:t>
            </a:r>
            <a:r>
              <a:rPr lang="en-BR" sz="1300" baseline="-25000" dirty="0"/>
              <a:t>i-1</a:t>
            </a:r>
            <a:r>
              <a:rPr lang="en-BR" sz="1300" dirty="0"/>
              <a:t>) / 2</a:t>
            </a:r>
            <a:endParaRPr sz="13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100" dirty="0"/>
              <a:t>If the interpolator is not closed, and the first and last velocity vectors are not specified by the author:</a:t>
            </a:r>
            <a:endParaRPr sz="11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N-1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N-1</a:t>
            </a:r>
            <a:r>
              <a:rPr lang="en-BR" sz="1300" dirty="0"/>
              <a:t> = 0</a:t>
            </a:r>
            <a:endParaRPr sz="18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Ambiente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ambiente (AmbientLight) resulta da dispersão e reflexão da luz originalmente emitida diretamente por fontes de luz. A quantidade de luz ambiente está associada às luzes individuais na cena. Esta é uma aproximação grosseira de como a reflexão ambiental realmente ocorre na natureza.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2614501"/>
            <a:ext cx="3707100" cy="2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/>
          <p:nvPr/>
        </p:nvSpPr>
        <p:spPr>
          <a:xfrm>
            <a:off x="2224150" y="5401275"/>
            <a:ext cx="616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https://flylib.com/books/en/2.451.1.18/1/ e https://learnopengl.com/Lighting/Basic-Lighting</a:t>
            </a:r>
            <a:endParaRPr sz="1100"/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4">
            <a:alphaModFix/>
          </a:blip>
          <a:srcRect l="2510" t="8475" r="1667" b="5650"/>
          <a:stretch/>
        </p:blipFill>
        <p:spPr>
          <a:xfrm>
            <a:off x="532950" y="2614500"/>
            <a:ext cx="3643975" cy="25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AC7073EA-C99A-28C1-7279-674B09C31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>
            <a:extLst>
              <a:ext uri="{FF2B5EF4-FFF2-40B4-BE49-F238E27FC236}">
                <a16:creationId xmlns:a16="http://schemas.microsoft.com/office/drawing/2014/main" id="{FE274CAD-A66E-3323-5802-DE95D667E5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Hermite spline interpolation (X3D simplificado)</a:t>
            </a:r>
            <a:endParaRPr dirty="0"/>
          </a:p>
        </p:txBody>
      </p:sp>
      <p:sp>
        <p:nvSpPr>
          <p:cNvPr id="518" name="Google Shape;518;p62">
            <a:extLst>
              <a:ext uri="{FF2B5EF4-FFF2-40B4-BE49-F238E27FC236}">
                <a16:creationId xmlns:a16="http://schemas.microsoft.com/office/drawing/2014/main" id="{9DDDC1B7-30B9-1EE1-2796-AEAC8D15D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682794"/>
            <a:ext cx="8428200" cy="1918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1600"/>
              </a:spcBef>
            </a:pPr>
            <a:r>
              <a:rPr lang="en-US" sz="1400" noProof="1">
                <a:highlight>
                  <a:srgbClr val="FFFFFF"/>
                </a:highlight>
              </a:rPr>
              <a:t>(t</a:t>
            </a:r>
            <a:r>
              <a:rPr lang="en-US" sz="1200" baseline="-25000" noProof="1">
                <a:highlight>
                  <a:srgbClr val="FFFFFF"/>
                </a:highlight>
              </a:rPr>
              <a:t>i</a:t>
            </a:r>
            <a:r>
              <a:rPr lang="en-US" sz="1400" noProof="1">
                <a:highlight>
                  <a:srgbClr val="FFFFFF"/>
                </a:highlight>
              </a:rPr>
              <a:t> ≤ fraction &lt; t</a:t>
            </a:r>
            <a:r>
              <a:rPr lang="en-US" sz="1200" baseline="-25000" noProof="1">
                <a:highlight>
                  <a:srgbClr val="FFFFFF"/>
                </a:highlight>
              </a:rPr>
              <a:t>i+1</a:t>
            </a:r>
            <a:r>
              <a:rPr lang="en-US" sz="1400" noProof="1">
                <a:highlight>
                  <a:srgbClr val="FFFFFF"/>
                </a:highlight>
              </a:rPr>
              <a:t>), onde t</a:t>
            </a:r>
            <a:r>
              <a:rPr lang="en-US" sz="1200" baseline="-25000" noProof="1">
                <a:highlight>
                  <a:srgbClr val="FFFFFF"/>
                </a:highlight>
              </a:rPr>
              <a:t>i</a:t>
            </a:r>
            <a:r>
              <a:rPr lang="en-US" sz="1400" noProof="1">
                <a:highlight>
                  <a:srgbClr val="FFFFFF"/>
                </a:highlight>
              </a:rPr>
              <a:t> é a key em (i), e t</a:t>
            </a:r>
            <a:r>
              <a:rPr lang="en-US" sz="1200" baseline="-25000" noProof="1">
                <a:highlight>
                  <a:srgbClr val="FFFFFF"/>
                </a:highlight>
              </a:rPr>
              <a:t>i+1</a:t>
            </a:r>
            <a:r>
              <a:rPr lang="en-US" sz="1400" noProof="1">
                <a:highlight>
                  <a:srgbClr val="FFFFFF"/>
                </a:highlight>
              </a:rPr>
              <a:t> é a key em (i+1)</a:t>
            </a:r>
            <a:endParaRPr lang="en-US" sz="1600" noProof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noProof="1">
                <a:highlight>
                  <a:srgbClr val="FFFFFF"/>
                </a:highlight>
              </a:rPr>
              <a:t>s = (t - t</a:t>
            </a:r>
            <a:r>
              <a:rPr lang="en-US" sz="1200" baseline="-25000" noProof="1">
                <a:highlight>
                  <a:srgbClr val="FFFFFF"/>
                </a:highlight>
              </a:rPr>
              <a:t>i</a:t>
            </a:r>
            <a:r>
              <a:rPr lang="en-US" sz="1200" noProof="1">
                <a:highlight>
                  <a:srgbClr val="FFFFFF"/>
                </a:highlight>
              </a:rPr>
              <a:t>) / (t</a:t>
            </a:r>
            <a:r>
              <a:rPr lang="en-US" sz="1200" baseline="-25000" noProof="1">
                <a:highlight>
                  <a:srgbClr val="FFFFFF"/>
                </a:highlight>
              </a:rPr>
              <a:t>i+1</a:t>
            </a:r>
            <a:r>
              <a:rPr lang="en-US" sz="1200" noProof="1">
                <a:highlight>
                  <a:srgbClr val="FFFFFF"/>
                </a:highlight>
              </a:rPr>
              <a:t> - t</a:t>
            </a:r>
            <a:r>
              <a:rPr lang="en-US" sz="1200" baseline="-25000" noProof="1">
                <a:highlight>
                  <a:srgbClr val="FFFFFF"/>
                </a:highlight>
              </a:rPr>
              <a:t>i</a:t>
            </a:r>
            <a:r>
              <a:rPr lang="en-US" sz="1200" noProof="1">
                <a:highlight>
                  <a:srgbClr val="FFFFFF"/>
                </a:highlight>
              </a:rPr>
              <a:t>)</a:t>
            </a:r>
          </a:p>
          <a:p>
            <a:pPr marL="0" indent="0">
              <a:spcBef>
                <a:spcPts val="1600"/>
              </a:spcBef>
            </a:pPr>
            <a:r>
              <a:rPr lang="en-US" sz="1200" noProof="1">
                <a:highlight>
                  <a:srgbClr val="FFFFFF"/>
                </a:highlight>
              </a:rPr>
              <a:t>O keyValue na key (i) i é denotado como </a:t>
            </a:r>
            <a:r>
              <a:rPr lang="en-US" sz="1200" b="1" noProof="1">
                <a:highlight>
                  <a:srgbClr val="FFFFFF"/>
                </a:highlight>
              </a:rPr>
              <a:t>v</a:t>
            </a:r>
            <a:r>
              <a:rPr lang="en-US" sz="1200" baseline="-25000" noProof="1">
                <a:highlight>
                  <a:srgbClr val="FFFFFF"/>
                </a:highlight>
              </a:rPr>
              <a:t>i</a:t>
            </a:r>
            <a:r>
              <a:rPr lang="en-US" sz="1200" noProof="1">
                <a:highlight>
                  <a:srgbClr val="FFFFFF"/>
                </a:highlight>
              </a:rPr>
              <a:t> e o keyValue na key (i+1) é denotado como </a:t>
            </a:r>
            <a:r>
              <a:rPr lang="en-US" sz="1200" b="1" noProof="1">
                <a:highlight>
                  <a:srgbClr val="FFFFFF"/>
                </a:highlight>
              </a:rPr>
              <a:t>v</a:t>
            </a:r>
            <a:r>
              <a:rPr lang="en-US" sz="1200" baseline="-25000" noProof="1">
                <a:highlight>
                  <a:srgbClr val="FFFFFF"/>
                </a:highlight>
              </a:rPr>
              <a:t>i+1</a:t>
            </a:r>
            <a:r>
              <a:rPr lang="en-US" sz="1200" noProof="1"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b="1" noProof="1">
                <a:highlight>
                  <a:srgbClr val="FFFFFF"/>
                </a:highlight>
              </a:rPr>
              <a:t>v</a:t>
            </a:r>
            <a:r>
              <a:rPr lang="en-US" sz="1400" baseline="-25000" noProof="1">
                <a:highlight>
                  <a:srgbClr val="FFFFFF"/>
                </a:highlight>
              </a:rPr>
              <a:t>s</a:t>
            </a:r>
            <a:r>
              <a:rPr lang="en-US" sz="1600" noProof="1">
                <a:highlight>
                  <a:srgbClr val="FFFFFF"/>
                </a:highlight>
              </a:rPr>
              <a:t> = </a:t>
            </a:r>
            <a:r>
              <a:rPr lang="en-US" sz="1600" b="1" noProof="1">
                <a:highlight>
                  <a:srgbClr val="FFFFFF"/>
                </a:highlight>
              </a:rPr>
              <a:t>S</a:t>
            </a:r>
            <a:r>
              <a:rPr lang="en-US" sz="1400" baseline="30000" noProof="1">
                <a:highlight>
                  <a:srgbClr val="FFFFFF"/>
                </a:highlight>
              </a:rPr>
              <a:t>T</a:t>
            </a:r>
            <a:r>
              <a:rPr lang="en-US" sz="1600" noProof="1">
                <a:highlight>
                  <a:srgbClr val="FFFFFF"/>
                </a:highlight>
              </a:rPr>
              <a:t> </a:t>
            </a:r>
            <a:r>
              <a:rPr lang="en-US" sz="1600" b="1" noProof="1">
                <a:highlight>
                  <a:srgbClr val="FFFFFF"/>
                </a:highlight>
              </a:rPr>
              <a:t>H C</a:t>
            </a:r>
            <a:endParaRPr lang="en-US" noProof="1">
              <a:highlight>
                <a:srgbClr val="FFFFFF"/>
              </a:highlight>
            </a:endParaRPr>
          </a:p>
        </p:txBody>
      </p:sp>
      <p:sp>
        <p:nvSpPr>
          <p:cNvPr id="519" name="Google Shape;519;p62">
            <a:extLst>
              <a:ext uri="{FF2B5EF4-FFF2-40B4-BE49-F238E27FC236}">
                <a16:creationId xmlns:a16="http://schemas.microsoft.com/office/drawing/2014/main" id="{183AE8F7-CD49-1054-ED5F-396BF45357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  <p:sp>
        <p:nvSpPr>
          <p:cNvPr id="520" name="Google Shape;520;p62">
            <a:extLst>
              <a:ext uri="{FF2B5EF4-FFF2-40B4-BE49-F238E27FC236}">
                <a16:creationId xmlns:a16="http://schemas.microsoft.com/office/drawing/2014/main" id="{4C774E26-3045-42D0-A7D2-DBADF7885406}"/>
              </a:ext>
            </a:extLst>
          </p:cNvPr>
          <p:cNvSpPr txBox="1"/>
          <p:nvPr/>
        </p:nvSpPr>
        <p:spPr>
          <a:xfrm>
            <a:off x="3246120" y="5404167"/>
            <a:ext cx="452587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 dirty="0"/>
              <a:t>https://www.web3d.org/documents/specifications/19775-1/V3.3/Part01/components/interp.html</a:t>
            </a:r>
            <a:endParaRPr sz="800" dirty="0"/>
          </a:p>
        </p:txBody>
      </p:sp>
      <p:pic>
        <p:nvPicPr>
          <p:cNvPr id="521" name="Google Shape;521;p62">
            <a:extLst>
              <a:ext uri="{FF2B5EF4-FFF2-40B4-BE49-F238E27FC236}">
                <a16:creationId xmlns:a16="http://schemas.microsoft.com/office/drawing/2014/main" id="{42D7E8CE-84B6-5F60-987C-8B991EE7A7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2508206"/>
            <a:ext cx="8162900" cy="11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>
            <a:extLst>
              <a:ext uri="{FF2B5EF4-FFF2-40B4-BE49-F238E27FC236}">
                <a16:creationId xmlns:a16="http://schemas.microsoft.com/office/drawing/2014/main" id="{A0D28749-59C6-E491-940D-2B5712A47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582159"/>
            <a:ext cx="8680500" cy="20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pt-BR" sz="1100" noProof="0" dirty="0"/>
              <a:t>Se o vetor de velocidade não for especificado, ele é calculado da seguinte forma:</a:t>
            </a: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/>
              <a:t>T</a:t>
            </a:r>
            <a:r>
              <a:rPr lang="en-BR" sz="1300" baseline="-25000" dirty="0"/>
              <a:t>i</a:t>
            </a:r>
            <a:r>
              <a:rPr lang="en-BR" sz="1300" dirty="0"/>
              <a:t> = (</a:t>
            </a:r>
            <a:r>
              <a:rPr lang="en-BR" sz="1300" b="1" dirty="0"/>
              <a:t>v</a:t>
            </a:r>
            <a:r>
              <a:rPr lang="en-BR" sz="1300" baseline="-25000" dirty="0"/>
              <a:t>i+1</a:t>
            </a:r>
            <a:r>
              <a:rPr lang="en-BR" sz="1300" dirty="0"/>
              <a:t> - </a:t>
            </a:r>
            <a:r>
              <a:rPr lang="en-BR" sz="1300" b="1" dirty="0"/>
              <a:t>v</a:t>
            </a:r>
            <a:r>
              <a:rPr lang="en-BR" sz="1300" baseline="-25000" dirty="0"/>
              <a:t>i-1</a:t>
            </a:r>
            <a:r>
              <a:rPr lang="en-BR" sz="1300" dirty="0"/>
              <a:t>) / 2</a:t>
            </a:r>
            <a:endParaRPr sz="13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/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pt-BR" sz="1100" noProof="0" dirty="0"/>
              <a:t>Se o interpolador não for fechado, e os primeiros e últimos vetores de velocidade não forem especificados pelo autor:</a:t>
            </a: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N-1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N-1</a:t>
            </a:r>
            <a:r>
              <a:rPr lang="en-BR" sz="1300" dirty="0"/>
              <a:t> = 0</a:t>
            </a:r>
            <a:endParaRPr sz="1800" dirty="0">
              <a:highlight>
                <a:srgbClr val="FFFFFF"/>
              </a:highligh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07B7AC-30C6-8CBC-93A1-61F0042F67DC}"/>
              </a:ext>
            </a:extLst>
          </p:cNvPr>
          <p:cNvGrpSpPr/>
          <p:nvPr/>
        </p:nvGrpSpPr>
        <p:grpSpPr>
          <a:xfrm>
            <a:off x="2658359" y="4118888"/>
            <a:ext cx="4788816" cy="307777"/>
            <a:chOff x="2658359" y="4118888"/>
            <a:chExt cx="4788816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42F951-D6B2-CB81-F6E0-330972BB42EB}"/>
                </a:ext>
              </a:extLst>
            </p:cNvPr>
            <p:cNvSpPr txBox="1"/>
            <p:nvPr/>
          </p:nvSpPr>
          <p:spPr>
            <a:xfrm>
              <a:off x="3246120" y="4118888"/>
              <a:ext cx="4201055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lang="pt-BR" dirty="0"/>
                <a:t>Tangentes de Hermite / Interpolação Catmull-Rom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6AEEA85-4205-952B-D141-139285D7989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2658359" y="4272777"/>
              <a:ext cx="58776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44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5CA5AF4E-E13C-A8A6-BB77-DFA7B8B3B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A206F-8E23-108F-9740-7EABDF9C6ECE}"/>
              </a:ext>
            </a:extLst>
          </p:cNvPr>
          <p:cNvSpPr/>
          <p:nvPr/>
        </p:nvSpPr>
        <p:spPr>
          <a:xfrm>
            <a:off x="5179625" y="715675"/>
            <a:ext cx="3503749" cy="1943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BCA894-A7AD-DF82-8767-A955D3BE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35" y="721509"/>
            <a:ext cx="3021927" cy="1928170"/>
          </a:xfrm>
          <a:prstGeom prst="rect">
            <a:avLst/>
          </a:prstGeom>
        </p:spPr>
      </p:pic>
      <p:pic>
        <p:nvPicPr>
          <p:cNvPr id="528" name="Google Shape;528;p63">
            <a:extLst>
              <a:ext uri="{FF2B5EF4-FFF2-40B4-BE49-F238E27FC236}">
                <a16:creationId xmlns:a16="http://schemas.microsoft.com/office/drawing/2014/main" id="{BF5A19C3-C2E7-7BF3-7F70-9078AD34AB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>
            <a:extLst>
              <a:ext uri="{FF2B5EF4-FFF2-40B4-BE49-F238E27FC236}">
                <a16:creationId xmlns:a16="http://schemas.microsoft.com/office/drawing/2014/main" id="{317A534E-1326-AD2A-5C34-897748F98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30" name="Google Shape;530;p63">
            <a:extLst>
              <a:ext uri="{FF2B5EF4-FFF2-40B4-BE49-F238E27FC236}">
                <a16:creationId xmlns:a16="http://schemas.microsoft.com/office/drawing/2014/main" id="{B93E486C-F4A3-BABC-5856-C710D39A0D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  <p:sp>
        <p:nvSpPr>
          <p:cNvPr id="531" name="Google Shape;531;p63">
            <a:extLst>
              <a:ext uri="{FF2B5EF4-FFF2-40B4-BE49-F238E27FC236}">
                <a16:creationId xmlns:a16="http://schemas.microsoft.com/office/drawing/2014/main" id="{DFF60175-CA34-2D2D-8553-8EE9C6A00774}"/>
              </a:ext>
            </a:extLst>
          </p:cNvPr>
          <p:cNvSpPr txBox="1"/>
          <p:nvPr/>
        </p:nvSpPr>
        <p:spPr>
          <a:xfrm>
            <a:off x="51300" y="594550"/>
            <a:ext cx="6770124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63">
            <a:extLst>
              <a:ext uri="{FF2B5EF4-FFF2-40B4-BE49-F238E27FC236}">
                <a16:creationId xmlns:a16="http://schemas.microsoft.com/office/drawing/2014/main" id="{61069375-9901-C395-3C8A-B6770198C7EC}"/>
              </a:ext>
            </a:extLst>
          </p:cNvPr>
          <p:cNvSpPr txBox="1"/>
          <p:nvPr/>
        </p:nvSpPr>
        <p:spPr>
          <a:xfrm>
            <a:off x="335025" y="3658900"/>
            <a:ext cx="5471886" cy="23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400"/>
              </a:spcBef>
            </a:pP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BR" i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frac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 tempo / cycleInterval ) = (4 </a:t>
            </a:r>
            <a:r>
              <a:rPr lang="en-BR" i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8) / 8 = 0.5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R="381000" lvl="0">
              <a:lnSpc>
                <a:spcPct val="115000"/>
              </a:lnSpc>
              <a:spcBef>
                <a:spcPts val="1200"/>
              </a:spcBef>
            </a:pP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(key anterior) 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</a:p>
          <a:p>
            <a:pPr marR="381000">
              <a:lnSpc>
                <a:spcPct val="115000"/>
              </a:lnSpc>
              <a:spcBef>
                <a:spcPts val="1200"/>
              </a:spcBef>
            </a:pP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(key posterior) 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  <a:p>
            <a:pPr marR="381000" lvl="0">
              <a:lnSpc>
                <a:spcPct val="115000"/>
              </a:lnSpc>
              <a:spcBef>
                <a:spcPts val="1200"/>
              </a:spcBef>
            </a:pP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2" name="Google Shape;532;p63">
            <a:extLst>
              <a:ext uri="{FF2B5EF4-FFF2-40B4-BE49-F238E27FC236}">
                <a16:creationId xmlns:a16="http://schemas.microsoft.com/office/drawing/2014/main" id="{109BB804-5E02-2BDF-707A-38927F902DBA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533" name="Google Shape;533;p63">
              <a:extLst>
                <a:ext uri="{FF2B5EF4-FFF2-40B4-BE49-F238E27FC236}">
                  <a16:creationId xmlns:a16="http://schemas.microsoft.com/office/drawing/2014/main" id="{8E0CCFB5-A918-1D5F-65F2-75B95B910CDF}"/>
                </a:ext>
              </a:extLst>
            </p:cNvPr>
            <p:cNvCxnSpPr>
              <a:cxnSpLocks/>
              <a:stCxn id="534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63">
              <a:extLst>
                <a:ext uri="{FF2B5EF4-FFF2-40B4-BE49-F238E27FC236}">
                  <a16:creationId xmlns:a16="http://schemas.microsoft.com/office/drawing/2014/main" id="{0786F454-4802-3A53-191D-32A4952607F7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8D15B6-069E-CE2B-CDB3-724A82E82BE9}"/>
              </a:ext>
            </a:extLst>
          </p:cNvPr>
          <p:cNvGraphicFramePr>
            <a:graphicFrameLocks noGrp="1"/>
          </p:cNvGraphicFramePr>
          <p:nvPr/>
        </p:nvGraphicFramePr>
        <p:xfrm>
          <a:off x="1404686" y="1144845"/>
          <a:ext cx="3364164" cy="474405"/>
        </p:xfrm>
        <a:graphic>
          <a:graphicData uri="http://schemas.openxmlformats.org/drawingml/2006/table">
            <a:tbl>
              <a:tblPr firstRow="1" bandRow="1">
                <a:tableStyleId>{758A24AF-F2D6-4DD7-8BAD-3F5CCAE5E3E2}</a:tableStyleId>
              </a:tblPr>
              <a:tblGrid>
                <a:gridCol w="560694">
                  <a:extLst>
                    <a:ext uri="{9D8B030D-6E8A-4147-A177-3AD203B41FA5}">
                      <a16:colId xmlns:a16="http://schemas.microsoft.com/office/drawing/2014/main" val="3331179416"/>
                    </a:ext>
                  </a:extLst>
                </a:gridCol>
                <a:gridCol w="560694">
                  <a:extLst>
                    <a:ext uri="{9D8B030D-6E8A-4147-A177-3AD203B41FA5}">
                      <a16:colId xmlns:a16="http://schemas.microsoft.com/office/drawing/2014/main" val="4035837786"/>
                    </a:ext>
                  </a:extLst>
                </a:gridCol>
                <a:gridCol w="591776">
                  <a:extLst>
                    <a:ext uri="{9D8B030D-6E8A-4147-A177-3AD203B41FA5}">
                      <a16:colId xmlns:a16="http://schemas.microsoft.com/office/drawing/2014/main" val="1283194867"/>
                    </a:ext>
                  </a:extLst>
                </a:gridCol>
                <a:gridCol w="529612">
                  <a:extLst>
                    <a:ext uri="{9D8B030D-6E8A-4147-A177-3AD203B41FA5}">
                      <a16:colId xmlns:a16="http://schemas.microsoft.com/office/drawing/2014/main" val="2863729787"/>
                    </a:ext>
                  </a:extLst>
                </a:gridCol>
                <a:gridCol w="560694">
                  <a:extLst>
                    <a:ext uri="{9D8B030D-6E8A-4147-A177-3AD203B41FA5}">
                      <a16:colId xmlns:a16="http://schemas.microsoft.com/office/drawing/2014/main" val="1510582664"/>
                    </a:ext>
                  </a:extLst>
                </a:gridCol>
                <a:gridCol w="560694">
                  <a:extLst>
                    <a:ext uri="{9D8B030D-6E8A-4147-A177-3AD203B41FA5}">
                      <a16:colId xmlns:a16="http://schemas.microsoft.com/office/drawing/2014/main" val="3211931153"/>
                    </a:ext>
                  </a:extLst>
                </a:gridCol>
              </a:tblGrid>
              <a:tr h="315655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011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972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26A44-D53D-9CDF-A19B-DF96D50B3E07}"/>
                  </a:ext>
                </a:extLst>
              </p:cNvPr>
              <p:cNvSpPr txBox="1"/>
              <p:nvPr/>
            </p:nvSpPr>
            <p:spPr>
              <a:xfrm>
                <a:off x="6747959" y="3747452"/>
                <a:ext cx="2282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𝑓𝑟𝑎𝑐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1800" dirty="0"/>
                        <m:t>⌊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1800" dirty="0"/>
                        <m:t>⌋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26A44-D53D-9CDF-A19B-DF96D50B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59" y="3747452"/>
                <a:ext cx="2282919" cy="276999"/>
              </a:xfrm>
              <a:prstGeom prst="rect">
                <a:avLst/>
              </a:prstGeom>
              <a:blipFill>
                <a:blip r:embed="rId5"/>
                <a:stretch>
                  <a:fillRect t="-454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6B3D3-B2F7-14F2-50EC-FE69B47F9D0D}"/>
              </a:ext>
            </a:extLst>
          </p:cNvPr>
          <p:cNvGrpSpPr/>
          <p:nvPr/>
        </p:nvGrpSpPr>
        <p:grpSpPr>
          <a:xfrm>
            <a:off x="7706753" y="4091233"/>
            <a:ext cx="805619" cy="730021"/>
            <a:chOff x="7706753" y="4091233"/>
            <a:chExt cx="805619" cy="7300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F8664D-1870-394A-83A0-6F36660CA044}"/>
                </a:ext>
              </a:extLst>
            </p:cNvPr>
            <p:cNvSpPr txBox="1"/>
            <p:nvPr/>
          </p:nvSpPr>
          <p:spPr>
            <a:xfrm>
              <a:off x="7706753" y="4513477"/>
              <a:ext cx="5322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noProof="0" dirty="0">
                  <a:solidFill>
                    <a:srgbClr val="FF0000"/>
                  </a:solidFill>
                </a:rPr>
                <a:t>floor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8BA8A9-1DF6-4ACD-5BEA-BB19FDE8EC6D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7972890" y="4091233"/>
              <a:ext cx="539482" cy="42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5B617F04-26BB-BC80-4FD8-2CEA073623EA}"/>
              </a:ext>
            </a:extLst>
          </p:cNvPr>
          <p:cNvSpPr/>
          <p:nvPr/>
        </p:nvSpPr>
        <p:spPr>
          <a:xfrm>
            <a:off x="5631593" y="1410271"/>
            <a:ext cx="2584474" cy="527940"/>
          </a:xfrm>
          <a:custGeom>
            <a:avLst/>
            <a:gdLst>
              <a:gd name="connsiteX0" fmla="*/ 0 w 2584474"/>
              <a:gd name="connsiteY0" fmla="*/ 521035 h 527940"/>
              <a:gd name="connsiteX1" fmla="*/ 462376 w 2584474"/>
              <a:gd name="connsiteY1" fmla="*/ 0 h 527940"/>
              <a:gd name="connsiteX2" fmla="*/ 1038620 w 2584474"/>
              <a:gd name="connsiteY2" fmla="*/ 524486 h 527940"/>
              <a:gd name="connsiteX3" fmla="*/ 1601063 w 2584474"/>
              <a:gd name="connsiteY3" fmla="*/ 0 h 527940"/>
              <a:gd name="connsiteX4" fmla="*/ 2066889 w 2584474"/>
              <a:gd name="connsiteY4" fmla="*/ 527937 h 527940"/>
              <a:gd name="connsiteX5" fmla="*/ 2584474 w 2584474"/>
              <a:gd name="connsiteY5" fmla="*/ 6901 h 52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4474" h="527940">
                <a:moveTo>
                  <a:pt x="0" y="521035"/>
                </a:moveTo>
                <a:cubicBezTo>
                  <a:pt x="144636" y="260230"/>
                  <a:pt x="289273" y="-575"/>
                  <a:pt x="462376" y="0"/>
                </a:cubicBezTo>
                <a:cubicBezTo>
                  <a:pt x="635479" y="575"/>
                  <a:pt x="848839" y="524486"/>
                  <a:pt x="1038620" y="524486"/>
                </a:cubicBezTo>
                <a:cubicBezTo>
                  <a:pt x="1228401" y="524486"/>
                  <a:pt x="1429685" y="-575"/>
                  <a:pt x="1601063" y="0"/>
                </a:cubicBezTo>
                <a:cubicBezTo>
                  <a:pt x="1772441" y="575"/>
                  <a:pt x="1902987" y="526787"/>
                  <a:pt x="2066889" y="527937"/>
                </a:cubicBezTo>
                <a:cubicBezTo>
                  <a:pt x="2230791" y="529087"/>
                  <a:pt x="2407632" y="267994"/>
                  <a:pt x="2584474" y="6901"/>
                </a:cubicBezTo>
              </a:path>
            </a:pathLst>
          </a:custGeom>
          <a:noFill/>
          <a:ln w="952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FD2956-01D1-9916-6781-18CD0AE4E41F}"/>
              </a:ext>
            </a:extLst>
          </p:cNvPr>
          <p:cNvGrpSpPr/>
          <p:nvPr/>
        </p:nvGrpSpPr>
        <p:grpSpPr>
          <a:xfrm>
            <a:off x="5324730" y="1160985"/>
            <a:ext cx="3253458" cy="997122"/>
            <a:chOff x="5324730" y="1160985"/>
            <a:chExt cx="3253458" cy="9971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04127-FD39-E90D-5E69-F141856533A4}"/>
                </a:ext>
              </a:extLst>
            </p:cNvPr>
            <p:cNvSpPr txBox="1"/>
            <p:nvPr/>
          </p:nvSpPr>
          <p:spPr>
            <a:xfrm>
              <a:off x="5324730" y="1930778"/>
              <a:ext cx="6052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solidFill>
                    <a:schemeClr val="bg1"/>
                  </a:solidFill>
                </a:rPr>
                <a:t>(-5, -1, 0)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641F31-CCE4-B3F4-7FBD-B406A0244BD8}"/>
                </a:ext>
              </a:extLst>
            </p:cNvPr>
            <p:cNvSpPr txBox="1"/>
            <p:nvPr/>
          </p:nvSpPr>
          <p:spPr>
            <a:xfrm>
              <a:off x="5768002" y="1166603"/>
              <a:ext cx="6052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solidFill>
                    <a:schemeClr val="bg1"/>
                  </a:solidFill>
                </a:rPr>
                <a:t>(-3, 1, 0)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D0FC6-83A0-7C4E-FA7B-A295F3C77A97}"/>
                </a:ext>
              </a:extLst>
            </p:cNvPr>
            <p:cNvSpPr txBox="1"/>
            <p:nvPr/>
          </p:nvSpPr>
          <p:spPr>
            <a:xfrm>
              <a:off x="6340803" y="1940511"/>
              <a:ext cx="6052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solidFill>
                    <a:schemeClr val="bg1"/>
                  </a:solidFill>
                </a:rPr>
                <a:t>(-1, -1, 0)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249F8A-5A8A-8521-A60B-1A29FEAFA4F3}"/>
                </a:ext>
              </a:extLst>
            </p:cNvPr>
            <p:cNvSpPr txBox="1"/>
            <p:nvPr/>
          </p:nvSpPr>
          <p:spPr>
            <a:xfrm>
              <a:off x="6978598" y="1166603"/>
              <a:ext cx="6052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solidFill>
                    <a:schemeClr val="bg1"/>
                  </a:solidFill>
                </a:rPr>
                <a:t>(1, 1, 0)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4CD018-7D3B-213F-8C7C-E6A2054DC089}"/>
                </a:ext>
              </a:extLst>
            </p:cNvPr>
            <p:cNvSpPr txBox="1"/>
            <p:nvPr/>
          </p:nvSpPr>
          <p:spPr>
            <a:xfrm>
              <a:off x="7439043" y="1942663"/>
              <a:ext cx="6052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solidFill>
                    <a:schemeClr val="bg1"/>
                  </a:solidFill>
                </a:rPr>
                <a:t>(3, -1, 0)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B92B46-9925-0DA8-270B-1E0365B32043}"/>
                </a:ext>
              </a:extLst>
            </p:cNvPr>
            <p:cNvSpPr txBox="1"/>
            <p:nvPr/>
          </p:nvSpPr>
          <p:spPr>
            <a:xfrm>
              <a:off x="7972890" y="1160985"/>
              <a:ext cx="6052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solidFill>
                    <a:schemeClr val="bg1"/>
                  </a:solidFill>
                </a:rPr>
                <a:t>(5, 1, 0)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4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FDAA6EFB-3769-E9E3-795A-7ABC665C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1;p64">
            <a:extLst>
              <a:ext uri="{FF2B5EF4-FFF2-40B4-BE49-F238E27FC236}">
                <a16:creationId xmlns:a16="http://schemas.microsoft.com/office/drawing/2014/main" id="{55CBA9E8-9539-DFFF-3064-1A3AF49480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>
            <a:extLst>
              <a:ext uri="{FF2B5EF4-FFF2-40B4-BE49-F238E27FC236}">
                <a16:creationId xmlns:a16="http://schemas.microsoft.com/office/drawing/2014/main" id="{EEF1AE97-A38B-98E3-2AFD-5E2F47C5E7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30" name="Google Shape;530;p63">
            <a:extLst>
              <a:ext uri="{FF2B5EF4-FFF2-40B4-BE49-F238E27FC236}">
                <a16:creationId xmlns:a16="http://schemas.microsoft.com/office/drawing/2014/main" id="{8211AA3E-4069-2142-6C23-254548E7F7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  <p:sp>
        <p:nvSpPr>
          <p:cNvPr id="531" name="Google Shape;531;p63">
            <a:extLst>
              <a:ext uri="{FF2B5EF4-FFF2-40B4-BE49-F238E27FC236}">
                <a16:creationId xmlns:a16="http://schemas.microsoft.com/office/drawing/2014/main" id="{4874A98F-0C5F-95EB-5086-549889B7E583}"/>
              </a:ext>
            </a:extLst>
          </p:cNvPr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63">
            <a:extLst>
              <a:ext uri="{FF2B5EF4-FFF2-40B4-BE49-F238E27FC236}">
                <a16:creationId xmlns:a16="http://schemas.microsoft.com/office/drawing/2014/main" id="{2993E34E-9888-5F06-AE51-0DC80B7F174F}"/>
              </a:ext>
            </a:extLst>
          </p:cNvPr>
          <p:cNvSpPr txBox="1"/>
          <p:nvPr/>
        </p:nvSpPr>
        <p:spPr>
          <a:xfrm>
            <a:off x="335025" y="3658900"/>
            <a:ext cx="8545024" cy="204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400"/>
              </a:spcBef>
            </a:pP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(0.5 - 0.4) / (0.6 - 0.4) = 0.1 / 0.2 = 0.5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i-1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2: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(1, 1, 0) - (-3, 1, 0) ) / 2 = (4, 0, 0) / 2 = (2, 0, 0)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(3, -1, 0) - (-1, -1, 0) ) / 2 = (4, 0, 0) / 2 = (2, 0, 0)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2" name="Google Shape;532;p63">
            <a:extLst>
              <a:ext uri="{FF2B5EF4-FFF2-40B4-BE49-F238E27FC236}">
                <a16:creationId xmlns:a16="http://schemas.microsoft.com/office/drawing/2014/main" id="{8F28348E-E198-5DAB-7ACB-867F5ADD2982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533" name="Google Shape;533;p63">
              <a:extLst>
                <a:ext uri="{FF2B5EF4-FFF2-40B4-BE49-F238E27FC236}">
                  <a16:creationId xmlns:a16="http://schemas.microsoft.com/office/drawing/2014/main" id="{87BC95CB-B213-4FE2-003C-F8CE4B1334E2}"/>
                </a:ext>
              </a:extLst>
            </p:cNvPr>
            <p:cNvCxnSpPr>
              <a:cxnSpLocks/>
              <a:stCxn id="534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63">
              <a:extLst>
                <a:ext uri="{FF2B5EF4-FFF2-40B4-BE49-F238E27FC236}">
                  <a16:creationId xmlns:a16="http://schemas.microsoft.com/office/drawing/2014/main" id="{8BCEA0B1-9A8F-5C0F-F16C-481A5E999DEF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8752D6-6B1D-AD6F-99E6-2191389C6984}"/>
              </a:ext>
            </a:extLst>
          </p:cNvPr>
          <p:cNvGraphicFramePr>
            <a:graphicFrameLocks noGrp="1"/>
          </p:cNvGraphicFramePr>
          <p:nvPr/>
        </p:nvGraphicFramePr>
        <p:xfrm>
          <a:off x="1404686" y="1144845"/>
          <a:ext cx="3364164" cy="474405"/>
        </p:xfrm>
        <a:graphic>
          <a:graphicData uri="http://schemas.openxmlformats.org/drawingml/2006/table">
            <a:tbl>
              <a:tblPr firstRow="1" bandRow="1">
                <a:tableStyleId>{758A24AF-F2D6-4DD7-8BAD-3F5CCAE5E3E2}</a:tableStyleId>
              </a:tblPr>
              <a:tblGrid>
                <a:gridCol w="560694">
                  <a:extLst>
                    <a:ext uri="{9D8B030D-6E8A-4147-A177-3AD203B41FA5}">
                      <a16:colId xmlns:a16="http://schemas.microsoft.com/office/drawing/2014/main" val="3331179416"/>
                    </a:ext>
                  </a:extLst>
                </a:gridCol>
                <a:gridCol w="560694">
                  <a:extLst>
                    <a:ext uri="{9D8B030D-6E8A-4147-A177-3AD203B41FA5}">
                      <a16:colId xmlns:a16="http://schemas.microsoft.com/office/drawing/2014/main" val="4035837786"/>
                    </a:ext>
                  </a:extLst>
                </a:gridCol>
                <a:gridCol w="591776">
                  <a:extLst>
                    <a:ext uri="{9D8B030D-6E8A-4147-A177-3AD203B41FA5}">
                      <a16:colId xmlns:a16="http://schemas.microsoft.com/office/drawing/2014/main" val="1283194867"/>
                    </a:ext>
                  </a:extLst>
                </a:gridCol>
                <a:gridCol w="529612">
                  <a:extLst>
                    <a:ext uri="{9D8B030D-6E8A-4147-A177-3AD203B41FA5}">
                      <a16:colId xmlns:a16="http://schemas.microsoft.com/office/drawing/2014/main" val="2863729787"/>
                    </a:ext>
                  </a:extLst>
                </a:gridCol>
                <a:gridCol w="560694">
                  <a:extLst>
                    <a:ext uri="{9D8B030D-6E8A-4147-A177-3AD203B41FA5}">
                      <a16:colId xmlns:a16="http://schemas.microsoft.com/office/drawing/2014/main" val="1510582664"/>
                    </a:ext>
                  </a:extLst>
                </a:gridCol>
                <a:gridCol w="560694">
                  <a:extLst>
                    <a:ext uri="{9D8B030D-6E8A-4147-A177-3AD203B41FA5}">
                      <a16:colId xmlns:a16="http://schemas.microsoft.com/office/drawing/2014/main" val="3211931153"/>
                    </a:ext>
                  </a:extLst>
                </a:gridCol>
              </a:tblGrid>
              <a:tr h="315655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011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9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07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43" name="Google Shape;543;p6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23</a:t>
            </a:fld>
            <a:endParaRPr/>
          </a:p>
        </p:txBody>
      </p:sp>
      <p:sp>
        <p:nvSpPr>
          <p:cNvPr id="544" name="Google Shape;544;p64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8" name="Google Shape;548;p64" descr="{&quot;font&quot;:{&quot;family&quot;:&quot;Arial&quot;,&quot;color&quot;:&quot;#000000&quot;,&quot;size&quot;:12},&quot;backgroundColorModified&quot;:null,&quot;code&quot;:&quot;$$S=\\begin{bmatrix}\n{0.125}\\\\\n{0.25}\\\\\n{0.5}\\\\\n{1}\\\\\n\\end{bmatrix}^{T}$$&quot;,&quot;aid&quot;:null,&quot;backgroundColor&quot;:&quot;#FFFFFF&quot;,&quot;type&quot;:&quot;$$&quot;,&quot;id&quot;:&quot;2&quot;,&quot;ts&quot;:1634773041551,&quot;cs&quot;:&quot;L0DNntMm6C1SXyfqnTA11Q==&quot;,&quot;size&quot;:{&quot;width&quot;:113.33333333333333,&quot;height&quot;:101.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" y="3654525"/>
            <a:ext cx="1079500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4" descr="{&quot;type&quot;:&quot;$$&quot;,&quot;backgroundColorModified&quot;:false,&quot;font&quot;:{&quot;color&quot;:&quot;#000000&quot;,&quot;family&quot;:&quot;Arial&quot;,&quot;size&quot;:12},&quot;backgroundColor&quot;:&quot;#FFFFFF&quot;,&quot;id&quot;:&quot;3&quot;,&quot;aid&quot;:null,&quot;code&quot;:&quot;$$H=\\begin{bmatrix}\n{2}&amp;{-2}&amp;{1}&amp;{1}\\\\\n{-3}&amp;{3}&amp;{-2}&amp;{-1}\\\\\n{0}&amp;{0}&amp;{1}&amp;{0}\\\\\n{1}&amp;{0}&amp;{0}&amp;{0}\\\\\n\\end{bmatrix}$$&quot;,&quot;ts&quot;:1634774566274,&quot;cs&quot;:&quot;Zrd3auadByoiB8Vy0Ql6IQ==&quot;,&quot;size&quot;:{&quot;width&quot;:212.5,&quot;height&quot;:97.66666666666669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275" y="3672792"/>
            <a:ext cx="202406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4" descr="{&quot;id&quot;:&quot;4&quot;,&quot;code&quot;:&quot;$$C=\\begin{bmatrix}\n{-1}&amp;{-1}&amp;{0}\\\\\n{1}&amp;{1}&amp;{0}\\\\\n{2}&amp;{0}&amp;{0}\\\\\n{2}&amp;{0}&amp;{0}\\\\\n\\end{bmatrix}$$&quot;,&quot;backgroundColorModified&quot;:false,&quot;backgroundColor&quot;:&quot;#FFFFFF&quot;,&quot;font&quot;:{&quot;family&quot;:&quot;Arial&quot;,&quot;size&quot;:12,&quot;color&quot;:&quot;#000000&quot;},&quot;aid&quot;:null,&quot;type&quot;:&quot;$$&quot;,&quot;ts&quot;:1634774702802,&quot;cs&quot;:&quot;lXdQj8WtYA6MSHApMZVcwQ==&quot;,&quot;size&quot;:{&quot;width&quot;:152.33333333333334,&quot;height&quot;:97.66666666666667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0" y="3672787"/>
            <a:ext cx="1450975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4"/>
          <p:cNvSpPr txBox="1"/>
          <p:nvPr/>
        </p:nvSpPr>
        <p:spPr>
          <a:xfrm>
            <a:off x="348175" y="4907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500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500" baseline="30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 C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367D02A5-5471-6B48-096F-60E3F9C57077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970CE9AC-EEC9-DD56-5E62-8D0B58DBDE2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94E7B6D5-390E-5842-C79B-7E75EA68F25A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24</a:t>
            </a:fld>
            <a:endParaRPr/>
          </a:p>
        </p:txBody>
      </p:sp>
      <p:sp>
        <p:nvSpPr>
          <p:cNvPr id="560" name="Google Shape;560;p65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4" name="Google Shape;564;p65" descr="{&quot;type&quot;:&quot;$$&quot;,&quot;font&quot;:{&quot;color&quot;:&quot;#000000&quot;,&quot;family&quot;:&quot;Arial&quot;,&quot;size&quot;:12},&quot;aid&quot;:null,&quot;backgroundColor&quot;:&quot;#FFFFFF&quot;,&quot;id&quot;:&quot;3&quot;,&quot;backgroundColorModified&quot;:false,&quot;code&quot;:&quot;$$\\text{V}_{s}=\\begin{bmatrix}\n{0.125}&amp;{0.25}&amp;{0.5}&amp;{1}\\\\\n\\end{bmatrix}\\begin{bmatrix}\n{2}&amp;{-2}&amp;{1}&amp;{1}\\\\\n{-3}&amp;{3}&amp;{-2}&amp;{-1}\\\\\n{0}&amp;{0}&amp;{1}&amp;{0}\\\\\n{1}&amp;{0}&amp;{0}&amp;{0}\\\\\n\\end{bmatrix}\\cdot\\begin{bmatrix}\n{-1}&amp;{-1}&amp;{0}\\\\\n{1}&amp;{1}&amp;{0}\\\\\n{2}&amp;{0}&amp;{0}\\\\\n{2}&amp;{0}&amp;{0}\\\\\n\\end{bmatrix}$$&quot;,&quot;ts&quot;:1634774888642,&quot;cs&quot;:&quot;pnh+EZUno2d3yE/SpWzIwg==&quot;,&quot;size&quot;:{&quot;width&quot;:527.5,&quot;height&quot;:9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3923638"/>
            <a:ext cx="5024438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5" descr="{&quot;backgroundColorModified&quot;:null,&quot;type&quot;:&quot;$$&quot;,&quot;font&quot;:{&quot;color&quot;:&quot;#000000&quot;,&quot;family&quot;:&quot;Arial&quot;,&quot;size&quot;:12},&quot;backgroundColor&quot;:&quot;#FFFFFF&quot;,&quot;aid&quot;:null,&quot;id&quot;:&quot;5&quot;,&quot;code&quot;:&quot;$$=\\begin{bmatrix}\n{0}&amp;{0}&amp;{0}\\\\\n\\end{bmatrix}$$&quot;,&quot;ts&quot;:1634775038668,&quot;cs&quot;:&quot;Kctgp3IpcR82ExkIabTQfg==&quot;,&quot;size&quot;:{&quot;width&quot;:92.83333333333333,&quot;height&quot;:18.8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325" y="4300675"/>
            <a:ext cx="884238" cy="179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9B5B75DC-A088-F8B7-449D-B34B74F74948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06F6ABF6-AF07-12B7-CFA0-C2CD6A3911C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C10FF148-F745-7C26-CF33-3AEFC1CE22CF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90B8A06-C9C1-206A-80FB-479FDB5B9617}"/>
              </a:ext>
            </a:extLst>
          </p:cNvPr>
          <p:cNvSpPr/>
          <p:nvPr/>
        </p:nvSpPr>
        <p:spPr>
          <a:xfrm>
            <a:off x="5518731" y="4159406"/>
            <a:ext cx="1098885" cy="461914"/>
          </a:xfrm>
          <a:prstGeom prst="rect">
            <a:avLst/>
          </a:prstGeom>
          <a:noFill/>
          <a:ln w="28575">
            <a:solidFill>
              <a:srgbClr val="FF00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Difusa</a:t>
            </a:r>
            <a:endParaRPr dirty="0"/>
          </a:p>
        </p:txBody>
      </p:sp>
      <p:sp>
        <p:nvSpPr>
          <p:cNvPr id="450" name="Google Shape;450;p5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226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difusa (Diffuse) espalha a luz de forma uniforme, assim não depende do ponto de vista, porém depende da sua relação com a normal da superfície.</a:t>
            </a:r>
            <a:endParaRPr dirty="0"/>
          </a:p>
        </p:txBody>
      </p:sp>
      <p:sp>
        <p:nvSpPr>
          <p:cNvPr id="451" name="Google Shape;451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75" y="2752224"/>
            <a:ext cx="1691000" cy="221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490" y="2553099"/>
            <a:ext cx="1256779" cy="24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00" y="2600687"/>
            <a:ext cx="4217400" cy="2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Especular</a:t>
            </a:r>
            <a:endParaRPr dirty="0"/>
          </a:p>
        </p:txBody>
      </p:sp>
      <p:sp>
        <p:nvSpPr>
          <p:cNvPr id="461" name="Google Shape;461;p5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518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especular (Specular) possui uma reflexividade dependendo da origem da fonte de luz e do ponto de vista.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Nessa reflexão é possível ver pontos mais iluminados.</a:t>
            </a:r>
            <a:endParaRPr dirty="0"/>
          </a:p>
        </p:txBody>
      </p:sp>
      <p:sp>
        <p:nvSpPr>
          <p:cNvPr id="462" name="Google Shape;462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2" y="1977886"/>
            <a:ext cx="3340301" cy="335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00" y="2190850"/>
            <a:ext cx="3075325" cy="3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Final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230476" y="890583"/>
            <a:ext cx="8913524" cy="6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b="1" dirty="0">
                <a:highlight>
                  <a:srgbClr val="FFFFFF"/>
                </a:highlight>
              </a:rPr>
              <a:t>I</a:t>
            </a:r>
            <a:r>
              <a:rPr lang="en-BR" sz="2500" b="1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= O</a:t>
            </a:r>
            <a:r>
              <a:rPr lang="en-BR" sz="2600" baseline="-25000" dirty="0">
                <a:highlight>
                  <a:srgbClr val="FFFFFF"/>
                </a:highlight>
              </a:rPr>
              <a:t>Emissive</a:t>
            </a:r>
            <a:r>
              <a:rPr lang="en-BR" sz="1900" baseline="-25000" dirty="0">
                <a:highlight>
                  <a:srgbClr val="FFFFFF"/>
                </a:highlight>
              </a:rPr>
              <a:t> </a:t>
            </a:r>
            <a:r>
              <a:rPr lang="en-BR" sz="2500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+ SUM( I</a:t>
            </a:r>
            <a:r>
              <a:rPr lang="en-BR" sz="2600" baseline="-25000" dirty="0">
                <a:highlight>
                  <a:srgbClr val="FFFFFF"/>
                </a:highlight>
              </a:rPr>
              <a:t>L</a:t>
            </a:r>
            <a:r>
              <a:rPr lang="en-BR" sz="2500" baseline="-25000" dirty="0">
                <a:highlight>
                  <a:srgbClr val="FFFFFF"/>
                </a:highlight>
              </a:rPr>
              <a:t>rgb </a:t>
            </a:r>
            <a:r>
              <a:rPr lang="en-BR" dirty="0">
                <a:highlight>
                  <a:srgbClr val="FFFFFF"/>
                </a:highlight>
              </a:rPr>
              <a:t>× (ambient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diffuse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specular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))</a:t>
            </a:r>
            <a:endParaRPr sz="2800" dirty="0"/>
          </a:p>
        </p:txBody>
      </p:sp>
      <p:sp>
        <p:nvSpPr>
          <p:cNvPr id="472" name="Google Shape;472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3" y="1720738"/>
            <a:ext cx="7769226" cy="2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body" idx="1"/>
          </p:nvPr>
        </p:nvSpPr>
        <p:spPr>
          <a:xfrm>
            <a:off x="390550" y="838974"/>
            <a:ext cx="8428200" cy="474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O</a:t>
            </a:r>
            <a:r>
              <a:rPr lang="en-US" sz="1800" baseline="-25000" noProof="0" dirty="0">
                <a:highlight>
                  <a:srgbClr val="FFFFFF"/>
                </a:highlight>
              </a:rPr>
              <a:t>E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+ SUM(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700" baseline="-25000" noProof="0" dirty="0">
                <a:highlight>
                  <a:srgbClr val="FFFFFF"/>
                </a:highlight>
              </a:rPr>
              <a:t> </a:t>
            </a:r>
            <a:r>
              <a:rPr lang="en-US" sz="1200" noProof="0" dirty="0">
                <a:highlight>
                  <a:srgbClr val="FFFFFF"/>
                </a:highlight>
              </a:rPr>
              <a:t>× (</a:t>
            </a:r>
            <a:r>
              <a:rPr lang="en-US" sz="1200" noProof="0" dirty="0" err="1">
                <a:highlight>
                  <a:srgbClr val="FFFFFF"/>
                </a:highlight>
              </a:rPr>
              <a:t>ambient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200" noProof="0" dirty="0" err="1">
                <a:highlight>
                  <a:srgbClr val="FFFFFF"/>
                </a:highlight>
              </a:rPr>
              <a:t>diffuse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specular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))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ambient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O</a:t>
            </a:r>
            <a:r>
              <a:rPr lang="en-US" sz="1800" baseline="-25000" noProof="0" dirty="0">
                <a:highlight>
                  <a:srgbClr val="FFFFFF"/>
                </a:highlight>
              </a:rPr>
              <a:t>a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noProof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diffuse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specular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((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) / |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|))</a:t>
            </a:r>
            <a:r>
              <a:rPr lang="en-US" sz="1100" baseline="30000" noProof="0" dirty="0">
                <a:highlight>
                  <a:srgbClr val="FFFFFF"/>
                </a:highlight>
              </a:rPr>
              <a:t>shininess × 128</a:t>
            </a: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I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color      </a:t>
            </a:r>
            <a:r>
              <a:rPr lang="en-US" sz="1200" b="1" i="1" noProof="0" dirty="0">
                <a:highlight>
                  <a:srgbClr val="FFFFFF"/>
                </a:highlight>
              </a:rPr>
              <a:t>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intensity      </a:t>
            </a:r>
            <a:r>
              <a:rPr lang="en-US" sz="1200" b="1" i="1" noProof="0" dirty="0">
                <a:highlight>
                  <a:srgbClr val="FFFFFF"/>
                </a:highlight>
              </a:rPr>
              <a:t> 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ambientIntensity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E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emissiveColor</a:t>
            </a:r>
            <a:r>
              <a:rPr lang="en-US" sz="1200" i="1" noProof="0" dirty="0">
                <a:highlight>
                  <a:srgbClr val="FFFFFF"/>
                </a:highlight>
              </a:rPr>
              <a:t> 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diffuse </a:t>
            </a:r>
            <a:r>
              <a:rPr lang="en-US" sz="1200" noProof="0" dirty="0" err="1">
                <a:highlight>
                  <a:srgbClr val="FFFFFF"/>
                </a:highlight>
              </a:rPr>
              <a:t>colour</a:t>
            </a:r>
            <a:r>
              <a:rPr lang="en-US" sz="1200" noProof="0" dirty="0">
                <a:highlight>
                  <a:srgbClr val="FFFFFF"/>
                </a:highlight>
              </a:rPr>
              <a:t>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specularColor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>
                <a:highlight>
                  <a:srgbClr val="FFFFFF"/>
                </a:highlight>
              </a:rPr>
              <a:t>a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>
                <a:highlight>
                  <a:srgbClr val="FFFFFF"/>
                </a:highlight>
              </a:rPr>
              <a:t>ambientIntensity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= direction of light source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= normalized normal vector at this point on geometry</a:t>
            </a:r>
            <a:endParaRPr lang="en-US" sz="1000" b="1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noProof="0" dirty="0"/>
              <a:t>V</a:t>
            </a:r>
            <a:r>
              <a:rPr lang="en-US" sz="1200" noProof="0" dirty="0"/>
              <a:t> = normalized vector from point on geometry to viewer's position</a:t>
            </a:r>
            <a:endParaRPr lang="en-US" sz="1200" i="1" noProof="0" dirty="0">
              <a:highlight>
                <a:srgbClr val="FFFFFF"/>
              </a:highlight>
            </a:endParaRPr>
          </a:p>
        </p:txBody>
      </p:sp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noProof="0" dirty="0"/>
              <a:t>Equação de Cores (padrão X3D simplificado)</a:t>
            </a:r>
          </a:p>
        </p:txBody>
      </p:sp>
      <p:sp>
        <p:nvSpPr>
          <p:cNvPr id="431" name="Google Shape;431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noProof="0" smtClean="0"/>
              <a:t>6</a:t>
            </a:fld>
            <a:endParaRPr lang="pt-BR" noProof="0" dirty="0"/>
          </a:p>
        </p:txBody>
      </p:sp>
      <p:sp>
        <p:nvSpPr>
          <p:cNvPr id="432" name="Google Shape;432;p54"/>
          <p:cNvSpPr txBox="1"/>
          <p:nvPr/>
        </p:nvSpPr>
        <p:spPr>
          <a:xfrm>
            <a:off x="806950" y="5408925"/>
            <a:ext cx="759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 noProof="0" dirty="0">
                <a:solidFill>
                  <a:schemeClr val="hlink"/>
                </a:solidFill>
                <a:hlinkClick r:id="rId3"/>
              </a:rPr>
              <a:t>https://www.web3d.org/documents/specifications/19775-1/V3.3/Part01/components/lighting.html</a:t>
            </a:r>
            <a:r>
              <a:rPr lang="pt-BR" sz="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03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/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66201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SzPts val="1100"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   </a:t>
            </a:r>
            <a:r>
              <a:rPr lang="en-US" sz="1200" dirty="0"/>
              <a:t>shininess = 0.2   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481" name="Google Shape;481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51300" y="548370"/>
            <a:ext cx="7227000" cy="24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sz="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 1.0 1.0"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 1.0 0.0"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59"/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486" name="Google Shape;486;p59"/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/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/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Cube 1">
            <a:extLst>
              <a:ext uri="{FF2B5EF4-FFF2-40B4-BE49-F238E27FC236}">
                <a16:creationId xmlns:a16="http://schemas.microsoft.com/office/drawing/2014/main" id="{51ED3487-145D-0F7C-F884-87D972B1E83B}"/>
              </a:ext>
            </a:extLst>
          </p:cNvPr>
          <p:cNvSpPr/>
          <p:nvPr/>
        </p:nvSpPr>
        <p:spPr>
          <a:xfrm>
            <a:off x="6873495" y="4236700"/>
            <a:ext cx="904973" cy="914143"/>
          </a:xfrm>
          <a:prstGeom prst="cube">
            <a:avLst/>
          </a:prstGeom>
          <a:solidFill>
            <a:srgbClr val="A4A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C0EA14FD-A08B-AA32-E00E-59E88B93FF27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393E6F-5F7C-3A86-FEF4-D29ABA750D3C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313DBD-5630-27AE-48BC-F77C1F6890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D6D1D2-BD37-EFAB-0BA0-002D650C80F3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7AF499-D627-1DC6-0214-A32FB295D34A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F8319-CFA2-30A1-0A83-FC249AFC1087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86B1F2-E155-25D9-1E68-C49E866C32D9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506EA-5A5B-4758-20E4-917B8F467FA9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A04C1A-6155-22D1-7470-BE43DEBDBF4A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9E2BBE-26B2-48B0-A88F-D361C497A728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82BB270-5099-C52E-EF21-949B65370D74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52D9C5B-A8CC-A3EA-721F-B39978A39E56}"/>
              </a:ext>
            </a:extLst>
          </p:cNvPr>
          <p:cNvSpPr/>
          <p:nvPr/>
        </p:nvSpPr>
        <p:spPr>
          <a:xfrm>
            <a:off x="3164416" y="1000023"/>
            <a:ext cx="977816" cy="1908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C7F86-D055-D354-FFB8-352BD6FFA5C5}"/>
              </a:ext>
            </a:extLst>
          </p:cNvPr>
          <p:cNvSpPr/>
          <p:nvPr/>
        </p:nvSpPr>
        <p:spPr>
          <a:xfrm>
            <a:off x="429180" y="3048730"/>
            <a:ext cx="1920828" cy="3042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8C4E0-A711-2C83-9951-EA227D833200}"/>
              </a:ext>
            </a:extLst>
          </p:cNvPr>
          <p:cNvSpPr/>
          <p:nvPr/>
        </p:nvSpPr>
        <p:spPr>
          <a:xfrm>
            <a:off x="4194296" y="1000023"/>
            <a:ext cx="977816" cy="1908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1860-C216-45A8-B0A6-B8856E2CDEAE}"/>
              </a:ext>
            </a:extLst>
          </p:cNvPr>
          <p:cNvSpPr/>
          <p:nvPr/>
        </p:nvSpPr>
        <p:spPr>
          <a:xfrm>
            <a:off x="2581904" y="3048730"/>
            <a:ext cx="773944" cy="304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60C313-2F6C-5195-6D43-A0F7A79FB8FC}"/>
              </a:ext>
            </a:extLst>
          </p:cNvPr>
          <p:cNvSpPr/>
          <p:nvPr/>
        </p:nvSpPr>
        <p:spPr>
          <a:xfrm>
            <a:off x="5224175" y="1000022"/>
            <a:ext cx="1420975" cy="1908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C114C-ACAF-FF8B-B5EA-DFB27C9AF8EE}"/>
              </a:ext>
            </a:extLst>
          </p:cNvPr>
          <p:cNvSpPr/>
          <p:nvPr/>
        </p:nvSpPr>
        <p:spPr>
          <a:xfrm>
            <a:off x="3653324" y="3048730"/>
            <a:ext cx="854021" cy="304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65479-E324-309D-0962-7EFBB5EE6E3C}"/>
              </a:ext>
            </a:extLst>
          </p:cNvPr>
          <p:cNvSpPr/>
          <p:nvPr/>
        </p:nvSpPr>
        <p:spPr>
          <a:xfrm>
            <a:off x="1397391" y="1937846"/>
            <a:ext cx="1916256" cy="190841"/>
          </a:xfrm>
          <a:prstGeom prst="rect">
            <a:avLst/>
          </a:prstGeom>
          <a:noFill/>
          <a:ln w="28575">
            <a:solidFill>
              <a:srgbClr val="B55E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A42B6-ED85-9BFF-4155-A878C47FA88A}"/>
              </a:ext>
            </a:extLst>
          </p:cNvPr>
          <p:cNvSpPr/>
          <p:nvPr/>
        </p:nvSpPr>
        <p:spPr>
          <a:xfrm>
            <a:off x="3386618" y="1936228"/>
            <a:ext cx="1837558" cy="1908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85390A-79B5-7A89-295C-971C6F1CE023}"/>
              </a:ext>
            </a:extLst>
          </p:cNvPr>
          <p:cNvSpPr/>
          <p:nvPr/>
        </p:nvSpPr>
        <p:spPr>
          <a:xfrm>
            <a:off x="5292458" y="1937846"/>
            <a:ext cx="1098860" cy="1908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11C79-3073-B7F8-1E8C-96CF7F17521C}"/>
              </a:ext>
            </a:extLst>
          </p:cNvPr>
          <p:cNvSpPr/>
          <p:nvPr/>
        </p:nvSpPr>
        <p:spPr>
          <a:xfrm>
            <a:off x="1397391" y="2162978"/>
            <a:ext cx="1570892" cy="19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5A5427-F4D6-E670-03F9-7E9A662CA15D}"/>
              </a:ext>
            </a:extLst>
          </p:cNvPr>
          <p:cNvSpPr/>
          <p:nvPr/>
        </p:nvSpPr>
        <p:spPr>
          <a:xfrm>
            <a:off x="3052514" y="2160367"/>
            <a:ext cx="1473587" cy="19084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F58257-3776-A90B-2A8A-B4DF907F4F4D}"/>
              </a:ext>
            </a:extLst>
          </p:cNvPr>
          <p:cNvSpPr/>
          <p:nvPr/>
        </p:nvSpPr>
        <p:spPr>
          <a:xfrm>
            <a:off x="6884362" y="3434462"/>
            <a:ext cx="1920828" cy="3042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BF093C-329F-B4AE-2534-002B1D264AAC}"/>
              </a:ext>
            </a:extLst>
          </p:cNvPr>
          <p:cNvSpPr/>
          <p:nvPr/>
        </p:nvSpPr>
        <p:spPr>
          <a:xfrm>
            <a:off x="2481320" y="3441662"/>
            <a:ext cx="1990096" cy="3042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1A457B-806B-6C6D-C7FA-E99701898FD0}"/>
              </a:ext>
            </a:extLst>
          </p:cNvPr>
          <p:cNvSpPr/>
          <p:nvPr/>
        </p:nvSpPr>
        <p:spPr>
          <a:xfrm>
            <a:off x="429425" y="3436816"/>
            <a:ext cx="1939008" cy="304200"/>
          </a:xfrm>
          <a:prstGeom prst="rect">
            <a:avLst/>
          </a:prstGeom>
          <a:noFill/>
          <a:ln w="28575">
            <a:solidFill>
              <a:srgbClr val="B55E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9B18FB-9B1D-E47E-BC2C-1B639D39716C}"/>
              </a:ext>
            </a:extLst>
          </p:cNvPr>
          <p:cNvSpPr/>
          <p:nvPr/>
        </p:nvSpPr>
        <p:spPr>
          <a:xfrm>
            <a:off x="5982421" y="3435620"/>
            <a:ext cx="817794" cy="304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C8FE4C-D064-EC2A-C86D-444DB68C4898}"/>
              </a:ext>
            </a:extLst>
          </p:cNvPr>
          <p:cNvSpPr/>
          <p:nvPr/>
        </p:nvSpPr>
        <p:spPr>
          <a:xfrm>
            <a:off x="4579692" y="3443914"/>
            <a:ext cx="1288966" cy="304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1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00"/>
                            </p:stCondLst>
                            <p:childTnLst>
                              <p:par>
                                <p:cTn id="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300"/>
                            </p:stCondLst>
                            <p:childTnLst>
                              <p:par>
                                <p:cTn id="7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9" grpId="0"/>
      <p:bldP spid="13" grpId="0"/>
      <p:bldP spid="14" grpId="0"/>
      <p:bldP spid="4" grpId="0" animBg="1"/>
      <p:bldP spid="6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9B12EFD9-0C62-8EA7-C10A-41C1842DF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>
            <a:extLst>
              <a:ext uri="{FF2B5EF4-FFF2-40B4-BE49-F238E27FC236}">
                <a16:creationId xmlns:a16="http://schemas.microsoft.com/office/drawing/2014/main" id="{323AEADF-144B-D446-C002-7BA10DDED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>
            <a:extLst>
              <a:ext uri="{FF2B5EF4-FFF2-40B4-BE49-F238E27FC236}">
                <a16:creationId xmlns:a16="http://schemas.microsoft.com/office/drawing/2014/main" id="{057044D3-4807-9659-B2A6-378C53E7D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66201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SzPts val="1100"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   </a:t>
            </a:r>
            <a:r>
              <a:rPr lang="en-US" sz="1200" dirty="0"/>
              <a:t>shininess = 0.2   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481" name="Google Shape;481;p59">
            <a:extLst>
              <a:ext uri="{FF2B5EF4-FFF2-40B4-BE49-F238E27FC236}">
                <a16:creationId xmlns:a16="http://schemas.microsoft.com/office/drawing/2014/main" id="{46452BED-A9BF-D27F-7035-4EB38D52EE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  <p:sp>
        <p:nvSpPr>
          <p:cNvPr id="482" name="Google Shape;482;p59">
            <a:extLst>
              <a:ext uri="{FF2B5EF4-FFF2-40B4-BE49-F238E27FC236}">
                <a16:creationId xmlns:a16="http://schemas.microsoft.com/office/drawing/2014/main" id="{C035CD6C-8A43-75D6-509C-59419F1250E7}"/>
              </a:ext>
            </a:extLst>
          </p:cNvPr>
          <p:cNvSpPr txBox="1"/>
          <p:nvPr/>
        </p:nvSpPr>
        <p:spPr>
          <a:xfrm>
            <a:off x="51300" y="548370"/>
            <a:ext cx="7227000" cy="24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sz="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 1.0 1.0"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 1.0 0.0"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>
            <a:extLst>
              <a:ext uri="{FF2B5EF4-FFF2-40B4-BE49-F238E27FC236}">
                <a16:creationId xmlns:a16="http://schemas.microsoft.com/office/drawing/2014/main" id="{94E926B9-8986-4B23-AFB8-D867AD2F38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59">
            <a:extLst>
              <a:ext uri="{FF2B5EF4-FFF2-40B4-BE49-F238E27FC236}">
                <a16:creationId xmlns:a16="http://schemas.microsoft.com/office/drawing/2014/main" id="{EA89F393-7667-58C9-A45F-1591ACC75191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486" name="Google Shape;486;p59">
              <a:extLst>
                <a:ext uri="{FF2B5EF4-FFF2-40B4-BE49-F238E27FC236}">
                  <a16:creationId xmlns:a16="http://schemas.microsoft.com/office/drawing/2014/main" id="{EA77A81B-B71D-2271-A7CA-8B7CC232FA0B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>
              <a:extLst>
                <a:ext uri="{FF2B5EF4-FFF2-40B4-BE49-F238E27FC236}">
                  <a16:creationId xmlns:a16="http://schemas.microsoft.com/office/drawing/2014/main" id="{235D6D35-C958-E44C-9178-78078F92F54E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>
              <a:extLst>
                <a:ext uri="{FF2B5EF4-FFF2-40B4-BE49-F238E27FC236}">
                  <a16:creationId xmlns:a16="http://schemas.microsoft.com/office/drawing/2014/main" id="{7D081182-19F4-F846-447A-E4AC0EA1FA18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901BE2-3A19-6C87-7C89-1AF2A7824D76}"/>
              </a:ext>
            </a:extLst>
          </p:cNvPr>
          <p:cNvSpPr/>
          <p:nvPr/>
        </p:nvSpPr>
        <p:spPr>
          <a:xfrm>
            <a:off x="3164416" y="1000023"/>
            <a:ext cx="977816" cy="1908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D6906-00F7-A3FB-5A5A-A830D891EEE6}"/>
              </a:ext>
            </a:extLst>
          </p:cNvPr>
          <p:cNvSpPr/>
          <p:nvPr/>
        </p:nvSpPr>
        <p:spPr>
          <a:xfrm>
            <a:off x="429180" y="3048730"/>
            <a:ext cx="1920828" cy="3042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9161EF-DEE2-B783-34F6-6272A53089FD}"/>
              </a:ext>
            </a:extLst>
          </p:cNvPr>
          <p:cNvSpPr/>
          <p:nvPr/>
        </p:nvSpPr>
        <p:spPr>
          <a:xfrm>
            <a:off x="4194296" y="1000023"/>
            <a:ext cx="977816" cy="1908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EB265-1AB5-65DA-15A4-C25F73E8016E}"/>
              </a:ext>
            </a:extLst>
          </p:cNvPr>
          <p:cNvSpPr/>
          <p:nvPr/>
        </p:nvSpPr>
        <p:spPr>
          <a:xfrm>
            <a:off x="2581904" y="3048730"/>
            <a:ext cx="773944" cy="304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BE747F-EBEA-DB69-D1D5-0124DC4C0F89}"/>
              </a:ext>
            </a:extLst>
          </p:cNvPr>
          <p:cNvSpPr/>
          <p:nvPr/>
        </p:nvSpPr>
        <p:spPr>
          <a:xfrm>
            <a:off x="5224175" y="1000022"/>
            <a:ext cx="1420975" cy="1908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43AB5-7BF7-FE09-20BC-51DFDF05C3FC}"/>
              </a:ext>
            </a:extLst>
          </p:cNvPr>
          <p:cNvSpPr/>
          <p:nvPr/>
        </p:nvSpPr>
        <p:spPr>
          <a:xfrm>
            <a:off x="3653324" y="3048730"/>
            <a:ext cx="854021" cy="304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BFF41-5115-A255-8601-CEBFA0D5B428}"/>
              </a:ext>
            </a:extLst>
          </p:cNvPr>
          <p:cNvSpPr/>
          <p:nvPr/>
        </p:nvSpPr>
        <p:spPr>
          <a:xfrm>
            <a:off x="1397391" y="1937846"/>
            <a:ext cx="1916256" cy="190841"/>
          </a:xfrm>
          <a:prstGeom prst="rect">
            <a:avLst/>
          </a:prstGeom>
          <a:noFill/>
          <a:ln w="28575">
            <a:solidFill>
              <a:srgbClr val="B55E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C14363-3159-F4AC-2201-D67C2F7AED81}"/>
              </a:ext>
            </a:extLst>
          </p:cNvPr>
          <p:cNvSpPr/>
          <p:nvPr/>
        </p:nvSpPr>
        <p:spPr>
          <a:xfrm>
            <a:off x="3386618" y="1936228"/>
            <a:ext cx="1837558" cy="1908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4D0B9-44EF-61CF-80AC-299004745A3B}"/>
              </a:ext>
            </a:extLst>
          </p:cNvPr>
          <p:cNvSpPr/>
          <p:nvPr/>
        </p:nvSpPr>
        <p:spPr>
          <a:xfrm>
            <a:off x="5292458" y="1937846"/>
            <a:ext cx="1098860" cy="1908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5634E-1A3C-101F-2393-5304C18B570D}"/>
              </a:ext>
            </a:extLst>
          </p:cNvPr>
          <p:cNvSpPr/>
          <p:nvPr/>
        </p:nvSpPr>
        <p:spPr>
          <a:xfrm>
            <a:off x="1397391" y="2162978"/>
            <a:ext cx="1570892" cy="19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B12AE5-066F-3A81-0EA8-43BE8287FBAC}"/>
              </a:ext>
            </a:extLst>
          </p:cNvPr>
          <p:cNvSpPr/>
          <p:nvPr/>
        </p:nvSpPr>
        <p:spPr>
          <a:xfrm>
            <a:off x="3052514" y="2160367"/>
            <a:ext cx="1473587" cy="19084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BAFB6-CC1D-DE44-4173-309A4C5D3830}"/>
              </a:ext>
            </a:extLst>
          </p:cNvPr>
          <p:cNvSpPr/>
          <p:nvPr/>
        </p:nvSpPr>
        <p:spPr>
          <a:xfrm>
            <a:off x="6884362" y="3434462"/>
            <a:ext cx="1920828" cy="3042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E54B3-1306-E093-3404-EDB5F6B5270E}"/>
              </a:ext>
            </a:extLst>
          </p:cNvPr>
          <p:cNvSpPr/>
          <p:nvPr/>
        </p:nvSpPr>
        <p:spPr>
          <a:xfrm>
            <a:off x="2481320" y="3441662"/>
            <a:ext cx="1990096" cy="3042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8186EF-40F1-6212-0CBC-B73C0B871EEC}"/>
              </a:ext>
            </a:extLst>
          </p:cNvPr>
          <p:cNvSpPr/>
          <p:nvPr/>
        </p:nvSpPr>
        <p:spPr>
          <a:xfrm>
            <a:off x="429425" y="3436816"/>
            <a:ext cx="1939008" cy="304200"/>
          </a:xfrm>
          <a:prstGeom prst="rect">
            <a:avLst/>
          </a:prstGeom>
          <a:noFill/>
          <a:ln w="28575">
            <a:solidFill>
              <a:srgbClr val="B55E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E52395-0361-AB9F-4991-40480B7A1673}"/>
              </a:ext>
            </a:extLst>
          </p:cNvPr>
          <p:cNvSpPr/>
          <p:nvPr/>
        </p:nvSpPr>
        <p:spPr>
          <a:xfrm>
            <a:off x="5982421" y="3435620"/>
            <a:ext cx="817794" cy="304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49FB45-426B-FE72-D8EA-6F6DFEBFA8C4}"/>
              </a:ext>
            </a:extLst>
          </p:cNvPr>
          <p:cNvSpPr/>
          <p:nvPr/>
        </p:nvSpPr>
        <p:spPr>
          <a:xfrm>
            <a:off x="4579692" y="3443914"/>
            <a:ext cx="1288966" cy="304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484;p59">
            <a:extLst>
              <a:ext uri="{FF2B5EF4-FFF2-40B4-BE49-F238E27FC236}">
                <a16:creationId xmlns:a16="http://schemas.microsoft.com/office/drawing/2014/main" id="{D161925A-59A8-D7CA-5684-F83135BDC704}"/>
              </a:ext>
            </a:extLst>
          </p:cNvPr>
          <p:cNvSpPr txBox="1"/>
          <p:nvPr/>
        </p:nvSpPr>
        <p:spPr>
          <a:xfrm>
            <a:off x="4930346" y="4030575"/>
            <a:ext cx="3363262" cy="146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</a:t>
            </a: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0.6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0.8, 1.6)/1.79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0.45, 0.90)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buNone/>
            </a:pP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((</a:t>
            </a: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|)) = 0.9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8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95" name="Google Shape;495;p60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ambient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a </a:t>
            </a:r>
            <a:r>
              <a:rPr lang="en-BR" sz="1200" baseline="-25000">
                <a:highlight>
                  <a:srgbClr val="FFFFFF"/>
                </a:highlight>
              </a:rPr>
              <a:t> </a:t>
            </a:r>
            <a:r>
              <a:rPr lang="en-BR" sz="1200"/>
              <a:t>= 0.0 x </a:t>
            </a:r>
            <a:r>
              <a:rPr lang="en-BR" sz="1200">
                <a:highlight>
                  <a:srgbClr val="FFFFFF"/>
                </a:highlight>
              </a:rPr>
              <a:t>(1.0, 1.0, 0.0) x 0.2 = (0.0, 0.0, 0.0)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diffuse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) = 1.0 x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(1.0, 1.0, 0.0) x 0.6 = 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(0.6, 0.6, 0.0)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specular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S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((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) / |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|))</a:t>
            </a:r>
            <a:r>
              <a:rPr lang="en-BR" sz="1100" baseline="30000">
                <a:highlight>
                  <a:srgbClr val="FFFFFF"/>
                </a:highlight>
              </a:rPr>
              <a:t>shininess × 128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1200"/>
              <a:t>                = 1.0 x </a:t>
            </a:r>
            <a:r>
              <a:rPr lang="en-BR" sz="1200">
                <a:highlight>
                  <a:srgbClr val="FFFFFF"/>
                </a:highlight>
              </a:rPr>
              <a:t>(1.0, 1.0, 1.0) x 0.9</a:t>
            </a:r>
            <a:r>
              <a:rPr lang="en-BR" sz="1100" baseline="30000">
                <a:highlight>
                  <a:srgbClr val="FFFFFF"/>
                </a:highlight>
              </a:rPr>
              <a:t>25.6</a:t>
            </a:r>
            <a:r>
              <a:rPr lang="en-BR" sz="1200">
                <a:highlight>
                  <a:srgbClr val="FFFFFF"/>
                </a:highlight>
              </a:rPr>
              <a:t> = (0.07, 0.07, 0.07)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96" name="Google Shape;496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8" name="Google Shape;4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181E0A95-905A-3130-80C3-DE435EA022F2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36EB3F2-A3E3-D8A6-EEB3-526308851BD1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BDA774D0-8AB8-12DA-3F3F-4F89741C024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885DF32C-32C3-9022-F999-0C54B3DDF520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3371</Words>
  <Application>Microsoft Macintosh PowerPoint</Application>
  <PresentationFormat>On-screen Show (16:10)</PresentationFormat>
  <Paragraphs>411</Paragraphs>
  <Slides>25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Source Sans Pro</vt:lpstr>
      <vt:lpstr>Verdana</vt:lpstr>
      <vt:lpstr>Personalizar design</vt:lpstr>
      <vt:lpstr>PowerPoint Presentation</vt:lpstr>
      <vt:lpstr>Iluminação/Reflexão Ambiente</vt:lpstr>
      <vt:lpstr>Reflexão Difusa</vt:lpstr>
      <vt:lpstr>Reflexão Especular</vt:lpstr>
      <vt:lpstr>Resultado Final</vt:lpstr>
      <vt:lpstr>Equação de Cores (padrão X3D simplificado)</vt:lpstr>
      <vt:lpstr>Exemplo X3D</vt:lpstr>
      <vt:lpstr>Exemplo X3D</vt:lpstr>
      <vt:lpstr>Exemplo X3D</vt:lpstr>
      <vt:lpstr>Exemplo X3D</vt:lpstr>
      <vt:lpstr>Transformações nas Normais</vt:lpstr>
      <vt:lpstr>Escala nas Normais (Exemplo)</vt:lpstr>
      <vt:lpstr>Truque para visualizar as normais</vt:lpstr>
      <vt:lpstr>Exemplo X3D – Cubo2</vt:lpstr>
      <vt:lpstr>NavigationInfo – headlight (Web3D)</vt:lpstr>
      <vt:lpstr>NavigationInfo – headlight (Web3D)</vt:lpstr>
      <vt:lpstr>Exemplo X3D – Mineiro</vt:lpstr>
      <vt:lpstr>Realmente calculando a direção de visão</vt:lpstr>
      <vt:lpstr>Hermite spline interpolation (X3D simplificado)</vt:lpstr>
      <vt:lpstr>Hermite spline interpolation (X3D simplificado)</vt:lpstr>
      <vt:lpstr>Exemplo X3D</vt:lpstr>
      <vt:lpstr>Exemplo X3D</vt:lpstr>
      <vt:lpstr>Exemplo X3D</vt:lpstr>
      <vt:lpstr>Exemplo X3D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42</cp:revision>
  <dcterms:modified xsi:type="dcterms:W3CDTF">2025-09-22T02:31:15Z</dcterms:modified>
</cp:coreProperties>
</file>