
<file path=[Content_Types].xml><?xml version="1.0" encoding="utf-8"?>
<Types xmlns="http://schemas.openxmlformats.org/package/2006/content-types">
  <Default Extension="gif" ContentType="image/gi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5"/>
  </p:notesMasterIdLst>
  <p:sldIdLst>
    <p:sldId id="256" r:id="rId2"/>
    <p:sldId id="295" r:id="rId3"/>
    <p:sldId id="297" r:id="rId4"/>
    <p:sldId id="298" r:id="rId5"/>
    <p:sldId id="299" r:id="rId6"/>
    <p:sldId id="300" r:id="rId7"/>
    <p:sldId id="319" r:id="rId8"/>
    <p:sldId id="301" r:id="rId9"/>
    <p:sldId id="347" r:id="rId10"/>
    <p:sldId id="302" r:id="rId11"/>
    <p:sldId id="303" r:id="rId12"/>
    <p:sldId id="348" r:id="rId13"/>
    <p:sldId id="351" r:id="rId14"/>
    <p:sldId id="350" r:id="rId15"/>
    <p:sldId id="352" r:id="rId16"/>
    <p:sldId id="353" r:id="rId17"/>
    <p:sldId id="354" r:id="rId18"/>
    <p:sldId id="349" r:id="rId19"/>
    <p:sldId id="304" r:id="rId20"/>
    <p:sldId id="305" r:id="rId21"/>
    <p:sldId id="306" r:id="rId22"/>
    <p:sldId id="307" r:id="rId23"/>
    <p:sldId id="346" r:id="rId24"/>
  </p:sldIdLst>
  <p:sldSz cx="9144000" cy="5715000" type="screen16x10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1C0DF"/>
    <a:srgbClr val="4760DE"/>
    <a:srgbClr val="B55EDE"/>
    <a:srgbClr val="FF0004"/>
    <a:srgbClr val="FFE165"/>
    <a:srgbClr val="A4A22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584C6F57-B53D-42C4-A1D6-33584154ECF3}" v="18" dt="2024-10-23T22:14:33.191"/>
  </p1510:revLst>
</p1510:revInfo>
</file>

<file path=ppt/tableStyles.xml><?xml version="1.0" encoding="utf-8"?>
<a:tblStyleLst xmlns:a="http://schemas.openxmlformats.org/drawingml/2006/main" def="{758A24AF-F2D6-4DD7-8BAD-3F5CCAE5E3E2}">
  <a:tblStyle styleId="{758A24AF-F2D6-4DD7-8BAD-3F5CCAE5E3E2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1"/>
    <p:restoredTop sz="94694"/>
  </p:normalViewPr>
  <p:slideViewPr>
    <p:cSldViewPr snapToGrid="0">
      <p:cViewPr varScale="1">
        <p:scale>
          <a:sx n="100" d="100"/>
          <a:sy n="100" d="100"/>
        </p:scale>
        <p:origin x="1098" y="84"/>
      </p:cViewPr>
      <p:guideLst>
        <p:guide orient="horz" pos="180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100" d="100"/>
          <a:sy n="100" d="100"/>
        </p:scale>
        <p:origin x="0" y="0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viewProps" Target="viewProps.xml"/><Relationship Id="rId30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ciano Pereira Soares" userId="S::lucianops@insper.edu.br::16c53e34-c952-423e-8700-c0525d23304f" providerId="AD" clId="Web-{50C113F7-B4F6-6D79-F11E-400ABCBF7B3F}"/>
    <pc:docChg chg="addSld modSld">
      <pc:chgData name="Luciano Pereira Soares" userId="S::lucianops@insper.edu.br::16c53e34-c952-423e-8700-c0525d23304f" providerId="AD" clId="Web-{50C113F7-B4F6-6D79-F11E-400ABCBF7B3F}" dt="2024-10-17T11:55:57.558" v="17"/>
      <pc:docMkLst>
        <pc:docMk/>
      </pc:docMkLst>
      <pc:sldChg chg="addSp modSp new">
        <pc:chgData name="Luciano Pereira Soares" userId="S::lucianops@insper.edu.br::16c53e34-c952-423e-8700-c0525d23304f" providerId="AD" clId="Web-{50C113F7-B4F6-6D79-F11E-400ABCBF7B3F}" dt="2024-10-17T11:55:57.558" v="17"/>
        <pc:sldMkLst>
          <pc:docMk/>
          <pc:sldMk cId="2257687813" sldId="349"/>
        </pc:sldMkLst>
        <pc:spChg chg="mod">
          <ac:chgData name="Luciano Pereira Soares" userId="S::lucianops@insper.edu.br::16c53e34-c952-423e-8700-c0525d23304f" providerId="AD" clId="Web-{50C113F7-B4F6-6D79-F11E-400ABCBF7B3F}" dt="2024-10-17T11:55:54.370" v="16" actId="20577"/>
          <ac:spMkLst>
            <pc:docMk/>
            <pc:sldMk cId="2257687813" sldId="349"/>
            <ac:spMk id="2" creationId="{23BECD60-F5B4-773E-BE74-0C74D7D97B8E}"/>
          </ac:spMkLst>
        </pc:spChg>
        <pc:picChg chg="add mod">
          <ac:chgData name="Luciano Pereira Soares" userId="S::lucianops@insper.edu.br::16c53e34-c952-423e-8700-c0525d23304f" providerId="AD" clId="Web-{50C113F7-B4F6-6D79-F11E-400ABCBF7B3F}" dt="2024-10-17T11:55:57.558" v="17"/>
          <ac:picMkLst>
            <pc:docMk/>
            <pc:sldMk cId="2257687813" sldId="349"/>
            <ac:picMk id="5" creationId="{759C056A-8F87-B779-9AB5-3DD3C04FBEB9}"/>
          </ac:picMkLst>
        </pc:picChg>
      </pc:sldChg>
    </pc:docChg>
  </pc:docChgLst>
  <pc:docChgLst>
    <pc:chgData name="Luciano Pereira Soares" userId="16c53e34-c952-423e-8700-c0525d23304f" providerId="ADAL" clId="{584C6F57-B53D-42C4-A1D6-33584154ECF3}"/>
    <pc:docChg chg="undo custSel modSld">
      <pc:chgData name="Luciano Pereira Soares" userId="16c53e34-c952-423e-8700-c0525d23304f" providerId="ADAL" clId="{584C6F57-B53D-42C4-A1D6-33584154ECF3}" dt="2024-10-23T22:14:33.190" v="164" actId="1076"/>
      <pc:docMkLst>
        <pc:docMk/>
      </pc:docMkLst>
      <pc:sldChg chg="addSp delSp modSp mod">
        <pc:chgData name="Luciano Pereira Soares" userId="16c53e34-c952-423e-8700-c0525d23304f" providerId="ADAL" clId="{584C6F57-B53D-42C4-A1D6-33584154ECF3}" dt="2024-10-23T22:14:33.190" v="164" actId="1076"/>
        <pc:sldMkLst>
          <pc:docMk/>
          <pc:sldMk cId="2257687813" sldId="349"/>
        </pc:sldMkLst>
        <pc:spChg chg="add del">
          <ac:chgData name="Luciano Pereira Soares" userId="16c53e34-c952-423e-8700-c0525d23304f" providerId="ADAL" clId="{584C6F57-B53D-42C4-A1D6-33584154ECF3}" dt="2024-10-21T17:02:03.630" v="6" actId="478"/>
          <ac:spMkLst>
            <pc:docMk/>
            <pc:sldMk cId="2257687813" sldId="349"/>
            <ac:spMk id="3" creationId="{7227EEBB-2E62-9BBD-341A-7357630D0D58}"/>
          </ac:spMkLst>
        </pc:spChg>
        <pc:spChg chg="add mod">
          <ac:chgData name="Luciano Pereira Soares" userId="16c53e34-c952-423e-8700-c0525d23304f" providerId="ADAL" clId="{584C6F57-B53D-42C4-A1D6-33584154ECF3}" dt="2024-10-21T17:09:23.843" v="142" actId="164"/>
          <ac:spMkLst>
            <pc:docMk/>
            <pc:sldMk cId="2257687813" sldId="349"/>
            <ac:spMk id="7" creationId="{CB1FA4BE-A1E3-DC57-9BA2-B914A333AB06}"/>
          </ac:spMkLst>
        </pc:spChg>
        <pc:spChg chg="add mod">
          <ac:chgData name="Luciano Pereira Soares" userId="16c53e34-c952-423e-8700-c0525d23304f" providerId="ADAL" clId="{584C6F57-B53D-42C4-A1D6-33584154ECF3}" dt="2024-10-21T17:09:23.843" v="142" actId="164"/>
          <ac:spMkLst>
            <pc:docMk/>
            <pc:sldMk cId="2257687813" sldId="349"/>
            <ac:spMk id="8" creationId="{CEEC181D-57D5-A8FF-5214-26A3569D99B4}"/>
          </ac:spMkLst>
        </pc:spChg>
        <pc:spChg chg="add mod">
          <ac:chgData name="Luciano Pereira Soares" userId="16c53e34-c952-423e-8700-c0525d23304f" providerId="ADAL" clId="{584C6F57-B53D-42C4-A1D6-33584154ECF3}" dt="2024-10-21T17:09:23.843" v="142" actId="164"/>
          <ac:spMkLst>
            <pc:docMk/>
            <pc:sldMk cId="2257687813" sldId="349"/>
            <ac:spMk id="9" creationId="{157DC936-11F3-2C13-2D28-D59F43C63250}"/>
          </ac:spMkLst>
        </pc:spChg>
        <pc:grpChg chg="add mod">
          <ac:chgData name="Luciano Pereira Soares" userId="16c53e34-c952-423e-8700-c0525d23304f" providerId="ADAL" clId="{584C6F57-B53D-42C4-A1D6-33584154ECF3}" dt="2024-10-23T22:14:26.630" v="159" actId="1076"/>
          <ac:grpSpMkLst>
            <pc:docMk/>
            <pc:sldMk cId="2257687813" sldId="349"/>
            <ac:grpSpMk id="10" creationId="{AC607F92-1463-C597-10D7-853239C48EC8}"/>
          </ac:grpSpMkLst>
        </pc:grpChg>
        <pc:picChg chg="add mod modCrop">
          <ac:chgData name="Luciano Pereira Soares" userId="16c53e34-c952-423e-8700-c0525d23304f" providerId="ADAL" clId="{584C6F57-B53D-42C4-A1D6-33584154ECF3}" dt="2024-10-23T22:14:28.927" v="161" actId="1076"/>
          <ac:picMkLst>
            <pc:docMk/>
            <pc:sldMk cId="2257687813" sldId="349"/>
            <ac:picMk id="5" creationId="{7E25A13C-64B9-B22C-77E6-7C711D47D903}"/>
          </ac:picMkLst>
        </pc:picChg>
        <pc:picChg chg="add mod">
          <ac:chgData name="Luciano Pereira Soares" userId="16c53e34-c952-423e-8700-c0525d23304f" providerId="ADAL" clId="{584C6F57-B53D-42C4-A1D6-33584154ECF3}" dt="2024-10-23T22:14:33.190" v="164" actId="1076"/>
          <ac:picMkLst>
            <pc:docMk/>
            <pc:sldMk cId="2257687813" sldId="349"/>
            <ac:picMk id="6" creationId="{32F87A5D-E5E6-635B-37D8-D14A4D20E490}"/>
          </ac:picMkLst>
        </pc:picChg>
        <pc:picChg chg="add del mod modCrop">
          <ac:chgData name="Luciano Pereira Soares" userId="16c53e34-c952-423e-8700-c0525d23304f" providerId="ADAL" clId="{584C6F57-B53D-42C4-A1D6-33584154ECF3}" dt="2024-10-21T17:08:16.042" v="86" actId="478"/>
          <ac:picMkLst>
            <pc:docMk/>
            <pc:sldMk cId="2257687813" sldId="349"/>
            <ac:picMk id="6" creationId="{D465C6D9-33BC-1F9C-6A84-A3DC2E2C8F96}"/>
          </ac:picMkLst>
        </pc:picChg>
        <pc:picChg chg="mod">
          <ac:chgData name="Luciano Pereira Soares" userId="16c53e34-c952-423e-8700-c0525d23304f" providerId="ADAL" clId="{584C6F57-B53D-42C4-A1D6-33584154ECF3}" dt="2024-10-21T17:01:31.233" v="4" actId="1076"/>
          <ac:picMkLst>
            <pc:docMk/>
            <pc:sldMk cId="2257687813" sldId="349"/>
            <ac:picMk id="1026" creationId="{76B4473E-6C07-6CBE-9C5F-E7162AD09417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4" name="Google Shape;4;n"/>
          <p:cNvSpPr txBox="1">
            <a:spLocks noGrp="1"/>
          </p:cNvSpPr>
          <p:nvPr>
            <p:ph type="dt" idx="10"/>
          </p:nvPr>
        </p:nvSpPr>
        <p:spPr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" name="Google Shape;5;n"/>
          <p:cNvSpPr>
            <a:spLocks noGrp="1" noRot="1" noChangeAspect="1"/>
          </p:cNvSpPr>
          <p:nvPr>
            <p:ph type="sldImg" idx="3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6" name="Google Shape;6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22860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7" name="Google Shape;7;n"/>
          <p:cNvSpPr txBox="1">
            <a:spLocks noGrp="1"/>
          </p:cNvSpPr>
          <p:nvPr>
            <p:ph type="ftr" idx="11"/>
          </p:nvPr>
        </p:nvSpPr>
        <p:spPr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n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6" name="Google Shape;7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0" name="Google Shape;490;gf9b8c33c70_0_10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1" name="Google Shape;491;gf9b8c33c70_0_10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92" name="Google Shape;492;gf9b8c33c70_0_10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03" name="Google Shape;503;gf9b8c33c70_0_11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marR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z="1200" b="0" i="0" u="none" strike="noStrike" cap="none" smtClean="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12</a:t>
            </a:fld>
            <a:endParaRPr lang="en-BR" sz="1200" b="0" i="0" u="none" strike="noStrike" cap="non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7485921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0592DA0F-5B3B-2013-A177-AFC6E04DDC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>
            <a:extLst>
              <a:ext uri="{FF2B5EF4-FFF2-40B4-BE49-F238E27FC236}">
                <a16:creationId xmlns:a16="http://schemas.microsoft.com/office/drawing/2014/main" id="{C5978665-6E87-7D22-C8F4-FCBA964193E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>
            <a:extLst>
              <a:ext uri="{FF2B5EF4-FFF2-40B4-BE49-F238E27FC236}">
                <a16:creationId xmlns:a16="http://schemas.microsoft.com/office/drawing/2014/main" id="{8800C7CE-2AC3-7B8F-DC23-85BDE06F9D6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gf9b8c33c70_0_116:notes">
            <a:extLst>
              <a:ext uri="{FF2B5EF4-FFF2-40B4-BE49-F238E27FC236}">
                <a16:creationId xmlns:a16="http://schemas.microsoft.com/office/drawing/2014/main" id="{01D522AD-3B36-557D-E1B9-C818546FF98A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01090656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0">
          <a:extLst>
            <a:ext uri="{FF2B5EF4-FFF2-40B4-BE49-F238E27FC236}">
              <a16:creationId xmlns:a16="http://schemas.microsoft.com/office/drawing/2014/main" id="{3D0C1D9E-C5A4-C0F7-31BD-7F2F91A72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" name="Google Shape;501;gf9b8c33c70_0_116:notes">
            <a:extLst>
              <a:ext uri="{FF2B5EF4-FFF2-40B4-BE49-F238E27FC236}">
                <a16:creationId xmlns:a16="http://schemas.microsoft.com/office/drawing/2014/main" id="{27B372CF-4377-CCE1-8528-E03E72CB8F3D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02" name="Google Shape;502;gf9b8c33c70_0_116:notes">
            <a:extLst>
              <a:ext uri="{FF2B5EF4-FFF2-40B4-BE49-F238E27FC236}">
                <a16:creationId xmlns:a16="http://schemas.microsoft.com/office/drawing/2014/main" id="{0EDEF7E5-72BF-F9EA-1A1A-00456C92351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03" name="Google Shape;503;gf9b8c33c70_0_116:notes">
            <a:extLst>
              <a:ext uri="{FF2B5EF4-FFF2-40B4-BE49-F238E27FC236}">
                <a16:creationId xmlns:a16="http://schemas.microsoft.com/office/drawing/2014/main" id="{1B799D43-2256-2F48-CE96-F4C59FAC778C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67954962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3" name="Google Shape;513;gf9b8c33c70_0_133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14" name="Google Shape;514;gf9b8c33c70_0_13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15" name="Google Shape;515;gf9b8c33c70_0_133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4" name="Google Shape;524;gf9b8c33c70_0_1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5" name="Google Shape;525;gf9b8c33c70_0_1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526" name="Google Shape;526;gf9b8c33c70_0_1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20</a:t>
            </a:fld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37" name="Google Shape;537;gf9b8c33c70_0_17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8" name="Google Shape;538;gf9b8c33c70_0_17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39" name="Google Shape;539;gf9b8c33c70_0_17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21</a:t>
            </a:fld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3" name="Google Shape;553;gf9b8c33c70_0_190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4" name="Google Shape;554;gf9b8c33c70_0_19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55" name="Google Shape;555;gf9b8c33c70_0_190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22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7" name="Google Shape;567;gef444b581a_0_7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8" name="Google Shape;568;gef444b581a_0_7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8" name="Google Shape;418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19" name="Google Shape;419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Google Shape;434;gf9b8c33c70_0_9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35" name="Google Shape;435;gf9b8c33c70_0_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36" name="Google Shape;436;gf9b8c33c70_0_9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5" name="Google Shape;445;gf9b8c33c70_0_5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46" name="Google Shape;446;gf9b8c33c70_0_5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47" name="Google Shape;447;gf9b8c33c70_0_52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6" name="Google Shape;456;gf9b8c33c70_0_66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57" name="Google Shape;457;gf9b8c33c70_0_6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58" name="Google Shape;458;gf9b8c33c70_0_66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6" name="Google Shape;466;gf9b8c33c70_0_77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67" name="Google Shape;467;gf9b8c33c70_0_7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68" name="Google Shape;468;gf9b8c33c70_0_77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5" name="Google Shape;425;gf9b8c33c70_0_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26" name="Google Shape;426;gf9b8c33c70_0_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27" name="Google Shape;427;gf9b8c33c70_0_21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59622275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477" name="Google Shape;477;gf9b8c33c70_0_88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4">
          <a:extLst>
            <a:ext uri="{FF2B5EF4-FFF2-40B4-BE49-F238E27FC236}">
              <a16:creationId xmlns:a16="http://schemas.microsoft.com/office/drawing/2014/main" id="{9C9C7B28-89A3-C189-B699-0780CD84A6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5" name="Google Shape;475;gf9b8c33c70_0_88:notes">
            <a:extLst>
              <a:ext uri="{FF2B5EF4-FFF2-40B4-BE49-F238E27FC236}">
                <a16:creationId xmlns:a16="http://schemas.microsoft.com/office/drawing/2014/main" id="{B123B106-CB69-92AE-BED1-F800E0F2F90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76" name="Google Shape;476;gf9b8c33c70_0_88:notes">
            <a:extLst>
              <a:ext uri="{FF2B5EF4-FFF2-40B4-BE49-F238E27FC236}">
                <a16:creationId xmlns:a16="http://schemas.microsoft.com/office/drawing/2014/main" id="{7A5B1E90-C362-AA12-148F-228B71BBB31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477" name="Google Shape;477;gf9b8c33c70_0_88:notes">
            <a:extLst>
              <a:ext uri="{FF2B5EF4-FFF2-40B4-BE49-F238E27FC236}">
                <a16:creationId xmlns:a16="http://schemas.microsoft.com/office/drawing/2014/main" id="{71927F8D-1F6C-26D5-1137-0A99E543663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1378068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ítulo e conteúdo">
  <p:cSld name="Título e conteúdo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5296959"/>
            <a:ext cx="2895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5296959"/>
            <a:ext cx="2133600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 b="0" i="0" u="none" strike="noStrike" cap="none">
                <a:solidFill>
                  <a:srgbClr val="BCBEC0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  <p:pic>
        <p:nvPicPr>
          <p:cNvPr id="15" name="Google Shape;15;p2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6094" y="-1"/>
            <a:ext cx="9123426" cy="6846849"/>
          </a:xfrm>
          <a:prstGeom prst="rect">
            <a:avLst/>
          </a:prstGeom>
          <a:noFill/>
          <a:ln>
            <a:noFill/>
          </a:ln>
        </p:spPr>
      </p:pic>
      <p:sp>
        <p:nvSpPr>
          <p:cNvPr id="16" name="Google Shape;16;p2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60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Arial"/>
              <a:buNone/>
              <a:defRPr sz="3000" b="1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7" name="Google Shape;17;p2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8" name="Google Shape;18;p2"/>
          <p:cNvSpPr txBox="1">
            <a:spLocks noGrp="1"/>
          </p:cNvSpPr>
          <p:nvPr>
            <p:ph type="body" idx="3"/>
          </p:nvPr>
        </p:nvSpPr>
        <p:spPr>
          <a:xfrm>
            <a:off x="900112" y="5296958"/>
            <a:ext cx="7343775" cy="1984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ctr" rtl="0">
              <a:spcBef>
                <a:spcPts val="233"/>
              </a:spcBef>
              <a:spcAft>
                <a:spcPts val="0"/>
              </a:spcAft>
              <a:buClr>
                <a:schemeClr val="lt1"/>
              </a:buClr>
              <a:buSzPts val="1167"/>
              <a:buFont typeface="Arial"/>
              <a:buNone/>
              <a:defRPr sz="11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Title and Content">
  <p:cSld name="1_Title and Content">
    <p:spTree>
      <p:nvGrpSpPr>
        <p:cNvPr id="1" name="Shape 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Google Shape;20;p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32" cy="5159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0" marR="0" lvl="1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0" marR="0" lvl="2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0" marR="0" lvl="3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0" marR="0" lvl="4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0" marR="0" lvl="5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6pPr>
            <a:lvl7pPr marL="0" marR="0" lvl="6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7pPr>
            <a:lvl8pPr marL="0" marR="0" lvl="7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8pPr>
            <a:lvl9pPr marL="0" marR="0" lvl="8" indent="0" algn="ctr" rtl="0">
              <a:spcBef>
                <a:spcPts val="0"/>
              </a:spcBef>
              <a:buNone/>
              <a:defRPr sz="833" b="0" i="0" u="none" strike="noStrike" cap="none">
                <a:solidFill>
                  <a:srgbClr val="888888"/>
                </a:solidFill>
                <a:latin typeface="Verdana"/>
                <a:ea typeface="Verdana"/>
                <a:cs typeface="Verdana"/>
                <a:sym typeface="Verdana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5"/>
          <p:cNvSpPr txBox="1">
            <a:spLocks noGrp="1"/>
          </p:cNvSpPr>
          <p:nvPr>
            <p:ph type="ctrTitle"/>
          </p:nvPr>
        </p:nvSpPr>
        <p:spPr>
          <a:xfrm>
            <a:off x="1143000" y="935302"/>
            <a:ext cx="6858000" cy="1989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4500"/>
              <a:buFont typeface="Verdana"/>
              <a:buNone/>
              <a:defRPr sz="4500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28" name="Google Shape;28;p5"/>
          <p:cNvSpPr txBox="1">
            <a:spLocks noGrp="1"/>
          </p:cNvSpPr>
          <p:nvPr>
            <p:ph type="subTitle" idx="1"/>
          </p:nvPr>
        </p:nvSpPr>
        <p:spPr>
          <a:xfrm>
            <a:off x="1143000" y="3001698"/>
            <a:ext cx="6858000" cy="137980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ctr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R="0" lvl="1" algn="ctr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None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R="0" lvl="2" algn="ctr" rtl="0">
              <a:spcBef>
                <a:spcPts val="270"/>
              </a:spcBef>
              <a:spcAft>
                <a:spcPts val="0"/>
              </a:spcAft>
              <a:buClr>
                <a:schemeClr val="dk1"/>
              </a:buClr>
              <a:buSzPts val="1350"/>
              <a:buFont typeface="Arial"/>
              <a:buNone/>
              <a:defRPr sz="135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R="0" lvl="3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R="0" lvl="4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R="0" lvl="5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ctr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Arial"/>
              <a:buNone/>
              <a:defRPr sz="1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6"/>
          <p:cNvSpPr txBox="1">
            <a:spLocks noGrp="1"/>
          </p:cNvSpPr>
          <p:nvPr>
            <p:ph type="title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  <a:defRPr sz="2667" b="0" i="0" u="none" strike="noStrike" cap="none">
                <a:solidFill>
                  <a:srgbClr val="C00026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34" name="Google Shape;34;p6"/>
          <p:cNvSpPr txBox="1">
            <a:spLocks noGrp="1"/>
          </p:cNvSpPr>
          <p:nvPr>
            <p:ph type="body" idx="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457200" marR="0" lvl="0" indent="-323850" algn="l" rtl="0"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–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»"/>
              <a:defRPr sz="1667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dt" idx="10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ftr" idx="11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sldNum" idx="12"/>
          </p:nvPr>
        </p:nvSpPr>
        <p:spPr>
          <a:xfrm>
            <a:off x="0" y="0"/>
            <a:ext cx="3000000" cy="300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lvl1pPr marL="0" marR="0" lvl="0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l" rtl="0">
              <a:spcBef>
                <a:spcPts val="0"/>
              </a:spcBef>
              <a:buNone/>
              <a:defRPr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jpg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1" descr="fundo_ppt1_ok.jpg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24000" y="0"/>
            <a:ext cx="7620000" cy="5715000"/>
          </a:xfrm>
          <a:prstGeom prst="rect">
            <a:avLst/>
          </a:prstGeom>
          <a:noFill/>
          <a:ln>
            <a:noFill/>
          </a:ln>
        </p:spPr>
      </p:pic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1" r:id="rId3"/>
    <p:sldLayoutId id="2147483652" r:id="rId4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cratchapixel.com/lessons/mathematics-physics-for-computer-graphics/geometry/transforming-normals.html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jpe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gif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5.png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web3d.org/documents/specifications/19775-1/V3.3/Part01/components/lighting.html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4"/>
          <p:cNvSpPr txBox="1">
            <a:spLocks noGrp="1"/>
          </p:cNvSpPr>
          <p:nvPr>
            <p:ph type="body" idx="1"/>
          </p:nvPr>
        </p:nvSpPr>
        <p:spPr>
          <a:xfrm>
            <a:off x="966787" y="2262188"/>
            <a:ext cx="7343775" cy="595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79" name="Google Shape;79;p14"/>
          <p:cNvSpPr txBox="1">
            <a:spLocks noGrp="1"/>
          </p:cNvSpPr>
          <p:nvPr>
            <p:ph type="body" idx="2"/>
          </p:nvPr>
        </p:nvSpPr>
        <p:spPr>
          <a:xfrm>
            <a:off x="966787" y="2857501"/>
            <a:ext cx="7343775" cy="396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Verdana"/>
              <a:buNone/>
            </a:pPr>
            <a:r>
              <a:rPr lang="en-BR"/>
              <a:t>Aula 16: Revisão 4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4" name="Google Shape;494;p60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95" name="Google Shape;495;p60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ambient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a </a:t>
            </a:r>
            <a:r>
              <a:rPr lang="en-BR" sz="1200" baseline="-25000">
                <a:highlight>
                  <a:srgbClr val="FFFFFF"/>
                </a:highlight>
              </a:rPr>
              <a:t> </a:t>
            </a:r>
            <a:r>
              <a:rPr lang="en-BR" sz="1200"/>
              <a:t>= 0.0 x </a:t>
            </a:r>
            <a:r>
              <a:rPr lang="en-BR" sz="1200">
                <a:highlight>
                  <a:srgbClr val="FFFFFF"/>
                </a:highlight>
              </a:rPr>
              <a:t>(1.0, 1.0, 0.0) x 0.2 = (0.0, 0.0, 0.0)</a:t>
            </a:r>
            <a:endParaRPr sz="1200"/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 b="1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diffuse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D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) = 1.0 x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(1.0, 1.0, 0.0) x 0.6 = </a:t>
            </a:r>
            <a:r>
              <a:rPr lang="en-BR" sz="1200"/>
              <a:t> </a:t>
            </a:r>
            <a:r>
              <a:rPr lang="en-BR" sz="1200">
                <a:highlight>
                  <a:srgbClr val="FFFFFF"/>
                </a:highlight>
              </a:rPr>
              <a:t>(0.6, 0.6, 0.0)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>
                <a:highlight>
                  <a:srgbClr val="FFFFFF"/>
                </a:highlight>
              </a:rPr>
              <a:t>specular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I</a:t>
            </a:r>
            <a:r>
              <a:rPr lang="en-BR" sz="1800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× O</a:t>
            </a:r>
            <a:r>
              <a:rPr lang="en-BR" sz="1800" baseline="-25000">
                <a:highlight>
                  <a:srgbClr val="FFFFFF"/>
                </a:highlight>
              </a:rPr>
              <a:t>S</a:t>
            </a:r>
            <a:r>
              <a:rPr lang="en-BR" sz="1700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× ( </a:t>
            </a: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· ((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) / |</a:t>
            </a: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+ </a:t>
            </a:r>
            <a:r>
              <a:rPr lang="en-BR" sz="1000" b="1">
                <a:highlight>
                  <a:srgbClr val="FFFFFF"/>
                </a:highlight>
              </a:rPr>
              <a:t>V</a:t>
            </a:r>
            <a:r>
              <a:rPr lang="en-BR" sz="1200">
                <a:highlight>
                  <a:srgbClr val="FFFFFF"/>
                </a:highlight>
              </a:rPr>
              <a:t>|))</a:t>
            </a:r>
            <a:r>
              <a:rPr lang="en-BR" sz="1100" baseline="30000">
                <a:highlight>
                  <a:srgbClr val="FFFFFF"/>
                </a:highlight>
              </a:rPr>
              <a:t>shininess × 128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1200"/>
              <a:t>                = 1.0 x </a:t>
            </a:r>
            <a:r>
              <a:rPr lang="en-BR" sz="1200">
                <a:highlight>
                  <a:srgbClr val="FFFFFF"/>
                </a:highlight>
              </a:rPr>
              <a:t>(1.0, 1.0, 1.0) x 0.9</a:t>
            </a:r>
            <a:r>
              <a:rPr lang="en-BR" sz="1100" baseline="30000">
                <a:highlight>
                  <a:srgbClr val="FFFFFF"/>
                </a:highlight>
              </a:rPr>
              <a:t>25.6</a:t>
            </a:r>
            <a:r>
              <a:rPr lang="en-BR" sz="1200">
                <a:highlight>
                  <a:srgbClr val="FFFFFF"/>
                </a:highlight>
              </a:rPr>
              <a:t> = (0.07, 0.07, 0.07)</a:t>
            </a:r>
            <a:endParaRPr sz="1200">
              <a:highlight>
                <a:srgbClr val="FFFFFF"/>
              </a:highlight>
            </a:endParaRPr>
          </a:p>
        </p:txBody>
      </p:sp>
      <p:sp>
        <p:nvSpPr>
          <p:cNvPr id="496" name="Google Shape;496;p60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10</a:t>
            </a:fld>
            <a:endParaRPr/>
          </a:p>
        </p:txBody>
      </p:sp>
      <p:sp>
        <p:nvSpPr>
          <p:cNvPr id="497" name="Google Shape;497;p60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98" name="Google Shape;498;p6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181E0A95-905A-3130-80C3-DE435EA022F2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D36EB3F2-A3E3-D8A6-EEB3-526308851BD1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BDA774D0-8AB8-12DA-3F3F-4F89741C024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885DF32C-32C3-9022-F999-0C54B3DDF520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9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9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9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9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49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1000"/>
                                        <p:tgtEl>
                                          <p:spTgt spid="49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5" name="Google Shape;505;p61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06" name="Google Shape;506;p61"/>
          <p:cNvSpPr txBox="1">
            <a:spLocks noGrp="1"/>
          </p:cNvSpPr>
          <p:nvPr>
            <p:ph type="body" idx="1"/>
          </p:nvPr>
        </p:nvSpPr>
        <p:spPr>
          <a:xfrm>
            <a:off x="390550" y="3002280"/>
            <a:ext cx="8428200" cy="23328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O</a:t>
            </a:r>
            <a:r>
              <a:rPr lang="en-BR" sz="1800" baseline="-25000" dirty="0">
                <a:highlight>
                  <a:srgbClr val="FFFFFF"/>
                </a:highlight>
              </a:rPr>
              <a:t>E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700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+ SUM( I</a:t>
            </a:r>
            <a:r>
              <a:rPr lang="en-BR" sz="1800" baseline="-25000" dirty="0">
                <a:highlight>
                  <a:srgbClr val="FFFFFF"/>
                </a:highlight>
              </a:rPr>
              <a:t>L</a:t>
            </a:r>
            <a:r>
              <a:rPr lang="en-BR" sz="1700" baseline="-25000" dirty="0">
                <a:highlight>
                  <a:srgbClr val="FFFFFF"/>
                </a:highlight>
              </a:rPr>
              <a:t>rgb </a:t>
            </a:r>
            <a:r>
              <a:rPr lang="en-BR" sz="1200" dirty="0">
                <a:highlight>
                  <a:srgbClr val="FFFFFF"/>
                </a:highlight>
              </a:rPr>
              <a:t>× (ambient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diffuse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+ specular</a:t>
            </a:r>
            <a:r>
              <a:rPr lang="en-BR" sz="1100" baseline="-25000" dirty="0">
                <a:highlight>
                  <a:srgbClr val="FFFFFF"/>
                </a:highlight>
              </a:rPr>
              <a:t> </a:t>
            </a:r>
            <a:r>
              <a:rPr lang="en-BR" sz="18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 (0.0, 0.0, 0.0) + (0.6, 0.6, 0.0) + (0.07, 0.07,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 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SUM( (1.0, 1.0, 1.0)</a:t>
            </a:r>
            <a:r>
              <a:rPr lang="en-BR" sz="17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× (0.67, 0.67, 0.07)</a:t>
            </a:r>
            <a:r>
              <a:rPr lang="en-BR" sz="1800" baseline="-25000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 +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(0.67, 0.67, 0.07)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endParaRPr sz="1200" dirty="0">
              <a:highlight>
                <a:srgbClr val="FFFFFF"/>
              </a:highlight>
            </a:endParaRPr>
          </a:p>
        </p:txBody>
      </p:sp>
      <p:sp>
        <p:nvSpPr>
          <p:cNvPr id="507" name="Google Shape;507;p61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11</a:t>
            </a:fld>
            <a:endParaRPr/>
          </a:p>
        </p:txBody>
      </p:sp>
      <p:sp>
        <p:nvSpPr>
          <p:cNvPr id="508" name="Google Shape;508;p61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09" name="Google Shape;509;p6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510" name="Google Shape;510;p61"/>
          <p:cNvSpPr/>
          <p:nvPr/>
        </p:nvSpPr>
        <p:spPr>
          <a:xfrm>
            <a:off x="2662900" y="4620100"/>
            <a:ext cx="1269300" cy="375000"/>
          </a:xfrm>
          <a:prstGeom prst="rect">
            <a:avLst/>
          </a:prstGeom>
          <a:solidFill>
            <a:srgbClr val="ABAB12"/>
          </a:solidFill>
          <a:ln w="9525" cap="flat" cmpd="sng">
            <a:solidFill>
              <a:schemeClr val="dk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268AEB4D-FD88-A3A2-DE63-90B4B967C999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23DD9008-3FE6-2CA5-2DB4-75B98A05BE86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DF6FD86C-4B96-5679-B279-0C46EA728AB3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20EF5B3F-2BC2-062B-5AB8-66D952991C0B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0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0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0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0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1000"/>
                                        <p:tgtEl>
                                          <p:spTgt spid="50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1000"/>
                            </p:stCondLst>
                            <p:childTnLst>
                              <p:par>
                                <p:cTn id="29" presetID="10" presetClass="entr" presetSubtype="0" fill="hold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5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3E17E85F-0C38-E565-0660-A3D8E22D0554}"/>
              </a:ext>
            </a:extLst>
          </p:cNvPr>
          <p:cNvGrpSpPr/>
          <p:nvPr/>
        </p:nvGrpSpPr>
        <p:grpSpPr>
          <a:xfrm rot="1087927">
            <a:off x="7736688" y="2754831"/>
            <a:ext cx="543343" cy="543755"/>
            <a:chOff x="2010648" y="2738821"/>
            <a:chExt cx="543343" cy="543755"/>
          </a:xfrm>
        </p:grpSpPr>
        <p:cxnSp>
          <p:nvCxnSpPr>
            <p:cNvPr id="59" name="Straight Arrow Connector 58">
              <a:extLst>
                <a:ext uri="{FF2B5EF4-FFF2-40B4-BE49-F238E27FC236}">
                  <a16:creationId xmlns:a16="http://schemas.microsoft.com/office/drawing/2014/main" id="{DF4422EC-34DA-3EFB-CCF6-03A223368B8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TextBox 59">
              <a:extLst>
                <a:ext uri="{FF2B5EF4-FFF2-40B4-BE49-F238E27FC236}">
                  <a16:creationId xmlns:a16="http://schemas.microsoft.com/office/drawing/2014/main" id="{04E0E421-65A8-54C4-B230-737DD06B9384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F108E22-4CE8-5BFC-E642-2261B9EB4E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Transformações nas Normais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634C2D-A9A7-FD26-27DA-7E6A38C239F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90548" y="838986"/>
            <a:ext cx="8428232" cy="917875"/>
          </a:xfrm>
        </p:spPr>
        <p:txBody>
          <a:bodyPr/>
          <a:lstStyle/>
          <a:p>
            <a:r>
              <a:rPr lang="pt-BR" noProof="0" dirty="0"/>
              <a:t>Podemos usar a mesma transformação da geometria sobre suas normais?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1AEE68-6FD4-411E-88EE-7B5F8128191F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12</a:t>
            </a:fld>
            <a:endParaRPr lang="en-BR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3D76A617-484E-E414-B75A-A777A14A4056}"/>
              </a:ext>
            </a:extLst>
          </p:cNvPr>
          <p:cNvGrpSpPr/>
          <p:nvPr/>
        </p:nvGrpSpPr>
        <p:grpSpPr>
          <a:xfrm>
            <a:off x="556182" y="2228395"/>
            <a:ext cx="8191892" cy="1485860"/>
            <a:chOff x="556182" y="2614886"/>
            <a:chExt cx="8191892" cy="1485860"/>
          </a:xfrm>
        </p:grpSpPr>
        <p:cxnSp>
          <p:nvCxnSpPr>
            <p:cNvPr id="6" name="Straight Arrow Connector 5">
              <a:extLst>
                <a:ext uri="{FF2B5EF4-FFF2-40B4-BE49-F238E27FC236}">
                  <a16:creationId xmlns:a16="http://schemas.microsoft.com/office/drawing/2014/main" id="{A77066D5-BDC6-4377-BD8E-9F103E207F88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801278" y="2614886"/>
              <a:ext cx="0" cy="148586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11C21E46-8BB6-3FDB-0A35-5A1E78747922}"/>
                </a:ext>
              </a:extLst>
            </p:cNvPr>
            <p:cNvCxnSpPr>
              <a:cxnSpLocks/>
            </p:cNvCxnSpPr>
            <p:nvPr/>
          </p:nvCxnSpPr>
          <p:spPr>
            <a:xfrm>
              <a:off x="556182" y="3904357"/>
              <a:ext cx="8191892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D965C52-E93E-3F45-78C8-C0580DBD9CD2}"/>
              </a:ext>
            </a:extLst>
          </p:cNvPr>
          <p:cNvGrpSpPr/>
          <p:nvPr/>
        </p:nvGrpSpPr>
        <p:grpSpPr>
          <a:xfrm>
            <a:off x="1019672" y="2624320"/>
            <a:ext cx="1393460" cy="810795"/>
            <a:chOff x="953683" y="3010811"/>
            <a:chExt cx="1393460" cy="810795"/>
          </a:xfrm>
        </p:grpSpPr>
        <p:sp>
          <p:nvSpPr>
            <p:cNvPr id="9" name="Triangle 8">
              <a:extLst>
                <a:ext uri="{FF2B5EF4-FFF2-40B4-BE49-F238E27FC236}">
                  <a16:creationId xmlns:a16="http://schemas.microsoft.com/office/drawing/2014/main" id="{631C4539-8E1B-FF6D-8FED-4326DD17E5B1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09545C17-93D1-134F-A7AA-C47918CC3F8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C6564C9-6D6D-20AA-5994-C1E5BB8B729B}"/>
                </a:ext>
              </a:extLst>
            </p:cNvPr>
            <p:cNvSpPr/>
            <p:nvPr/>
          </p:nvSpPr>
          <p:spPr>
            <a:xfrm rot="2695108">
              <a:off x="1732828" y="3360650"/>
              <a:ext cx="149741" cy="147723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BR" b="0" i="0" dirty="0">
                  <a:solidFill>
                    <a:schemeClr val="tx1"/>
                  </a:solidFill>
                  <a:effectLst/>
                  <a:latin typeface="Source Sans Pro" panose="020B0503030403020204" pitchFamily="34" charset="0"/>
                </a:rPr>
                <a:t>·</a:t>
              </a:r>
              <a:endParaRPr lang="en-US" dirty="0">
                <a:solidFill>
                  <a:schemeClr val="tx1"/>
                </a:solidFill>
              </a:endParaRPr>
            </a:p>
          </p:txBody>
        </p:sp>
      </p:grpSp>
      <p:sp>
        <p:nvSpPr>
          <p:cNvPr id="31" name="TextBox 30">
            <a:extLst>
              <a:ext uri="{FF2B5EF4-FFF2-40B4-BE49-F238E27FC236}">
                <a16:creationId xmlns:a16="http://schemas.microsoft.com/office/drawing/2014/main" id="{D37A3027-3F0B-1A00-D5C0-CCADC9C70D4F}"/>
              </a:ext>
            </a:extLst>
          </p:cNvPr>
          <p:cNvSpPr txBox="1"/>
          <p:nvPr/>
        </p:nvSpPr>
        <p:spPr>
          <a:xfrm>
            <a:off x="3971042" y="1844076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Rotação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E46BD75-F89D-6427-1CC5-532F2B9D9C15}"/>
              </a:ext>
            </a:extLst>
          </p:cNvPr>
          <p:cNvSpPr txBox="1"/>
          <p:nvPr/>
        </p:nvSpPr>
        <p:spPr>
          <a:xfrm>
            <a:off x="6649825" y="1702673"/>
            <a:ext cx="921469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Escala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4CE9250-AFD1-A180-4DB4-21FD50246D7D}"/>
              </a:ext>
            </a:extLst>
          </p:cNvPr>
          <p:cNvGrpSpPr/>
          <p:nvPr/>
        </p:nvGrpSpPr>
        <p:grpSpPr>
          <a:xfrm>
            <a:off x="6471506" y="2624136"/>
            <a:ext cx="1393460" cy="810795"/>
            <a:chOff x="953683" y="3010811"/>
            <a:chExt cx="1393460" cy="810795"/>
          </a:xfrm>
        </p:grpSpPr>
        <p:sp>
          <p:nvSpPr>
            <p:cNvPr id="40" name="Triangle 39">
              <a:extLst>
                <a:ext uri="{FF2B5EF4-FFF2-40B4-BE49-F238E27FC236}">
                  <a16:creationId xmlns:a16="http://schemas.microsoft.com/office/drawing/2014/main" id="{EEC30CDC-32B0-6A96-372E-1739F7F016DE}"/>
                </a:ext>
              </a:extLst>
            </p:cNvPr>
            <p:cNvSpPr/>
            <p:nvPr/>
          </p:nvSpPr>
          <p:spPr>
            <a:xfrm>
              <a:off x="953683" y="3260006"/>
              <a:ext cx="1121789" cy="561600"/>
            </a:xfrm>
            <a:prstGeom prst="triangle">
              <a:avLst/>
            </a:prstGeom>
            <a:ln>
              <a:solidFill>
                <a:schemeClr val="bg1">
                  <a:lumMod val="50000"/>
                </a:schemeClr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1B5625C1-FE8F-73C8-064B-D121885213C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803800" y="3010811"/>
              <a:ext cx="543343" cy="543755"/>
            </a:xfrm>
            <a:prstGeom prst="straightConnector1">
              <a:avLst/>
            </a:prstGeom>
            <a:ln w="28575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Rectangle 42">
            <a:extLst>
              <a:ext uri="{FF2B5EF4-FFF2-40B4-BE49-F238E27FC236}">
                <a16:creationId xmlns:a16="http://schemas.microsoft.com/office/drawing/2014/main" id="{0700E905-5687-EDD8-A1DF-B4CD76B4B2D9}"/>
              </a:ext>
            </a:extLst>
          </p:cNvPr>
          <p:cNvSpPr/>
          <p:nvPr/>
        </p:nvSpPr>
        <p:spPr>
          <a:xfrm rot="1570817">
            <a:off x="7345167" y="2983973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16A57C15-8E01-85A7-7587-CFC8131AFFFA}"/>
              </a:ext>
            </a:extLst>
          </p:cNvPr>
          <p:cNvSpPr/>
          <p:nvPr/>
        </p:nvSpPr>
        <p:spPr>
          <a:xfrm rot="2695108">
            <a:off x="7253358" y="2967348"/>
            <a:ext cx="149741" cy="147723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BR" b="0" i="0" dirty="0">
                <a:solidFill>
                  <a:schemeClr val="tx1"/>
                </a:solidFill>
                <a:effectLst/>
                <a:latin typeface="Source Sans Pro" panose="020B0503030403020204" pitchFamily="34" charset="0"/>
              </a:rPr>
              <a:t>·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45" name="Text Placeholder 2">
            <a:extLst>
              <a:ext uri="{FF2B5EF4-FFF2-40B4-BE49-F238E27FC236}">
                <a16:creationId xmlns:a16="http://schemas.microsoft.com/office/drawing/2014/main" id="{25B9E1AD-4EAF-F785-ACE2-801C8B8B6E89}"/>
              </a:ext>
            </a:extLst>
          </p:cNvPr>
          <p:cNvSpPr txBox="1">
            <a:spLocks/>
          </p:cNvSpPr>
          <p:nvPr/>
        </p:nvSpPr>
        <p:spPr>
          <a:xfrm>
            <a:off x="390548" y="4092135"/>
            <a:ext cx="8428232" cy="9178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55600" algn="l" rtl="0">
              <a:lnSpc>
                <a:spcPct val="100000"/>
              </a:lnSpc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r>
              <a:rPr lang="pt-BR" dirty="0"/>
              <a:t>Solução: A transposta da inversa da matriz de transformação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AABD6DC-BDEA-EE9D-5BD2-7B583AF0F6F5}"/>
              </a:ext>
            </a:extLst>
          </p:cNvPr>
          <p:cNvSpPr txBox="1"/>
          <p:nvPr/>
        </p:nvSpPr>
        <p:spPr>
          <a:xfrm>
            <a:off x="4044884" y="4658603"/>
            <a:ext cx="1054231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3600" dirty="0"/>
              <a:t>M</a:t>
            </a:r>
            <a:r>
              <a:rPr lang="pt-BR" sz="3600" baseline="30000" dirty="0"/>
              <a:t>-1T</a:t>
            </a:r>
            <a:endParaRPr lang="en-US" sz="3600" baseline="30000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5BF0F550-1AE9-9E59-F796-984B200F902E}"/>
              </a:ext>
            </a:extLst>
          </p:cNvPr>
          <p:cNvSpPr txBox="1"/>
          <p:nvPr/>
        </p:nvSpPr>
        <p:spPr>
          <a:xfrm>
            <a:off x="465320" y="5287618"/>
            <a:ext cx="7877135" cy="24622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000" noProof="0" dirty="0"/>
              <a:t>Mais detalhes: </a:t>
            </a:r>
            <a:r>
              <a:rPr lang="en-US" sz="1000" dirty="0">
                <a:hlinkClick r:id="rId3"/>
              </a:rPr>
              <a:t>https://www.scratchapixel.com/lessons/mathematics-physics-for-computer-graphics/geometry/transforming-normals.html</a:t>
            </a:r>
            <a:r>
              <a:rPr lang="en-US" sz="1000" dirty="0"/>
              <a:t>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F879F851-21AE-8E4A-E359-FA729A420D9B}"/>
              </a:ext>
            </a:extLst>
          </p:cNvPr>
          <p:cNvGrpSpPr/>
          <p:nvPr/>
        </p:nvGrpSpPr>
        <p:grpSpPr>
          <a:xfrm>
            <a:off x="2010648" y="2738821"/>
            <a:ext cx="543343" cy="543755"/>
            <a:chOff x="2010648" y="2738821"/>
            <a:chExt cx="543343" cy="543755"/>
          </a:xfrm>
        </p:grpSpPr>
        <p:cxnSp>
          <p:nvCxnSpPr>
            <p:cNvPr id="12" name="Straight Arrow Connector 11">
              <a:extLst>
                <a:ext uri="{FF2B5EF4-FFF2-40B4-BE49-F238E27FC236}">
                  <a16:creationId xmlns:a16="http://schemas.microsoft.com/office/drawing/2014/main" id="{794C8AAB-F9C9-E770-5B0D-7142439D6B0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179E8196-E656-015E-A786-CCF1D69FA411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F103784C-98F3-1CD0-DE4C-75511CF16E8D}"/>
              </a:ext>
            </a:extLst>
          </p:cNvPr>
          <p:cNvSpPr txBox="1"/>
          <p:nvPr/>
        </p:nvSpPr>
        <p:spPr>
          <a:xfrm>
            <a:off x="3571117" y="1612319"/>
            <a:ext cx="172132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pt-BR" noProof="0" dirty="0"/>
              <a:t>Translação</a:t>
            </a:r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62EEC34C-33AD-4FAE-3A49-2D6B3AB0067B}"/>
              </a:ext>
            </a:extLst>
          </p:cNvPr>
          <p:cNvGrpSpPr/>
          <p:nvPr/>
        </p:nvGrpSpPr>
        <p:grpSpPr>
          <a:xfrm>
            <a:off x="3799107" y="2624136"/>
            <a:ext cx="1534319" cy="810795"/>
            <a:chOff x="3799107" y="2624136"/>
            <a:chExt cx="1534319" cy="810795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0366816-15EE-5CFE-1635-9A4BE9D5BC0A}"/>
                </a:ext>
              </a:extLst>
            </p:cNvPr>
            <p:cNvGrpSpPr/>
            <p:nvPr/>
          </p:nvGrpSpPr>
          <p:grpSpPr>
            <a:xfrm>
              <a:off x="3799107" y="2624136"/>
              <a:ext cx="1393460" cy="810795"/>
              <a:chOff x="953683" y="3010811"/>
              <a:chExt cx="1393460" cy="810795"/>
            </a:xfrm>
          </p:grpSpPr>
          <p:sp>
            <p:nvSpPr>
              <p:cNvPr id="46" name="Triangle 45">
                <a:extLst>
                  <a:ext uri="{FF2B5EF4-FFF2-40B4-BE49-F238E27FC236}">
                    <a16:creationId xmlns:a16="http://schemas.microsoft.com/office/drawing/2014/main" id="{E187CA0F-013A-7D60-FBE6-6ABB2D8FCE05}"/>
                  </a:ext>
                </a:extLst>
              </p:cNvPr>
              <p:cNvSpPr/>
              <p:nvPr/>
            </p:nvSpPr>
            <p:spPr>
              <a:xfrm>
                <a:off x="953683" y="3260006"/>
                <a:ext cx="1121789" cy="561600"/>
              </a:xfrm>
              <a:prstGeom prst="triangle">
                <a:avLst/>
              </a:prstGeom>
              <a:ln>
                <a:solidFill>
                  <a:schemeClr val="bg1">
                    <a:lumMod val="50000"/>
                  </a:schemeClr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  <p:cxnSp>
            <p:nvCxnSpPr>
              <p:cNvPr id="47" name="Straight Arrow Connector 46">
                <a:extLst>
                  <a:ext uri="{FF2B5EF4-FFF2-40B4-BE49-F238E27FC236}">
                    <a16:creationId xmlns:a16="http://schemas.microsoft.com/office/drawing/2014/main" id="{FA261D68-8F0A-76A7-B97E-14A09CDA879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803800" y="3010811"/>
                <a:ext cx="543343" cy="543755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8" name="Rectangle 47">
                <a:extLst>
                  <a:ext uri="{FF2B5EF4-FFF2-40B4-BE49-F238E27FC236}">
                    <a16:creationId xmlns:a16="http://schemas.microsoft.com/office/drawing/2014/main" id="{6CAF4B12-C0C7-4E90-FB26-4DFCB5FE0E23}"/>
                  </a:ext>
                </a:extLst>
              </p:cNvPr>
              <p:cNvSpPr/>
              <p:nvPr/>
            </p:nvSpPr>
            <p:spPr>
              <a:xfrm rot="2695108">
                <a:off x="1732828" y="3360650"/>
                <a:ext cx="149741" cy="14772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BR" b="0" i="0" dirty="0">
                    <a:solidFill>
                      <a:schemeClr val="tx1"/>
                    </a:solidFill>
                    <a:effectLst/>
                    <a:latin typeface="Source Sans Pro" panose="020B0503030403020204" pitchFamily="34" charset="0"/>
                  </a:rPr>
                  <a:t>·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4BA241DC-A8BA-159D-45A9-2C1A1A8C9B70}"/>
                </a:ext>
              </a:extLst>
            </p:cNvPr>
            <p:cNvGrpSpPr/>
            <p:nvPr/>
          </p:nvGrpSpPr>
          <p:grpSpPr>
            <a:xfrm>
              <a:off x="4790083" y="2738637"/>
              <a:ext cx="543343" cy="543755"/>
              <a:chOff x="2010648" y="2738821"/>
              <a:chExt cx="543343" cy="543755"/>
            </a:xfrm>
          </p:grpSpPr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E093E6C5-D437-1B8C-EB21-58DDCFA21360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010648" y="2738821"/>
                <a:ext cx="543343" cy="543755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diamond" w="lg" len="sm"/>
                <a:tailEnd type="diamond" w="lg" len="sm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TextBox 52">
                <a:extLst>
                  <a:ext uri="{FF2B5EF4-FFF2-40B4-BE49-F238E27FC236}">
                    <a16:creationId xmlns:a16="http://schemas.microsoft.com/office/drawing/2014/main" id="{1DBA3619-0272-BB2A-F918-22039F33D2D9}"/>
                  </a:ext>
                </a:extLst>
              </p:cNvPr>
              <p:cNvSpPr txBox="1"/>
              <p:nvPr/>
            </p:nvSpPr>
            <p:spPr>
              <a:xfrm rot="18982044">
                <a:off x="2187013" y="2873392"/>
                <a:ext cx="174220" cy="307777"/>
              </a:xfrm>
              <a:prstGeom prst="rect">
                <a:avLst/>
              </a:prstGeom>
              <a:solidFill>
                <a:schemeClr val="bg1"/>
              </a:solidFill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en-US" dirty="0">
                    <a:solidFill>
                      <a:schemeClr val="bg1">
                        <a:lumMod val="50000"/>
                      </a:schemeClr>
                    </a:solidFill>
                  </a:rPr>
                  <a:t>1</a:t>
                </a:r>
              </a:p>
            </p:txBody>
          </p:sp>
        </p:grpSp>
      </p:grpSp>
      <p:grpSp>
        <p:nvGrpSpPr>
          <p:cNvPr id="55" name="Group 54">
            <a:extLst>
              <a:ext uri="{FF2B5EF4-FFF2-40B4-BE49-F238E27FC236}">
                <a16:creationId xmlns:a16="http://schemas.microsoft.com/office/drawing/2014/main" id="{6FCACB45-64CF-8F20-0116-C6B505EA1A9D}"/>
              </a:ext>
            </a:extLst>
          </p:cNvPr>
          <p:cNvGrpSpPr/>
          <p:nvPr/>
        </p:nvGrpSpPr>
        <p:grpSpPr>
          <a:xfrm>
            <a:off x="7500871" y="2778758"/>
            <a:ext cx="543343" cy="543755"/>
            <a:chOff x="2010648" y="2738821"/>
            <a:chExt cx="543343" cy="543755"/>
          </a:xfrm>
        </p:grpSpPr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A1236981-33B5-2225-0662-636938AB827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2010648" y="2738821"/>
              <a:ext cx="543343" cy="543755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diamond" w="lg" len="sm"/>
              <a:tailEnd type="diamond" w="lg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TextBox 56">
              <a:extLst>
                <a:ext uri="{FF2B5EF4-FFF2-40B4-BE49-F238E27FC236}">
                  <a16:creationId xmlns:a16="http://schemas.microsoft.com/office/drawing/2014/main" id="{06B844DE-F210-64B8-D3FF-573DAA54C1C5}"/>
                </a:ext>
              </a:extLst>
            </p:cNvPr>
            <p:cNvSpPr txBox="1"/>
            <p:nvPr/>
          </p:nvSpPr>
          <p:spPr>
            <a:xfrm rot="18982044">
              <a:off x="2187013" y="2873392"/>
              <a:ext cx="174220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>
              <a:spAutoFit/>
            </a:bodyPr>
            <a:lstStyle/>
            <a:p>
              <a:pPr algn="ctr"/>
              <a:r>
                <a:rPr lang="en-US" dirty="0">
                  <a:solidFill>
                    <a:schemeClr val="bg1">
                      <a:lumMod val="50000"/>
                    </a:schemeClr>
                  </a:solidFill>
                </a:rPr>
                <a:t>1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5585677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8" presetClass="emph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Rot by="-5400000">
                                      <p:cBhvr>
                                        <p:cTn id="18" dur="2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6" presetClass="emph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37" dur="2000" fill="hold"/>
                                        <p:tgtEl>
                                          <p:spTgt spid="39"/>
                                        </p:tgtEl>
                                      </p:cBhvr>
                                      <p:by x="2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8" fill="hold">
                            <p:stCondLst>
                              <p:cond delay="2000"/>
                            </p:stCondLst>
                            <p:childTnLst>
                              <p:par>
                                <p:cTn id="3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/>
      <p:bldP spid="35" grpId="0"/>
      <p:bldP spid="43" grpId="0" animBg="1"/>
      <p:bldP spid="44" grpId="0" animBg="1"/>
      <p:bldP spid="44" grpId="1" animBg="1"/>
      <p:bldP spid="45" grpId="0"/>
      <p:bldP spid="49" grpId="0"/>
      <p:bldP spid="51" grpId="0"/>
      <p:bldP spid="22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1103A9-B984-F8DC-D792-DDFF3A69EC03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13</a:t>
            </a:fld>
            <a:endParaRPr lang="en-BR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68DE60B-777C-B855-3D7A-239A6E856CC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5800" y="940482"/>
            <a:ext cx="7772400" cy="38340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641636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6FA97E62-3908-8711-3762-ECE852EA88C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A green cube with black background&#10;&#10;Description automatically generated">
            <a:extLst>
              <a:ext uri="{FF2B5EF4-FFF2-40B4-BE49-F238E27FC236}">
                <a16:creationId xmlns:a16="http://schemas.microsoft.com/office/drawing/2014/main" id="{48C6FBCF-DBE4-D8CB-E760-42413761383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15284" r="15284"/>
          <a:stretch/>
        </p:blipFill>
        <p:spPr>
          <a:xfrm>
            <a:off x="6989146" y="843680"/>
            <a:ext cx="1655233" cy="1584854"/>
          </a:xfrm>
          <a:prstGeom prst="rect">
            <a:avLst/>
          </a:prstGeom>
        </p:spPr>
      </p:pic>
      <p:sp>
        <p:nvSpPr>
          <p:cNvPr id="505" name="Google Shape;505;p61">
            <a:extLst>
              <a:ext uri="{FF2B5EF4-FFF2-40B4-BE49-F238E27FC236}">
                <a16:creationId xmlns:a16="http://schemas.microsoft.com/office/drawing/2014/main" id="{78231608-5FE5-C222-8A27-32847D62802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Exemplo X3D – Cubo2</a:t>
            </a:r>
            <a:endParaRPr dirty="0"/>
          </a:p>
        </p:txBody>
      </p:sp>
      <p:sp>
        <p:nvSpPr>
          <p:cNvPr id="507" name="Google Shape;507;p61">
            <a:extLst>
              <a:ext uri="{FF2B5EF4-FFF2-40B4-BE49-F238E27FC236}">
                <a16:creationId xmlns:a16="http://schemas.microsoft.com/office/drawing/2014/main" id="{2D854121-80E1-1EE2-F98C-A9CBC338537D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14</a:t>
            </a:fld>
            <a:endParaRPr/>
          </a:p>
        </p:txBody>
      </p:sp>
      <p:sp>
        <p:nvSpPr>
          <p:cNvPr id="508" name="Google Shape;508;p61">
            <a:extLst>
              <a:ext uri="{FF2B5EF4-FFF2-40B4-BE49-F238E27FC236}">
                <a16:creationId xmlns:a16="http://schemas.microsoft.com/office/drawing/2014/main" id="{B76E3AE8-F441-7517-A61E-54AE37C7627E}"/>
              </a:ext>
            </a:extLst>
          </p:cNvPr>
          <p:cNvSpPr txBox="1"/>
          <p:nvPr/>
        </p:nvSpPr>
        <p:spPr>
          <a:xfrm>
            <a:off x="197962" y="594550"/>
            <a:ext cx="7260804" cy="24621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&lt;Viewpoint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0 0 5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&lt;NavigationInfo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headlight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false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&lt;DirectionalLight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direction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0 -0.8 -0.6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0.9 0.9 0.8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</a:p>
          <a:p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0.8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br>
              <a:rPr lang="en-US" sz="5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&lt;Transform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rotation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0.64 0.75 0 0.7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&lt;Shape&gt;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&lt;Box/&gt;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&lt;Appearance&gt;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&lt;Material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1.0 1.0 1.0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0.2 1.0 0.2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endParaRPr lang="en-US" sz="1100" b="1" noProof="1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shininess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noProof="1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0.3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noProof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emissiveColor</a:t>
            </a:r>
            <a:r>
              <a:rPr lang="en-US" sz="1100" b="1" noProof="1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  <a:r>
              <a:rPr lang="en-US" sz="1100" b="1" noProof="1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&lt;/Appearance&gt;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&lt;/Shape&gt;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noProof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&lt;/Transform&gt;</a:t>
            </a:r>
            <a:endParaRPr lang="en-US" sz="1100" b="1" noProof="1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000A28BB-DDB0-9F4E-AF9B-94F45DBB8E63}"/>
              </a:ext>
            </a:extLst>
          </p:cNvPr>
          <p:cNvGrpSpPr/>
          <p:nvPr/>
        </p:nvGrpSpPr>
        <p:grpSpPr>
          <a:xfrm>
            <a:off x="6076319" y="236999"/>
            <a:ext cx="1556100" cy="1478008"/>
            <a:chOff x="6076319" y="236999"/>
            <a:chExt cx="1556100" cy="1478008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D091BE56-9015-0BD2-40C0-ADBA0F8785A6}"/>
                </a:ext>
              </a:extLst>
            </p:cNvPr>
            <p:cNvSpPr/>
            <p:nvPr/>
          </p:nvSpPr>
          <p:spPr>
            <a:xfrm>
              <a:off x="7376716" y="1636107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F500007E-5704-2FFE-46AF-82493C84AC55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14671" cy="1107169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E88A8C40-06A0-038F-6E19-1B4D1EC3AB6D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Google Shape;480;p59">
            <a:extLst>
              <a:ext uri="{FF2B5EF4-FFF2-40B4-BE49-F238E27FC236}">
                <a16:creationId xmlns:a16="http://schemas.microsoft.com/office/drawing/2014/main" id="{B8B36761-3E4A-84A3-4D93-7AFAB199034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12" name="Cube 11">
            <a:extLst>
              <a:ext uri="{FF2B5EF4-FFF2-40B4-BE49-F238E27FC236}">
                <a16:creationId xmlns:a16="http://schemas.microsoft.com/office/drawing/2014/main" id="{E12CAC65-9209-9B57-F44F-513FBE84FEE5}"/>
              </a:ext>
            </a:extLst>
          </p:cNvPr>
          <p:cNvSpPr/>
          <p:nvPr/>
        </p:nvSpPr>
        <p:spPr>
          <a:xfrm flipH="1">
            <a:off x="7074641" y="4331167"/>
            <a:ext cx="927649" cy="914143"/>
          </a:xfrm>
          <a:prstGeom prst="cube">
            <a:avLst/>
          </a:prstGeom>
          <a:solidFill>
            <a:srgbClr val="00B05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19ACB101-4F5F-E273-79F2-9EACBA133C9C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269FED1-DEC9-BB26-A4C1-F85663D804E1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B6B12D1C-6109-9013-1640-DEEE5F8B4A69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218A4F9-9533-1B56-CC4D-9245F055114E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04A56EC-8B9C-56F3-369F-2B5C868A34DF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79F671D-1D39-B645-B2B2-40D2E0518930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A5D2E47-9B6C-A13B-E38E-CE099E45369E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8E43C226-8BE2-9C68-C0B0-187F3ACA7F5D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88C1BED6-4067-071B-1E49-F06D61685B3D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14144C9A-14E9-AE78-54C2-D2F4532A02CC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2A657171-8693-6B29-6D72-54DFEB24A4E6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3D3A716B-4400-ABF3-80BD-39A6F717A6A6}"/>
              </a:ext>
            </a:extLst>
          </p:cNvPr>
          <p:cNvSpPr txBox="1"/>
          <p:nvPr/>
        </p:nvSpPr>
        <p:spPr>
          <a:xfrm>
            <a:off x="2025079" y="2343744"/>
            <a:ext cx="5520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>
                <a:solidFill>
                  <a:srgbClr val="FF0000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1646437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7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2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3" fill="hold">
                            <p:stCondLst>
                              <p:cond delay="500"/>
                            </p:stCondLst>
                            <p:childTnLst>
                              <p:par>
                                <p:cTn id="34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>
                      <p:stCondLst>
                        <p:cond delay="indefinite"/>
                      </p:stCondLst>
                      <p:childTnLst>
                        <p:par>
                          <p:cTn id="45" fill="hold">
                            <p:stCondLst>
                              <p:cond delay="0"/>
                            </p:stCondLst>
                            <p:childTnLst>
                              <p:par>
                                <p:cTn id="46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8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9" fill="hold">
                            <p:stCondLst>
                              <p:cond delay="500"/>
                            </p:stCondLst>
                            <p:childTnLst>
                              <p:par>
                                <p:cTn id="50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1000"/>
                                        <p:tgtEl>
                                          <p:spTgt spid="11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0" animBg="1"/>
      <p:bldP spid="13" grpId="0" animBg="1"/>
      <p:bldP spid="15" grpId="0"/>
      <p:bldP spid="17" grpId="0"/>
      <p:bldP spid="19" grpId="0"/>
      <p:bldP spid="20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4C2AB-7CDF-6BD0-3ABF-BB51298771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NavigationInfo - headlight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5328726-ED6A-74D9-CEAB-F66C733C4C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265176" y="838985"/>
            <a:ext cx="8650224" cy="4496159"/>
          </a:xfrm>
        </p:spPr>
        <p:txBody>
          <a:bodyPr>
            <a:normAutofit/>
          </a:bodyPr>
          <a:lstStyle/>
          <a:p>
            <a:pPr marL="7938" indent="0"/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The headlight field specifies whether a browser shall turn on a headlight.</a:t>
            </a:r>
          </a:p>
          <a:p>
            <a:pPr marL="7938" indent="0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headlight is a </a:t>
            </a: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directional light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that always points in the direction the user is looking. </a:t>
            </a:r>
          </a:p>
          <a:p>
            <a:pPr marL="7938" indent="0"/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headlight shall have: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intensity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1,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color</a:t>
            </a:r>
            <a:r>
              <a:rPr lang="en-US" sz="18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(1 1 1),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ambientIntensity</a:t>
            </a:r>
            <a:r>
              <a:rPr lang="en-US" sz="1800" i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0.0,</a:t>
            </a:r>
          </a:p>
          <a:p>
            <a:pPr marL="293688" indent="-285750">
              <a:buFont typeface="Arial" panose="020B0604020202020204" pitchFamily="34" charset="0"/>
              <a:buChar char="•"/>
            </a:pPr>
            <a:r>
              <a:rPr lang="en-US" sz="1800" b="0" i="1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direction </a:t>
            </a:r>
            <a:r>
              <a:rPr lang="en-US" sz="1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= (0 0 −1).</a:t>
            </a:r>
            <a:endParaRPr lang="en-US" sz="18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2B8F5A-EA3A-730A-258E-A7A9E5ADBA77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15</a:t>
            </a:fld>
            <a:endParaRPr lang="en-BR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CA9E3B4-B7D2-564C-FAFF-BE09321C26B6}"/>
              </a:ext>
            </a:extLst>
          </p:cNvPr>
          <p:cNvSpPr txBox="1"/>
          <p:nvPr/>
        </p:nvSpPr>
        <p:spPr>
          <a:xfrm>
            <a:off x="475013" y="5444446"/>
            <a:ext cx="6567678" cy="2308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900" dirty="0"/>
              <a:t>https://www.web3d.org/documents/specifications/19775-1/V3.3/Part01/components/</a:t>
            </a:r>
            <a:r>
              <a:rPr lang="en-US" sz="900" dirty="0" err="1"/>
              <a:t>navigation.html#NavigationInfo</a:t>
            </a:r>
            <a:endParaRPr lang="en-US" sz="9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9494810-5599-147B-E074-165744B04B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942870"/>
            <a:ext cx="3934460" cy="2933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4049717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Shape 504">
          <a:extLst>
            <a:ext uri="{FF2B5EF4-FFF2-40B4-BE49-F238E27FC236}">
              <a16:creationId xmlns:a16="http://schemas.microsoft.com/office/drawing/2014/main" id="{87F3706C-DF69-99B1-B9A8-448525438A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triangle on a black background&#10;&#10;Description automatically generated">
            <a:extLst>
              <a:ext uri="{FF2B5EF4-FFF2-40B4-BE49-F238E27FC236}">
                <a16:creationId xmlns:a16="http://schemas.microsoft.com/office/drawing/2014/main" id="{751990DF-F72C-B501-862F-B4440A5C404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75400" y="431761"/>
            <a:ext cx="1873051" cy="1246380"/>
          </a:xfrm>
          <a:prstGeom prst="rect">
            <a:avLst/>
          </a:prstGeom>
        </p:spPr>
      </p:pic>
      <p:sp>
        <p:nvSpPr>
          <p:cNvPr id="505" name="Google Shape;505;p61">
            <a:extLst>
              <a:ext uri="{FF2B5EF4-FFF2-40B4-BE49-F238E27FC236}">
                <a16:creationId xmlns:a16="http://schemas.microsoft.com/office/drawing/2014/main" id="{E0F74002-1386-EDA5-1D81-9A34B1379DE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Exemplo X3D – Mineiro</a:t>
            </a:r>
            <a:endParaRPr dirty="0"/>
          </a:p>
        </p:txBody>
      </p:sp>
      <p:sp>
        <p:nvSpPr>
          <p:cNvPr id="507" name="Google Shape;507;p61">
            <a:extLst>
              <a:ext uri="{FF2B5EF4-FFF2-40B4-BE49-F238E27FC236}">
                <a16:creationId xmlns:a16="http://schemas.microsoft.com/office/drawing/2014/main" id="{C8A35569-24AF-1038-453E-EF406556961F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16</a:t>
            </a:fld>
            <a:endParaRPr/>
          </a:p>
        </p:txBody>
      </p:sp>
      <p:sp>
        <p:nvSpPr>
          <p:cNvPr id="508" name="Google Shape;508;p61">
            <a:extLst>
              <a:ext uri="{FF2B5EF4-FFF2-40B4-BE49-F238E27FC236}">
                <a16:creationId xmlns:a16="http://schemas.microsoft.com/office/drawing/2014/main" id="{F98B69F7-CE2E-2ECB-DBCE-662B66448D8F}"/>
              </a:ext>
            </a:extLst>
          </p:cNvPr>
          <p:cNvSpPr txBox="1"/>
          <p:nvPr/>
        </p:nvSpPr>
        <p:spPr>
          <a:xfrm>
            <a:off x="197962" y="594550"/>
            <a:ext cx="7260804" cy="289306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&lt;Viewpoint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position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0 0 10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&lt;NavigationInfo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headlight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true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</a:p>
          <a:p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&lt;Transform&gt;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&lt;Shape&gt;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&lt;Appearance&gt;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&lt;Material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specularColor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1.0 1.0 1.0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diffuseColor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0.1 0.7 1.0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</a:p>
          <a:p>
            <a:r>
              <a:rPr lang="en-US" sz="1100" b="1" dirty="0">
                <a:solidFill>
                  <a:srgbClr val="E21F1F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shininess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'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0.4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’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ambientIntensity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0.0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 err="1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emissiveColor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0 0 0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&lt;/Appearance&gt;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</a:t>
            </a:r>
            <a:r>
              <a:rPr lang="en-US" sz="1100" b="1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TriangleSet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&lt;Coordinate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FF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point</a:t>
            </a:r>
            <a:r>
              <a:rPr lang="en-US" sz="11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”</a:t>
            </a:r>
            <a:r>
              <a:rPr lang="en-US" sz="11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-5 -4 -1 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7 -2 -3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0000F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                       2  5 -4</a:t>
            </a:r>
            <a:r>
              <a:rPr lang="en-US" sz="1100" b="1" dirty="0">
                <a:solidFill>
                  <a:srgbClr val="E21F1F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"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  &lt;/</a:t>
            </a:r>
            <a:r>
              <a:rPr lang="en-US" sz="1100" b="1" dirty="0" err="1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TriangleSet</a:t>
            </a:r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  &lt;/Shape&gt;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sz="1100" b="1" dirty="0">
                <a:solidFill>
                  <a:srgbClr val="800000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&lt;/Transform&gt;</a:t>
            </a:r>
            <a:endParaRPr lang="en-US" sz="1100" b="1" dirty="0">
              <a:solidFill>
                <a:srgbClr val="000000"/>
              </a:solidFill>
              <a:effectLst/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320115CA-586C-CCFE-CAA4-B4D3DF5ADC96}"/>
              </a:ext>
            </a:extLst>
          </p:cNvPr>
          <p:cNvGrpSpPr/>
          <p:nvPr/>
        </p:nvGrpSpPr>
        <p:grpSpPr>
          <a:xfrm>
            <a:off x="6311987" y="57890"/>
            <a:ext cx="1556100" cy="1153844"/>
            <a:chOff x="6076319" y="236999"/>
            <a:chExt cx="1556100" cy="11538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354551E1-8FF4-8399-9C43-62C9E8C547BE}"/>
                </a:ext>
              </a:extLst>
            </p:cNvPr>
            <p:cNvSpPr/>
            <p:nvPr/>
          </p:nvSpPr>
          <p:spPr>
            <a:xfrm>
              <a:off x="7194007" y="13119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1D027D88-0159-0E35-9012-22A56CA2D4B1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436643" cy="75931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F6E953FE-46DB-3CAB-3FAC-FF8209BCA660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11" name="Google Shape;480;p59">
            <a:extLst>
              <a:ext uri="{FF2B5EF4-FFF2-40B4-BE49-F238E27FC236}">
                <a16:creationId xmlns:a16="http://schemas.microsoft.com/office/drawing/2014/main" id="{FCA17F8F-CE76-AEEF-BEF7-94F138C5C34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487619"/>
            <a:ext cx="8428200" cy="2158556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13" name="Sun 12">
            <a:extLst>
              <a:ext uri="{FF2B5EF4-FFF2-40B4-BE49-F238E27FC236}">
                <a16:creationId xmlns:a16="http://schemas.microsoft.com/office/drawing/2014/main" id="{E98404E0-8E9B-EE29-3E7E-9EBA77F097F0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5A15926-C34E-6498-D080-2A2923FDDDB2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F0837972-6D39-7551-2DD9-8471908EE751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75226C4E-FCA2-A935-7351-4A1C5DE1662D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E28CDA3-7633-DD06-63C2-B500EA1CB99D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CC7500F-B023-6231-A45A-02F184C79EF1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D5548AD-C263-1181-DF58-1502AB96DD6B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0E72784-4928-B352-F540-2953B7A806DD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9D68C28-882A-3AB4-BE48-D5B4066D8A17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D51D4ECE-2E7F-3263-10DB-18CA364EF672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Trapezoid 22">
              <a:extLst>
                <a:ext uri="{FF2B5EF4-FFF2-40B4-BE49-F238E27FC236}">
                  <a16:creationId xmlns:a16="http://schemas.microsoft.com/office/drawing/2014/main" id="{044B6258-AF23-A804-DE73-7237F5B8142E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sp>
        <p:nvSpPr>
          <p:cNvPr id="25" name="TextBox 24">
            <a:extLst>
              <a:ext uri="{FF2B5EF4-FFF2-40B4-BE49-F238E27FC236}">
                <a16:creationId xmlns:a16="http://schemas.microsoft.com/office/drawing/2014/main" id="{4A10B529-DCF3-D41E-70D1-9C0F2174F431}"/>
              </a:ext>
            </a:extLst>
          </p:cNvPr>
          <p:cNvSpPr txBox="1"/>
          <p:nvPr/>
        </p:nvSpPr>
        <p:spPr>
          <a:xfrm>
            <a:off x="2025079" y="2343744"/>
            <a:ext cx="5520513" cy="110799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6600" dirty="0">
                <a:solidFill>
                  <a:srgbClr val="FF0000"/>
                </a:solidFill>
              </a:rPr>
              <a:t>ATUALIZAR</a:t>
            </a:r>
          </a:p>
        </p:txBody>
      </p:sp>
    </p:spTree>
    <p:extLst>
      <p:ext uri="{BB962C8B-B14F-4D97-AF65-F5344CB8AC3E}">
        <p14:creationId xmlns:p14="http://schemas.microsoft.com/office/powerpoint/2010/main" val="11953354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1000"/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19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27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500"/>
                            </p:stCondLst>
                            <p:childTnLst>
                              <p:par>
                                <p:cTn id="29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6" fill="hold">
                            <p:stCondLst>
                              <p:cond delay="500"/>
                            </p:stCondLst>
                            <p:childTnLst>
                              <p:par>
                                <p:cTn id="37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3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4" fill="hold">
                            <p:stCondLst>
                              <p:cond delay="500"/>
                            </p:stCondLst>
                            <p:childTnLst>
                              <p:par>
                                <p:cTn id="4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10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0" dur="10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10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10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5" grpId="0"/>
      <p:bldP spid="17" grpId="0"/>
      <p:bldP spid="19" grpId="0"/>
      <p:bldP spid="2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014205-B517-3669-5613-3C495405D4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noProof="0" dirty="0"/>
              <a:t>Realmente calculando a direção de visão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DB6250EE-AADD-E8D2-0A6F-9763AE998AB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noProof="0" dirty="0"/>
              <a:t>Sem aproximar sempre com o centro da tela.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9D7DBD0-C02C-6D11-1474-9802B9BFAA5D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 smtClean="0"/>
              <a:t>17</a:t>
            </a:fld>
            <a:endParaRPr lang="en-BR"/>
          </a:p>
        </p:txBody>
      </p:sp>
      <p:pic>
        <p:nvPicPr>
          <p:cNvPr id="6" name="Picture 5" descr="A blue triangle on a black background&#10;&#10;Description automatically generated">
            <a:extLst>
              <a:ext uri="{FF2B5EF4-FFF2-40B4-BE49-F238E27FC236}">
                <a16:creationId xmlns:a16="http://schemas.microsoft.com/office/drawing/2014/main" id="{6F365416-4D70-6653-6F31-104DC7397E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6064" y="1757263"/>
            <a:ext cx="5351872" cy="3577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3208083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3BECD60-F5B4-773E-BE74-0C74D7D97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z="2650" dirty="0"/>
              <a:t>Truque para calcular normais</a:t>
            </a:r>
            <a:endParaRPr lang="pt-BR" dirty="0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C09E0658-7265-BF63-B762-D42838E2FDF1}"/>
              </a:ext>
            </a:extLst>
          </p:cNvPr>
          <p:cNvSpPr>
            <a:spLocks noGrp="1"/>
          </p:cNvSpPr>
          <p:nvPr>
            <p:ph type="sldNum" idx="12"/>
          </p:nvPr>
        </p:nvSpPr>
        <p:spPr/>
        <p:txBody>
          <a:bodyPr/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pt-BR"/>
              <a:t>18</a:t>
            </a:fld>
            <a:endParaRPr lang="pt-BR"/>
          </a:p>
        </p:txBody>
      </p:sp>
      <p:pic>
        <p:nvPicPr>
          <p:cNvPr id="1026" name="Picture 2" descr="Tutorials/tips for Normal Maps? - Help - Aseprite Community">
            <a:extLst>
              <a:ext uri="{FF2B5EF4-FFF2-40B4-BE49-F238E27FC236}">
                <a16:creationId xmlns:a16="http://schemas.microsoft.com/office/drawing/2014/main" id="{76B4473E-6C07-6CBE-9C5F-E7162AD0941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8263" y="1002195"/>
            <a:ext cx="7107473" cy="2369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AC607F92-1463-C597-10D7-853239C48EC8}"/>
              </a:ext>
            </a:extLst>
          </p:cNvPr>
          <p:cNvGrpSpPr/>
          <p:nvPr/>
        </p:nvGrpSpPr>
        <p:grpSpPr>
          <a:xfrm>
            <a:off x="6479218" y="3395864"/>
            <a:ext cx="1935487" cy="1589393"/>
            <a:chOff x="3545518" y="3667101"/>
            <a:chExt cx="1935487" cy="1589393"/>
          </a:xfrm>
        </p:grpSpPr>
        <p:sp>
          <p:nvSpPr>
            <p:cNvPr id="7" name="Parallelogram 6">
              <a:extLst>
                <a:ext uri="{FF2B5EF4-FFF2-40B4-BE49-F238E27FC236}">
                  <a16:creationId xmlns:a16="http://schemas.microsoft.com/office/drawing/2014/main" id="{CB1FA4BE-A1E3-DC57-9BA2-B914A333AB06}"/>
                </a:ext>
              </a:extLst>
            </p:cNvPr>
            <p:cNvSpPr/>
            <p:nvPr/>
          </p:nvSpPr>
          <p:spPr>
            <a:xfrm rot="19819600">
              <a:off x="4155200" y="4223715"/>
              <a:ext cx="1325805" cy="963176"/>
            </a:xfrm>
            <a:prstGeom prst="parallelogram">
              <a:avLst>
                <a:gd name="adj" fmla="val 56260"/>
              </a:avLst>
            </a:prstGeom>
            <a:solidFill>
              <a:srgbClr val="B55E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Parallelogram 7">
              <a:extLst>
                <a:ext uri="{FF2B5EF4-FFF2-40B4-BE49-F238E27FC236}">
                  <a16:creationId xmlns:a16="http://schemas.microsoft.com/office/drawing/2014/main" id="{CEEC181D-57D5-A8FF-5214-26A3569D99B4}"/>
                </a:ext>
              </a:extLst>
            </p:cNvPr>
            <p:cNvSpPr/>
            <p:nvPr/>
          </p:nvSpPr>
          <p:spPr>
            <a:xfrm rot="1371826" flipH="1">
              <a:off x="3545518" y="4224317"/>
              <a:ext cx="1209932" cy="1032177"/>
            </a:xfrm>
            <a:prstGeom prst="parallelogram">
              <a:avLst>
                <a:gd name="adj" fmla="val 42306"/>
              </a:avLst>
            </a:prstGeom>
            <a:solidFill>
              <a:srgbClr val="4760D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Diamond 8">
              <a:extLst>
                <a:ext uri="{FF2B5EF4-FFF2-40B4-BE49-F238E27FC236}">
                  <a16:creationId xmlns:a16="http://schemas.microsoft.com/office/drawing/2014/main" id="{157DC936-11F3-2C13-2D28-D59F43C63250}"/>
                </a:ext>
              </a:extLst>
            </p:cNvPr>
            <p:cNvSpPr/>
            <p:nvPr/>
          </p:nvSpPr>
          <p:spPr>
            <a:xfrm rot="5226631">
              <a:off x="4141052" y="3310471"/>
              <a:ext cx="667313" cy="1380573"/>
            </a:xfrm>
            <a:prstGeom prst="diamond">
              <a:avLst/>
            </a:prstGeom>
            <a:solidFill>
              <a:srgbClr val="81C0D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pic>
        <p:nvPicPr>
          <p:cNvPr id="5" name="Picture 4" descr="A colorful circle with black background&#10;&#10;Description automatically generated">
            <a:extLst>
              <a:ext uri="{FF2B5EF4-FFF2-40B4-BE49-F238E27FC236}">
                <a16:creationId xmlns:a16="http://schemas.microsoft.com/office/drawing/2014/main" id="{7E25A13C-64B9-B22C-77E6-7C711D47D90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20584" t="21781" r="20584" b="21781"/>
          <a:stretch/>
        </p:blipFill>
        <p:spPr>
          <a:xfrm>
            <a:off x="4432319" y="3427257"/>
            <a:ext cx="1746916" cy="1752506"/>
          </a:xfrm>
          <a:prstGeom prst="rect">
            <a:avLst/>
          </a:prstGeom>
        </p:spPr>
      </p:pic>
      <p:pic>
        <p:nvPicPr>
          <p:cNvPr id="6" name="Picture 2" descr="geom-split-vertices - npm">
            <a:extLst>
              <a:ext uri="{FF2B5EF4-FFF2-40B4-BE49-F238E27FC236}">
                <a16:creationId xmlns:a16="http://schemas.microsoft.com/office/drawing/2014/main" id="{32F87A5D-E5E6-635B-37D8-D14A4D20E49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8531" t="15988" r="8531" b="15988"/>
          <a:stretch/>
        </p:blipFill>
        <p:spPr bwMode="auto">
          <a:xfrm>
            <a:off x="429532" y="3527362"/>
            <a:ext cx="3844941" cy="17738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5768781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7" name="Google Shape;517;p62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Hermite spline interpolation (X3D simplificado)</a:t>
            </a:r>
            <a:endParaRPr/>
          </a:p>
        </p:txBody>
      </p:sp>
      <p:sp>
        <p:nvSpPr>
          <p:cNvPr id="518" name="Google Shape;518;p62"/>
          <p:cNvSpPr txBox="1">
            <a:spLocks noGrp="1"/>
          </p:cNvSpPr>
          <p:nvPr>
            <p:ph type="body" idx="1"/>
          </p:nvPr>
        </p:nvSpPr>
        <p:spPr>
          <a:xfrm>
            <a:off x="390550" y="682794"/>
            <a:ext cx="8428200" cy="1918459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400" dirty="0">
                <a:highlight>
                  <a:srgbClr val="FFFFFF"/>
                </a:highlight>
              </a:rPr>
              <a:t>(t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≤ fraction &lt;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), where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400" dirty="0">
                <a:highlight>
                  <a:srgbClr val="FFFFFF"/>
                </a:highlight>
              </a:rPr>
              <a:t> is the key at (i), and 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400" dirty="0">
                <a:highlight>
                  <a:srgbClr val="FFFFFF"/>
                </a:highlight>
              </a:rPr>
              <a:t> is the key at (i+1)</a:t>
            </a:r>
            <a:endParaRPr sz="16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200" dirty="0">
                <a:highlight>
                  <a:srgbClr val="FFFFFF"/>
                </a:highlight>
              </a:rPr>
              <a:t>s = (t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 / (t</a:t>
            </a:r>
            <a:r>
              <a:rPr lang="en-BR" sz="1200" baseline="-25000" dirty="0">
                <a:highlight>
                  <a:srgbClr val="FFFFFF"/>
                </a:highlight>
              </a:rPr>
              <a:t>i+1</a:t>
            </a:r>
            <a:r>
              <a:rPr lang="en-BR" sz="1200" dirty="0">
                <a:highlight>
                  <a:srgbClr val="FFFFFF"/>
                </a:highlight>
              </a:rPr>
              <a:t> - t</a:t>
            </a:r>
            <a:r>
              <a:rPr lang="en-BR" sz="1200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)</a:t>
            </a:r>
          </a:p>
          <a:p>
            <a:pPr marL="0" indent="0">
              <a:spcBef>
                <a:spcPts val="1600"/>
              </a:spcBef>
            </a:pPr>
            <a:r>
              <a:rPr lang="en-US" sz="1200" dirty="0">
                <a:highlight>
                  <a:srgbClr val="FFFFFF"/>
                </a:highlight>
              </a:rPr>
              <a:t>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</a:t>
            </a:r>
            <a:r>
              <a:rPr lang="en-US" sz="1200" dirty="0" err="1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</a:t>
            </a:r>
            <a:r>
              <a:rPr lang="en-US" sz="1200" dirty="0">
                <a:highlight>
                  <a:srgbClr val="FFFFFF"/>
                </a:highlight>
              </a:rPr>
              <a:t> and the </a:t>
            </a:r>
            <a:r>
              <a:rPr lang="en-US" sz="1200" dirty="0" err="1">
                <a:highlight>
                  <a:srgbClr val="FFFFFF"/>
                </a:highlight>
              </a:rPr>
              <a:t>keyValue</a:t>
            </a:r>
            <a:r>
              <a:rPr lang="en-US" sz="1200" dirty="0">
                <a:highlight>
                  <a:srgbClr val="FFFFFF"/>
                </a:highlight>
              </a:rPr>
              <a:t> at key (i+1) is denoted as </a:t>
            </a:r>
            <a:r>
              <a:rPr lang="en-US" sz="1200" b="1" dirty="0">
                <a:highlight>
                  <a:srgbClr val="FFFFFF"/>
                </a:highlight>
              </a:rPr>
              <a:t>v</a:t>
            </a:r>
            <a:r>
              <a:rPr lang="en-US" sz="1200" baseline="-25000" dirty="0">
                <a:highlight>
                  <a:srgbClr val="FFFFFF"/>
                </a:highlight>
              </a:rPr>
              <a:t>i+1</a:t>
            </a:r>
            <a:r>
              <a:rPr lang="en-US" sz="1200" dirty="0">
                <a:highlight>
                  <a:srgbClr val="FFFFFF"/>
                </a:highlight>
              </a:rPr>
              <a:t>.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600"/>
              </a:spcBef>
              <a:spcAft>
                <a:spcPts val="0"/>
              </a:spcAft>
              <a:buNone/>
            </a:pPr>
            <a:r>
              <a:rPr lang="en-BR" sz="1600" b="1" dirty="0">
                <a:highlight>
                  <a:srgbClr val="FFFFFF"/>
                </a:highlight>
              </a:rPr>
              <a:t>v</a:t>
            </a:r>
            <a:r>
              <a:rPr lang="en-BR" sz="1400" baseline="-25000" dirty="0">
                <a:highlight>
                  <a:srgbClr val="FFFFFF"/>
                </a:highlight>
              </a:rPr>
              <a:t>s</a:t>
            </a:r>
            <a:r>
              <a:rPr lang="en-BR" sz="1600" dirty="0">
                <a:highlight>
                  <a:srgbClr val="FFFFFF"/>
                </a:highlight>
              </a:rPr>
              <a:t> = </a:t>
            </a:r>
            <a:r>
              <a:rPr lang="en-BR" sz="1600" b="1" dirty="0">
                <a:highlight>
                  <a:srgbClr val="FFFFFF"/>
                </a:highlight>
              </a:rPr>
              <a:t>S</a:t>
            </a:r>
            <a:r>
              <a:rPr lang="en-BR" sz="1400" baseline="30000" dirty="0">
                <a:highlight>
                  <a:srgbClr val="FFFFFF"/>
                </a:highlight>
              </a:rPr>
              <a:t>T</a:t>
            </a:r>
            <a:r>
              <a:rPr lang="en-BR" sz="1600" dirty="0">
                <a:highlight>
                  <a:srgbClr val="FFFFFF"/>
                </a:highlight>
              </a:rPr>
              <a:t> </a:t>
            </a:r>
            <a:r>
              <a:rPr lang="en-BR" sz="1600" b="1" dirty="0">
                <a:highlight>
                  <a:srgbClr val="FFFFFF"/>
                </a:highlight>
              </a:rPr>
              <a:t>H C</a:t>
            </a:r>
            <a:endParaRPr dirty="0">
              <a:highlight>
                <a:srgbClr val="FFFFFF"/>
              </a:highlight>
            </a:endParaRPr>
          </a:p>
        </p:txBody>
      </p:sp>
      <p:sp>
        <p:nvSpPr>
          <p:cNvPr id="519" name="Google Shape;519;p62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19</a:t>
            </a:fld>
            <a:endParaRPr/>
          </a:p>
        </p:txBody>
      </p:sp>
      <p:sp>
        <p:nvSpPr>
          <p:cNvPr id="520" name="Google Shape;520;p62"/>
          <p:cNvSpPr txBox="1"/>
          <p:nvPr/>
        </p:nvSpPr>
        <p:spPr>
          <a:xfrm>
            <a:off x="3246120" y="5404167"/>
            <a:ext cx="452587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800" dirty="0"/>
              <a:t>https://www.web3d.org/documents/specifications/19775-1/V3.3/Part01/components/interp.html</a:t>
            </a:r>
            <a:endParaRPr sz="800" dirty="0"/>
          </a:p>
        </p:txBody>
      </p:sp>
      <p:pic>
        <p:nvPicPr>
          <p:cNvPr id="521" name="Google Shape;521;p6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90550" y="2508206"/>
            <a:ext cx="8162900" cy="1191237"/>
          </a:xfrm>
          <a:prstGeom prst="rect">
            <a:avLst/>
          </a:prstGeom>
          <a:noFill/>
          <a:ln>
            <a:noFill/>
          </a:ln>
        </p:spPr>
      </p:pic>
      <p:sp>
        <p:nvSpPr>
          <p:cNvPr id="522" name="Google Shape;522;p62"/>
          <p:cNvSpPr txBox="1">
            <a:spLocks noGrp="1"/>
          </p:cNvSpPr>
          <p:nvPr>
            <p:ph type="body" idx="1"/>
          </p:nvPr>
        </p:nvSpPr>
        <p:spPr>
          <a:xfrm>
            <a:off x="390550" y="3582159"/>
            <a:ext cx="8680500" cy="2027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dirty="0"/>
              <a:t>If the velocity vector is not specified, it is calculated as follows:</a:t>
            </a:r>
            <a:endParaRPr sz="12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/>
              <a:t>T</a:t>
            </a:r>
            <a:r>
              <a:rPr lang="en-BR" sz="1300" baseline="-25000" dirty="0"/>
              <a:t>i</a:t>
            </a:r>
            <a:r>
              <a:rPr lang="en-BR" sz="1300" dirty="0"/>
              <a:t> = (</a:t>
            </a:r>
            <a:r>
              <a:rPr lang="en-BR" sz="1300" b="1" dirty="0"/>
              <a:t>v</a:t>
            </a:r>
            <a:r>
              <a:rPr lang="en-BR" sz="1300" baseline="-25000" dirty="0"/>
              <a:t>i+1</a:t>
            </a:r>
            <a:r>
              <a:rPr lang="en-BR" sz="1300" dirty="0"/>
              <a:t> - </a:t>
            </a:r>
            <a:r>
              <a:rPr lang="en-BR" sz="1300" b="1" dirty="0"/>
              <a:t>v</a:t>
            </a:r>
            <a:r>
              <a:rPr lang="en-BR" sz="1300" baseline="-25000" dirty="0"/>
              <a:t>i-1</a:t>
            </a:r>
            <a:r>
              <a:rPr lang="en-BR" sz="1300" dirty="0"/>
              <a:t>) / 2</a:t>
            </a:r>
            <a:endParaRPr sz="13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600" dirty="0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dirty="0"/>
              <a:t>If the interpolator is not closed, and the first and last velocity vectors are not specified by the author:</a:t>
            </a:r>
            <a:endParaRPr sz="1200" dirty="0"/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0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0</a:t>
            </a:r>
            <a:r>
              <a:rPr lang="en-BR" sz="1300" baseline="-25000" dirty="0"/>
              <a:t>N-1</a:t>
            </a:r>
            <a:r>
              <a:rPr lang="en-BR" sz="1300" dirty="0"/>
              <a:t> = </a:t>
            </a:r>
            <a:r>
              <a:rPr lang="en-BR" sz="1300" b="1" dirty="0"/>
              <a:t>T</a:t>
            </a:r>
            <a:r>
              <a:rPr lang="en-BR" sz="1300" baseline="30000" dirty="0"/>
              <a:t>1</a:t>
            </a:r>
            <a:r>
              <a:rPr lang="en-BR" sz="1300" baseline="-25000" dirty="0"/>
              <a:t>N-1</a:t>
            </a:r>
            <a:r>
              <a:rPr lang="en-BR" sz="1300" dirty="0"/>
              <a:t> = 0</a:t>
            </a:r>
            <a:endParaRPr sz="1800" dirty="0">
              <a:highlight>
                <a:srgbClr val="FFFFFF"/>
              </a:highlight>
            </a:endParaRPr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AC92E1E1-A1B7-8898-E6E4-D26C8C0AB222}"/>
              </a:ext>
            </a:extLst>
          </p:cNvPr>
          <p:cNvGrpSpPr/>
          <p:nvPr/>
        </p:nvGrpSpPr>
        <p:grpSpPr>
          <a:xfrm>
            <a:off x="2658359" y="4118888"/>
            <a:ext cx="4788816" cy="307777"/>
            <a:chOff x="2658359" y="4118888"/>
            <a:chExt cx="4788816" cy="307777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43C6A533-73F3-A0B9-7D1C-F4DD45572787}"/>
                </a:ext>
              </a:extLst>
            </p:cNvPr>
            <p:cNvSpPr txBox="1"/>
            <p:nvPr/>
          </p:nvSpPr>
          <p:spPr>
            <a:xfrm>
              <a:off x="3246120" y="4118888"/>
              <a:ext cx="4201055" cy="307777"/>
            </a:xfrm>
            <a:prstGeom prst="rect">
              <a:avLst/>
            </a:prstGeom>
            <a:noFill/>
            <a:ln w="19050">
              <a:solidFill>
                <a:srgbClr val="FF0000"/>
              </a:solidFill>
            </a:ln>
          </p:spPr>
          <p:txBody>
            <a:bodyPr wrap="square">
              <a:spAutoFit/>
            </a:bodyPr>
            <a:lstStyle/>
            <a:p>
              <a:pPr marL="0" lvl="0" indent="0" algn="l" rtl="0">
                <a:spcBef>
                  <a:spcPts val="400"/>
                </a:spcBef>
                <a:spcAft>
                  <a:spcPts val="0"/>
                </a:spcAft>
                <a:buClr>
                  <a:schemeClr val="dk1"/>
                </a:buClr>
                <a:buSzPts val="2000"/>
                <a:buFont typeface="Verdana"/>
                <a:buNone/>
              </a:pPr>
              <a:r>
                <a:rPr lang="pt-BR" dirty="0"/>
                <a:t>Tangentes de Hermite / Interpolação Catmull-Rom</a:t>
              </a:r>
            </a:p>
          </p:txBody>
        </p:sp>
        <p:cxnSp>
          <p:nvCxnSpPr>
            <p:cNvPr id="5" name="Straight Arrow Connector 4">
              <a:extLst>
                <a:ext uri="{FF2B5EF4-FFF2-40B4-BE49-F238E27FC236}">
                  <a16:creationId xmlns:a16="http://schemas.microsoft.com/office/drawing/2014/main" id="{993DC0DD-3C39-2A41-0470-AB4E19A69E37}"/>
                </a:ext>
              </a:extLst>
            </p:cNvPr>
            <p:cNvCxnSpPr>
              <a:cxnSpLocks/>
              <a:stCxn id="3" idx="1"/>
            </p:cNvCxnSpPr>
            <p:nvPr/>
          </p:nvCxnSpPr>
          <p:spPr>
            <a:xfrm flipH="1">
              <a:off x="2658359" y="4272777"/>
              <a:ext cx="587761" cy="0"/>
            </a:xfrm>
            <a:prstGeom prst="straightConnector1">
              <a:avLst/>
            </a:prstGeom>
            <a:ln w="19050"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1" name="Google Shape;421;p5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rgbClr val="C00026"/>
              </a:buClr>
              <a:buSzPts val="2667"/>
              <a:buFont typeface="Verdana"/>
              <a:buNone/>
            </a:pPr>
            <a:r>
              <a:rPr lang="en-BR"/>
              <a:t>Revisão</a:t>
            </a:r>
            <a:endParaRPr/>
          </a:p>
        </p:txBody>
      </p:sp>
      <p:sp>
        <p:nvSpPr>
          <p:cNvPr id="422" name="Google Shape;422;p53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32" cy="44961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</a:pPr>
            <a:r>
              <a:rPr lang="en-BR" sz="2400"/>
              <a:t>Iluminação</a:t>
            </a:r>
            <a:endParaRPr sz="2400"/>
          </a:p>
          <a:p>
            <a:pPr marL="342900" lvl="0" indent="-342900" algn="l" rtl="0">
              <a:spcBef>
                <a:spcPts val="480"/>
              </a:spcBef>
              <a:spcAft>
                <a:spcPts val="0"/>
              </a:spcAft>
              <a:buSzPts val="2400"/>
              <a:buChar char="•"/>
            </a:pPr>
            <a:r>
              <a:rPr lang="en-BR" sz="2400"/>
              <a:t>Interpolação</a:t>
            </a:r>
            <a:endParaRPr sz="2400"/>
          </a:p>
          <a:p>
            <a:pPr marL="0" lvl="0" indent="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Verdana"/>
              <a:buNone/>
            </a:pPr>
            <a:endParaRPr sz="2400"/>
          </a:p>
        </p:txBody>
      </p:sp>
      <p:sp>
        <p:nvSpPr>
          <p:cNvPr id="423" name="Google Shape;423;p5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5013" cy="30427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</a:t>
            </a:fld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5B256B6F-41FA-33E5-56A1-453A34AA2A39}"/>
              </a:ext>
            </a:extLst>
          </p:cNvPr>
          <p:cNvSpPr/>
          <p:nvPr/>
        </p:nvSpPr>
        <p:spPr>
          <a:xfrm>
            <a:off x="5179625" y="715675"/>
            <a:ext cx="3503749" cy="194345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Picture 6" descr="A black background with a black square&#10;&#10;Description automatically generated with medium confidence">
            <a:extLst>
              <a:ext uri="{FF2B5EF4-FFF2-40B4-BE49-F238E27FC236}">
                <a16:creationId xmlns:a16="http://schemas.microsoft.com/office/drawing/2014/main" id="{FC57E889-20CF-DE05-A7E2-FDA6B2CA498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20535" y="721509"/>
            <a:ext cx="3021927" cy="1928170"/>
          </a:xfrm>
          <a:prstGeom prst="rect">
            <a:avLst/>
          </a:prstGeom>
        </p:spPr>
      </p:pic>
      <p:pic>
        <p:nvPicPr>
          <p:cNvPr id="528" name="Google Shape;528;p63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29" name="Google Shape;529;p63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30" name="Google Shape;530;p63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20</a:t>
            </a:fld>
            <a:endParaRPr/>
          </a:p>
        </p:txBody>
      </p:sp>
      <p:sp>
        <p:nvSpPr>
          <p:cNvPr id="531" name="Google Shape;531;p63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sp>
        <p:nvSpPr>
          <p:cNvPr id="535" name="Google Shape;535;p63"/>
          <p:cNvSpPr txBox="1"/>
          <p:nvPr/>
        </p:nvSpPr>
        <p:spPr>
          <a:xfrm>
            <a:off x="335025" y="3658900"/>
            <a:ext cx="8545024" cy="2041554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spcBef>
                <a:spcPts val="400"/>
              </a:spcBef>
            </a:pPr>
            <a:r>
              <a:rPr lang="en-BR" b="1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(t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(t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- t</a:t>
            </a:r>
            <a:r>
              <a:rPr lang="en-BR" baseline="-25000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dirty="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= (0.5 - 0.4) / (0.6 - 0.4) = 0.1 / 0.2 = 0.5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i+1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i-1</a:t>
            </a:r>
            <a:r>
              <a:rPr lang="en-BR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2:</a:t>
            </a:r>
            <a:endParaRPr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1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(1, 1, 0) - (-3, 1, 0) ) / 2 = (4, 0, 0) / 2 = (2, 0, 0)</a:t>
            </a:r>
            <a:endParaRPr sz="1300" dirty="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marL="381000" marR="381000" lvl="0" indent="0" algn="l" rtl="0">
              <a:lnSpc>
                <a:spcPct val="115000"/>
              </a:lnSpc>
              <a:spcBef>
                <a:spcPts val="1200"/>
              </a:spcBef>
              <a:spcAft>
                <a:spcPts val="1200"/>
              </a:spcAft>
              <a:buNone/>
            </a:pP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3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= (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4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 - </a:t>
            </a:r>
            <a:r>
              <a:rPr lang="en-BR" sz="1300" b="1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300" baseline="-250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2</a:t>
            </a:r>
            <a:r>
              <a:rPr lang="en-BR" sz="130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) / 2 = ( (3, -1, 0) - (-1, -1, 0) ) / 2 = (4, 0, 0) / 2 = (2, 0, 0)</a:t>
            </a:r>
            <a:endParaRPr dirty="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32" name="Google Shape;532;p63"/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533" name="Google Shape;533;p63"/>
            <p:cNvCxnSpPr>
              <a:cxnSpLocks/>
              <a:stCxn id="534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34" name="Google Shape;534;p63"/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5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1000"/>
                                        <p:tgtEl>
                                          <p:spTgt spid="53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1000"/>
                                        <p:tgtEl>
                                          <p:spTgt spid="53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53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1000"/>
                                        <p:tgtEl>
                                          <p:spTgt spid="53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1" name="Google Shape;541;p6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42" name="Google Shape;542;p6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43" name="Google Shape;543;p6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21</a:t>
            </a:fld>
            <a:endParaRPr/>
          </a:p>
        </p:txBody>
      </p:sp>
      <p:sp>
        <p:nvSpPr>
          <p:cNvPr id="544" name="Google Shape;544;p64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48" name="Google Shape;548;p64" descr="{&quot;font&quot;:{&quot;family&quot;:&quot;Arial&quot;,&quot;color&quot;:&quot;#000000&quot;,&quot;size&quot;:12},&quot;backgroundColorModified&quot;:null,&quot;code&quot;:&quot;$$S=\\begin{bmatrix}\n{0.125}\\\\\n{0.25}\\\\\n{0.5}\\\\\n{1}\\\\\n\\end{bmatrix}^{T}$$&quot;,&quot;aid&quot;:null,&quot;backgroundColor&quot;:&quot;#FFFFFF&quot;,&quot;type&quot;:&quot;$$&quot;,&quot;id&quot;:&quot;2&quot;,&quot;ts&quot;:1634773041551,&quot;cs&quot;:&quot;L0DNntMm6C1SXyfqnTA11Q==&quot;,&quot;size&quot;:{&quot;width&quot;:113.33333333333333,&quot;height&quot;:101.5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48175" y="3654525"/>
            <a:ext cx="1079500" cy="966788"/>
          </a:xfrm>
          <a:prstGeom prst="rect">
            <a:avLst/>
          </a:prstGeom>
          <a:noFill/>
          <a:ln>
            <a:noFill/>
          </a:ln>
        </p:spPr>
      </p:pic>
      <p:pic>
        <p:nvPicPr>
          <p:cNvPr id="549" name="Google Shape;549;p64" descr="{&quot;type&quot;:&quot;$$&quot;,&quot;backgroundColorModified&quot;:false,&quot;font&quot;:{&quot;color&quot;:&quot;#000000&quot;,&quot;family&quot;:&quot;Arial&quot;,&quot;size&quot;:12},&quot;backgroundColor&quot;:&quot;#FFFFFF&quot;,&quot;id&quot;:&quot;3&quot;,&quot;aid&quot;:null,&quot;code&quot;:&quot;$$H=\\begin{bmatrix}\n{2}&amp;{-2}&amp;{1}&amp;{1}\\\\\n{-3}&amp;{3}&amp;{-2}&amp;{-1}\\\\\n{0}&amp;{0}&amp;{1}&amp;{0}\\\\\n{1}&amp;{0}&amp;{0}&amp;{0}\\\\\n\\end{bmatrix}$$&quot;,&quot;ts&quot;:1634774566274,&quot;cs&quot;:&quot;Zrd3auadByoiB8Vy0Ql6IQ==&quot;,&quot;size&quot;:{&quot;width&quot;:212.5,&quot;height&quot;:97.66666666666669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1504275" y="3672792"/>
            <a:ext cx="2024063" cy="930275"/>
          </a:xfrm>
          <a:prstGeom prst="rect">
            <a:avLst/>
          </a:prstGeom>
          <a:noFill/>
          <a:ln>
            <a:noFill/>
          </a:ln>
        </p:spPr>
      </p:pic>
      <p:pic>
        <p:nvPicPr>
          <p:cNvPr id="550" name="Google Shape;550;p64" descr="{&quot;id&quot;:&quot;4&quot;,&quot;code&quot;:&quot;$$C=\\begin{bmatrix}\n{-1}&amp;{-1}&amp;{0}\\\\\n{1}&amp;{1}&amp;{0}\\\\\n{2}&amp;{0}&amp;{0}\\\\\n{2}&amp;{0}&amp;{0}\\\\\n\\end{bmatrix}$$&quot;,&quot;backgroundColorModified&quot;:false,&quot;backgroundColor&quot;:&quot;#FFFFFF&quot;,&quot;font&quot;:{&quot;family&quot;:&quot;Arial&quot;,&quot;size&quot;:12,&quot;color&quot;:&quot;#000000&quot;},&quot;aid&quot;:null,&quot;type&quot;:&quot;$$&quot;,&quot;ts&quot;:1634774702802,&quot;cs&quot;:&quot;lXdQj8WtYA6MSHApMZVcwQ==&quot;,&quot;size&quot;:{&quot;width&quot;:152.33333333333334,&quot;height&quot;:97.66666666666667}}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3810000" y="3672787"/>
            <a:ext cx="1450975" cy="930275"/>
          </a:xfrm>
          <a:prstGeom prst="rect">
            <a:avLst/>
          </a:prstGeom>
          <a:noFill/>
          <a:ln>
            <a:noFill/>
          </a:ln>
        </p:spPr>
      </p:pic>
      <p:sp>
        <p:nvSpPr>
          <p:cNvPr id="551" name="Google Shape;551;p64"/>
          <p:cNvSpPr txBox="1"/>
          <p:nvPr/>
        </p:nvSpPr>
        <p:spPr>
          <a:xfrm>
            <a:off x="348175" y="4907000"/>
            <a:ext cx="3000000" cy="43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500" baseline="-25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S</a:t>
            </a:r>
            <a:r>
              <a:rPr lang="en-BR" sz="1500" baseline="300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T</a:t>
            </a:r>
            <a:r>
              <a:rPr lang="en-BR" sz="16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</a:t>
            </a:r>
            <a:r>
              <a:rPr lang="en-BR" sz="16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H C</a:t>
            </a:r>
            <a:endParaRPr sz="21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</p:txBody>
      </p:sp>
      <p:grpSp>
        <p:nvGrpSpPr>
          <p:cNvPr id="5" name="Google Shape;532;p63">
            <a:extLst>
              <a:ext uri="{FF2B5EF4-FFF2-40B4-BE49-F238E27FC236}">
                <a16:creationId xmlns:a16="http://schemas.microsoft.com/office/drawing/2014/main" id="{367D02A5-5471-6B48-096F-60E3F9C57077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6" name="Google Shape;533;p63">
              <a:extLst>
                <a:ext uri="{FF2B5EF4-FFF2-40B4-BE49-F238E27FC236}">
                  <a16:creationId xmlns:a16="http://schemas.microsoft.com/office/drawing/2014/main" id="{970CE9AC-EEC9-DD56-5E62-8D0B58DBDE2A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Google Shape;534;p63">
              <a:extLst>
                <a:ext uri="{FF2B5EF4-FFF2-40B4-BE49-F238E27FC236}">
                  <a16:creationId xmlns:a16="http://schemas.microsoft.com/office/drawing/2014/main" id="{94E7B6D5-390E-5842-C79B-7E75EA68F25A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5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7" name="Google Shape;557;p6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179625" y="715675"/>
            <a:ext cx="3503749" cy="1943450"/>
          </a:xfrm>
          <a:prstGeom prst="rect">
            <a:avLst/>
          </a:prstGeom>
          <a:noFill/>
          <a:ln>
            <a:noFill/>
          </a:ln>
        </p:spPr>
      </p:pic>
      <p:sp>
        <p:nvSpPr>
          <p:cNvPr id="558" name="Google Shape;558;p6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559" name="Google Shape;559;p6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22</a:t>
            </a:fld>
            <a:endParaRPr/>
          </a:p>
        </p:txBody>
      </p:sp>
      <p:sp>
        <p:nvSpPr>
          <p:cNvPr id="560" name="Google Shape;560;p65"/>
          <p:cNvSpPr txBox="1"/>
          <p:nvPr/>
        </p:nvSpPr>
        <p:spPr>
          <a:xfrm>
            <a:off x="51300" y="594550"/>
            <a:ext cx="7227000" cy="2872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&lt;TimeSensor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cycleInterval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'8'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loop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'true'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&lt;SplinePositionInterpolator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"move"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closed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"false"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     0.00     0.2     0.4      0.6    0.8     1.00"</a:t>
            </a:r>
            <a:endParaRPr sz="900" b="1" dirty="0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keyValue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"-5 -1 0  -3 1 0  -1 -1 0  1 1 0  3 -1 0  5 1 0"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DEF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&lt;Sphere/&gt;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'0.0 1.0 1.0'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'relogio'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'fraction_changed'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'set_fraction'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&lt;ROUTE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'move'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fromField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'value_changed'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toNode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'esfera'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 dirty="0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toField</a:t>
            </a:r>
            <a:r>
              <a:rPr lang="en-BR" sz="900" b="1" dirty="0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 dirty="0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'translation'</a:t>
            </a:r>
            <a:r>
              <a:rPr lang="en-BR" sz="900" b="1" dirty="0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 dirty="0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564" name="Google Shape;564;p65" descr="{&quot;type&quot;:&quot;$$&quot;,&quot;font&quot;:{&quot;color&quot;:&quot;#000000&quot;,&quot;family&quot;:&quot;Arial&quot;,&quot;size&quot;:12},&quot;aid&quot;:null,&quot;backgroundColor&quot;:&quot;#FFFFFF&quot;,&quot;id&quot;:&quot;3&quot;,&quot;backgroundColorModified&quot;:false,&quot;code&quot;:&quot;$$\\text{V}_{s}=\\begin{bmatrix}\n{0.125}&amp;{0.25}&amp;{0.5}&amp;{1}\\\\\n\\end{bmatrix}\\begin{bmatrix}\n{2}&amp;{-2}&amp;{1}&amp;{1}\\\\\n{-3}&amp;{3}&amp;{-2}&amp;{-1}\\\\\n{0}&amp;{0}&amp;{1}&amp;{0}\\\\\n{1}&amp;{0}&amp;{0}&amp;{0}\\\\\n\\end{bmatrix}\\cdot\\begin{bmatrix}\n{-1}&amp;{-1}&amp;{0}\\\\\n{1}&amp;{1}&amp;{0}\\\\\n{2}&amp;{0}&amp;{0}\\\\\n{2}&amp;{0}&amp;{0}\\\\\n\\end{bmatrix}$$&quot;,&quot;ts&quot;:1634774888642,&quot;cs&quot;:&quot;pnh+EZUno2d3yE/SpWzIwg==&quot;,&quot;size&quot;:{&quot;width&quot;:527.5,&quot;height&quot;:98}}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07250" y="3923638"/>
            <a:ext cx="5024438" cy="933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565" name="Google Shape;565;p65" descr="{&quot;backgroundColorModified&quot;:null,&quot;type&quot;:&quot;$$&quot;,&quot;font&quot;:{&quot;color&quot;:&quot;#000000&quot;,&quot;family&quot;:&quot;Arial&quot;,&quot;size&quot;:12},&quot;backgroundColor&quot;:&quot;#FFFFFF&quot;,&quot;aid&quot;:null,&quot;id&quot;:&quot;5&quot;,&quot;code&quot;:&quot;$$=\\begin{bmatrix}\n{0}&amp;{0}&amp;{0}\\\\\n\\end{bmatrix}$$&quot;,&quot;ts&quot;:1634775038668,&quot;cs&quot;:&quot;Kctgp3IpcR82ExkIabTQfg==&quot;,&quot;size&quot;:{&quot;width&quot;:92.83333333333333,&quot;height&quot;:18.833333333333332}}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603325" y="4300675"/>
            <a:ext cx="884238" cy="17938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" name="Google Shape;532;p63">
            <a:extLst>
              <a:ext uri="{FF2B5EF4-FFF2-40B4-BE49-F238E27FC236}">
                <a16:creationId xmlns:a16="http://schemas.microsoft.com/office/drawing/2014/main" id="{9B5B75DC-A088-F8B7-449D-B34B74F74948}"/>
              </a:ext>
            </a:extLst>
          </p:cNvPr>
          <p:cNvGrpSpPr/>
          <p:nvPr/>
        </p:nvGrpSpPr>
        <p:grpSpPr>
          <a:xfrm>
            <a:off x="4034673" y="98707"/>
            <a:ext cx="4042398" cy="1500929"/>
            <a:chOff x="5142383" y="98709"/>
            <a:chExt cx="3577026" cy="1500929"/>
          </a:xfrm>
        </p:grpSpPr>
        <p:cxnSp>
          <p:nvCxnSpPr>
            <p:cNvPr id="6" name="Google Shape;533;p63">
              <a:extLst>
                <a:ext uri="{FF2B5EF4-FFF2-40B4-BE49-F238E27FC236}">
                  <a16:creationId xmlns:a16="http://schemas.microsoft.com/office/drawing/2014/main" id="{06F6ABF6-AF07-12B7-CFA0-C2CD6A3911C0}"/>
                </a:ext>
              </a:extLst>
            </p:cNvPr>
            <p:cNvCxnSpPr>
              <a:cxnSpLocks/>
              <a:stCxn id="7" idx="2"/>
            </p:cNvCxnSpPr>
            <p:nvPr/>
          </p:nvCxnSpPr>
          <p:spPr>
            <a:xfrm>
              <a:off x="6930896" y="468011"/>
              <a:ext cx="816499" cy="1131627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7" name="Google Shape;534;p63">
              <a:extLst>
                <a:ext uri="{FF2B5EF4-FFF2-40B4-BE49-F238E27FC236}">
                  <a16:creationId xmlns:a16="http://schemas.microsoft.com/office/drawing/2014/main" id="{C10FF148-F745-7C26-CF33-3AEFC1CE22CF}"/>
                </a:ext>
              </a:extLst>
            </p:cNvPr>
            <p:cNvSpPr txBox="1"/>
            <p:nvPr/>
          </p:nvSpPr>
          <p:spPr>
            <a:xfrm>
              <a:off x="5142383" y="98709"/>
              <a:ext cx="3577026" cy="36930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posição da interpolação depois de 4 segundos (t=0.5)?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5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5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1" name="Google Shape;571;p66"/>
          <p:cNvSpPr txBox="1">
            <a:spLocks noGrp="1"/>
          </p:cNvSpPr>
          <p:nvPr>
            <p:ph type="body" idx="1"/>
          </p:nvPr>
        </p:nvSpPr>
        <p:spPr>
          <a:xfrm>
            <a:off x="955687" y="1402663"/>
            <a:ext cx="7343700" cy="59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000"/>
              <a:buFont typeface="Verdana"/>
              <a:buNone/>
            </a:pPr>
            <a:r>
              <a:rPr lang="en-BR"/>
              <a:t>Computação Gráfica</a:t>
            </a:r>
            <a:endParaRPr/>
          </a:p>
        </p:txBody>
      </p:sp>
      <p:sp>
        <p:nvSpPr>
          <p:cNvPr id="4" name="Google Shape;926;p84">
            <a:extLst>
              <a:ext uri="{FF2B5EF4-FFF2-40B4-BE49-F238E27FC236}">
                <a16:creationId xmlns:a16="http://schemas.microsoft.com/office/drawing/2014/main" id="{84ADE440-70D3-7993-9C1F-B5C671CFA3B7}"/>
              </a:ext>
            </a:extLst>
          </p:cNvPr>
          <p:cNvSpPr txBox="1">
            <a:spLocks noGrp="1"/>
          </p:cNvSpPr>
          <p:nvPr>
            <p:ph type="body" idx="2"/>
          </p:nvPr>
        </p:nvSpPr>
        <p:spPr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228600" algn="ctr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lt1"/>
              </a:buClr>
              <a:buSzPts val="1667"/>
              <a:buFont typeface="Arial"/>
              <a:buNone/>
              <a:defRPr sz="1667" b="0" i="0" u="none" strike="noStrike" cap="none">
                <a:solidFill>
                  <a:schemeClr val="lt1"/>
                </a:solidFill>
                <a:latin typeface="Verdana"/>
                <a:ea typeface="Verdana"/>
                <a:cs typeface="Verdana"/>
                <a:sym typeface="Verdana"/>
              </a:defRPr>
            </a:lvl1pPr>
            <a:lvl2pPr marL="914400" marR="0" lvl="1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2pPr>
            <a:lvl3pPr marL="1371600" marR="0" lvl="2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•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3pPr>
            <a:lvl4pPr marL="1828800" marR="0" lvl="3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–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4pPr>
            <a:lvl5pPr marL="2286000" marR="0" lvl="4" indent="-323850" algn="l" rtl="0">
              <a:lnSpc>
                <a:spcPct val="100000"/>
              </a:lnSpc>
              <a:spcBef>
                <a:spcPts val="300"/>
              </a:spcBef>
              <a:spcAft>
                <a:spcPts val="0"/>
              </a:spcAft>
              <a:buClr>
                <a:schemeClr val="dk1"/>
              </a:buClr>
              <a:buSzPts val="1500"/>
              <a:buFont typeface="Arial"/>
              <a:buChar char="»"/>
              <a:defRPr sz="1500" b="0" i="0" u="none" strike="noStrike" cap="none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defRPr>
            </a:lvl5pPr>
            <a:lvl6pPr marL="2743200" marR="0" lvl="5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334454" algn="l" rtl="0">
              <a:lnSpc>
                <a:spcPct val="100000"/>
              </a:lnSpc>
              <a:spcBef>
                <a:spcPts val="333"/>
              </a:spcBef>
              <a:spcAft>
                <a:spcPts val="0"/>
              </a:spcAft>
              <a:buClr>
                <a:schemeClr val="dk1"/>
              </a:buClr>
              <a:buSzPts val="1667"/>
              <a:buFont typeface="Arial"/>
              <a:buChar char="•"/>
              <a:defRPr sz="1667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Luciano Soares</a:t>
            </a:r>
            <a:endParaRPr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pt-BR" sz="2333" dirty="0"/>
              <a:t>&lt;</a:t>
            </a:r>
            <a:r>
              <a:rPr lang="pt-BR" sz="2333" dirty="0" err="1"/>
              <a:t>lpsoares@insper.edu.br</a:t>
            </a:r>
            <a:r>
              <a:rPr lang="pt-BR" sz="2333" dirty="0"/>
              <a:t>&gt;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lang="pt-BR"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Fabio Orfali</a:t>
            </a:r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r>
              <a:rPr lang="en-BR" sz="2333" dirty="0"/>
              <a:t>&lt;fabioO1@insper.edu.br&gt;</a:t>
            </a:r>
            <a:endParaRPr sz="2333" dirty="0"/>
          </a:p>
          <a:p>
            <a:pPr marL="0" lvl="0" indent="0" algn="ctr" rtl="0">
              <a:spcBef>
                <a:spcPts val="467"/>
              </a:spcBef>
              <a:spcAft>
                <a:spcPts val="0"/>
              </a:spcAft>
              <a:buClr>
                <a:schemeClr val="lt1"/>
              </a:buClr>
              <a:buSzPts val="2333"/>
              <a:buFont typeface="Verdana"/>
              <a:buNone/>
            </a:pPr>
            <a:endParaRPr sz="2333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8" name="Google Shape;438;p55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Iluminação/Reflexão Ambiente</a:t>
            </a:r>
            <a:endParaRPr/>
          </a:p>
        </p:txBody>
      </p:sp>
      <p:sp>
        <p:nvSpPr>
          <p:cNvPr id="439" name="Google Shape;439;p55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44961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/>
              <a:t>A iluminação ambiente (AmbientLight) resulta da dispersão e reflexão da luz originalmente emitida diretamente por fontes de luz. A quantidade de luz ambiente está associada às luzes individuais na cena. Esta é uma aproximação grosseira de como a reflexão ambiental realmente ocorre na natureza.</a:t>
            </a:r>
            <a:endParaRPr/>
          </a:p>
        </p:txBody>
      </p:sp>
      <p:sp>
        <p:nvSpPr>
          <p:cNvPr id="440" name="Google Shape;440;p55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3</a:t>
            </a:fld>
            <a:endParaRPr/>
          </a:p>
        </p:txBody>
      </p:sp>
      <p:pic>
        <p:nvPicPr>
          <p:cNvPr id="441" name="Google Shape;441;p5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39075" y="2614501"/>
            <a:ext cx="3707100" cy="2552600"/>
          </a:xfrm>
          <a:prstGeom prst="rect">
            <a:avLst/>
          </a:prstGeom>
          <a:noFill/>
          <a:ln>
            <a:noFill/>
          </a:ln>
        </p:spPr>
      </p:pic>
      <p:sp>
        <p:nvSpPr>
          <p:cNvPr id="442" name="Google Shape;442;p55"/>
          <p:cNvSpPr txBox="1"/>
          <p:nvPr/>
        </p:nvSpPr>
        <p:spPr>
          <a:xfrm>
            <a:off x="2224150" y="5401275"/>
            <a:ext cx="6167400" cy="323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fonte: https://flylib.com/books/en/2.451.1.18/1/ e https://learnopengl.com/Lighting/Basic-Lighting</a:t>
            </a:r>
            <a:endParaRPr sz="1100"/>
          </a:p>
        </p:txBody>
      </p:sp>
      <p:pic>
        <p:nvPicPr>
          <p:cNvPr id="443" name="Google Shape;443;p55"/>
          <p:cNvPicPr preferRelativeResize="0"/>
          <p:nvPr/>
        </p:nvPicPr>
        <p:blipFill rotWithShape="1">
          <a:blip r:embed="rId4">
            <a:alphaModFix/>
          </a:blip>
          <a:srcRect l="2510" t="8475" r="1667" b="5650"/>
          <a:stretch/>
        </p:blipFill>
        <p:spPr>
          <a:xfrm>
            <a:off x="532950" y="2614500"/>
            <a:ext cx="3643975" cy="255260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Google Shape;449;p56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Difusa</a:t>
            </a:r>
            <a:endParaRPr dirty="0"/>
          </a:p>
        </p:txBody>
      </p:sp>
      <p:sp>
        <p:nvSpPr>
          <p:cNvPr id="450" name="Google Shape;450;p56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22634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difusa (Diffuse) espalha a luz de forma uniforme, assim não depende do ponto de vista, porém depende da sua relação com a normal da superfície.</a:t>
            </a:r>
            <a:endParaRPr dirty="0"/>
          </a:p>
        </p:txBody>
      </p:sp>
      <p:sp>
        <p:nvSpPr>
          <p:cNvPr id="451" name="Google Shape;451;p56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4</a:t>
            </a:fld>
            <a:endParaRPr/>
          </a:p>
        </p:txBody>
      </p:sp>
      <p:pic>
        <p:nvPicPr>
          <p:cNvPr id="452" name="Google Shape;452;p56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257075" y="2752224"/>
            <a:ext cx="1691000" cy="2219437"/>
          </a:xfrm>
          <a:prstGeom prst="rect">
            <a:avLst/>
          </a:prstGeom>
          <a:noFill/>
          <a:ln>
            <a:noFill/>
          </a:ln>
        </p:spPr>
      </p:pic>
      <p:pic>
        <p:nvPicPr>
          <p:cNvPr id="453" name="Google Shape;453;p5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2455490" y="2553099"/>
            <a:ext cx="1256779" cy="2464593"/>
          </a:xfrm>
          <a:prstGeom prst="rect">
            <a:avLst/>
          </a:prstGeom>
          <a:noFill/>
          <a:ln>
            <a:noFill/>
          </a:ln>
        </p:spPr>
      </p:pic>
      <p:pic>
        <p:nvPicPr>
          <p:cNvPr id="454" name="Google Shape;454;p5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4219700" y="2600687"/>
            <a:ext cx="4217400" cy="23694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" name="Google Shape;460;p57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 dirty="0"/>
              <a:t>Reflexão Especular</a:t>
            </a:r>
            <a:endParaRPr dirty="0"/>
          </a:p>
        </p:txBody>
      </p:sp>
      <p:sp>
        <p:nvSpPr>
          <p:cNvPr id="461" name="Google Shape;461;p57"/>
          <p:cNvSpPr txBox="1">
            <a:spLocks noGrp="1"/>
          </p:cNvSpPr>
          <p:nvPr>
            <p:ph type="body" idx="1"/>
          </p:nvPr>
        </p:nvSpPr>
        <p:spPr>
          <a:xfrm>
            <a:off x="390548" y="838985"/>
            <a:ext cx="8428200" cy="1351865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A reflexão especular (Specular) possui uma reflexividade dependendo da origem da fonte de luz e do ponto de vista.</a:t>
            </a:r>
          </a:p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BR" dirty="0"/>
              <a:t>Nessa reflexão é possível ver pontos mais iluminados.</a:t>
            </a:r>
            <a:endParaRPr dirty="0"/>
          </a:p>
        </p:txBody>
      </p:sp>
      <p:sp>
        <p:nvSpPr>
          <p:cNvPr id="462" name="Google Shape;462;p57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BR"/>
              <a:t>5</a:t>
            </a:fld>
            <a:endParaRPr/>
          </a:p>
        </p:txBody>
      </p:sp>
      <p:pic>
        <p:nvPicPr>
          <p:cNvPr id="463" name="Google Shape;463;p5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75012" y="1977886"/>
            <a:ext cx="3340301" cy="3357257"/>
          </a:xfrm>
          <a:prstGeom prst="rect">
            <a:avLst/>
          </a:prstGeom>
          <a:noFill/>
          <a:ln>
            <a:noFill/>
          </a:ln>
        </p:spPr>
      </p:pic>
      <p:pic>
        <p:nvPicPr>
          <p:cNvPr id="464" name="Google Shape;464;p57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848800" y="2190850"/>
            <a:ext cx="3075325" cy="30753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Google Shape;470;p58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Resultado Final</a:t>
            </a:r>
            <a:endParaRPr/>
          </a:p>
        </p:txBody>
      </p:sp>
      <p:sp>
        <p:nvSpPr>
          <p:cNvPr id="471" name="Google Shape;471;p58"/>
          <p:cNvSpPr txBox="1">
            <a:spLocks noGrp="1"/>
          </p:cNvSpPr>
          <p:nvPr>
            <p:ph type="body" idx="1"/>
          </p:nvPr>
        </p:nvSpPr>
        <p:spPr>
          <a:xfrm>
            <a:off x="230476" y="890583"/>
            <a:ext cx="8913524" cy="6945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fontScale="92500"/>
          </a:bodyPr>
          <a:lstStyle/>
          <a:p>
            <a:pPr marL="0" lvl="0" indent="0" algn="l" rtl="0">
              <a:spcBef>
                <a:spcPts val="4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b="1" dirty="0">
                <a:highlight>
                  <a:srgbClr val="FFFFFF"/>
                </a:highlight>
              </a:rPr>
              <a:t>I</a:t>
            </a:r>
            <a:r>
              <a:rPr lang="en-BR" sz="2500" b="1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= O</a:t>
            </a:r>
            <a:r>
              <a:rPr lang="en-BR" sz="2600" baseline="-25000" dirty="0">
                <a:highlight>
                  <a:srgbClr val="FFFFFF"/>
                </a:highlight>
              </a:rPr>
              <a:t>Emissive</a:t>
            </a:r>
            <a:r>
              <a:rPr lang="en-BR" sz="1900" baseline="-25000" dirty="0">
                <a:highlight>
                  <a:srgbClr val="FFFFFF"/>
                </a:highlight>
              </a:rPr>
              <a:t> </a:t>
            </a:r>
            <a:r>
              <a:rPr lang="en-BR" sz="2500" baseline="-25000" dirty="0">
                <a:highlight>
                  <a:srgbClr val="FFFFFF"/>
                </a:highlight>
              </a:rPr>
              <a:t>rgb</a:t>
            </a:r>
            <a:r>
              <a:rPr lang="en-BR" dirty="0">
                <a:highlight>
                  <a:srgbClr val="FFFFFF"/>
                </a:highlight>
              </a:rPr>
              <a:t> + SUM( I</a:t>
            </a:r>
            <a:r>
              <a:rPr lang="en-BR" sz="2600" baseline="-25000" dirty="0">
                <a:highlight>
                  <a:srgbClr val="FFFFFF"/>
                </a:highlight>
              </a:rPr>
              <a:t>L</a:t>
            </a:r>
            <a:r>
              <a:rPr lang="en-BR" sz="2500" baseline="-25000" dirty="0">
                <a:highlight>
                  <a:srgbClr val="FFFFFF"/>
                </a:highlight>
              </a:rPr>
              <a:t>rgb </a:t>
            </a:r>
            <a:r>
              <a:rPr lang="en-BR" dirty="0">
                <a:highlight>
                  <a:srgbClr val="FFFFFF"/>
                </a:highlight>
              </a:rPr>
              <a:t>× (ambient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diffuse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 + specular</a:t>
            </a:r>
            <a:r>
              <a:rPr lang="en-BR" sz="2600" baseline="-25000" dirty="0">
                <a:highlight>
                  <a:srgbClr val="FFFFFF"/>
                </a:highlight>
              </a:rPr>
              <a:t>i</a:t>
            </a:r>
            <a:r>
              <a:rPr lang="en-BR" dirty="0">
                <a:highlight>
                  <a:srgbClr val="FFFFFF"/>
                </a:highlight>
              </a:rPr>
              <a:t>))</a:t>
            </a:r>
            <a:endParaRPr sz="2800" dirty="0"/>
          </a:p>
        </p:txBody>
      </p:sp>
      <p:sp>
        <p:nvSpPr>
          <p:cNvPr id="472" name="Google Shape;472;p58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6</a:t>
            </a:fld>
            <a:endParaRPr/>
          </a:p>
        </p:txBody>
      </p:sp>
      <p:pic>
        <p:nvPicPr>
          <p:cNvPr id="473" name="Google Shape;473;p5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88513" y="1720738"/>
            <a:ext cx="7769226" cy="22735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9" name="Google Shape;429;p54"/>
          <p:cNvSpPr txBox="1">
            <a:spLocks noGrp="1"/>
          </p:cNvSpPr>
          <p:nvPr>
            <p:ph type="body" idx="1"/>
          </p:nvPr>
        </p:nvSpPr>
        <p:spPr>
          <a:xfrm>
            <a:off x="390550" y="838974"/>
            <a:ext cx="8428200" cy="47403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O</a:t>
            </a:r>
            <a:r>
              <a:rPr lang="en-US" sz="1800" baseline="-25000" noProof="0" dirty="0">
                <a:highlight>
                  <a:srgbClr val="FFFFFF"/>
                </a:highlight>
              </a:rPr>
              <a:t>E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+ SUM(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700" baseline="-25000" noProof="0" dirty="0">
                <a:highlight>
                  <a:srgbClr val="FFFFFF"/>
                </a:highlight>
              </a:rPr>
              <a:t> </a:t>
            </a:r>
            <a:r>
              <a:rPr lang="en-US" sz="1200" noProof="0" dirty="0">
                <a:highlight>
                  <a:srgbClr val="FFFFFF"/>
                </a:highlight>
              </a:rPr>
              <a:t>× (</a:t>
            </a:r>
            <a:r>
              <a:rPr lang="en-US" sz="1200" noProof="0" dirty="0" err="1">
                <a:highlight>
                  <a:srgbClr val="FFFFFF"/>
                </a:highlight>
              </a:rPr>
              <a:t>ambient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200" noProof="0" dirty="0" err="1">
                <a:highlight>
                  <a:srgbClr val="FFFFFF"/>
                </a:highlight>
              </a:rPr>
              <a:t>diffuse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+ specular</a:t>
            </a:r>
            <a:r>
              <a:rPr lang="en-US" sz="1100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))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200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ambient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O</a:t>
            </a:r>
            <a:r>
              <a:rPr lang="en-US" sz="1800" baseline="-25000" noProof="0" dirty="0">
                <a:highlight>
                  <a:srgbClr val="FFFFFF"/>
                </a:highlight>
              </a:rPr>
              <a:t>a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lang="en-US" sz="1100" noProof="0" dirty="0"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diffuse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)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specular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</a:t>
            </a:r>
            <a:r>
              <a:rPr lang="en-US" sz="1200" noProof="0" dirty="0" err="1">
                <a:highlight>
                  <a:srgbClr val="FFFFFF"/>
                </a:highlight>
              </a:rPr>
              <a:t>I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× </a:t>
            </a:r>
            <a:r>
              <a:rPr lang="en-US" sz="1200" noProof="0" dirty="0" err="1">
                <a:highlight>
                  <a:srgbClr val="FFFFFF"/>
                </a:highlight>
              </a:rPr>
              <a:t>O</a:t>
            </a:r>
            <a:r>
              <a:rPr lang="en-US" sz="1800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× ( </a:t>
            </a: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· ((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) / |</a:t>
            </a: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+ </a:t>
            </a:r>
            <a:r>
              <a:rPr lang="en-US" sz="1000" b="1" noProof="0" dirty="0">
                <a:highlight>
                  <a:srgbClr val="FFFFFF"/>
                </a:highlight>
              </a:rPr>
              <a:t>V</a:t>
            </a:r>
            <a:r>
              <a:rPr lang="en-US" sz="1200" noProof="0" dirty="0">
                <a:highlight>
                  <a:srgbClr val="FFFFFF"/>
                </a:highlight>
              </a:rPr>
              <a:t>|))</a:t>
            </a:r>
            <a:r>
              <a:rPr lang="en-US" sz="1100" baseline="30000" noProof="0" dirty="0">
                <a:highlight>
                  <a:srgbClr val="FFFFFF"/>
                </a:highlight>
              </a:rPr>
              <a:t>shininess × 128</a:t>
            </a: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endParaRPr lang="en-US" sz="1200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I</a:t>
            </a:r>
            <a:r>
              <a:rPr lang="en-US" sz="1100" b="1" baseline="-25000" noProof="0" dirty="0">
                <a:highlight>
                  <a:srgbClr val="FFFFFF"/>
                </a:highlight>
              </a:rPr>
              <a:t> 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L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color      </a:t>
            </a:r>
            <a:r>
              <a:rPr lang="en-US" sz="1200" b="1" i="1" noProof="0" dirty="0">
                <a:highlight>
                  <a:srgbClr val="FFFFFF"/>
                </a:highlight>
              </a:rPr>
              <a:t>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intensity      </a:t>
            </a:r>
            <a:r>
              <a:rPr lang="en-US" sz="1200" b="1" i="1" noProof="0" dirty="0">
                <a:highlight>
                  <a:srgbClr val="FFFFFF"/>
                </a:highlight>
              </a:rPr>
              <a:t>  </a:t>
            </a:r>
            <a:r>
              <a:rPr lang="en-US" sz="1200" b="1" noProof="0" dirty="0" err="1">
                <a:highlight>
                  <a:srgbClr val="FFFFFF"/>
                </a:highlight>
              </a:rPr>
              <a:t>I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ia</a:t>
            </a:r>
            <a:r>
              <a:rPr lang="en-US" sz="1200" noProof="0" dirty="0">
                <a:highlight>
                  <a:srgbClr val="FFFFFF"/>
                </a:highlight>
              </a:rPr>
              <a:t> = light </a:t>
            </a:r>
            <a:r>
              <a:rPr lang="en-US" sz="1200" i="1" noProof="0" dirty="0">
                <a:highlight>
                  <a:srgbClr val="FFFFFF"/>
                </a:highlight>
              </a:rPr>
              <a:t>ambientIntensity</a:t>
            </a: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E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emissiveColor</a:t>
            </a:r>
            <a:r>
              <a:rPr lang="en-US" sz="1200" i="1" noProof="0" dirty="0">
                <a:highlight>
                  <a:srgbClr val="FFFFFF"/>
                </a:highlight>
              </a:rPr>
              <a:t> 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D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diffuse </a:t>
            </a:r>
            <a:r>
              <a:rPr lang="en-US" sz="1200" noProof="0" dirty="0" err="1">
                <a:highlight>
                  <a:srgbClr val="FFFFFF"/>
                </a:highlight>
              </a:rPr>
              <a:t>colour</a:t>
            </a:r>
            <a:r>
              <a:rPr lang="en-US" sz="1200" noProof="0" dirty="0">
                <a:highlight>
                  <a:srgbClr val="FFFFFF"/>
                </a:highlight>
              </a:rPr>
              <a:t>       </a:t>
            </a:r>
            <a:r>
              <a:rPr lang="en-US" sz="1200" b="1" noProof="0" dirty="0" err="1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 err="1">
                <a:highlight>
                  <a:srgbClr val="FFFFFF"/>
                </a:highlight>
              </a:rPr>
              <a:t>S</a:t>
            </a:r>
            <a:r>
              <a:rPr lang="en-US" sz="1700" b="1" baseline="-25000" noProof="0" dirty="0" err="1">
                <a:highlight>
                  <a:srgbClr val="FFFFFF"/>
                </a:highlight>
              </a:rPr>
              <a:t>rgb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 err="1">
                <a:highlight>
                  <a:srgbClr val="FFFFFF"/>
                </a:highlight>
              </a:rPr>
              <a:t>specularColor</a:t>
            </a:r>
            <a:endParaRPr lang="en-US" sz="1200" i="1" noProof="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200" b="1" noProof="0" dirty="0">
                <a:highlight>
                  <a:srgbClr val="FFFFFF"/>
                </a:highlight>
              </a:rPr>
              <a:t>O</a:t>
            </a:r>
            <a:r>
              <a:rPr lang="en-US" sz="1800" b="1" baseline="-25000" noProof="0" dirty="0">
                <a:highlight>
                  <a:srgbClr val="FFFFFF"/>
                </a:highlight>
              </a:rPr>
              <a:t>a</a:t>
            </a:r>
            <a:r>
              <a:rPr lang="en-US" sz="1200" noProof="0" dirty="0">
                <a:highlight>
                  <a:srgbClr val="FFFFFF"/>
                </a:highlight>
              </a:rPr>
              <a:t> = material </a:t>
            </a:r>
            <a:r>
              <a:rPr lang="en-US" sz="1200" i="1" noProof="0" dirty="0">
                <a:highlight>
                  <a:srgbClr val="FFFFFF"/>
                </a:highlight>
              </a:rPr>
              <a:t>ambientIntensity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L</a:t>
            </a:r>
            <a:r>
              <a:rPr lang="en-US" sz="1200" noProof="0" dirty="0">
                <a:highlight>
                  <a:srgbClr val="FFFFFF"/>
                </a:highlight>
              </a:rPr>
              <a:t> = direction of light source</a:t>
            </a: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1400" b="1" noProof="0" dirty="0">
                <a:highlight>
                  <a:srgbClr val="FFFFFF"/>
                </a:highlight>
              </a:rPr>
              <a:t>N</a:t>
            </a:r>
            <a:r>
              <a:rPr lang="en-US" sz="1200" noProof="0" dirty="0">
                <a:highlight>
                  <a:srgbClr val="FFFFFF"/>
                </a:highlight>
              </a:rPr>
              <a:t> = normalized normal vector at this point on geometry</a:t>
            </a:r>
            <a:endParaRPr lang="en-US" sz="1000" b="1" noProof="0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US" sz="1000" b="1" noProof="0" dirty="0"/>
              <a:t>V</a:t>
            </a:r>
            <a:r>
              <a:rPr lang="en-US" sz="1200" noProof="0" dirty="0"/>
              <a:t> = normalized vector from point on geometry to viewer's position</a:t>
            </a:r>
            <a:endParaRPr lang="en-US" sz="1200" i="1" noProof="0" dirty="0">
              <a:highlight>
                <a:srgbClr val="FFFFFF"/>
              </a:highlight>
            </a:endParaRPr>
          </a:p>
        </p:txBody>
      </p:sp>
      <p:sp>
        <p:nvSpPr>
          <p:cNvPr id="430" name="Google Shape;430;p54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noProof="0" dirty="0"/>
              <a:t>Equação de Cores (padrão X3D simplificado)</a:t>
            </a:r>
          </a:p>
        </p:txBody>
      </p:sp>
      <p:sp>
        <p:nvSpPr>
          <p:cNvPr id="431" name="Google Shape;431;p54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pt-BR" noProof="0" smtClean="0"/>
              <a:t>7</a:t>
            </a:fld>
            <a:endParaRPr lang="pt-BR" noProof="0" dirty="0"/>
          </a:p>
        </p:txBody>
      </p:sp>
      <p:sp>
        <p:nvSpPr>
          <p:cNvPr id="432" name="Google Shape;432;p54"/>
          <p:cNvSpPr txBox="1"/>
          <p:nvPr/>
        </p:nvSpPr>
        <p:spPr>
          <a:xfrm>
            <a:off x="806950" y="5408925"/>
            <a:ext cx="7595400" cy="307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800" u="sng" noProof="0" dirty="0">
                <a:solidFill>
                  <a:schemeClr val="hlink"/>
                </a:solidFill>
                <a:hlinkClick r:id="rId3"/>
              </a:rPr>
              <a:t>https://www.web3d.org/documents/specifications/19775-1/V3.3/Part01/components/lighting.html</a:t>
            </a:r>
            <a:r>
              <a:rPr lang="pt-BR" sz="800" noProof="0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1403130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/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/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100" b="1" baseline="-25000" dirty="0">
                <a:highlight>
                  <a:srgbClr val="FFFFFF"/>
                </a:highlight>
              </a:rPr>
              <a:t> </a:t>
            </a:r>
            <a:r>
              <a:rPr lang="en-BR" sz="1800" b="1" baseline="-25000" dirty="0">
                <a:highlight>
                  <a:srgbClr val="FFFFFF"/>
                </a:highlight>
              </a:rPr>
              <a:t>L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</a:t>
            </a:r>
            <a:r>
              <a:rPr lang="en-BR" sz="1200" dirty="0">
                <a:highlight>
                  <a:srgbClr val="FFFFFF"/>
                </a:highlight>
              </a:rPr>
              <a:t> = 1.0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i="1" dirty="0">
                <a:highlight>
                  <a:srgbClr val="FFFFFF"/>
                </a:highlight>
              </a:rPr>
              <a:t>  </a:t>
            </a:r>
            <a:r>
              <a:rPr lang="en-BR" sz="1200" b="1" dirty="0">
                <a:highlight>
                  <a:srgbClr val="FFFFFF"/>
                </a:highlight>
              </a:rPr>
              <a:t>I</a:t>
            </a:r>
            <a:r>
              <a:rPr lang="en-BR" sz="1800" b="1" baseline="-25000" dirty="0">
                <a:highlight>
                  <a:srgbClr val="FFFFFF"/>
                </a:highlight>
              </a:rPr>
              <a:t>ia</a:t>
            </a:r>
            <a:r>
              <a:rPr lang="en-BR" sz="1200" dirty="0">
                <a:highlight>
                  <a:srgbClr val="FFFFFF"/>
                </a:highlight>
              </a:rPr>
              <a:t> = 0.0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E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(0.0, 0.0, 0.0)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D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0.0)</a:t>
            </a:r>
            <a:r>
              <a:rPr lang="en-BR" sz="1200" i="1" dirty="0">
                <a:highlight>
                  <a:srgbClr val="FFFFFF"/>
                </a:highlight>
              </a:rPr>
              <a:t> </a:t>
            </a:r>
            <a:r>
              <a:rPr lang="en-BR" sz="1200" dirty="0">
                <a:highlight>
                  <a:srgbClr val="FFFFFF"/>
                </a:highlight>
              </a:rPr>
              <a:t> 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S</a:t>
            </a:r>
            <a:r>
              <a:rPr lang="en-BR" sz="1700" b="1" baseline="-25000" dirty="0">
                <a:highlight>
                  <a:srgbClr val="FFFFFF"/>
                </a:highlight>
              </a:rPr>
              <a:t>rgb</a:t>
            </a:r>
            <a:r>
              <a:rPr lang="en-BR" sz="1200" dirty="0">
                <a:highlight>
                  <a:srgbClr val="FFFFFF"/>
                </a:highlight>
              </a:rPr>
              <a:t> = (1.0, 1.0, 1.0)</a:t>
            </a:r>
            <a:r>
              <a:rPr lang="en-BR" sz="1200" i="1" dirty="0">
                <a:highlight>
                  <a:srgbClr val="FFFFFF"/>
                </a:highlight>
              </a:rPr>
              <a:t>      </a:t>
            </a:r>
            <a:r>
              <a:rPr lang="en-BR" sz="1200" b="1" dirty="0">
                <a:highlight>
                  <a:srgbClr val="FFFFFF"/>
                </a:highlight>
              </a:rPr>
              <a:t>O</a:t>
            </a:r>
            <a:r>
              <a:rPr lang="en-BR" sz="1800" b="1" baseline="-25000" dirty="0">
                <a:highlight>
                  <a:srgbClr val="FFFFFF"/>
                </a:highlight>
              </a:rPr>
              <a:t>a</a:t>
            </a:r>
            <a:r>
              <a:rPr lang="en-BR" sz="1200" dirty="0">
                <a:highlight>
                  <a:srgbClr val="FFFFFF"/>
                </a:highlight>
              </a:rPr>
              <a:t> = 0.2</a:t>
            </a:r>
            <a:endParaRPr sz="1200" i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L</a:t>
            </a:r>
            <a:r>
              <a:rPr lang="en-BR" sz="1200" dirty="0">
                <a:highlight>
                  <a:srgbClr val="FFFFFF"/>
                </a:highlight>
              </a:rPr>
              <a:t> = (0.0, 0.8, 0.6)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 dirty="0">
                <a:highlight>
                  <a:srgbClr val="FFFFFF"/>
                </a:highlight>
              </a:rPr>
              <a:t>N</a:t>
            </a:r>
            <a:r>
              <a:rPr lang="en-BR" sz="1200" dirty="0">
                <a:highlight>
                  <a:srgbClr val="FFFFFF"/>
                </a:highlight>
              </a:rPr>
              <a:t> = (0.0, 0.0, 1.0)</a:t>
            </a:r>
            <a:endParaRPr sz="1000" b="1" dirty="0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 dirty="0"/>
              <a:t>V</a:t>
            </a:r>
            <a:r>
              <a:rPr lang="en-BR" sz="1200" dirty="0"/>
              <a:t> = </a:t>
            </a:r>
            <a:r>
              <a:rPr lang="en-BR" sz="1200" dirty="0">
                <a:highlight>
                  <a:srgbClr val="FFFFFF"/>
                </a:highlight>
              </a:rPr>
              <a:t>(0.0, 0.0, 1.0)*  [Supondo no meio da tela]</a:t>
            </a:r>
            <a:endParaRPr sz="1200" dirty="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 dirty="0">
                <a:highlight>
                  <a:srgbClr val="FFFFFF"/>
                </a:highlight>
              </a:rPr>
              <a:t>*(essa é uma aproximação, mas podem usar no projeto se desejarem)</a:t>
            </a:r>
            <a:endParaRPr sz="900" dirty="0">
              <a:highlight>
                <a:srgbClr val="FFFFFF"/>
              </a:highlight>
            </a:endParaRPr>
          </a:p>
        </p:txBody>
      </p:sp>
      <p:sp>
        <p:nvSpPr>
          <p:cNvPr id="481" name="Google Shape;481;p59"/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8</a:t>
            </a:fld>
            <a:endParaRPr/>
          </a:p>
        </p:txBody>
      </p:sp>
      <p:sp>
        <p:nvSpPr>
          <p:cNvPr id="482" name="Google Shape;482;p59"/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85" name="Google Shape;485;p59"/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486" name="Google Shape;486;p59"/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87" name="Google Shape;487;p59"/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488" name="Google Shape;488;p59"/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  <p:sp>
        <p:nvSpPr>
          <p:cNvPr id="2" name="Cube 1">
            <a:extLst>
              <a:ext uri="{FF2B5EF4-FFF2-40B4-BE49-F238E27FC236}">
                <a16:creationId xmlns:a16="http://schemas.microsoft.com/office/drawing/2014/main" id="{51ED3487-145D-0F7C-F884-87D972B1E83B}"/>
              </a:ext>
            </a:extLst>
          </p:cNvPr>
          <p:cNvSpPr/>
          <p:nvPr/>
        </p:nvSpPr>
        <p:spPr>
          <a:xfrm>
            <a:off x="6873495" y="4236700"/>
            <a:ext cx="904973" cy="914143"/>
          </a:xfrm>
          <a:prstGeom prst="cube">
            <a:avLst/>
          </a:prstGeom>
          <a:solidFill>
            <a:srgbClr val="A4A22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n 2">
            <a:extLst>
              <a:ext uri="{FF2B5EF4-FFF2-40B4-BE49-F238E27FC236}">
                <a16:creationId xmlns:a16="http://schemas.microsoft.com/office/drawing/2014/main" id="{C0EA14FD-A08B-AA32-E00E-59E88B93FF27}"/>
              </a:ext>
            </a:extLst>
          </p:cNvPr>
          <p:cNvSpPr/>
          <p:nvPr/>
        </p:nvSpPr>
        <p:spPr>
          <a:xfrm>
            <a:off x="4751109" y="3921551"/>
            <a:ext cx="273378" cy="273378"/>
          </a:xfrm>
          <a:prstGeom prst="sun">
            <a:avLst/>
          </a:prstGeom>
          <a:solidFill>
            <a:srgbClr val="FFFF00"/>
          </a:solidFill>
          <a:ln>
            <a:solidFill>
              <a:srgbClr val="FFC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Arrow Connector 4">
            <a:extLst>
              <a:ext uri="{FF2B5EF4-FFF2-40B4-BE49-F238E27FC236}">
                <a16:creationId xmlns:a16="http://schemas.microsoft.com/office/drawing/2014/main" id="{1A393E6F-5F7C-3A86-FEF4-D29ABA750D3C}"/>
              </a:ext>
            </a:extLst>
          </p:cNvPr>
          <p:cNvCxnSpPr/>
          <p:nvPr/>
        </p:nvCxnSpPr>
        <p:spPr>
          <a:xfrm>
            <a:off x="4887798" y="4058240"/>
            <a:ext cx="617456" cy="956820"/>
          </a:xfrm>
          <a:prstGeom prst="straightConnector1">
            <a:avLst/>
          </a:prstGeom>
          <a:ln w="28575">
            <a:solidFill>
              <a:srgbClr val="FF0004">
                <a:alpha val="23137"/>
              </a:srgb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D313DBD-5630-27AE-48BC-F77C1F689069}"/>
              </a:ext>
            </a:extLst>
          </p:cNvPr>
          <p:cNvSpPr txBox="1"/>
          <p:nvPr/>
        </p:nvSpPr>
        <p:spPr>
          <a:xfrm>
            <a:off x="4212935" y="4322030"/>
            <a:ext cx="959177" cy="2616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(0, -0.8, -0.6)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7FD6D1D2-BD37-EFAB-0BA0-002D650C80F3}"/>
              </a:ext>
            </a:extLst>
          </p:cNvPr>
          <p:cNvCxnSpPr/>
          <p:nvPr/>
        </p:nvCxnSpPr>
        <p:spPr>
          <a:xfrm>
            <a:off x="6579289" y="3886900"/>
            <a:ext cx="617456" cy="956820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707AF499-D627-1DC6-0214-A32FB295D34A}"/>
              </a:ext>
            </a:extLst>
          </p:cNvPr>
          <p:cNvSpPr txBox="1"/>
          <p:nvPr/>
        </p:nvSpPr>
        <p:spPr>
          <a:xfrm>
            <a:off x="5945846" y="4084021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L</a:t>
            </a:r>
            <a:br>
              <a:rPr lang="pt-BR" sz="1050" dirty="0"/>
            </a:br>
            <a:r>
              <a:rPr lang="pt-BR" sz="1050" dirty="0"/>
              <a:t>(0, 0.8, 0.6)</a:t>
            </a:r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94F8319-CFA2-30A1-0A83-FC249AFC1087}"/>
              </a:ext>
            </a:extLst>
          </p:cNvPr>
          <p:cNvCxnSpPr>
            <a:cxnSpLocks/>
          </p:cNvCxnSpPr>
          <p:nvPr/>
        </p:nvCxnSpPr>
        <p:spPr>
          <a:xfrm flipV="1">
            <a:off x="6676324" y="4835587"/>
            <a:ext cx="520421" cy="476208"/>
          </a:xfrm>
          <a:prstGeom prst="straightConnector1">
            <a:avLst/>
          </a:prstGeom>
          <a:ln w="28575">
            <a:headEnd type="triangle" w="med" len="med"/>
            <a:tailEnd type="none" w="med" len="med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086B1F2-E155-25D9-1E68-C49E866C32D9}"/>
              </a:ext>
            </a:extLst>
          </p:cNvPr>
          <p:cNvSpPr txBox="1"/>
          <p:nvPr/>
        </p:nvSpPr>
        <p:spPr>
          <a:xfrm>
            <a:off x="6456945" y="5155956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N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15506EA-5A5B-4758-20E4-917B8F467FA9}"/>
              </a:ext>
            </a:extLst>
          </p:cNvPr>
          <p:cNvSpPr txBox="1"/>
          <p:nvPr/>
        </p:nvSpPr>
        <p:spPr>
          <a:xfrm>
            <a:off x="5945846" y="4859479"/>
            <a:ext cx="959177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050" dirty="0"/>
              <a:t>v</a:t>
            </a:r>
            <a:br>
              <a:rPr lang="pt-BR" sz="1050" dirty="0"/>
            </a:br>
            <a:r>
              <a:rPr lang="pt-BR" sz="1050" dirty="0"/>
              <a:t>(0, 0, 1)</a:t>
            </a:r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CA04C1A-6155-22D1-7470-BE43DEBDBF4A}"/>
              </a:ext>
            </a:extLst>
          </p:cNvPr>
          <p:cNvGrpSpPr/>
          <p:nvPr/>
        </p:nvGrpSpPr>
        <p:grpSpPr>
          <a:xfrm rot="19036721">
            <a:off x="6320255" y="5388975"/>
            <a:ext cx="273378" cy="178574"/>
            <a:chOff x="5024487" y="2460396"/>
            <a:chExt cx="829558" cy="541879"/>
          </a:xfrm>
        </p:grpSpPr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119E2BBE-26B2-48B0-A88F-D361C497A728}"/>
                </a:ext>
              </a:extLst>
            </p:cNvPr>
            <p:cNvSpPr/>
            <p:nvPr/>
          </p:nvSpPr>
          <p:spPr>
            <a:xfrm>
              <a:off x="5024487" y="2460396"/>
              <a:ext cx="650449" cy="541879"/>
            </a:xfrm>
            <a:prstGeom prst="rect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Trapezoid 15">
              <a:extLst>
                <a:ext uri="{FF2B5EF4-FFF2-40B4-BE49-F238E27FC236}">
                  <a16:creationId xmlns:a16="http://schemas.microsoft.com/office/drawing/2014/main" id="{982BB270-5099-C52E-EF21-949B65370D74}"/>
                </a:ext>
              </a:extLst>
            </p:cNvPr>
            <p:cNvSpPr/>
            <p:nvPr/>
          </p:nvSpPr>
          <p:spPr>
            <a:xfrm rot="16200000">
              <a:off x="5559580" y="2634003"/>
              <a:ext cx="394270" cy="194661"/>
            </a:xfrm>
            <a:prstGeom prst="trapezoid">
              <a:avLst/>
            </a:pr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9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9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5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9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28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33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4" fill="hold">
                            <p:stCondLst>
                              <p:cond delay="500"/>
                            </p:stCondLst>
                            <p:childTnLst>
                              <p:par>
                                <p:cTn id="35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1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2" fill="hold">
                            <p:stCondLst>
                              <p:cond delay="500"/>
                            </p:stCondLst>
                            <p:childTnLst>
                              <p:par>
                                <p:cTn id="43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up)">
                                      <p:cBhvr>
                                        <p:cTn id="49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0" fill="hold">
                            <p:stCondLst>
                              <p:cond delay="500"/>
                            </p:stCondLst>
                            <p:childTnLst>
                              <p:par>
                                <p:cTn id="51" presetID="1" presetClass="entr" presetSubtype="0" fill="hold" grpId="0" nodeType="after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3" fill="hold">
                      <p:stCondLst>
                        <p:cond delay="indefinite"/>
                      </p:stCondLst>
                      <p:childTnLst>
                        <p:par>
                          <p:cTn id="54" fill="hold">
                            <p:stCondLst>
                              <p:cond delay="0"/>
                            </p:stCondLst>
                            <p:childTnLst>
                              <p:par>
                                <p:cTn id="5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7" fill="hold">
                      <p:stCondLst>
                        <p:cond delay="indefinite"/>
                      </p:stCondLst>
                      <p:childTnLst>
                        <p:par>
                          <p:cTn id="58" fill="hold">
                            <p:stCondLst>
                              <p:cond delay="0"/>
                            </p:stCondLst>
                            <p:childTnLst>
                              <p:par>
                                <p:cTn id="5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1000"/>
                                        <p:tgtEl>
                                          <p:spTgt spid="48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1000"/>
                                        <p:tgtEl>
                                          <p:spTgt spid="48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1" dur="1000"/>
                                        <p:tgtEl>
                                          <p:spTgt spid="48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1000"/>
                                        <p:tgtEl>
                                          <p:spTgt spid="48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  <p:bldP spid="3" grpId="0" animBg="1"/>
      <p:bldP spid="7" grpId="0"/>
      <p:bldP spid="9" grpId="0"/>
      <p:bldP spid="13" grpId="0"/>
      <p:bldP spid="14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78">
          <a:extLst>
            <a:ext uri="{FF2B5EF4-FFF2-40B4-BE49-F238E27FC236}">
              <a16:creationId xmlns:a16="http://schemas.microsoft.com/office/drawing/2014/main" id="{081CA46D-A2B1-7F5A-58DD-F9DB3D646AD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9" name="Google Shape;479;p59">
            <a:extLst>
              <a:ext uri="{FF2B5EF4-FFF2-40B4-BE49-F238E27FC236}">
                <a16:creationId xmlns:a16="http://schemas.microsoft.com/office/drawing/2014/main" id="{6AF40431-CA44-A5CE-AED8-6502190EA52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4172" y="113717"/>
            <a:ext cx="8428200" cy="5160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BR"/>
              <a:t>Exemplo X3D</a:t>
            </a:r>
            <a:endParaRPr/>
          </a:p>
        </p:txBody>
      </p:sp>
      <p:sp>
        <p:nvSpPr>
          <p:cNvPr id="480" name="Google Shape;480;p59">
            <a:extLst>
              <a:ext uri="{FF2B5EF4-FFF2-40B4-BE49-F238E27FC236}">
                <a16:creationId xmlns:a16="http://schemas.microsoft.com/office/drawing/2014/main" id="{78EF8809-34C6-B558-7385-CF683FDD17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390550" y="3002275"/>
            <a:ext cx="8428200" cy="2643900"/>
          </a:xfrm>
          <a:prstGeom prst="rect">
            <a:avLst/>
          </a:prstGeom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100" b="1" baseline="-25000">
                <a:highlight>
                  <a:srgbClr val="FFFFFF"/>
                </a:highlight>
              </a:rPr>
              <a:t> </a:t>
            </a:r>
            <a:r>
              <a:rPr lang="en-BR" sz="1800" b="1" baseline="-25000">
                <a:highlight>
                  <a:srgbClr val="FFFFFF"/>
                </a:highlight>
              </a:rPr>
              <a:t>L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</a:t>
            </a:r>
            <a:r>
              <a:rPr lang="en-BR" sz="1200">
                <a:highlight>
                  <a:srgbClr val="FFFFFF"/>
                </a:highlight>
              </a:rPr>
              <a:t> = 1.0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 i="1">
                <a:highlight>
                  <a:srgbClr val="FFFFFF"/>
                </a:highlight>
              </a:rPr>
              <a:t>  </a:t>
            </a:r>
            <a:r>
              <a:rPr lang="en-BR" sz="1200" b="1">
                <a:highlight>
                  <a:srgbClr val="FFFFFF"/>
                </a:highlight>
              </a:rPr>
              <a:t>I</a:t>
            </a:r>
            <a:r>
              <a:rPr lang="en-BR" sz="1800" b="1" baseline="-25000">
                <a:highlight>
                  <a:srgbClr val="FFFFFF"/>
                </a:highlight>
              </a:rPr>
              <a:t>ia</a:t>
            </a:r>
            <a:r>
              <a:rPr lang="en-BR" sz="1200">
                <a:highlight>
                  <a:srgbClr val="FFFFFF"/>
                </a:highlight>
              </a:rPr>
              <a:t> = 0.0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E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(0.0, 0.0, 0.0)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D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0.0)</a:t>
            </a:r>
            <a:r>
              <a:rPr lang="en-BR" sz="1200" i="1">
                <a:highlight>
                  <a:srgbClr val="FFFFFF"/>
                </a:highlight>
              </a:rPr>
              <a:t> </a:t>
            </a:r>
            <a:r>
              <a:rPr lang="en-BR" sz="1200">
                <a:highlight>
                  <a:srgbClr val="FFFFFF"/>
                </a:highlight>
              </a:rPr>
              <a:t> 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S</a:t>
            </a:r>
            <a:r>
              <a:rPr lang="en-BR" sz="1700" b="1" baseline="-25000">
                <a:highlight>
                  <a:srgbClr val="FFFFFF"/>
                </a:highlight>
              </a:rPr>
              <a:t>rgb</a:t>
            </a:r>
            <a:r>
              <a:rPr lang="en-BR" sz="1200">
                <a:highlight>
                  <a:srgbClr val="FFFFFF"/>
                </a:highlight>
              </a:rPr>
              <a:t> = (1.0, 1.0, 1.0)</a:t>
            </a:r>
            <a:r>
              <a:rPr lang="en-BR" sz="1200" i="1">
                <a:highlight>
                  <a:srgbClr val="FFFFFF"/>
                </a:highlight>
              </a:rPr>
              <a:t>      </a:t>
            </a:r>
            <a:r>
              <a:rPr lang="en-BR" sz="1200" b="1">
                <a:highlight>
                  <a:srgbClr val="FFFFFF"/>
                </a:highlight>
              </a:rPr>
              <a:t>O</a:t>
            </a:r>
            <a:r>
              <a:rPr lang="en-BR" sz="1800" b="1" baseline="-25000">
                <a:highlight>
                  <a:srgbClr val="FFFFFF"/>
                </a:highlight>
              </a:rPr>
              <a:t>a</a:t>
            </a:r>
            <a:r>
              <a:rPr lang="en-BR" sz="1200">
                <a:highlight>
                  <a:srgbClr val="FFFFFF"/>
                </a:highlight>
              </a:rPr>
              <a:t> = 0.2</a:t>
            </a:r>
            <a:endParaRPr sz="1200" i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endParaRPr sz="1400" b="1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L</a:t>
            </a:r>
            <a:r>
              <a:rPr lang="en-BR" sz="1200">
                <a:highlight>
                  <a:srgbClr val="FFFFFF"/>
                </a:highlight>
              </a:rPr>
              <a:t> = (0.0, 0.8, 0.6)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-BR" sz="1400" b="1">
                <a:highlight>
                  <a:srgbClr val="FFFFFF"/>
                </a:highlight>
              </a:rPr>
              <a:t>N</a:t>
            </a:r>
            <a:r>
              <a:rPr lang="en-BR" sz="1200">
                <a:highlight>
                  <a:srgbClr val="FFFFFF"/>
                </a:highlight>
              </a:rPr>
              <a:t> = (0.0, 0.0, 1.0)</a:t>
            </a:r>
            <a:endParaRPr sz="1000" b="1"/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000" b="1"/>
              <a:t>V</a:t>
            </a:r>
            <a:r>
              <a:rPr lang="en-BR" sz="1200"/>
              <a:t> = </a:t>
            </a:r>
            <a:r>
              <a:rPr lang="en-BR" sz="1200">
                <a:highlight>
                  <a:srgbClr val="FFFFFF"/>
                </a:highlight>
              </a:rPr>
              <a:t>(0.0, 0.0, 1.0)*  [Supondo no meio da tela]</a:t>
            </a:r>
            <a:endParaRPr sz="1200"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sz="900">
                <a:highlight>
                  <a:srgbClr val="FFFFFF"/>
                </a:highlight>
              </a:rPr>
              <a:t>*(essa é uma aproximação, mas podem usar no projeto se desejarem)</a:t>
            </a:r>
            <a:endParaRPr sz="900">
              <a:highlight>
                <a:srgbClr val="FFFFFF"/>
              </a:highlight>
            </a:endParaRPr>
          </a:p>
        </p:txBody>
      </p:sp>
      <p:sp>
        <p:nvSpPr>
          <p:cNvPr id="481" name="Google Shape;481;p59">
            <a:extLst>
              <a:ext uri="{FF2B5EF4-FFF2-40B4-BE49-F238E27FC236}">
                <a16:creationId xmlns:a16="http://schemas.microsoft.com/office/drawing/2014/main" id="{51C4CA77-D804-5F92-0680-626A5B725B68}"/>
              </a:ext>
            </a:extLst>
          </p:cNvPr>
          <p:cNvSpPr txBox="1">
            <a:spLocks noGrp="1"/>
          </p:cNvSpPr>
          <p:nvPr>
            <p:ph type="sldNum" idx="12"/>
          </p:nvPr>
        </p:nvSpPr>
        <p:spPr>
          <a:xfrm>
            <a:off x="0" y="5410729"/>
            <a:ext cx="474900" cy="304200"/>
          </a:xfrm>
          <a:prstGeom prst="rect">
            <a:avLst/>
          </a:prstGeom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buNone/>
            </a:pPr>
            <a:fld id="{00000000-1234-1234-1234-123412341234}" type="slidenum">
              <a:rPr lang="en-BR"/>
              <a:t>9</a:t>
            </a:fld>
            <a:endParaRPr/>
          </a:p>
        </p:txBody>
      </p:sp>
      <p:sp>
        <p:nvSpPr>
          <p:cNvPr id="482" name="Google Shape;482;p59">
            <a:extLst>
              <a:ext uri="{FF2B5EF4-FFF2-40B4-BE49-F238E27FC236}">
                <a16:creationId xmlns:a16="http://schemas.microsoft.com/office/drawing/2014/main" id="{F9961A39-BFA0-69E0-BCCB-ECC87245B151}"/>
              </a:ext>
            </a:extLst>
          </p:cNvPr>
          <p:cNvSpPr txBox="1"/>
          <p:nvPr/>
        </p:nvSpPr>
        <p:spPr>
          <a:xfrm>
            <a:off x="51300" y="594550"/>
            <a:ext cx="7227000" cy="2124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&lt;Viewpoint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position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10"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&lt;NavigationInfo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headlight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'false'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</a:t>
            </a: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&lt;DirectionalLight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direction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"0 -0.8 -0.6"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 1 1"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"1"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sz="900" b="1">
              <a:solidFill>
                <a:schemeClr val="dk1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&lt;Box/&gt;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&lt;Material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specularColor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1.0'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diffuseColor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'1.0 1.0 0.0'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shininess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'0.2'</a:t>
            </a:r>
            <a:endParaRPr sz="900" b="1">
              <a:solidFill>
                <a:srgbClr val="0000FF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           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ambientIntensity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"0.2"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</a:t>
            </a:r>
            <a:r>
              <a:rPr lang="en-BR" sz="900" b="1">
                <a:solidFill>
                  <a:srgbClr val="FF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emissiveColor</a:t>
            </a: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=</a:t>
            </a:r>
            <a:r>
              <a:rPr lang="en-BR" sz="900" b="1">
                <a:solidFill>
                  <a:srgbClr val="0000FF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"0 0 0"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/&gt;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&lt;/Appearance&gt;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&lt;/Shape&gt;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sz="900" b="1">
                <a:solidFill>
                  <a:schemeClr val="dk1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   </a:t>
            </a:r>
            <a:r>
              <a:rPr lang="en-BR" sz="900" b="1">
                <a:solidFill>
                  <a:srgbClr val="800000"/>
                </a:solidFill>
                <a:highlight>
                  <a:srgbClr val="FFFFFF"/>
                </a:highlight>
                <a:latin typeface="Courier New"/>
                <a:ea typeface="Courier New"/>
                <a:cs typeface="Courier New"/>
                <a:sym typeface="Courier New"/>
              </a:rPr>
              <a:t>&lt;/Transform&gt;</a:t>
            </a:r>
            <a:endParaRPr sz="900" b="1">
              <a:solidFill>
                <a:srgbClr val="800000"/>
              </a:solidFill>
              <a:highlight>
                <a:srgbClr val="FFFFFF"/>
              </a:highlight>
              <a:latin typeface="Courier New"/>
              <a:ea typeface="Courier New"/>
              <a:cs typeface="Courier New"/>
              <a:sym typeface="Courier New"/>
            </a:endParaRPr>
          </a:p>
        </p:txBody>
      </p:sp>
      <p:pic>
        <p:nvPicPr>
          <p:cNvPr id="483" name="Google Shape;483;p59">
            <a:extLst>
              <a:ext uri="{FF2B5EF4-FFF2-40B4-BE49-F238E27FC236}">
                <a16:creationId xmlns:a16="http://schemas.microsoft.com/office/drawing/2014/main" id="{CA96FE94-81B0-9D4F-A75A-9ADECE37BEDD}"/>
              </a:ext>
            </a:extLst>
          </p:cNvPr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74075" y="793000"/>
            <a:ext cx="1686800" cy="1741200"/>
          </a:xfrm>
          <a:prstGeom prst="rect">
            <a:avLst/>
          </a:prstGeom>
          <a:noFill/>
          <a:ln>
            <a:noFill/>
          </a:ln>
        </p:spPr>
      </p:pic>
      <p:sp>
        <p:nvSpPr>
          <p:cNvPr id="484" name="Google Shape;484;p59">
            <a:extLst>
              <a:ext uri="{FF2B5EF4-FFF2-40B4-BE49-F238E27FC236}">
                <a16:creationId xmlns:a16="http://schemas.microsoft.com/office/drawing/2014/main" id="{BB6FA6B3-48E2-DED2-FDE6-C1ACA2D38564}"/>
              </a:ext>
            </a:extLst>
          </p:cNvPr>
          <p:cNvSpPr txBox="1"/>
          <p:nvPr/>
        </p:nvSpPr>
        <p:spPr>
          <a:xfrm>
            <a:off x="4848050" y="4030575"/>
            <a:ext cx="4260000" cy="146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= 0.6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0.8, 1.6)/1.79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0"/>
              </a:spcAft>
              <a:buNone/>
            </a:pP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 = (0.0, 0.45, 0.90)</a:t>
            </a:r>
            <a:endParaRPr sz="1200">
              <a:solidFill>
                <a:schemeClr val="dk1"/>
              </a:solidFill>
              <a:highlight>
                <a:srgbClr val="FFFFFF"/>
              </a:highlight>
              <a:latin typeface="Verdana"/>
              <a:ea typeface="Verdana"/>
              <a:cs typeface="Verdana"/>
              <a:sym typeface="Verdana"/>
            </a:endParaRPr>
          </a:p>
          <a:p>
            <a:pPr marL="0" lvl="0" indent="0" algn="l" rtl="0">
              <a:spcBef>
                <a:spcPts val="1000"/>
              </a:spcBef>
              <a:spcAft>
                <a:spcPts val="1000"/>
              </a:spcAft>
              <a:buNone/>
            </a:pP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N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· ((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) / |</a:t>
            </a:r>
            <a:r>
              <a:rPr lang="en-BR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L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 + </a:t>
            </a:r>
            <a:r>
              <a:rPr lang="en-BR" sz="1000" b="1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V</a:t>
            </a:r>
            <a:r>
              <a:rPr lang="en-BR" sz="1200">
                <a:solidFill>
                  <a:schemeClr val="dk1"/>
                </a:solidFill>
                <a:highlight>
                  <a:srgbClr val="FFFFFF"/>
                </a:highlight>
                <a:latin typeface="Verdana"/>
                <a:ea typeface="Verdana"/>
                <a:cs typeface="Verdana"/>
                <a:sym typeface="Verdana"/>
              </a:rPr>
              <a:t>|)) = 0.9</a:t>
            </a:r>
            <a:endParaRPr/>
          </a:p>
        </p:txBody>
      </p:sp>
      <p:grpSp>
        <p:nvGrpSpPr>
          <p:cNvPr id="2" name="Google Shape;485;p59">
            <a:extLst>
              <a:ext uri="{FF2B5EF4-FFF2-40B4-BE49-F238E27FC236}">
                <a16:creationId xmlns:a16="http://schemas.microsoft.com/office/drawing/2014/main" id="{F7A210C4-2128-1633-B8A9-FDB06377D795}"/>
              </a:ext>
            </a:extLst>
          </p:cNvPr>
          <p:cNvGrpSpPr/>
          <p:nvPr/>
        </p:nvGrpSpPr>
        <p:grpSpPr>
          <a:xfrm>
            <a:off x="6076319" y="236999"/>
            <a:ext cx="1556100" cy="1199344"/>
            <a:chOff x="6076319" y="236999"/>
            <a:chExt cx="1556100" cy="1199344"/>
          </a:xfrm>
        </p:grpSpPr>
        <p:sp>
          <p:nvSpPr>
            <p:cNvPr id="3" name="Google Shape;486;p59">
              <a:extLst>
                <a:ext uri="{FF2B5EF4-FFF2-40B4-BE49-F238E27FC236}">
                  <a16:creationId xmlns:a16="http://schemas.microsoft.com/office/drawing/2014/main" id="{7E4F86F1-F5EE-5694-A843-B9114B41F7E7}"/>
                </a:ext>
              </a:extLst>
            </p:cNvPr>
            <p:cNvSpPr/>
            <p:nvPr/>
          </p:nvSpPr>
          <p:spPr>
            <a:xfrm>
              <a:off x="7458766" y="1357443"/>
              <a:ext cx="164100" cy="78900"/>
            </a:xfrm>
            <a:prstGeom prst="rect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cxnSp>
          <p:nvCxnSpPr>
            <p:cNvPr id="4" name="Google Shape;487;p59">
              <a:extLst>
                <a:ext uri="{FF2B5EF4-FFF2-40B4-BE49-F238E27FC236}">
                  <a16:creationId xmlns:a16="http://schemas.microsoft.com/office/drawing/2014/main" id="{BD66CEDF-C914-B0E5-BD2C-B6407998CBD7}"/>
                </a:ext>
              </a:extLst>
            </p:cNvPr>
            <p:cNvCxnSpPr>
              <a:cxnSpLocks/>
            </p:cNvCxnSpPr>
            <p:nvPr/>
          </p:nvCxnSpPr>
          <p:spPr>
            <a:xfrm>
              <a:off x="6844095" y="528938"/>
              <a:ext cx="663129" cy="815230"/>
            </a:xfrm>
            <a:prstGeom prst="straightConnector1">
              <a:avLst/>
            </a:prstGeom>
            <a:noFill/>
            <a:ln w="9525" cap="flat" cmpd="sng">
              <a:solidFill>
                <a:srgbClr val="FF0000"/>
              </a:solidFill>
              <a:prstDash val="solid"/>
              <a:round/>
              <a:headEnd type="none" w="med" len="med"/>
              <a:tailEnd type="triangle" w="med" len="med"/>
            </a:ln>
          </p:spPr>
        </p:cxnSp>
        <p:sp>
          <p:nvSpPr>
            <p:cNvPr id="5" name="Google Shape;488;p59">
              <a:extLst>
                <a:ext uri="{FF2B5EF4-FFF2-40B4-BE49-F238E27FC236}">
                  <a16:creationId xmlns:a16="http://schemas.microsoft.com/office/drawing/2014/main" id="{2E61D72F-5F0C-B0CA-7F3A-8F73C8DC7773}"/>
                </a:ext>
              </a:extLst>
            </p:cNvPr>
            <p:cNvSpPr txBox="1"/>
            <p:nvPr/>
          </p:nvSpPr>
          <p:spPr>
            <a:xfrm>
              <a:off x="6076319" y="236999"/>
              <a:ext cx="1556100" cy="3693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91425" tIns="91425" rIns="91425" bIns="91425" anchor="t" anchorCtr="0">
              <a:sp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BR" sz="1200" dirty="0">
                  <a:solidFill>
                    <a:srgbClr val="FF0000"/>
                  </a:solidFill>
                  <a:latin typeface="Calibri"/>
                  <a:ea typeface="Calibri"/>
                  <a:cs typeface="Calibri"/>
                  <a:sym typeface="Calibri"/>
                </a:rPr>
                <a:t>Qual a cor do pixel?</a:t>
              </a:r>
              <a:endParaRPr dirty="0">
                <a:solidFill>
                  <a:srgbClr val="FF0000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4733462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48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48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48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48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Personalizar design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441</TotalTime>
  <Words>2780</Words>
  <Application>Microsoft Office PowerPoint</Application>
  <PresentationFormat>On-screen Show (16:10)</PresentationFormat>
  <Paragraphs>330</Paragraphs>
  <Slides>23</Slides>
  <Notes>19</Notes>
  <HiddenSlides>4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9" baseType="lpstr">
      <vt:lpstr>Arial</vt:lpstr>
      <vt:lpstr>Calibri</vt:lpstr>
      <vt:lpstr>Courier New</vt:lpstr>
      <vt:lpstr>Source Sans Pro</vt:lpstr>
      <vt:lpstr>Verdana</vt:lpstr>
      <vt:lpstr>Personalizar design</vt:lpstr>
      <vt:lpstr>PowerPoint Presentation</vt:lpstr>
      <vt:lpstr>Revisão</vt:lpstr>
      <vt:lpstr>Iluminação/Reflexão Ambiente</vt:lpstr>
      <vt:lpstr>Reflexão Difusa</vt:lpstr>
      <vt:lpstr>Reflexão Especular</vt:lpstr>
      <vt:lpstr>Resultado Final</vt:lpstr>
      <vt:lpstr>Equação de Cores (padrão X3D simplificado)</vt:lpstr>
      <vt:lpstr>Exemplo X3D</vt:lpstr>
      <vt:lpstr>Exemplo X3D</vt:lpstr>
      <vt:lpstr>Exemplo X3D</vt:lpstr>
      <vt:lpstr>Exemplo X3D</vt:lpstr>
      <vt:lpstr>Transformações nas Normais</vt:lpstr>
      <vt:lpstr>PowerPoint Presentation</vt:lpstr>
      <vt:lpstr>Exemplo X3D – Cubo2</vt:lpstr>
      <vt:lpstr>NavigationInfo - headlight</vt:lpstr>
      <vt:lpstr>Exemplo X3D – Mineiro</vt:lpstr>
      <vt:lpstr>Realmente calculando a direção de visão</vt:lpstr>
      <vt:lpstr>Truque para calcular normais</vt:lpstr>
      <vt:lpstr>Hermite spline interpolation (X3D simplificado)</vt:lpstr>
      <vt:lpstr>Exemplo X3D</vt:lpstr>
      <vt:lpstr>Exemplo X3D</vt:lpstr>
      <vt:lpstr>Exemplo X3D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Luciano Soares</cp:lastModifiedBy>
  <cp:revision>31</cp:revision>
  <dcterms:modified xsi:type="dcterms:W3CDTF">2024-10-23T22:14:38Z</dcterms:modified>
</cp:coreProperties>
</file>