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4"/>
  </p:notesMasterIdLst>
  <p:sldIdLst>
    <p:sldId id="256" r:id="rId2"/>
    <p:sldId id="277" r:id="rId3"/>
    <p:sldId id="357" r:id="rId4"/>
    <p:sldId id="324" r:id="rId5"/>
    <p:sldId id="325" r:id="rId6"/>
    <p:sldId id="323" r:id="rId7"/>
    <p:sldId id="322" r:id="rId8"/>
    <p:sldId id="327" r:id="rId9"/>
    <p:sldId id="328" r:id="rId10"/>
    <p:sldId id="329" r:id="rId11"/>
    <p:sldId id="330" r:id="rId12"/>
    <p:sldId id="331" r:id="rId13"/>
    <p:sldId id="332" r:id="rId14"/>
    <p:sldId id="318" r:id="rId15"/>
    <p:sldId id="333" r:id="rId16"/>
    <p:sldId id="334" r:id="rId17"/>
    <p:sldId id="352" r:id="rId18"/>
    <p:sldId id="335" r:id="rId19"/>
    <p:sldId id="353" r:id="rId20"/>
    <p:sldId id="354" r:id="rId21"/>
    <p:sldId id="355" r:id="rId22"/>
    <p:sldId id="356" r:id="rId23"/>
    <p:sldId id="351" r:id="rId24"/>
    <p:sldId id="336" r:id="rId25"/>
    <p:sldId id="337" r:id="rId26"/>
    <p:sldId id="338" r:id="rId27"/>
    <p:sldId id="339" r:id="rId28"/>
    <p:sldId id="340" r:id="rId29"/>
    <p:sldId id="341" r:id="rId30"/>
    <p:sldId id="285" r:id="rId31"/>
    <p:sldId id="343" r:id="rId32"/>
    <p:sldId id="344" r:id="rId33"/>
    <p:sldId id="345" r:id="rId34"/>
    <p:sldId id="346" r:id="rId35"/>
    <p:sldId id="347" r:id="rId36"/>
    <p:sldId id="349" r:id="rId37"/>
    <p:sldId id="350" r:id="rId38"/>
    <p:sldId id="348" r:id="rId39"/>
    <p:sldId id="284" r:id="rId40"/>
    <p:sldId id="342" r:id="rId41"/>
    <p:sldId id="280" r:id="rId42"/>
    <p:sldId id="268" r:id="rId43"/>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13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7</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 Id="rId4" Type="http://schemas.openxmlformats.org/officeDocument/2006/relationships/hyperlink" Target="https://www.shadertoy.com/playlist/MXdSRf"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a:off x="4450926" y="2632443"/>
            <a:ext cx="602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4643435" y="2380839"/>
            <a:ext cx="368046" cy="307777"/>
          </a:xfrm>
          <a:prstGeom prst="rect">
            <a:avLst/>
          </a:prstGeom>
          <a:noFill/>
        </p:spPr>
        <p:txBody>
          <a:bodyPr wrap="square">
            <a:spAutoFit/>
          </a:bodyPr>
          <a:lstStyle/>
          <a:p>
            <a:r>
              <a:rPr lang="pt-BR" noProof="1"/>
              <a:t>r</a:t>
            </a: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1501842" y="988813"/>
            <a:ext cx="6140314" cy="1754326"/>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a:t>
            </a:r>
          </a:p>
          <a:p>
            <a:r>
              <a:rPr lang="en-US" sz="1200" b="0" noProof="1">
                <a:solidFill>
                  <a:srgbClr val="DADADA"/>
                </a:solidFill>
                <a:effectLst/>
                <a:latin typeface="Menlo" panose="020B0609030804020204" pitchFamily="49" charset="0"/>
              </a:rPr>
              <a:t>{</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uv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p>
          <a:p>
            <a:br>
              <a:rPr lang="en-US" sz="1200" b="0" noProof="1">
                <a:solidFill>
                  <a:srgbClr val="DADADA"/>
                </a:solidFill>
                <a:effectLst/>
                <a:latin typeface="Menlo" panose="020B0609030804020204" pitchFamily="49" charset="0"/>
              </a:rPr>
            </a:b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interpolatedValue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 uv.x);</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(interpolatedValue);</a:t>
            </a:r>
          </a:p>
          <a:p>
            <a:endParaRPr lang="en-US" sz="1200" b="0" noProof="1">
              <a:solidFill>
                <a:srgbClr val="DADADA"/>
              </a:solidFill>
              <a:effectLst/>
              <a:latin typeface="Menlo" panose="020B0609030804020204" pitchFamily="49" charset="0"/>
            </a:endParaRP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87" y="2857500"/>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Código para desenhar um círculo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C3672254-4502-5C24-C0AB-A11F2485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3"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0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 que você espera que apareça nessa imagem?</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4">
            <a:extLst>
              <a:ext uri="{FF2B5EF4-FFF2-40B4-BE49-F238E27FC236}">
                <a16:creationId xmlns:a16="http://schemas.microsoft.com/office/drawing/2014/main" id="{A050BC77-133F-4399-4BCA-69019B49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dirty="0">
                <a:solidFill>
                  <a:srgbClr val="569CD6"/>
                </a:solidFill>
                <a:latin typeface="Menlo" panose="020B0609030804020204" pitchFamily="49" charset="0"/>
              </a:rPr>
              <a:t>  vec3</a:t>
            </a:r>
            <a:r>
              <a:rPr lang="en-US" dirty="0">
                <a:solidFill>
                  <a:srgbClr val="DADADA"/>
                </a:solidFill>
                <a:latin typeface="Menlo" panose="020B0609030804020204" pitchFamily="49" charset="0"/>
              </a:rPr>
              <a:t> col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DCDCAA"/>
                </a:solidFill>
                <a:latin typeface="Menlo" panose="020B0609030804020204" pitchFamily="49" charset="0"/>
              </a:rPr>
              <a:t>abs</a:t>
            </a:r>
            <a:r>
              <a:rPr lang="en-US" dirty="0">
                <a:solidFill>
                  <a:srgbClr val="DADADA"/>
                </a:solidFill>
                <a:latin typeface="Menlo" panose="020B0609030804020204" pitchFamily="49" charset="0"/>
              </a:rPr>
              <a:t>(d) </a:t>
            </a:r>
            <a:r>
              <a:rPr lang="en-US" dirty="0">
                <a:solidFill>
                  <a:srgbClr val="B4B4B4"/>
                </a:solidFill>
                <a:latin typeface="Menlo" panose="020B0609030804020204" pitchFamily="49" charset="0"/>
              </a:rPr>
              <a:t>&lt;</a:t>
            </a:r>
            <a:r>
              <a:rPr lang="en-US" dirty="0">
                <a:solidFill>
                  <a:srgbClr val="DADADA"/>
                </a:solidFill>
                <a:latin typeface="Menlo" panose="020B0609030804020204" pitchFamily="49" charset="0"/>
              </a:rPr>
              <a:t> </a:t>
            </a:r>
            <a:r>
              <a:rPr lang="en-US" dirty="0">
                <a:solidFill>
                  <a:srgbClr val="B5CEA8"/>
                </a:solidFill>
                <a:latin typeface="Menlo" panose="020B0609030804020204" pitchFamily="49" charset="0"/>
              </a:rPr>
              <a:t>0.001</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1</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(d));</a:t>
            </a:r>
            <a:endParaRPr lang="en-US" b="0" dirty="0">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6">
            <a:extLst>
              <a:ext uri="{FF2B5EF4-FFF2-40B4-BE49-F238E27FC236}">
                <a16:creationId xmlns:a16="http://schemas.microsoft.com/office/drawing/2014/main" id="{71FA6460-36AC-C4C0-A0BA-2538EEF1E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8"/>
            <a:ext cx="3909289" cy="21989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a:t>
            </a:r>
            <a:r>
              <a:rPr lang="pt-BR" dirty="0" err="1"/>
              <a:t>Distance</a:t>
            </a:r>
            <a:r>
              <a:rPr lang="pt-BR" dirty="0"/>
              <a:t> </a:t>
            </a:r>
            <a:r>
              <a:rPr lang="pt-BR" dirty="0" err="1"/>
              <a:t>Function</a:t>
            </a:r>
            <a:r>
              <a:rPr lang="pt-BR" dirty="0"/>
              <a:t>) é a distância ortogonal de um determinado ponto </a:t>
            </a:r>
            <a:r>
              <a:rPr lang="pt-BR" dirty="0" err="1"/>
              <a:t>x</a:t>
            </a:r>
            <a:r>
              <a:rPr lang="pt-BR" dirty="0"/>
              <a:t> ao limite de um conjunto </a:t>
            </a:r>
            <a:r>
              <a:rPr lang="el-GR" dirty="0"/>
              <a:t>Ω </a:t>
            </a:r>
            <a:r>
              <a:rPr lang="pt-BR" dirty="0"/>
              <a:t>em um espaço métrico, com o sinal determinado por </a:t>
            </a:r>
            <a:r>
              <a:rPr lang="pt-BR" dirty="0" err="1"/>
              <a:t>x</a:t>
            </a:r>
            <a:r>
              <a:rPr lang="pt-BR" dirty="0"/>
              <a:t> estar ou não no interior de </a:t>
            </a:r>
            <a:r>
              <a:rPr lang="el-GR" dirty="0"/>
              <a:t>Ω.</a:t>
            </a:r>
            <a:endParaRPr lang="pt-BR" dirty="0"/>
          </a:p>
          <a:p>
            <a:r>
              <a:rPr lang="pt-BR" dirty="0"/>
              <a:t>A função tem valores positivos nos pontos </a:t>
            </a:r>
            <a:r>
              <a:rPr lang="pt-BR" dirty="0" err="1"/>
              <a:t>x</a:t>
            </a:r>
            <a:r>
              <a:rPr lang="pt-BR" dirty="0"/>
              <a:t> dentro de </a:t>
            </a:r>
            <a:r>
              <a:rPr lang="el-GR" dirty="0"/>
              <a:t>Ω, </a:t>
            </a:r>
            <a:r>
              <a:rPr lang="pt-BR" dirty="0"/>
              <a:t>diminui em valor quando </a:t>
            </a:r>
            <a:r>
              <a:rPr lang="pt-BR" dirty="0" err="1"/>
              <a:t>x</a:t>
            </a:r>
            <a:r>
              <a:rPr lang="pt-BR" dirty="0"/>
              <a:t> se aproxima do limite de </a:t>
            </a:r>
            <a:r>
              <a:rPr lang="el-GR" dirty="0"/>
              <a:t>Ω </a:t>
            </a:r>
            <a:r>
              <a:rPr lang="pt-BR" dirty="0"/>
              <a:t>onde a função de distância com sinal é zero e assume valores negativos fora de </a:t>
            </a:r>
            <a:r>
              <a:rPr lang="el-GR" dirty="0"/>
              <a:t>Ω. </a:t>
            </a:r>
            <a:r>
              <a:rPr lang="pt-BR" dirty="0"/>
              <a:t>No entanto, a convenção alternativa às vezes também é adotada (isto é, negativo dentro de </a:t>
            </a:r>
            <a:r>
              <a:rPr lang="el-GR" dirty="0"/>
              <a:t>Ω </a:t>
            </a:r>
            <a:r>
              <a:rPr lang="pt-BR" dirty="0"/>
              <a:t>e positivo fora).</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(d) </a:t>
            </a:r>
            <a:r>
              <a:rPr lang="en-US" b="0" dirty="0">
                <a:solidFill>
                  <a:srgbClr val="B4B4B4"/>
                </a:solidFill>
                <a:effectLst/>
                <a:latin typeface="Menlo" panose="020B0609030804020204" pitchFamily="49" charset="0"/>
              </a:rPr>
              <a:t>&lt;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0.001</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B4B4B4"/>
                </a:solidFill>
                <a:effectLst/>
                <a:latin typeface="Menlo" panose="020B0609030804020204" pitchFamily="49" charset="0"/>
              </a:rPr>
              <a:t>*</a:t>
            </a:r>
            <a:r>
              <a:rPr lang="en-US" b="0" dirty="0">
                <a:solidFill>
                  <a:srgbClr val="DCDCAA"/>
                </a:solidFill>
                <a:effectLst/>
                <a:latin typeface="Menlo" panose="020B0609030804020204" pitchFamily="49" charset="0"/>
              </a:rPr>
              <a:t>cos</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100.0</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d)</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0.8</a:t>
            </a:r>
            <a:r>
              <a:rPr lang="en-US" b="0" dirty="0">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2">
            <a:extLst>
              <a:ext uri="{FF2B5EF4-FFF2-40B4-BE49-F238E27FC236}">
                <a16:creationId xmlns:a16="http://schemas.microsoft.com/office/drawing/2014/main" id="{0FC5976D-96B9-0847-C883-E15887FE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2744"/>
            <a:ext cx="3909289" cy="21989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21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Um retângulo (</a:t>
            </a:r>
            <a:r>
              <a:rPr lang="pt-BR" dirty="0" err="1"/>
              <a:t>by</a:t>
            </a:r>
            <a:r>
              <a:rPr lang="pt-BR" dirty="0"/>
              <a:t> </a:t>
            </a:r>
            <a:r>
              <a:rPr lang="pt-BR" dirty="0" err="1"/>
              <a:t>iquilezles</a:t>
            </a:r>
            <a:r>
              <a:rPr lang="pt-BR" dirty="0"/>
              <a:t>)</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A54FBCC1-9BB9-FF47-F58D-C6BD66933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629320"/>
            <a:ext cx="3470931" cy="19523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43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E o que temos?</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(d) </a:t>
            </a:r>
            <a:r>
              <a:rPr lang="en-US" b="0" noProof="1">
                <a:solidFill>
                  <a:srgbClr val="B4B4B4"/>
                </a:solidFill>
                <a:effectLst/>
                <a:latin typeface="Menlo" panose="020B0609030804020204" pitchFamily="49" charset="0"/>
              </a:rPr>
              <a:t>&lt;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0.001</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B4B4B4"/>
                </a:solidFill>
                <a:effectLst/>
                <a:latin typeface="Menlo" panose="020B0609030804020204" pitchFamily="49" charset="0"/>
              </a:rPr>
              <a:t>*</a:t>
            </a:r>
            <a:r>
              <a:rPr lang="en-US" b="0" noProof="1">
                <a:solidFill>
                  <a:srgbClr val="DCDCAA"/>
                </a:solidFill>
                <a:effectLst/>
                <a:latin typeface="Menlo" panose="020B0609030804020204" pitchFamily="49" charset="0"/>
              </a:rPr>
              <a:t>cos</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100.0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d)</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0.8</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11D8DF3D-4E05-3528-8EE9-A869702F1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1" y="3629320"/>
            <a:ext cx="3470931" cy="195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638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3350857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a:t>Explicação simples de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SDF é uma função que quando passamos coordenadas de um ponto no espaço, a função retorna a distância mais curta entre esse ponto e uma superfície. O sinal do número de retorno da função indica se o ponto está dentro da superfície ou fora dela.</a:t>
            </a:r>
          </a:p>
        </p:txBody>
      </p:sp>
    </p:spTree>
    <p:extLst>
      <p:ext uri="{BB962C8B-B14F-4D97-AF65-F5344CB8AC3E}">
        <p14:creationId xmlns:p14="http://schemas.microsoft.com/office/powerpoint/2010/main" val="208854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Tree>
    <p:extLst>
      <p:ext uri="{BB962C8B-B14F-4D97-AF65-F5344CB8AC3E}">
        <p14:creationId xmlns:p14="http://schemas.microsoft.com/office/powerpoint/2010/main" val="179681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spTree>
    <p:extLst>
      <p:ext uri="{BB962C8B-B14F-4D97-AF65-F5344CB8AC3E}">
        <p14:creationId xmlns:p14="http://schemas.microsoft.com/office/powerpoint/2010/main" val="69516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opRep(</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a:t>
            </a:r>
          </a:p>
          <a:p>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q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mod</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c,c)</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sdCircle(q,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opRep(uv, </a:t>
            </a:r>
            <a:r>
              <a:rPr lang="en-US" b="0" noProof="1">
                <a:solidFill>
                  <a:srgbClr val="B5CEA8"/>
                </a:solidFill>
                <a:effectLst/>
                <a:latin typeface="Menlo" panose="020B0609030804020204" pitchFamily="49" charset="0"/>
              </a:rPr>
              <a:t>0.05</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dirty="0">
                <a:solidFill>
                  <a:srgbClr val="DADADA"/>
                </a:solidFill>
                <a:effectLst/>
                <a:latin typeface="Menlo" panose="020B0609030804020204" pitchFamily="49" charset="0"/>
              </a:rPr>
              <a:t>  res </a:t>
            </a:r>
            <a:r>
              <a:rPr lang="en-US" sz="1200" b="0" dirty="0">
                <a:solidFill>
                  <a:srgbClr val="B4B4B4"/>
                </a:solidFill>
                <a:effectLst/>
                <a:latin typeface="Menlo" panose="020B0609030804020204" pitchFamily="49" charset="0"/>
              </a:rPr>
              <a:t>=</a:t>
            </a:r>
            <a:r>
              <a:rPr lang="en-US" sz="1200" b="0" dirty="0">
                <a:solidFill>
                  <a:srgbClr val="DADADA"/>
                </a:solidFill>
                <a:effectLst/>
                <a:latin typeface="Menlo" panose="020B0609030804020204" pitchFamily="49" charset="0"/>
              </a:rPr>
              <a:t> </a:t>
            </a:r>
            <a:r>
              <a:rPr lang="en-US" sz="1200" b="0" dirty="0">
                <a:solidFill>
                  <a:srgbClr val="DCDCAA"/>
                </a:solidFill>
                <a:effectLst/>
                <a:latin typeface="Menlo" panose="020B0609030804020204" pitchFamily="49" charset="0"/>
              </a:rPr>
              <a:t>step</a:t>
            </a:r>
            <a:r>
              <a:rPr lang="en-US" sz="1200" b="0" dirty="0">
                <a:solidFill>
                  <a:srgbClr val="DADADA"/>
                </a:solidFill>
                <a:effectLst/>
                <a:latin typeface="Menlo" panose="020B0609030804020204" pitchFamily="49" charset="0"/>
              </a:rPr>
              <a:t>(</a:t>
            </a:r>
            <a:r>
              <a:rPr lang="en-US" sz="1200" b="0" dirty="0">
                <a:solidFill>
                  <a:srgbClr val="B5CEA8"/>
                </a:solidFill>
                <a:effectLst/>
                <a:latin typeface="Menlo" panose="020B0609030804020204" pitchFamily="49" charset="0"/>
              </a:rPr>
              <a:t>0.0</a:t>
            </a:r>
            <a:r>
              <a:rPr lang="en-US" sz="1200" b="0" dirty="0">
                <a:solidFill>
                  <a:srgbClr val="DADADA"/>
                </a:solidFill>
                <a:effectLst/>
                <a:latin typeface="Menlo" panose="020B0609030804020204" pitchFamily="49" charset="0"/>
              </a:rPr>
              <a:t>, res);</a:t>
            </a:r>
            <a:endParaRPr lang="en-US" sz="1200" b="0" noProof="1">
              <a:solidFill>
                <a:srgbClr val="DADADA"/>
              </a:solidFill>
              <a:effectLst/>
              <a:latin typeface="Menlo" panose="020B0609030804020204" pitchFamily="49" charset="0"/>
            </a:endParaRP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53881F83-617B-AE8F-CA1C-CD649B5B2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7"/>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smoothstep</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0.04</a:t>
            </a:r>
            <a:r>
              <a:rPr lang="en-US" sz="1200" b="0" noProof="1">
                <a:solidFill>
                  <a:srgbClr val="DADADA"/>
                </a:solidFill>
                <a:effectLst/>
                <a:latin typeface="Menlo" panose="020B0609030804020204" pitchFamily="49" charset="0"/>
              </a:rPr>
              <a:t>, res);</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22489D08-88FB-FBFE-2521-1CC9991C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6"/>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28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557911" y="1993391"/>
            <a:ext cx="5480753" cy="3060721"/>
          </a:xfrm>
          <a:prstGeom prst="rect">
            <a:avLst/>
          </a:prstGeom>
        </p:spPr>
      </p:pic>
      <p:sp>
        <p:nvSpPr>
          <p:cNvPr id="7" name="TextBox 6">
            <a:extLst>
              <a:ext uri="{FF2B5EF4-FFF2-40B4-BE49-F238E27FC236}">
                <a16:creationId xmlns:a16="http://schemas.microsoft.com/office/drawing/2014/main" id="{0FBB9462-629F-7ACC-9216-E67BFD65E9E2}"/>
              </a:ext>
            </a:extLst>
          </p:cNvPr>
          <p:cNvSpPr txBox="1"/>
          <p:nvPr/>
        </p:nvSpPr>
        <p:spPr>
          <a:xfrm>
            <a:off x="1250442" y="5219048"/>
            <a:ext cx="6686550" cy="369332"/>
          </a:xfrm>
          <a:prstGeom prst="rect">
            <a:avLst/>
          </a:prstGeom>
          <a:noFill/>
        </p:spPr>
        <p:txBody>
          <a:bodyPr wrap="square">
            <a:spAutoFit/>
          </a:bodyPr>
          <a:lstStyle/>
          <a:p>
            <a:r>
              <a:rPr lang="pt-BR" sz="1800" dirty="0"/>
              <a:t>Exemplos em: </a:t>
            </a:r>
            <a:r>
              <a:rPr lang="pt-BR" sz="1800" dirty="0">
                <a:hlinkClick r:id="rId4"/>
              </a:rPr>
              <a:t>https://www.shadertoy.com/playlist/MXdSRf</a:t>
            </a:r>
            <a:r>
              <a:rPr lang="pt-BR" sz="1800" dirty="0"/>
              <a:t> </a:t>
            </a:r>
          </a:p>
        </p:txBody>
      </p:sp>
    </p:spTree>
    <p:extLst>
      <p:ext uri="{BB962C8B-B14F-4D97-AF65-F5344CB8AC3E}">
        <p14:creationId xmlns:p14="http://schemas.microsoft.com/office/powerpoint/2010/main" val="2185251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39</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264489"/>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40</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428439"/>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2E919CD6-A6F7-F524-AC38-6B8F69B61CC7}"/>
              </a:ext>
            </a:extLst>
          </p:cNvPr>
          <p:cNvSpPr/>
          <p:nvPr/>
        </p:nvSpPr>
        <p:spPr>
          <a:xfrm>
            <a:off x="2157984" y="2130552"/>
            <a:ext cx="4727448"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41</a:t>
            </a:fld>
            <a:endParaRPr lang="pt-BR"/>
          </a:p>
        </p:txBody>
      </p:sp>
    </p:spTree>
    <p:extLst>
      <p:ext uri="{BB962C8B-B14F-4D97-AF65-F5344CB8AC3E}">
        <p14:creationId xmlns:p14="http://schemas.microsoft.com/office/powerpoint/2010/main" val="150118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42</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10564</TotalTime>
  <Words>4748</Words>
  <Application>Microsoft Macintosh PowerPoint</Application>
  <PresentationFormat>On-screen Show (16:10)</PresentationFormat>
  <Paragraphs>566</Paragraphs>
  <Slides>42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Courier New</vt:lpstr>
      <vt:lpstr>Menlo</vt:lpstr>
      <vt:lpstr>Verdana</vt:lpstr>
      <vt:lpstr>Personalizar design</vt:lpstr>
      <vt:lpstr>PowerPoint Presentation</vt:lpstr>
      <vt:lpstr>Signed Distance Function (SDF)</vt:lpstr>
      <vt:lpstr>Explicação simples de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Código para desenhar um círculo</vt:lpstr>
      <vt:lpstr>O que você espera que apareça nessa imagem?</vt:lpstr>
      <vt:lpstr>E agora?</vt:lpstr>
      <vt:lpstr>E agora?</vt:lpstr>
      <vt:lpstr>Um retângulo (by iquilezles)</vt:lpstr>
      <vt:lpstr>E o que temos?</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Anti-aliasing (Na verdade uma borramento)</vt:lpstr>
      <vt:lpstr>Anti-aliasing (Na verdade uma borramento)</vt:lpstr>
      <vt:lpstr>Funções SDF prontas</vt:lpstr>
      <vt:lpstr>Vídeos sobre SDFs</vt:lpstr>
      <vt:lpstr>Projeto 2.1</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38</cp:revision>
  <dcterms:modified xsi:type="dcterms:W3CDTF">2023-05-08T23:28:23Z</dcterms:modified>
</cp:coreProperties>
</file>