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35"/>
  </p:notesMasterIdLst>
  <p:sldIdLst>
    <p:sldId id="256" r:id="rId2"/>
    <p:sldId id="306" r:id="rId3"/>
    <p:sldId id="323" r:id="rId4"/>
    <p:sldId id="324" r:id="rId5"/>
    <p:sldId id="307" r:id="rId6"/>
    <p:sldId id="308" r:id="rId7"/>
    <p:sldId id="293" r:id="rId8"/>
    <p:sldId id="322" r:id="rId9"/>
    <p:sldId id="309" r:id="rId10"/>
    <p:sldId id="310" r:id="rId11"/>
    <p:sldId id="311" r:id="rId12"/>
    <p:sldId id="325" r:id="rId13"/>
    <p:sldId id="313" r:id="rId14"/>
    <p:sldId id="314" r:id="rId15"/>
    <p:sldId id="315" r:id="rId16"/>
    <p:sldId id="326" r:id="rId17"/>
    <p:sldId id="316" r:id="rId18"/>
    <p:sldId id="317" r:id="rId19"/>
    <p:sldId id="318" r:id="rId20"/>
    <p:sldId id="319" r:id="rId21"/>
    <p:sldId id="321" r:id="rId22"/>
    <p:sldId id="320" r:id="rId23"/>
    <p:sldId id="304" r:id="rId24"/>
    <p:sldId id="312" r:id="rId25"/>
    <p:sldId id="296" r:id="rId26"/>
    <p:sldId id="305" r:id="rId27"/>
    <p:sldId id="327" r:id="rId28"/>
    <p:sldId id="328" r:id="rId29"/>
    <p:sldId id="329" r:id="rId30"/>
    <p:sldId id="330" r:id="rId31"/>
    <p:sldId id="331" r:id="rId32"/>
    <p:sldId id="332" r:id="rId33"/>
    <p:sldId id="268" r:id="rId34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40" d="100"/>
          <a:sy n="140" d="100"/>
        </p:scale>
        <p:origin x="1288" y="19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8606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401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3956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7475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0330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26174002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1026174002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t="1" b="16530"/>
          <a:stretch/>
        </p:blipFill>
        <p:spPr>
          <a:xfrm>
            <a:off x="6094" y="-1"/>
            <a:ext cx="9123426" cy="57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amie-wong.com/2016/07/15/ray-marching-signed-distance-function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quilezles.org/articles/distfunction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1600"/>
            </a:pPr>
            <a:r>
              <a:rPr lang="pt-BR"/>
              <a:t>Aula 23: </a:t>
            </a:r>
            <a:r>
              <a:rPr lang="pt-BR" dirty="0"/>
              <a:t>Ray </a:t>
            </a:r>
            <a:r>
              <a:rPr lang="pt-BR" dirty="0" err="1"/>
              <a:t>Marching</a:t>
            </a:r>
            <a:endParaRPr lang="pt-BR" dirty="0"/>
          </a:p>
          <a:p>
            <a:pPr marL="0" indent="0">
              <a:spcBef>
                <a:spcPts val="0"/>
              </a:spcBef>
              <a:buSzPts val="1600"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0023-9015-78D1-5ACB-CED41C7D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Setup inicial para Ray </a:t>
            </a:r>
            <a:r>
              <a:rPr lang="pt-BR" dirty="0" err="1"/>
              <a:t>Marching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13B0A-1B49-0D5C-3C6D-43FF659D7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criar uma cena com a câmera posicionada atrás da tela, apontando para dentro da tela.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4C735-3459-671F-69E1-8578E54815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FC77E-7346-7BD6-E86A-153186333502}"/>
              </a:ext>
            </a:extLst>
          </p:cNvPr>
          <p:cNvSpPr txBox="1"/>
          <p:nvPr/>
        </p:nvSpPr>
        <p:spPr>
          <a:xfrm>
            <a:off x="325220" y="1790849"/>
            <a:ext cx="8590179" cy="29700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7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mainImage( </a:t>
            </a:r>
            <a:r>
              <a:rPr lang="en-US" sz="17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7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fragColor, </a:t>
            </a:r>
            <a:r>
              <a:rPr lang="en-US" sz="17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7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vec2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fragCoord ) {</a:t>
            </a:r>
          </a:p>
          <a:p>
            <a:endParaRPr lang="en-US" sz="1700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7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vec2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uv </a:t>
            </a:r>
            <a:r>
              <a:rPr lang="en-US" sz="17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(fragCoord </a:t>
            </a:r>
            <a:r>
              <a:rPr lang="en-US" sz="17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.</a:t>
            </a:r>
            <a:r>
              <a:rPr lang="en-US" sz="17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7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iResolution.xy) </a:t>
            </a:r>
            <a:r>
              <a:rPr lang="en-US" sz="17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iResolution.y;</a:t>
            </a:r>
          </a:p>
          <a:p>
            <a:b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7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ro </a:t>
            </a:r>
            <a:r>
              <a:rPr lang="en-US" sz="17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7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7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7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700" noProof="1">
                <a:solidFill>
                  <a:srgbClr val="B5CEA8"/>
                </a:solidFill>
                <a:latin typeface="Menlo" panose="020B0609030804020204" pitchFamily="49" charset="0"/>
              </a:rPr>
              <a:t>10.0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7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vec3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rd </a:t>
            </a:r>
            <a:r>
              <a:rPr lang="en-US" sz="17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7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7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(uv, </a:t>
            </a:r>
            <a:r>
              <a:rPr lang="en-US" sz="17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7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b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7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col </a:t>
            </a:r>
            <a:r>
              <a:rPr lang="en-US" sz="17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7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7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smoothstep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7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0.49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7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7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abs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(uv)),</a:t>
            </a:r>
            <a:r>
              <a:rPr lang="en-US" sz="17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fragColor </a:t>
            </a:r>
            <a:r>
              <a:rPr lang="en-US" sz="17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7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(col,</a:t>
            </a:r>
            <a:r>
              <a:rPr lang="en-US" sz="17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sz="17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sz="1700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700" noProof="1">
                <a:solidFill>
                  <a:srgbClr val="DADADA"/>
                </a:solidFill>
                <a:latin typeface="Menlo" panose="020B0609030804020204" pitchFamily="49" charset="0"/>
              </a:rPr>
              <a:t>}</a:t>
            </a:r>
            <a:endParaRPr lang="en-US" sz="1700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997C9-2E53-F8E8-F47B-2BACBAFB5DC8}"/>
              </a:ext>
            </a:extLst>
          </p:cNvPr>
          <p:cNvSpPr/>
          <p:nvPr/>
        </p:nvSpPr>
        <p:spPr>
          <a:xfrm>
            <a:off x="455862" y="2813956"/>
            <a:ext cx="5302681" cy="6585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03CC3-860A-41BC-45E7-4D1911569AF5}"/>
              </a:ext>
            </a:extLst>
          </p:cNvPr>
          <p:cNvSpPr txBox="1"/>
          <p:nvPr/>
        </p:nvSpPr>
        <p:spPr>
          <a:xfrm>
            <a:off x="3161631" y="5425789"/>
            <a:ext cx="52278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100" dirty="0"/>
              <a:t>https://</a:t>
            </a:r>
            <a:r>
              <a:rPr lang="pt-BR" sz="1100" dirty="0" err="1"/>
              <a:t>inspirnathan.com</a:t>
            </a:r>
            <a:r>
              <a:rPr lang="pt-BR" sz="1100" dirty="0"/>
              <a:t>/posts/52-shadertoy-tutorial-part-6</a:t>
            </a:r>
          </a:p>
        </p:txBody>
      </p:sp>
    </p:spTree>
    <p:extLst>
      <p:ext uri="{BB962C8B-B14F-4D97-AF65-F5344CB8AC3E}">
        <p14:creationId xmlns:p14="http://schemas.microsoft.com/office/powerpoint/2010/main" val="187105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0023-9015-78D1-5ACB-CED41C7D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Buscando uma esfera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4C735-3459-671F-69E1-8578E54815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C3E52-FB29-E673-5D96-4889B85381C4}"/>
              </a:ext>
            </a:extLst>
          </p:cNvPr>
          <p:cNvSpPr txBox="1"/>
          <p:nvPr/>
        </p:nvSpPr>
        <p:spPr>
          <a:xfrm>
            <a:off x="84171" y="629655"/>
            <a:ext cx="5108315" cy="50013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sdSphere(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p,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 ) {</a:t>
            </a:r>
          </a:p>
          <a:p>
            <a:r>
              <a:rPr lang="en-US" sz="1100" b="0" noProof="1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(p)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r;</a:t>
            </a:r>
          </a:p>
          <a:p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rayMarch(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ro,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rd,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start,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end) {</a:t>
            </a:r>
          </a:p>
          <a:p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float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depth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start;</a:t>
            </a:r>
          </a:p>
          <a:p>
            <a:r>
              <a:rPr lang="en-US" sz="1100" b="0" noProof="1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i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; i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; i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p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ro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depth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rd;</a:t>
            </a:r>
          </a:p>
          <a:p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float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d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sdSphere(p,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.);</a:t>
            </a:r>
          </a:p>
          <a:p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  depth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d;</a:t>
            </a:r>
          </a:p>
          <a:p>
            <a:r>
              <a:rPr lang="en-US" sz="1100" b="0" noProof="1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    if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(d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0.001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depth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end) </a:t>
            </a:r>
            <a:r>
              <a:rPr lang="en-US" sz="1100" b="0" noProof="1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sz="1100" b="0" noProof="1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depth;</a:t>
            </a:r>
          </a:p>
          <a:p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mainImage(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fragColor,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vec2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fragCoord ) {</a:t>
            </a:r>
          </a:p>
          <a:p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vec2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uv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(fragCoord-.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iResolution.xy)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iResolution.y;</a:t>
            </a:r>
          </a:p>
          <a:p>
            <a:b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col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ro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rd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(uv,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b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d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rayMarch(ro, rd,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.,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.);</a:t>
            </a:r>
          </a:p>
          <a:p>
            <a:b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noProof="1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(d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100.0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 col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0.6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b="0" noProof="1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  else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col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fragColor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(col,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CF3576-699A-DD15-BC22-1CD89652C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629" y="2165933"/>
            <a:ext cx="3429000" cy="19288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93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C1E2-1391-DC57-A67D-9CB6FDE1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A3CEC-7731-6287-30BA-317ACE9DA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Conceitualmente, o gradiente de uma função </a:t>
            </a:r>
            <a:r>
              <a:rPr lang="pt-BR" dirty="0" err="1"/>
              <a:t>f</a:t>
            </a:r>
            <a:r>
              <a:rPr lang="pt-BR" dirty="0"/>
              <a:t> no ponto(</a:t>
            </a:r>
            <a:r>
              <a:rPr lang="pt-BR" dirty="0" err="1"/>
              <a:t>x,y,z</a:t>
            </a:r>
            <a:r>
              <a:rPr lang="pt-BR" dirty="0"/>
              <a:t>) diz a você em que direção se mover (</a:t>
            </a:r>
            <a:r>
              <a:rPr lang="pt-BR" dirty="0" err="1"/>
              <a:t>x,y,z</a:t>
            </a:r>
            <a:r>
              <a:rPr lang="pt-BR" dirty="0"/>
              <a:t>) para aumentar mais rapidamente o valor de f. Esta será a nossa superfície normal.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D5E42-D2AA-8A6A-B363-18CE70B381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772A2-47B7-A4FA-1CE4-3354A3075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2330450"/>
            <a:ext cx="4445000" cy="1054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17C1E1-02C4-CFB8-0F5B-AB3429C68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752" y="3955288"/>
            <a:ext cx="1778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9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8C78-9815-6E7C-7127-FF7D1037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de Iluminação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DB0D2-A993-638E-EF93-6355130C6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Até o momento a esfera parece um puro círculo, vamos incluir um cálculo de iluminação para fazer o objeto de fato parecer com uma esfera.</a:t>
            </a:r>
          </a:p>
          <a:p>
            <a:r>
              <a:rPr lang="pt-BR" dirty="0"/>
              <a:t>Para isso precisamos das normais da superfície. Vamos trabalhar agora com a técnica de gradiente (muitas vezes representado com o símbol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en-BR" b="0" i="0" dirty="0">
                <a:solidFill>
                  <a:srgbClr val="040C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∇).</a:t>
            </a:r>
          </a:p>
          <a:p>
            <a:r>
              <a:rPr lang="en-BR" dirty="0">
                <a:solidFill>
                  <a:srgbClr val="040C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gradiente é onde temos o maior valor de derivada. O que para nós significa a perpendicurar da curva ou superfície.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40123-1677-DBD5-6782-2F17ACEC6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D0EBE-907B-7F81-7169-1C71670B8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86" y="4074101"/>
            <a:ext cx="4626427" cy="8019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CB62D9-061E-7CAA-DC6F-9614C6179798}"/>
              </a:ext>
            </a:extLst>
          </p:cNvPr>
          <p:cNvSpPr txBox="1"/>
          <p:nvPr/>
        </p:nvSpPr>
        <p:spPr>
          <a:xfrm>
            <a:off x="3807279" y="5410729"/>
            <a:ext cx="458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/>
              <a:t>https://</a:t>
            </a:r>
            <a:r>
              <a:rPr lang="pt-BR" sz="1200" dirty="0" err="1"/>
              <a:t>mathworld.wolfram.com</a:t>
            </a:r>
            <a:r>
              <a:rPr lang="pt-BR" sz="1200" dirty="0"/>
              <a:t>/</a:t>
            </a:r>
            <a:r>
              <a:rPr lang="pt-BR" sz="1200" dirty="0" err="1"/>
              <a:t>Gradient.html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41910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8C78-9815-6E7C-7127-FF7D1037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a Normal na Superfície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DB0D2-A993-638E-EF93-6355130C6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estamos trabalhando com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SDFs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podemos testar agora o que acontece com o valor de distância se nos locomovermos um pouco para fora do ponto testado.</a:t>
            </a:r>
          </a:p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Veja no exemplo 2D para o ponto verde. Se testarmos um outro ponto ligeiramente perto do eixo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(horizontal) teremos uma mudança no valor da função. Já se testarmos outro ponto em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(vertical) o valor de distância é o mesmo.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40123-1677-DBD5-6782-2F17ACEC6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BB5E0-E0E2-3600-B58B-50A2E266F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690" y="3293953"/>
            <a:ext cx="3889253" cy="218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8263C-CCE4-62DA-59D3-55FA63DF2C6E}"/>
              </a:ext>
            </a:extLst>
          </p:cNvPr>
          <p:cNvSpPr/>
          <p:nvPr/>
        </p:nvSpPr>
        <p:spPr>
          <a:xfrm>
            <a:off x="3690257" y="3962400"/>
            <a:ext cx="1306286" cy="859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4AC961-2224-2497-1CCA-F0E7571BDC49}"/>
              </a:ext>
            </a:extLst>
          </p:cNvPr>
          <p:cNvSpPr/>
          <p:nvPr/>
        </p:nvSpPr>
        <p:spPr>
          <a:xfrm>
            <a:off x="4930247" y="4332514"/>
            <a:ext cx="141514" cy="12068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B7D5B5-C339-8990-7D84-40CF9F3F5183}"/>
              </a:ext>
            </a:extLst>
          </p:cNvPr>
          <p:cNvSpPr/>
          <p:nvPr/>
        </p:nvSpPr>
        <p:spPr>
          <a:xfrm>
            <a:off x="5148945" y="4353891"/>
            <a:ext cx="95016" cy="81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BB7E63-92B5-F033-0DC6-A93C197EEA13}"/>
              </a:ext>
            </a:extLst>
          </p:cNvPr>
          <p:cNvSpPr/>
          <p:nvPr/>
        </p:nvSpPr>
        <p:spPr>
          <a:xfrm>
            <a:off x="4953496" y="4155387"/>
            <a:ext cx="95016" cy="81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994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8C78-9815-6E7C-7127-FF7D1037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a Normal na Superfície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40123-1677-DBD5-6782-2F17ACEC6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0B886C-36EB-8960-FC19-6F87E3168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truque então é testar pontos próximos e ver como o valor da função reage. Depois normalizamos para ter um vetor unitário e pronto. Já podemos usar a normal identificada.</a:t>
            </a:r>
          </a:p>
        </p:txBody>
      </p:sp>
      <p:pic>
        <p:nvPicPr>
          <p:cNvPr id="8194" name="Picture 2" descr="Equation for the gradient of a surface to find the surface normal.">
            <a:extLst>
              <a:ext uri="{FF2B5EF4-FFF2-40B4-BE49-F238E27FC236}">
                <a16:creationId xmlns:a16="http://schemas.microsoft.com/office/drawing/2014/main" id="{05FBBD6C-E5A9-CD9C-172A-D17F0BF3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29687"/>
            <a:ext cx="7620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AD5FF7-3460-6EC5-467A-BA26A8E586E4}"/>
              </a:ext>
            </a:extLst>
          </p:cNvPr>
          <p:cNvSpPr txBox="1"/>
          <p:nvPr/>
        </p:nvSpPr>
        <p:spPr>
          <a:xfrm>
            <a:off x="658504" y="4876015"/>
            <a:ext cx="7853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O </a:t>
            </a:r>
            <a:r>
              <a:rPr lang="el-GR" sz="2400" b="0" i="0" dirty="0">
                <a:solidFill>
                  <a:srgbClr val="202124"/>
                </a:solidFill>
                <a:effectLst/>
                <a:latin typeface="Google Sans"/>
              </a:rPr>
              <a:t>ε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Google Sans"/>
              </a:rPr>
              <a:t> (épsilon) pode ser um valor bem pequeno mesmo.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78038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419E-57DA-C8E6-AC29-46CC8436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65045-D53D-0E69-43A7-7CAA6DB91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96609E"/>
                </a:solidFill>
                <a:effectLst/>
              </a:rPr>
              <a:t>vec3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estimateNormal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>
                <a:solidFill>
                  <a:srgbClr val="96609E"/>
                </a:solidFill>
                <a:effectLst/>
              </a:rPr>
              <a:t>vec3</a:t>
            </a:r>
            <a:r>
              <a:rPr lang="en-US" dirty="0"/>
              <a:t> </a:t>
            </a:r>
            <a:r>
              <a:rPr lang="en-US" dirty="0">
                <a:solidFill>
                  <a:srgbClr val="181818"/>
                </a:solidFill>
                <a:effectLst/>
              </a:rPr>
              <a:t>p)</a:t>
            </a:r>
            <a:r>
              <a:rPr lang="en-US" dirty="0"/>
              <a:t> </a:t>
            </a:r>
            <a:r>
              <a:rPr lang="en-US" dirty="0">
                <a:solidFill>
                  <a:srgbClr val="181818"/>
                </a:solidFill>
                <a:effectLst/>
              </a:rPr>
              <a:t>{</a:t>
            </a:r>
            <a:r>
              <a:rPr lang="en-US" dirty="0"/>
              <a:t> </a:t>
            </a:r>
            <a:r>
              <a:rPr lang="en-US" dirty="0">
                <a:solidFill>
                  <a:srgbClr val="96609E"/>
                </a:solidFill>
                <a:effectLst/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181818"/>
                </a:solidFill>
                <a:effectLst/>
              </a:rPr>
              <a:t>normalize(</a:t>
            </a:r>
            <a:r>
              <a:rPr lang="en-US" dirty="0">
                <a:solidFill>
                  <a:srgbClr val="96609E"/>
                </a:solidFill>
                <a:effectLst/>
              </a:rPr>
              <a:t>vec3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sceneSDF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>
                <a:solidFill>
                  <a:srgbClr val="96609E"/>
                </a:solidFill>
                <a:effectLst/>
              </a:rPr>
              <a:t>vec3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 err="1">
                <a:solidFill>
                  <a:srgbClr val="181818"/>
                </a:solidFill>
                <a:effectLst/>
              </a:rPr>
              <a:t>p.x</a:t>
            </a:r>
            <a:r>
              <a:rPr lang="en-US" dirty="0"/>
              <a:t> </a:t>
            </a:r>
            <a:r>
              <a:rPr lang="en-US" dirty="0">
                <a:solidFill>
                  <a:srgbClr val="4B8093"/>
                </a:solidFill>
                <a:effectLst/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181818"/>
                </a:solidFill>
                <a:effectLst/>
              </a:rPr>
              <a:t>EPSILON,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p.y</a:t>
            </a:r>
            <a:r>
              <a:rPr lang="en-US" dirty="0">
                <a:solidFill>
                  <a:srgbClr val="181818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p.z</a:t>
            </a:r>
            <a:r>
              <a:rPr lang="en-US" dirty="0">
                <a:solidFill>
                  <a:srgbClr val="181818"/>
                </a:solidFill>
                <a:effectLst/>
              </a:rPr>
              <a:t>))</a:t>
            </a:r>
            <a:r>
              <a:rPr lang="en-US" dirty="0"/>
              <a:t> </a:t>
            </a:r>
            <a:r>
              <a:rPr lang="en-US" dirty="0">
                <a:solidFill>
                  <a:srgbClr val="4B8093"/>
                </a:solidFill>
                <a:effectLst/>
              </a:rPr>
              <a:t>-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sceneSDF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>
                <a:solidFill>
                  <a:srgbClr val="96609E"/>
                </a:solidFill>
                <a:effectLst/>
              </a:rPr>
              <a:t>vec3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 err="1">
                <a:solidFill>
                  <a:srgbClr val="181818"/>
                </a:solidFill>
                <a:effectLst/>
              </a:rPr>
              <a:t>p.x</a:t>
            </a:r>
            <a:r>
              <a:rPr lang="en-US" dirty="0"/>
              <a:t> </a:t>
            </a:r>
            <a:r>
              <a:rPr lang="en-US" dirty="0">
                <a:solidFill>
                  <a:srgbClr val="4B8093"/>
                </a:solidFill>
                <a:effectLst/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181818"/>
                </a:solidFill>
                <a:effectLst/>
              </a:rPr>
              <a:t>EPSILON,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p.y</a:t>
            </a:r>
            <a:r>
              <a:rPr lang="en-US" dirty="0">
                <a:solidFill>
                  <a:srgbClr val="181818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p.z</a:t>
            </a:r>
            <a:r>
              <a:rPr lang="en-US" dirty="0">
                <a:solidFill>
                  <a:srgbClr val="181818"/>
                </a:solidFill>
                <a:effectLst/>
              </a:rPr>
              <a:t>)),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sceneSDF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>
                <a:solidFill>
                  <a:srgbClr val="96609E"/>
                </a:solidFill>
                <a:effectLst/>
              </a:rPr>
              <a:t>vec3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 err="1">
                <a:solidFill>
                  <a:srgbClr val="181818"/>
                </a:solidFill>
                <a:effectLst/>
              </a:rPr>
              <a:t>p.x</a:t>
            </a:r>
            <a:r>
              <a:rPr lang="en-US" dirty="0">
                <a:solidFill>
                  <a:srgbClr val="181818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p.y</a:t>
            </a:r>
            <a:r>
              <a:rPr lang="en-US" dirty="0"/>
              <a:t> </a:t>
            </a:r>
            <a:r>
              <a:rPr lang="en-US" dirty="0">
                <a:solidFill>
                  <a:srgbClr val="4B8093"/>
                </a:solidFill>
                <a:effectLst/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181818"/>
                </a:solidFill>
                <a:effectLst/>
              </a:rPr>
              <a:t>EPSILON,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p.z</a:t>
            </a:r>
            <a:r>
              <a:rPr lang="en-US" dirty="0">
                <a:solidFill>
                  <a:srgbClr val="181818"/>
                </a:solidFill>
                <a:effectLst/>
              </a:rPr>
              <a:t>))</a:t>
            </a:r>
            <a:r>
              <a:rPr lang="en-US" dirty="0"/>
              <a:t> </a:t>
            </a:r>
            <a:r>
              <a:rPr lang="en-US" dirty="0">
                <a:solidFill>
                  <a:srgbClr val="4B8093"/>
                </a:solidFill>
                <a:effectLst/>
              </a:rPr>
              <a:t>-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sceneSDF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>
                <a:solidFill>
                  <a:srgbClr val="96609E"/>
                </a:solidFill>
                <a:effectLst/>
              </a:rPr>
              <a:t>vec3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 err="1">
                <a:solidFill>
                  <a:srgbClr val="181818"/>
                </a:solidFill>
                <a:effectLst/>
              </a:rPr>
              <a:t>p.x</a:t>
            </a:r>
            <a:r>
              <a:rPr lang="en-US" dirty="0">
                <a:solidFill>
                  <a:srgbClr val="181818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p.y</a:t>
            </a:r>
            <a:r>
              <a:rPr lang="en-US" dirty="0"/>
              <a:t> </a:t>
            </a:r>
            <a:r>
              <a:rPr lang="en-US" dirty="0">
                <a:solidFill>
                  <a:srgbClr val="4B8093"/>
                </a:solidFill>
                <a:effectLst/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181818"/>
                </a:solidFill>
                <a:effectLst/>
              </a:rPr>
              <a:t>EPSILON,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p.z</a:t>
            </a:r>
            <a:r>
              <a:rPr lang="en-US" dirty="0">
                <a:solidFill>
                  <a:srgbClr val="181818"/>
                </a:solidFill>
                <a:effectLst/>
              </a:rPr>
              <a:t>)),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sceneSDF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>
                <a:solidFill>
                  <a:srgbClr val="96609E"/>
                </a:solidFill>
                <a:effectLst/>
              </a:rPr>
              <a:t>vec3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 err="1">
                <a:solidFill>
                  <a:srgbClr val="181818"/>
                </a:solidFill>
                <a:effectLst/>
              </a:rPr>
              <a:t>p.x</a:t>
            </a:r>
            <a:r>
              <a:rPr lang="en-US" dirty="0">
                <a:solidFill>
                  <a:srgbClr val="181818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p.y</a:t>
            </a:r>
            <a:r>
              <a:rPr lang="en-US" dirty="0">
                <a:solidFill>
                  <a:srgbClr val="181818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p.z</a:t>
            </a:r>
            <a:r>
              <a:rPr lang="en-US" dirty="0"/>
              <a:t> </a:t>
            </a:r>
            <a:r>
              <a:rPr lang="en-US" dirty="0">
                <a:solidFill>
                  <a:srgbClr val="4B8093"/>
                </a:solidFill>
                <a:effectLst/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181818"/>
                </a:solidFill>
                <a:effectLst/>
              </a:rPr>
              <a:t>EPSILON))</a:t>
            </a:r>
            <a:r>
              <a:rPr lang="en-US" dirty="0"/>
              <a:t> </a:t>
            </a:r>
            <a:r>
              <a:rPr lang="en-US" dirty="0">
                <a:solidFill>
                  <a:srgbClr val="4B8093"/>
                </a:solidFill>
                <a:effectLst/>
              </a:rPr>
              <a:t>-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sceneSDF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>
                <a:solidFill>
                  <a:srgbClr val="96609E"/>
                </a:solidFill>
                <a:effectLst/>
              </a:rPr>
              <a:t>vec3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 err="1">
                <a:solidFill>
                  <a:srgbClr val="181818"/>
                </a:solidFill>
                <a:effectLst/>
              </a:rPr>
              <a:t>p.x</a:t>
            </a:r>
            <a:r>
              <a:rPr lang="en-US" dirty="0">
                <a:solidFill>
                  <a:srgbClr val="181818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p.y</a:t>
            </a:r>
            <a:r>
              <a:rPr lang="en-US" dirty="0">
                <a:solidFill>
                  <a:srgbClr val="181818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p.z</a:t>
            </a:r>
            <a:r>
              <a:rPr lang="en-US" dirty="0"/>
              <a:t> </a:t>
            </a:r>
            <a:r>
              <a:rPr lang="en-US" dirty="0">
                <a:solidFill>
                  <a:srgbClr val="4B8093"/>
                </a:solidFill>
                <a:effectLst/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181818"/>
                </a:solidFill>
                <a:effectLst/>
              </a:rPr>
              <a:t>EPSILON))</a:t>
            </a:r>
            <a:r>
              <a:rPr lang="en-US" dirty="0"/>
              <a:t> </a:t>
            </a:r>
            <a:r>
              <a:rPr lang="en-US" dirty="0">
                <a:solidFill>
                  <a:srgbClr val="181818"/>
                </a:solidFill>
                <a:effectLst/>
              </a:rPr>
              <a:t>));</a:t>
            </a:r>
            <a:r>
              <a:rPr lang="en-US" dirty="0"/>
              <a:t> </a:t>
            </a:r>
            <a:r>
              <a:rPr lang="en-US" dirty="0">
                <a:solidFill>
                  <a:srgbClr val="181818"/>
                </a:solidFill>
                <a:effectLst/>
              </a:rPr>
              <a:t>}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24CCB-0CC1-041A-3906-0E9799CCA9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918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8C78-9815-6E7C-7127-FF7D1037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a Normal na Superfície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40123-1677-DBD5-6782-2F17ACEC6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0B886C-36EB-8960-FC19-6F87E3168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7" y="838985"/>
            <a:ext cx="8958670" cy="866985"/>
          </a:xfrm>
        </p:spPr>
        <p:txBody>
          <a:bodyPr/>
          <a:lstStyle/>
          <a:p>
            <a:r>
              <a:rPr lang="pt-BR" dirty="0"/>
              <a:t>Para calcular as normais na esfera, podemos usar: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0BB11-3C9F-7D2A-ED97-BBC478D18B43}"/>
              </a:ext>
            </a:extLst>
          </p:cNvPr>
          <p:cNvSpPr txBox="1"/>
          <p:nvPr/>
        </p:nvSpPr>
        <p:spPr>
          <a:xfrm>
            <a:off x="163273" y="1340472"/>
            <a:ext cx="880330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calcNormal(</a:t>
            </a:r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p) {</a:t>
            </a:r>
          </a:p>
          <a:p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float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e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0.0005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b="0" noProof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// epsilon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float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.; </a:t>
            </a:r>
            <a:r>
              <a:rPr lang="en-US" b="0" noProof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// raio da esfera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noProof="1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  sdSphere(</a:t>
            </a:r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(p.x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e, p.y, p.z), r)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sdSphere(</a:t>
            </a:r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(p.x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e, p.y, p.z), r),</a:t>
            </a:r>
          </a:p>
          <a:p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  sdSphere(</a:t>
            </a:r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(p.x, p.y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e, p.z), r)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sdSphere(</a:t>
            </a:r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(p.x, p.y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e, p.z), r),</a:t>
            </a:r>
          </a:p>
          <a:p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  sdSphere(</a:t>
            </a:r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(p.x, p.y, p.z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e), r)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sdSphere(</a:t>
            </a:r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(p.x, p.y, p.z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e), r)</a:t>
            </a:r>
          </a:p>
          <a:p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));</a:t>
            </a:r>
          </a:p>
          <a:p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056A33C-CD37-B8F9-51D5-176FC648F53B}"/>
              </a:ext>
            </a:extLst>
          </p:cNvPr>
          <p:cNvSpPr txBox="1">
            <a:spLocks/>
          </p:cNvSpPr>
          <p:nvPr/>
        </p:nvSpPr>
        <p:spPr>
          <a:xfrm>
            <a:off x="22057" y="3371797"/>
            <a:ext cx="8958670" cy="86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Usando alguns truques de programação podemos simplificar para: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82936-9DCE-B06D-891C-2F0F36AC3B77}"/>
              </a:ext>
            </a:extLst>
          </p:cNvPr>
          <p:cNvSpPr txBox="1"/>
          <p:nvPr/>
        </p:nvSpPr>
        <p:spPr>
          <a:xfrm>
            <a:off x="163273" y="3873284"/>
            <a:ext cx="8803306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calcNormal(</a:t>
            </a:r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p) {</a:t>
            </a:r>
          </a:p>
          <a:p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vec2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e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vec2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0.0005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b="0" noProof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// epsilon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float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.; </a:t>
            </a:r>
            <a:r>
              <a:rPr lang="en-US" b="0" noProof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// raio da esfera</a:t>
            </a:r>
            <a:br>
              <a:rPr lang="en-US" b="0" noProof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</a:br>
            <a:r>
              <a:rPr lang="en-US" b="0" noProof="1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e.xyy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sdSphere(p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e.xyy, r)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noProof="1">
                <a:solidFill>
                  <a:srgbClr val="DADADA"/>
                </a:solidFill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e.yyx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sdSphere(p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e.yyx, r)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e.yxy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sdSphere(p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e.yxy, r)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noProof="1">
                <a:solidFill>
                  <a:srgbClr val="DADADA"/>
                </a:solidFill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e.xxx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sdSphere(p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e.xxx, r));</a:t>
            </a:r>
          </a:p>
          <a:p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6131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7C97-FEB6-158D-D683-8E79157E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Verificando o cálculo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ADC2B-9984-D3E6-067E-A6F3C248E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2376" y="838985"/>
            <a:ext cx="3796404" cy="4496159"/>
          </a:xfrm>
        </p:spPr>
        <p:txBody>
          <a:bodyPr/>
          <a:lstStyle/>
          <a:p>
            <a:r>
              <a:rPr lang="pt-BR" dirty="0"/>
              <a:t>Uma boa prática é sempre ir verificando o que se consegue. </a:t>
            </a:r>
          </a:p>
          <a:p>
            <a:endParaRPr lang="pt-BR" dirty="0"/>
          </a:p>
          <a:p>
            <a:r>
              <a:rPr lang="pt-BR" dirty="0"/>
              <a:t>Como será a imagem?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2C06B-75DD-234E-664A-2F3DE4CF9A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54E94-3317-08A7-DE50-E6CE9B4E8F65}"/>
              </a:ext>
            </a:extLst>
          </p:cNvPr>
          <p:cNvSpPr txBox="1"/>
          <p:nvPr/>
        </p:nvSpPr>
        <p:spPr>
          <a:xfrm>
            <a:off x="84171" y="629655"/>
            <a:ext cx="5108315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sdSphere(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p,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 ) {</a:t>
            </a:r>
            <a:r>
              <a:rPr lang="en-US" sz="1100" noProof="1">
                <a:solidFill>
                  <a:srgbClr val="DADADA"/>
                </a:solidFill>
                <a:latin typeface="Menlo" panose="020B0609030804020204" pitchFamily="49" charset="0"/>
              </a:rPr>
              <a:t> ... 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rayMarch(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ro,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rd,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start,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end) {</a:t>
            </a:r>
          </a:p>
          <a:p>
            <a:r>
              <a:rPr lang="en-US" sz="1100" b="0" noProof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calcNormal(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p) {</a:t>
            </a:r>
          </a:p>
          <a:p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vec2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e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vec2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0.0005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100" b="0" noProof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// epsilon</a:t>
            </a:r>
            <a:endParaRPr lang="en-US" sz="1100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float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.; </a:t>
            </a:r>
            <a:r>
              <a:rPr lang="en-US" sz="1100" b="0" noProof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// raio da esfera</a:t>
            </a:r>
            <a:br>
              <a:rPr lang="en-US" sz="1100" b="0" noProof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noProof="1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e.xyy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sdSphere(p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e.xyy, r)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100" noProof="1">
                <a:solidFill>
                  <a:srgbClr val="DADADA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e.yyx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sdSphere(p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e.yyx, r)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endParaRPr lang="en-US" sz="1100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e.yxy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sdSphere(p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e.yxy, r)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100" noProof="1">
                <a:solidFill>
                  <a:srgbClr val="DADADA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e.xxx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sdSphere(p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e.xxx, r));</a:t>
            </a:r>
          </a:p>
          <a:p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mainImage(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fragColor,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vec2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fragCoord ) {</a:t>
            </a:r>
          </a:p>
          <a:p>
            <a:r>
              <a:rPr lang="en-US" sz="1100" b="0" noProof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 ...</a:t>
            </a:r>
            <a:b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d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rayMarch(ro, rd,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.,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.);</a:t>
            </a:r>
          </a:p>
          <a:p>
            <a:b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noProof="1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(d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100.0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 col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0.6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b="0" noProof="1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  else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noProof="1">
                <a:solidFill>
                  <a:srgbClr val="DADADA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  vec3 p = ro + rd * d;</a:t>
            </a:r>
          </a:p>
          <a:p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  col = calcNormal(p);</a:t>
            </a:r>
          </a:p>
          <a:p>
            <a:b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fragColor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(col,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noProof="1">
                <a:solidFill>
                  <a:srgbClr val="DADADA"/>
                </a:solidFill>
                <a:latin typeface="Menlo" panose="020B0609030804020204" pitchFamily="49" charset="0"/>
              </a:rPr>
              <a:t>}</a:t>
            </a:r>
            <a:endParaRPr lang="en-US" sz="1100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F76F756-6D12-CFC1-4F0C-544EF6D9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28" y="2857500"/>
            <a:ext cx="3589361" cy="201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49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8978-5B9A-43C3-ED1C-333AE3E6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Iluminação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174EB-43DA-B98F-64E5-F84A59B3E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criar agora uma fonte de luz. Por exemplo: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Agora vamos criar um vetor na superfície que aponte para essa fonte de luz: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Finalmente vamos fazer o produto escalar e calcular a cor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85DA4-2DAC-E406-FF94-8AE3B51D2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35D7C-2D82-7E0B-2728-04C25E6D9873}"/>
              </a:ext>
            </a:extLst>
          </p:cNvPr>
          <p:cNvSpPr txBox="1"/>
          <p:nvPr/>
        </p:nvSpPr>
        <p:spPr>
          <a:xfrm>
            <a:off x="791069" y="1457631"/>
            <a:ext cx="562337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lightPosition 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(-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7FB57-EACD-B033-4DE3-16305CC9F0F2}"/>
              </a:ext>
            </a:extLst>
          </p:cNvPr>
          <p:cNvSpPr txBox="1"/>
          <p:nvPr/>
        </p:nvSpPr>
        <p:spPr>
          <a:xfrm>
            <a:off x="791069" y="3211721"/>
            <a:ext cx="739378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lightDirection 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(lightPosition 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p);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739E1-B675-0164-169A-9E301F6D087E}"/>
              </a:ext>
            </a:extLst>
          </p:cNvPr>
          <p:cNvSpPr txBox="1"/>
          <p:nvPr/>
        </p:nvSpPr>
        <p:spPr>
          <a:xfrm>
            <a:off x="791068" y="4596479"/>
            <a:ext cx="786161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col 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clamp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dot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(normal, lightDirection), 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., 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.));</a:t>
            </a:r>
          </a:p>
        </p:txBody>
      </p:sp>
    </p:spTree>
    <p:extLst>
      <p:ext uri="{BB962C8B-B14F-4D97-AF65-F5344CB8AC3E}">
        <p14:creationId xmlns:p14="http://schemas.microsoft.com/office/powerpoint/2010/main" val="226385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4806-85D9-44DF-DCAC-0F959620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46996-E6B2-E4E4-7877-D1CC5CB0A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http://</a:t>
            </a:r>
            <a:r>
              <a:rPr lang="pt-BR" dirty="0" err="1"/>
              <a:t>bentonian.com</a:t>
            </a:r>
            <a:r>
              <a:rPr lang="pt-BR" dirty="0"/>
              <a:t>/</a:t>
            </a:r>
            <a:r>
              <a:rPr lang="pt-BR" dirty="0" err="1"/>
              <a:t>Lectures</a:t>
            </a:r>
            <a:r>
              <a:rPr lang="pt-BR" dirty="0"/>
              <a:t>/FGraphics1819/1.%20Ray%20Marching%20and%20Signed%20Distance%20Fields.pdf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036C4-518A-9BAF-B24A-F7B58AA01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806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7C97-FEB6-158D-D683-8E79157E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Iluminando a esfera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ADC2B-9984-D3E6-067E-A6F3C248E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2228" y="1252182"/>
            <a:ext cx="3416552" cy="4082962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Como será a imagem?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2C06B-75DD-234E-664A-2F3DE4CF9A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54E94-3317-08A7-DE50-E6CE9B4E8F65}"/>
              </a:ext>
            </a:extLst>
          </p:cNvPr>
          <p:cNvSpPr txBox="1"/>
          <p:nvPr/>
        </p:nvSpPr>
        <p:spPr>
          <a:xfrm>
            <a:off x="100147" y="764893"/>
            <a:ext cx="5229419" cy="44935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sdSphere(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p,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 ) {</a:t>
            </a:r>
            <a:r>
              <a:rPr lang="en-US" sz="1100" noProof="1">
                <a:solidFill>
                  <a:srgbClr val="DADADA"/>
                </a:solidFill>
                <a:latin typeface="Menlo" panose="020B0609030804020204" pitchFamily="49" charset="0"/>
              </a:rPr>
              <a:t> ... 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rayMarch(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ro,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rd,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start,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end) {</a:t>
            </a:r>
          </a:p>
          <a:p>
            <a:r>
              <a:rPr lang="en-US" sz="1100" b="0" noProof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calcNormal(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p) {</a:t>
            </a:r>
          </a:p>
          <a:p>
            <a:r>
              <a:rPr lang="en-US" sz="1100" b="0" noProof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mainImage(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fragColor,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vec2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fragCoord ) {</a:t>
            </a:r>
          </a:p>
          <a:p>
            <a:r>
              <a:rPr lang="en-US" sz="1100" b="0" noProof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 ...</a:t>
            </a:r>
            <a:b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d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rayMarch(ro, rd,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.,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.);</a:t>
            </a:r>
          </a:p>
          <a:p>
            <a:b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noProof="1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(d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100.0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 col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0.6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b="0" noProof="1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  else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noProof="1">
                <a:solidFill>
                  <a:srgbClr val="DADADA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  vec3 p = ro + rd * d;</a:t>
            </a:r>
          </a:p>
          <a:p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normal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calcNormal(p);</a:t>
            </a:r>
          </a:p>
          <a:p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lightPos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lightDir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(lightPos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p);</a:t>
            </a:r>
          </a:p>
          <a:p>
            <a:b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  col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clamp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dot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(normal, lightDir),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.,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.));</a:t>
            </a:r>
          </a:p>
          <a:p>
            <a:b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fragColor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(col,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noProof="1">
                <a:solidFill>
                  <a:srgbClr val="DADADA"/>
                </a:solidFill>
                <a:latin typeface="Menlo" panose="020B0609030804020204" pitchFamily="49" charset="0"/>
              </a:rPr>
              <a:t>}</a:t>
            </a:r>
            <a:endParaRPr lang="en-US" sz="1100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70E56AE-54BA-9A39-1932-B4BFDD7C7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92" y="2511188"/>
            <a:ext cx="3469565" cy="195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59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7C97-FEB6-158D-D683-8E79157E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e Luz Ambiente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2C06B-75DD-234E-664A-2F3DE4CF9A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54E94-3317-08A7-DE50-E6CE9B4E8F65}"/>
              </a:ext>
            </a:extLst>
          </p:cNvPr>
          <p:cNvSpPr txBox="1"/>
          <p:nvPr/>
        </p:nvSpPr>
        <p:spPr>
          <a:xfrm>
            <a:off x="100147" y="764893"/>
            <a:ext cx="5229419" cy="46628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sdSphere(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p,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 ) {</a:t>
            </a:r>
            <a:r>
              <a:rPr lang="en-US" sz="1100" noProof="1">
                <a:solidFill>
                  <a:srgbClr val="DADADA"/>
                </a:solidFill>
                <a:latin typeface="Menlo" panose="020B0609030804020204" pitchFamily="49" charset="0"/>
              </a:rPr>
              <a:t> ... 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rayMarch(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ro,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rd,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start,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end) {</a:t>
            </a:r>
          </a:p>
          <a:p>
            <a:r>
              <a:rPr lang="en-US" sz="1100" b="0" noProof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calcNormal(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p) {</a:t>
            </a:r>
          </a:p>
          <a:p>
            <a:r>
              <a:rPr lang="en-US" sz="1100" b="0" noProof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mainImage(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fragColor,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vec2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fragCoord ) {</a:t>
            </a:r>
          </a:p>
          <a:p>
            <a:r>
              <a:rPr lang="en-US" sz="1100" b="0" noProof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  ...</a:t>
            </a:r>
            <a:b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d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rayMarch(ro, rd,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.,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.);</a:t>
            </a:r>
          </a:p>
          <a:p>
            <a:b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noProof="1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(d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100.0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 col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0.6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b="0" noProof="1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  else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noProof="1">
                <a:solidFill>
                  <a:srgbClr val="DADADA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  vec3 p = ro + rd * d;</a:t>
            </a:r>
          </a:p>
          <a:p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normal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calcNormal(p);</a:t>
            </a:r>
          </a:p>
          <a:p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lightPos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lightDir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(lightPos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p);</a:t>
            </a:r>
          </a:p>
          <a:p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float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ambient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0.2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float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difuse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clamp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dot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(normal, lightDir),ambient,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  col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difuse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0.9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fragColor </a:t>
            </a:r>
            <a:r>
              <a:rPr lang="en-US" sz="11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(col, </a:t>
            </a:r>
            <a:r>
              <a:rPr lang="en-US" sz="11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sz="11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noProof="1">
                <a:solidFill>
                  <a:srgbClr val="DADADA"/>
                </a:solidFill>
                <a:latin typeface="Menlo" panose="020B0609030804020204" pitchFamily="49" charset="0"/>
              </a:rPr>
              <a:t>}</a:t>
            </a:r>
            <a:endParaRPr lang="en-US" sz="1100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1EC220A-B342-92CD-6468-B5A7CDE15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92" y="2511188"/>
            <a:ext cx="3416552" cy="192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173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A9B0-7CC9-EBCC-0B42-77009F56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8C015-6602-95E9-AC6C-D4AC86FE4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EA7E2-F734-E76E-A5CD-DB218367CA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117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2D5D-9100-BEA3-F8E3-9511CDB0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CF0C3-1924-4B9F-24EE-497461D09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D3748"/>
                </a:solidFill>
                <a:effectLst/>
                <a:latin typeface="system-ui"/>
              </a:rPr>
              <a:t>If you want to add a bit of ambient light color, you can adjust the clamped range, so the sphere doesn't appear completely black in the shaded regions:</a:t>
            </a:r>
          </a:p>
          <a:p>
            <a:pPr algn="l"/>
            <a:br>
              <a:rPr lang="en-US" b="0" i="0" dirty="0">
                <a:solidFill>
                  <a:srgbClr val="2D3748"/>
                </a:solidFill>
                <a:effectLst/>
                <a:latin typeface="system-ui"/>
              </a:rPr>
            </a:br>
            <a:endParaRPr lang="en-US" b="0" i="0" dirty="0">
              <a:solidFill>
                <a:srgbClr val="2D3748"/>
              </a:solidFill>
              <a:effectLst/>
              <a:latin typeface="system-ui"/>
            </a:endParaRPr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1A469-EB02-B56C-25A4-66DA5A337D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23</a:t>
            </a:fld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F6994-CF09-E46F-CC03-E01C22E97BB0}"/>
              </a:ext>
            </a:extLst>
          </p:cNvPr>
          <p:cNvSpPr txBox="1"/>
          <p:nvPr/>
        </p:nvSpPr>
        <p:spPr>
          <a:xfrm>
            <a:off x="2265426" y="2488168"/>
            <a:ext cx="45857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CC99CD"/>
                </a:solidFill>
                <a:effectLst/>
                <a:latin typeface="system-ui"/>
              </a:rPr>
              <a:t>float</a:t>
            </a:r>
            <a:r>
              <a:rPr lang="en-US" b="0" i="0" dirty="0">
                <a:solidFill>
                  <a:srgbClr val="2D3748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system-ui"/>
              </a:rPr>
              <a:t>dif</a:t>
            </a:r>
            <a:r>
              <a:rPr lang="en-US" b="0" i="0" dirty="0">
                <a:solidFill>
                  <a:srgbClr val="2D3748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67CDCC"/>
                </a:solidFill>
                <a:effectLst/>
                <a:latin typeface="system-ui"/>
              </a:rPr>
              <a:t>=</a:t>
            </a:r>
            <a:r>
              <a:rPr lang="en-US" b="0" i="0" dirty="0">
                <a:solidFill>
                  <a:srgbClr val="2D3748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F08D49"/>
                </a:solidFill>
                <a:effectLst/>
                <a:latin typeface="system-ui"/>
              </a:rPr>
              <a:t>clamp</a:t>
            </a:r>
            <a:r>
              <a:rPr lang="en-US" b="0" i="0" dirty="0">
                <a:solidFill>
                  <a:srgbClr val="CCCCCC"/>
                </a:solidFill>
                <a:effectLst/>
                <a:latin typeface="system-ui"/>
              </a:rPr>
              <a:t>(</a:t>
            </a:r>
            <a:r>
              <a:rPr lang="en-US" b="0" i="0" dirty="0">
                <a:solidFill>
                  <a:srgbClr val="F08D49"/>
                </a:solidFill>
                <a:effectLst/>
                <a:latin typeface="system-ui"/>
              </a:rPr>
              <a:t>dot</a:t>
            </a:r>
            <a:r>
              <a:rPr lang="en-US" b="0" i="0" dirty="0">
                <a:solidFill>
                  <a:srgbClr val="CCCCCC"/>
                </a:solidFill>
                <a:effectLst/>
                <a:latin typeface="system-ui"/>
              </a:rPr>
              <a:t>(</a:t>
            </a:r>
            <a:r>
              <a:rPr lang="en-US" b="0" i="0" dirty="0">
                <a:solidFill>
                  <a:srgbClr val="2D3748"/>
                </a:solidFill>
                <a:effectLst/>
                <a:latin typeface="system-ui"/>
              </a:rPr>
              <a:t>normal</a:t>
            </a:r>
            <a:r>
              <a:rPr lang="en-US" b="0" i="0" dirty="0">
                <a:solidFill>
                  <a:srgbClr val="CCCCCC"/>
                </a:solidFill>
                <a:effectLst/>
                <a:latin typeface="system-ui"/>
              </a:rPr>
              <a:t>,</a:t>
            </a:r>
            <a:r>
              <a:rPr lang="en-US" b="0" i="0" dirty="0">
                <a:solidFill>
                  <a:srgbClr val="2D3748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system-ui"/>
              </a:rPr>
              <a:t>lightDirection</a:t>
            </a:r>
            <a:r>
              <a:rPr lang="en-US" b="0" i="0" dirty="0">
                <a:solidFill>
                  <a:srgbClr val="CCCCCC"/>
                </a:solidFill>
                <a:effectLst/>
                <a:latin typeface="system-ui"/>
              </a:rPr>
              <a:t>),</a:t>
            </a:r>
            <a:r>
              <a:rPr lang="en-US" b="0" i="0" dirty="0">
                <a:solidFill>
                  <a:srgbClr val="2D3748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F08D49"/>
                </a:solidFill>
                <a:effectLst/>
                <a:latin typeface="system-ui"/>
              </a:rPr>
              <a:t>0.3</a:t>
            </a:r>
            <a:r>
              <a:rPr lang="en-US" b="0" i="0" dirty="0">
                <a:solidFill>
                  <a:srgbClr val="CCCCCC"/>
                </a:solidFill>
                <a:effectLst/>
                <a:latin typeface="system-ui"/>
              </a:rPr>
              <a:t>,</a:t>
            </a:r>
            <a:r>
              <a:rPr lang="en-US" b="0" i="0" dirty="0">
                <a:solidFill>
                  <a:srgbClr val="2D3748"/>
                </a:solidFill>
                <a:effectLst/>
                <a:latin typeface="system-ui"/>
              </a:rPr>
              <a:t> </a:t>
            </a:r>
            <a:r>
              <a:rPr lang="en-US" b="0" i="0" dirty="0">
                <a:solidFill>
                  <a:srgbClr val="F08D49"/>
                </a:solidFill>
                <a:effectLst/>
                <a:latin typeface="system-ui"/>
              </a:rPr>
              <a:t>1.</a:t>
            </a:r>
            <a:r>
              <a:rPr lang="en-US" b="0" i="0" dirty="0">
                <a:solidFill>
                  <a:srgbClr val="CCCCCC"/>
                </a:solidFill>
                <a:effectLst/>
                <a:latin typeface="system-ui"/>
              </a:rPr>
              <a:t>);</a:t>
            </a:r>
            <a:r>
              <a:rPr lang="en-US" b="0" i="0" dirty="0">
                <a:solidFill>
                  <a:srgbClr val="2D3748"/>
                </a:solidFill>
                <a:effectLst/>
                <a:latin typeface="system-ui"/>
              </a:rPr>
              <a:t> </a:t>
            </a:r>
          </a:p>
          <a:p>
            <a:br>
              <a:rPr lang="en-US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190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24AF-EF18-B55E-C217-FFD17000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#define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A94A-F41B-251F-7BC7-AAF20FAE8A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estratégia usada por muitos programadores é usar as diretivas ou macros de compilação. Por exemplo, podemos colocar no código: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BE251-1587-7140-D3FE-D7449BC01E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24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6FDFF-0165-A528-E24E-71EB775E2A4D}"/>
              </a:ext>
            </a:extLst>
          </p:cNvPr>
          <p:cNvSpPr txBox="1"/>
          <p:nvPr/>
        </p:nvSpPr>
        <p:spPr>
          <a:xfrm>
            <a:off x="1119877" y="2257335"/>
            <a:ext cx="497612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8C555"/>
                </a:solidFill>
                <a:effectLst/>
              </a:rPr>
              <a:t>#</a:t>
            </a:r>
            <a:r>
              <a:rPr lang="en-US" sz="1800" dirty="0">
                <a:solidFill>
                  <a:srgbClr val="CC99CD"/>
                </a:solidFill>
                <a:effectLst/>
              </a:rPr>
              <a:t>define</a:t>
            </a:r>
            <a:r>
              <a:rPr lang="en-US" sz="1800" dirty="0">
                <a:solidFill>
                  <a:srgbClr val="F8C555"/>
                </a:solidFill>
                <a:effectLst/>
              </a:rPr>
              <a:t> MAX_MARCHING_STEPS </a:t>
            </a:r>
            <a:r>
              <a:rPr lang="en-US" sz="1800" dirty="0">
                <a:solidFill>
                  <a:srgbClr val="F08D49"/>
                </a:solidFill>
                <a:effectLst/>
              </a:rPr>
              <a:t>255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F8C555"/>
                </a:solidFill>
                <a:effectLst/>
              </a:rPr>
              <a:t>#</a:t>
            </a:r>
            <a:r>
              <a:rPr lang="en-US" sz="1800" dirty="0">
                <a:solidFill>
                  <a:srgbClr val="CC99CD"/>
                </a:solidFill>
                <a:effectLst/>
              </a:rPr>
              <a:t>define</a:t>
            </a:r>
            <a:r>
              <a:rPr lang="en-US" sz="1800" dirty="0">
                <a:solidFill>
                  <a:srgbClr val="F8C555"/>
                </a:solidFill>
                <a:effectLst/>
              </a:rPr>
              <a:t> MIN_DIST </a:t>
            </a:r>
            <a:r>
              <a:rPr lang="en-US" sz="1800" dirty="0">
                <a:solidFill>
                  <a:srgbClr val="F08D49"/>
                </a:solidFill>
                <a:effectLst/>
              </a:rPr>
              <a:t>0.0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F8C555"/>
                </a:solidFill>
                <a:effectLst/>
              </a:rPr>
              <a:t>#</a:t>
            </a:r>
            <a:r>
              <a:rPr lang="en-US" sz="1800" dirty="0">
                <a:solidFill>
                  <a:srgbClr val="CC99CD"/>
                </a:solidFill>
                <a:effectLst/>
              </a:rPr>
              <a:t>define</a:t>
            </a:r>
            <a:r>
              <a:rPr lang="en-US" sz="1800" dirty="0">
                <a:solidFill>
                  <a:srgbClr val="F8C555"/>
                </a:solidFill>
                <a:effectLst/>
              </a:rPr>
              <a:t> MAX_DIST </a:t>
            </a:r>
            <a:r>
              <a:rPr lang="en-US" sz="1800" dirty="0">
                <a:solidFill>
                  <a:srgbClr val="F08D49"/>
                </a:solidFill>
                <a:effectLst/>
              </a:rPr>
              <a:t>100.0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F8C555"/>
                </a:solidFill>
                <a:effectLst/>
              </a:rPr>
              <a:t>#</a:t>
            </a:r>
            <a:r>
              <a:rPr lang="en-US" sz="1800" dirty="0">
                <a:solidFill>
                  <a:srgbClr val="CC99CD"/>
                </a:solidFill>
                <a:effectLst/>
              </a:rPr>
              <a:t>define</a:t>
            </a:r>
            <a:r>
              <a:rPr lang="en-US" sz="1800" dirty="0">
                <a:solidFill>
                  <a:srgbClr val="F8C555"/>
                </a:solidFill>
                <a:effectLst/>
              </a:rPr>
              <a:t> PRECISION </a:t>
            </a:r>
            <a:r>
              <a:rPr lang="en-US" sz="1800" dirty="0">
                <a:solidFill>
                  <a:srgbClr val="F08D49"/>
                </a:solidFill>
                <a:effectLst/>
              </a:rPr>
              <a:t>0.001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241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3A50-43F5-F0EE-533B-B1F8045C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Ray </a:t>
            </a:r>
            <a:r>
              <a:rPr lang="pt-BR" dirty="0" err="1"/>
              <a:t>Marching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37DAC-58E7-0512-A031-35EA6C2A3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https://jamie-wong.com/2016/07/15/ray-marching-signed-distance-functions/</a:t>
            </a:r>
            <a:r>
              <a:rPr lang="pt-BR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424B5-71D7-7AFC-01FA-00E4EDB453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696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F16F-2236-157A-BFC8-42870CF4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EE63D-1567-AF8C-3B01-4E6E47B48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748"/>
                </a:solidFill>
                <a:effectLst/>
                <a:latin typeface="system-ui"/>
              </a:rPr>
              <a:t>There are multiple techniques people across 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system-ui"/>
              </a:rPr>
              <a:t>Shadertoy</a:t>
            </a:r>
            <a:r>
              <a:rPr lang="en-US" b="0" i="0" dirty="0">
                <a:solidFill>
                  <a:srgbClr val="2D3748"/>
                </a:solidFill>
                <a:effectLst/>
                <a:latin typeface="system-ui"/>
              </a:rPr>
              <a:t> use to add colors to 3D shapes. One way would be to modify our SDFs to return both the distance to our shape and a color. Therefore, we'd have to modify multiple places in our code to return a </a:t>
            </a:r>
            <a:r>
              <a:rPr lang="en-US" dirty="0"/>
              <a:t>vec4</a:t>
            </a:r>
            <a:r>
              <a:rPr lang="en-US" b="0" i="0" dirty="0">
                <a:solidFill>
                  <a:srgbClr val="2D3748"/>
                </a:solidFill>
                <a:effectLst/>
                <a:latin typeface="system-ui"/>
              </a:rPr>
              <a:t> datatype instead of a </a:t>
            </a:r>
            <a:r>
              <a:rPr lang="en-US" dirty="0"/>
              <a:t>float</a:t>
            </a:r>
            <a:r>
              <a:rPr lang="en-US" b="0" i="0" dirty="0">
                <a:solidFill>
                  <a:srgbClr val="2D3748"/>
                </a:solidFill>
                <a:effectLst/>
                <a:latin typeface="system-ui"/>
              </a:rPr>
              <a:t>. The first value of the </a:t>
            </a:r>
            <a:r>
              <a:rPr lang="en-US" dirty="0"/>
              <a:t>vec4</a:t>
            </a:r>
            <a:r>
              <a:rPr lang="en-US" b="0" i="0" dirty="0">
                <a:solidFill>
                  <a:srgbClr val="2D3748"/>
                </a:solidFill>
                <a:effectLst/>
                <a:latin typeface="system-ui"/>
              </a:rPr>
              <a:t> variable would hold the "signed distance" value we normally return from an SDF, and the last three values will hold our color value.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1097-B87E-70E0-A694-359ECA62C3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83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A76C-EDEC-0911-C5D8-8AB45E00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4D2EB-5048-8031-5903-DBB6DFFF9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1E301-7748-CE3E-D291-1D3AEBB52C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27</a:t>
            </a:fld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31D85-A255-BA33-85E8-821101CA5470}"/>
              </a:ext>
            </a:extLst>
          </p:cNvPr>
          <p:cNvSpPr txBox="1"/>
          <p:nvPr/>
        </p:nvSpPr>
        <p:spPr>
          <a:xfrm>
            <a:off x="1325345" y="1014401"/>
            <a:ext cx="594588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/**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* Return a transformation matrix that will transform a ray from view space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* to world coordinates, given the eye point, the camera target, and an up vector.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*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* This assumes that the center of the camera is aligned with the negative z axis in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* view space when calculating the ray marching direction.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*/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mat4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viewMatrix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eye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center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up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f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center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eye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s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cross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up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u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cross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f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mat4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u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(-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91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EEEB-AC21-9C1A-7385-219E085F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44252-FCDE-8D34-8D9C-EC170EF48F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 Condensed" panose="02000000000000000000" pitchFamily="2" charset="0"/>
              </a:rPr>
              <a:t>Since spheres look the same from all angles, I’m switching to a cube here. Placing the camera at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(8,5,7)(8,5,7)</a:t>
            </a:r>
            <a:r>
              <a:rPr lang="en-US" b="0" i="0" dirty="0">
                <a:solidFill>
                  <a:srgbClr val="000000"/>
                </a:solidFill>
                <a:effectLst/>
                <a:latin typeface="Roboto Condensed" panose="02000000000000000000" pitchFamily="2" charset="0"/>
              </a:rPr>
              <a:t> and pointing it at the origin using our new </a:t>
            </a:r>
            <a:r>
              <a:rPr lang="en-US" dirty="0" err="1"/>
              <a:t>viewMatrix</a:t>
            </a:r>
            <a:r>
              <a:rPr lang="en-US" b="0" i="0" dirty="0">
                <a:solidFill>
                  <a:srgbClr val="000000"/>
                </a:solidFill>
                <a:effectLst/>
                <a:latin typeface="Roboto Condensed" panose="02000000000000000000" pitchFamily="2" charset="0"/>
              </a:rPr>
              <a:t> function, we now have this: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06416-B6E7-C1D9-996A-5050BE16BA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28</a:t>
            </a:fld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BA1680-49DE-D3D4-C4FE-66E92FD78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468" y="1958085"/>
            <a:ext cx="6227064" cy="307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D8211E-6593-3FEA-982A-36BED0854D12}"/>
              </a:ext>
            </a:extLst>
          </p:cNvPr>
          <p:cNvSpPr txBox="1"/>
          <p:nvPr/>
        </p:nvSpPr>
        <p:spPr>
          <a:xfrm>
            <a:off x="2311806" y="5047023"/>
            <a:ext cx="45857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</a:t>
            </a:r>
            <a:r>
              <a:rPr lang="pt-BR" dirty="0" err="1"/>
              <a:t>jamie-wong.com</a:t>
            </a:r>
            <a:r>
              <a:rPr lang="pt-BR" dirty="0"/>
              <a:t>/2016/07/15/</a:t>
            </a:r>
            <a:r>
              <a:rPr lang="pt-BR" dirty="0" err="1"/>
              <a:t>ray-marching-signed-distance-functions</a:t>
            </a:r>
            <a:r>
              <a:rPr lang="pt-B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9313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montar uma superfície simples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29</a:t>
            </a:fld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88D6B-0EBE-3F34-9FF9-17BA04002724}"/>
              </a:ext>
            </a:extLst>
          </p:cNvPr>
          <p:cNvSpPr txBox="1"/>
          <p:nvPr/>
        </p:nvSpPr>
        <p:spPr>
          <a:xfrm>
            <a:off x="237506" y="1493479"/>
            <a:ext cx="494714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6609E"/>
                </a:solidFill>
                <a:effectLst/>
              </a:rPr>
              <a:t>float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sceneSDF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>
                <a:solidFill>
                  <a:srgbClr val="96609E"/>
                </a:solidFill>
                <a:effectLst/>
              </a:rPr>
              <a:t>vec3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samplePoint</a:t>
            </a:r>
            <a:r>
              <a:rPr lang="en-US" dirty="0">
                <a:solidFill>
                  <a:srgbClr val="181818"/>
                </a:solidFill>
                <a:effectLst/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181818"/>
                </a:solidFill>
                <a:effectLst/>
              </a:rPr>
              <a:t>{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96609E"/>
                </a:solidFill>
                <a:effectLst/>
              </a:rPr>
              <a:t>  float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sphereDist</a:t>
            </a:r>
            <a:r>
              <a:rPr lang="en-US" dirty="0"/>
              <a:t> </a:t>
            </a:r>
            <a:r>
              <a:rPr lang="en-US" dirty="0">
                <a:solidFill>
                  <a:srgbClr val="4B8093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sphereSDF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 err="1">
                <a:solidFill>
                  <a:srgbClr val="181818"/>
                </a:solidFill>
                <a:effectLst/>
              </a:rPr>
              <a:t>samplePoint</a:t>
            </a:r>
            <a:r>
              <a:rPr lang="en-US" dirty="0"/>
              <a:t> </a:t>
            </a:r>
            <a:r>
              <a:rPr lang="en-US" dirty="0">
                <a:solidFill>
                  <a:srgbClr val="4B8093"/>
                </a:solidFill>
                <a:effectLst/>
              </a:rPr>
              <a:t>/</a:t>
            </a:r>
            <a:r>
              <a:rPr lang="en-US" dirty="0"/>
              <a:t> </a:t>
            </a:r>
            <a:r>
              <a:rPr lang="en-US" dirty="0">
                <a:solidFill>
                  <a:srgbClr val="DC9656"/>
                </a:solidFill>
                <a:effectLst/>
              </a:rPr>
              <a:t>1.2</a:t>
            </a:r>
            <a:r>
              <a:rPr lang="en-US" dirty="0">
                <a:solidFill>
                  <a:srgbClr val="181818"/>
                </a:solidFill>
                <a:effectLst/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4B8093"/>
                </a:solidFill>
                <a:effectLst/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rgbClr val="DC9656"/>
                </a:solidFill>
                <a:effectLst/>
              </a:rPr>
              <a:t>1.2</a:t>
            </a:r>
            <a:r>
              <a:rPr lang="en-US" dirty="0">
                <a:solidFill>
                  <a:srgbClr val="181818"/>
                </a:solidFill>
                <a:effectLst/>
              </a:rPr>
              <a:t>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96609E"/>
                </a:solidFill>
                <a:effectLst/>
              </a:rPr>
              <a:t>  float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cubeDist</a:t>
            </a:r>
            <a:r>
              <a:rPr lang="en-US" dirty="0"/>
              <a:t> </a:t>
            </a:r>
            <a:r>
              <a:rPr lang="en-US" dirty="0">
                <a:solidFill>
                  <a:srgbClr val="4B8093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cubeSDF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 err="1">
                <a:solidFill>
                  <a:srgbClr val="181818"/>
                </a:solidFill>
                <a:effectLst/>
              </a:rPr>
              <a:t>samplePoint</a:t>
            </a:r>
            <a:r>
              <a:rPr lang="en-US" dirty="0">
                <a:solidFill>
                  <a:srgbClr val="181818"/>
                </a:solidFill>
                <a:effectLst/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4B8093"/>
                </a:solidFill>
                <a:effectLst/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rgbClr val="DC9656"/>
                </a:solidFill>
                <a:effectLst/>
              </a:rPr>
              <a:t>1.2</a:t>
            </a:r>
            <a:r>
              <a:rPr lang="en-US" dirty="0">
                <a:solidFill>
                  <a:srgbClr val="181818"/>
                </a:solidFill>
                <a:effectLst/>
              </a:rPr>
              <a:t>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96609E"/>
                </a:solidFill>
                <a:effectLst/>
              </a:rPr>
              <a:t>return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intersectSDF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 err="1">
                <a:solidFill>
                  <a:srgbClr val="181818"/>
                </a:solidFill>
                <a:effectLst/>
              </a:rPr>
              <a:t>cubeDist</a:t>
            </a:r>
            <a:r>
              <a:rPr lang="en-US" dirty="0">
                <a:solidFill>
                  <a:srgbClr val="181818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sphereDist</a:t>
            </a:r>
            <a:r>
              <a:rPr lang="en-US" dirty="0">
                <a:solidFill>
                  <a:srgbClr val="181818"/>
                </a:solidFill>
                <a:effectLst/>
              </a:rPr>
              <a:t>);</a:t>
            </a:r>
          </a:p>
          <a:p>
            <a:r>
              <a:rPr lang="en-US" dirty="0">
                <a:solidFill>
                  <a:srgbClr val="181818"/>
                </a:solidFill>
                <a:effectLst/>
              </a:rPr>
              <a:t>}</a:t>
            </a:r>
            <a:endParaRPr lang="pt-B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A2884A7-89AB-FEAE-831B-4ABF69A9C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00" y="2169254"/>
            <a:ext cx="4032504" cy="198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02E794-EF65-B38A-1832-C7DCC9520193}"/>
              </a:ext>
            </a:extLst>
          </p:cNvPr>
          <p:cNvSpPr/>
          <p:nvPr/>
        </p:nvSpPr>
        <p:spPr>
          <a:xfrm>
            <a:off x="1536192" y="4005072"/>
            <a:ext cx="1060704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12BC74-BA75-39B3-FB00-5E34123BBF81}"/>
              </a:ext>
            </a:extLst>
          </p:cNvPr>
          <p:cNvSpPr/>
          <p:nvPr/>
        </p:nvSpPr>
        <p:spPr>
          <a:xfrm>
            <a:off x="2048864" y="4158202"/>
            <a:ext cx="895728" cy="895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hord 8">
            <a:extLst>
              <a:ext uri="{FF2B5EF4-FFF2-40B4-BE49-F238E27FC236}">
                <a16:creationId xmlns:a16="http://schemas.microsoft.com/office/drawing/2014/main" id="{3D7F214F-06E8-AAE9-ACDF-44B04B3270A8}"/>
              </a:ext>
            </a:extLst>
          </p:cNvPr>
          <p:cNvSpPr/>
          <p:nvPr/>
        </p:nvSpPr>
        <p:spPr>
          <a:xfrm>
            <a:off x="2048864" y="4151568"/>
            <a:ext cx="895728" cy="895728"/>
          </a:xfrm>
          <a:prstGeom prst="chord">
            <a:avLst>
              <a:gd name="adj1" fmla="val 4610972"/>
              <a:gd name="adj2" fmla="val 16960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69863A-2C23-3F44-F95B-BC42D8DFCCDC}"/>
              </a:ext>
            </a:extLst>
          </p:cNvPr>
          <p:cNvSpPr txBox="1"/>
          <p:nvPr/>
        </p:nvSpPr>
        <p:spPr>
          <a:xfrm>
            <a:off x="304038" y="3205519"/>
            <a:ext cx="458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FAZER AS BOOLEANAS, todas</a:t>
            </a:r>
          </a:p>
        </p:txBody>
      </p:sp>
    </p:spTree>
    <p:extLst>
      <p:ext uri="{BB962C8B-B14F-4D97-AF65-F5344CB8AC3E}">
        <p14:creationId xmlns:p14="http://schemas.microsoft.com/office/powerpoint/2010/main" val="136372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D3C2-724E-FD16-777C-670FDF87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SDF em 3D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104D1-C79C-B57F-AB64-BDC260503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 mesma forma que as funções 2D, as funções 3D retornam a menor distância do ponto a superfície. Mas agora temos uma coordenada a mais, assim por exemplo para a esfera a função ficaria: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17270-C406-7702-D2FE-78DB05BC50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6F8FA-2108-24C0-55EE-D605C876B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2476500"/>
            <a:ext cx="6261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57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9009-053E-3DE6-D034-208229B7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Translação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241D1-AAC4-C9EB-179E-149B338F7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 Condensed" panose="02000000000000000000" pitchFamily="2" charset="0"/>
              </a:rPr>
              <a:t>Just as you can apply different transformations to different meshes, you can apply different transformations to different parts of the SDF</a:t>
            </a:r>
          </a:p>
          <a:p>
            <a:endParaRPr lang="en-US" dirty="0">
              <a:solidFill>
                <a:srgbClr val="000000"/>
              </a:solidFill>
              <a:latin typeface="Roboto Condensed" panose="02000000000000000000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 Condensed" panose="02000000000000000000" pitchFamily="2" charset="0"/>
              </a:rPr>
              <a:t>More generally, you can apply any rigid body transformation by multiplying the sampled point by the inverse of your transformation matrix.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E5A60-ED48-A0B5-73E8-4F272D3CD9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30</a:t>
            </a:fld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1F052-C624-7382-7A3E-4152A53A1497}"/>
              </a:ext>
            </a:extLst>
          </p:cNvPr>
          <p:cNvSpPr txBox="1"/>
          <p:nvPr/>
        </p:nvSpPr>
        <p:spPr>
          <a:xfrm>
            <a:off x="475013" y="4241178"/>
            <a:ext cx="685114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6609E"/>
                </a:solidFill>
                <a:effectLst/>
              </a:rPr>
              <a:t>float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sceneSDF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>
                <a:solidFill>
                  <a:srgbClr val="96609E"/>
                </a:solidFill>
                <a:effectLst/>
              </a:rPr>
              <a:t>vec3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samplePoint</a:t>
            </a:r>
            <a:r>
              <a:rPr lang="en-US" dirty="0">
                <a:solidFill>
                  <a:srgbClr val="181818"/>
                </a:solidFill>
                <a:effectLst/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181818"/>
                </a:solidFill>
                <a:effectLst/>
              </a:rPr>
              <a:t>{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96609E"/>
                </a:solidFill>
                <a:effectLst/>
              </a:rPr>
              <a:t>float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sphereDist</a:t>
            </a:r>
            <a:r>
              <a:rPr lang="en-US" dirty="0"/>
              <a:t> </a:t>
            </a:r>
            <a:r>
              <a:rPr lang="en-US" dirty="0">
                <a:solidFill>
                  <a:srgbClr val="4B8093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sphereSDF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 err="1">
                <a:solidFill>
                  <a:srgbClr val="181818"/>
                </a:solidFill>
                <a:effectLst/>
              </a:rPr>
              <a:t>samplePoint</a:t>
            </a:r>
            <a:r>
              <a:rPr lang="en-US" dirty="0"/>
              <a:t> </a:t>
            </a:r>
            <a:r>
              <a:rPr lang="en-US" dirty="0">
                <a:solidFill>
                  <a:srgbClr val="4B8093"/>
                </a:solidFill>
                <a:effectLst/>
              </a:rPr>
              <a:t>/</a:t>
            </a:r>
            <a:r>
              <a:rPr lang="en-US" dirty="0"/>
              <a:t> </a:t>
            </a:r>
            <a:r>
              <a:rPr lang="en-US" dirty="0">
                <a:solidFill>
                  <a:srgbClr val="DC9656"/>
                </a:solidFill>
                <a:effectLst/>
              </a:rPr>
              <a:t>1.2</a:t>
            </a:r>
            <a:r>
              <a:rPr lang="en-US" dirty="0">
                <a:solidFill>
                  <a:srgbClr val="181818"/>
                </a:solidFill>
                <a:effectLst/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4B8093"/>
                </a:solidFill>
                <a:effectLst/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rgbClr val="DC9656"/>
                </a:solidFill>
                <a:effectLst/>
              </a:rPr>
              <a:t>1.2</a:t>
            </a:r>
            <a:r>
              <a:rPr lang="en-US" dirty="0">
                <a:solidFill>
                  <a:srgbClr val="181818"/>
                </a:solidFill>
                <a:effectLst/>
              </a:rPr>
              <a:t>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96609E"/>
                </a:solidFill>
                <a:effectLst/>
              </a:rPr>
              <a:t>float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cubeDist</a:t>
            </a:r>
            <a:r>
              <a:rPr lang="en-US" dirty="0"/>
              <a:t> </a:t>
            </a:r>
            <a:r>
              <a:rPr lang="en-US" dirty="0">
                <a:solidFill>
                  <a:srgbClr val="4B8093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cubeSDF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 err="1">
                <a:solidFill>
                  <a:srgbClr val="181818"/>
                </a:solidFill>
                <a:effectLst/>
              </a:rPr>
              <a:t>samplePoint</a:t>
            </a:r>
            <a:r>
              <a:rPr lang="en-US" dirty="0"/>
              <a:t> </a:t>
            </a:r>
            <a:r>
              <a:rPr lang="en-US" dirty="0">
                <a:solidFill>
                  <a:srgbClr val="4B8093"/>
                </a:solidFill>
                <a:effectLst/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96609E"/>
                </a:solidFill>
                <a:effectLst/>
              </a:rPr>
              <a:t>vec3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>
                <a:solidFill>
                  <a:srgbClr val="DC9656"/>
                </a:solidFill>
                <a:effectLst/>
              </a:rPr>
              <a:t>0.0</a:t>
            </a:r>
            <a:r>
              <a:rPr lang="en-US" dirty="0">
                <a:solidFill>
                  <a:srgbClr val="181818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181818"/>
                </a:solidFill>
                <a:effectLst/>
              </a:rPr>
              <a:t>sin(</a:t>
            </a:r>
            <a:r>
              <a:rPr lang="en-US" dirty="0" err="1">
                <a:solidFill>
                  <a:srgbClr val="181818"/>
                </a:solidFill>
                <a:effectLst/>
              </a:rPr>
              <a:t>iGlobalTime</a:t>
            </a:r>
            <a:r>
              <a:rPr lang="en-US" dirty="0">
                <a:solidFill>
                  <a:srgbClr val="181818"/>
                </a:solidFill>
                <a:effectLst/>
              </a:rPr>
              <a:t>),</a:t>
            </a:r>
            <a:r>
              <a:rPr lang="en-US" dirty="0"/>
              <a:t> </a:t>
            </a:r>
            <a:r>
              <a:rPr lang="en-US" dirty="0">
                <a:solidFill>
                  <a:srgbClr val="DC9656"/>
                </a:solidFill>
                <a:effectLst/>
              </a:rPr>
              <a:t>0.0</a:t>
            </a:r>
            <a:r>
              <a:rPr lang="en-US" dirty="0">
                <a:solidFill>
                  <a:srgbClr val="181818"/>
                </a:solidFill>
                <a:effectLst/>
              </a:rPr>
              <a:t>));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96609E"/>
                </a:solidFill>
                <a:effectLst/>
              </a:rPr>
              <a:t>return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intersectSDF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 err="1">
                <a:solidFill>
                  <a:srgbClr val="181818"/>
                </a:solidFill>
                <a:effectLst/>
              </a:rPr>
              <a:t>cubeDist</a:t>
            </a:r>
            <a:r>
              <a:rPr lang="en-US" dirty="0">
                <a:solidFill>
                  <a:srgbClr val="181818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sphereDist</a:t>
            </a:r>
            <a:r>
              <a:rPr lang="en-US" dirty="0">
                <a:solidFill>
                  <a:srgbClr val="181818"/>
                </a:solidFill>
                <a:effectLst/>
              </a:rPr>
              <a:t>);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181818"/>
                </a:solidFill>
                <a:effectLst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4862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7D64-CCBA-C382-9FCE-14D2B490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5210-1DFC-B5AF-05AC-0AF9ED9B1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Aplique o inverso da rotação desejada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A91A6-6D1C-BD98-AF26-65C8337CA7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31</a:t>
            </a:fld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1F36A-C277-BA2F-EB94-2F3B01F35102}"/>
              </a:ext>
            </a:extLst>
          </p:cNvPr>
          <p:cNvSpPr txBox="1"/>
          <p:nvPr/>
        </p:nvSpPr>
        <p:spPr>
          <a:xfrm>
            <a:off x="2265426" y="2488168"/>
            <a:ext cx="63207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81818"/>
                </a:solidFill>
                <a:effectLst/>
              </a:rPr>
              <a:t>mat4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rotateY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>
                <a:solidFill>
                  <a:srgbClr val="96609E"/>
                </a:solidFill>
                <a:effectLst/>
              </a:rPr>
              <a:t>float</a:t>
            </a:r>
            <a:r>
              <a:rPr lang="en-US" dirty="0"/>
              <a:t> </a:t>
            </a:r>
            <a:r>
              <a:rPr lang="en-US" dirty="0">
                <a:solidFill>
                  <a:srgbClr val="181818"/>
                </a:solidFill>
                <a:effectLst/>
              </a:rPr>
              <a:t>theta)</a:t>
            </a:r>
            <a:r>
              <a:rPr lang="en-US" dirty="0"/>
              <a:t> </a:t>
            </a:r>
            <a:r>
              <a:rPr lang="en-US" dirty="0">
                <a:solidFill>
                  <a:srgbClr val="181818"/>
                </a:solidFill>
                <a:effectLst/>
              </a:rPr>
              <a:t>{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96609E"/>
                </a:solidFill>
                <a:effectLst/>
              </a:rPr>
              <a:t>float</a:t>
            </a:r>
            <a:r>
              <a:rPr lang="en-US" dirty="0"/>
              <a:t> </a:t>
            </a:r>
            <a:r>
              <a:rPr lang="en-US" dirty="0">
                <a:solidFill>
                  <a:srgbClr val="181818"/>
                </a:solidFill>
                <a:effectLst/>
              </a:rPr>
              <a:t>c</a:t>
            </a:r>
            <a:r>
              <a:rPr lang="en-US" dirty="0"/>
              <a:t> </a:t>
            </a:r>
            <a:r>
              <a:rPr lang="en-US" dirty="0">
                <a:solidFill>
                  <a:srgbClr val="4B8093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181818"/>
                </a:solidFill>
                <a:effectLst/>
              </a:rPr>
              <a:t>cos(theta);</a:t>
            </a:r>
            <a:r>
              <a:rPr lang="en-US" dirty="0"/>
              <a:t> </a:t>
            </a:r>
            <a:r>
              <a:rPr lang="en-US" dirty="0">
                <a:solidFill>
                  <a:srgbClr val="96609E"/>
                </a:solidFill>
                <a:effectLst/>
              </a:rPr>
              <a:t>float</a:t>
            </a:r>
            <a:r>
              <a:rPr lang="en-US" dirty="0"/>
              <a:t> </a:t>
            </a:r>
            <a:r>
              <a:rPr lang="en-US" dirty="0">
                <a:solidFill>
                  <a:srgbClr val="181818"/>
                </a:solidFill>
                <a:effectLst/>
              </a:rPr>
              <a:t>s</a:t>
            </a:r>
            <a:r>
              <a:rPr lang="en-US" dirty="0"/>
              <a:t> </a:t>
            </a:r>
            <a:r>
              <a:rPr lang="en-US" dirty="0">
                <a:solidFill>
                  <a:srgbClr val="4B8093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181818"/>
                </a:solidFill>
                <a:effectLst/>
              </a:rPr>
              <a:t>sin(theta);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96609E"/>
                </a:solidFill>
                <a:effectLst/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181818"/>
                </a:solidFill>
                <a:effectLst/>
              </a:rPr>
              <a:t>mat4(</a:t>
            </a:r>
            <a:r>
              <a:rPr lang="en-US" dirty="0"/>
              <a:t> </a:t>
            </a:r>
            <a:r>
              <a:rPr lang="en-US" dirty="0">
                <a:solidFill>
                  <a:srgbClr val="96609E"/>
                </a:solidFill>
                <a:effectLst/>
              </a:rPr>
              <a:t>vec4</a:t>
            </a:r>
            <a:r>
              <a:rPr lang="en-US" dirty="0">
                <a:solidFill>
                  <a:srgbClr val="181818"/>
                </a:solidFill>
                <a:effectLst/>
              </a:rPr>
              <a:t>(c,</a:t>
            </a:r>
            <a:r>
              <a:rPr lang="en-US" dirty="0"/>
              <a:t> </a:t>
            </a:r>
            <a:r>
              <a:rPr lang="en-US" dirty="0">
                <a:solidFill>
                  <a:srgbClr val="DC9656"/>
                </a:solidFill>
                <a:effectLst/>
              </a:rPr>
              <a:t>0</a:t>
            </a:r>
            <a:r>
              <a:rPr lang="en-US" dirty="0">
                <a:solidFill>
                  <a:srgbClr val="181818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181818"/>
                </a:solidFill>
                <a:effectLst/>
              </a:rPr>
              <a:t>s,</a:t>
            </a:r>
            <a:r>
              <a:rPr lang="en-US" dirty="0"/>
              <a:t> </a:t>
            </a:r>
            <a:r>
              <a:rPr lang="en-US" dirty="0">
                <a:solidFill>
                  <a:srgbClr val="DC9656"/>
                </a:solidFill>
                <a:effectLst/>
              </a:rPr>
              <a:t>0</a:t>
            </a:r>
            <a:r>
              <a:rPr lang="en-US" dirty="0">
                <a:solidFill>
                  <a:srgbClr val="181818"/>
                </a:solidFill>
                <a:effectLst/>
              </a:rPr>
              <a:t>),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96609E"/>
                </a:solidFill>
                <a:effectLst/>
              </a:rPr>
              <a:t>vec4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>
                <a:solidFill>
                  <a:srgbClr val="DC9656"/>
                </a:solidFill>
                <a:effectLst/>
              </a:rPr>
              <a:t>0</a:t>
            </a:r>
            <a:r>
              <a:rPr lang="en-US" dirty="0">
                <a:solidFill>
                  <a:srgbClr val="181818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DC9656"/>
                </a:solidFill>
                <a:effectLst/>
              </a:rPr>
              <a:t>1</a:t>
            </a:r>
            <a:r>
              <a:rPr lang="en-US" dirty="0">
                <a:solidFill>
                  <a:srgbClr val="181818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DC9656"/>
                </a:solidFill>
                <a:effectLst/>
              </a:rPr>
              <a:t>0</a:t>
            </a:r>
            <a:r>
              <a:rPr lang="en-US" dirty="0">
                <a:solidFill>
                  <a:srgbClr val="181818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DC9656"/>
                </a:solidFill>
                <a:effectLst/>
              </a:rPr>
              <a:t>0</a:t>
            </a:r>
            <a:r>
              <a:rPr lang="en-US" dirty="0">
                <a:solidFill>
                  <a:srgbClr val="181818"/>
                </a:solidFill>
                <a:effectLst/>
              </a:rPr>
              <a:t>),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96609E"/>
                </a:solidFill>
                <a:effectLst/>
              </a:rPr>
              <a:t>vec4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>
                <a:solidFill>
                  <a:srgbClr val="4B8093"/>
                </a:solidFill>
                <a:effectLst/>
              </a:rPr>
              <a:t>-</a:t>
            </a:r>
            <a:r>
              <a:rPr lang="en-US" dirty="0">
                <a:solidFill>
                  <a:srgbClr val="181818"/>
                </a:solidFill>
                <a:effectLst/>
              </a:rPr>
              <a:t>s,</a:t>
            </a:r>
            <a:r>
              <a:rPr lang="en-US" dirty="0"/>
              <a:t> </a:t>
            </a:r>
            <a:r>
              <a:rPr lang="en-US" dirty="0">
                <a:solidFill>
                  <a:srgbClr val="DC9656"/>
                </a:solidFill>
                <a:effectLst/>
              </a:rPr>
              <a:t>0</a:t>
            </a:r>
            <a:r>
              <a:rPr lang="en-US" dirty="0">
                <a:solidFill>
                  <a:srgbClr val="181818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181818"/>
                </a:solidFill>
                <a:effectLst/>
              </a:rPr>
              <a:t>c,</a:t>
            </a:r>
            <a:r>
              <a:rPr lang="en-US" dirty="0"/>
              <a:t> </a:t>
            </a:r>
            <a:r>
              <a:rPr lang="en-US" dirty="0">
                <a:solidFill>
                  <a:srgbClr val="DC9656"/>
                </a:solidFill>
                <a:effectLst/>
              </a:rPr>
              <a:t>0</a:t>
            </a:r>
            <a:r>
              <a:rPr lang="en-US" dirty="0">
                <a:solidFill>
                  <a:srgbClr val="181818"/>
                </a:solidFill>
                <a:effectLst/>
              </a:rPr>
              <a:t>),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96609E"/>
                </a:solidFill>
                <a:effectLst/>
              </a:rPr>
              <a:t>vec4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>
                <a:solidFill>
                  <a:srgbClr val="DC9656"/>
                </a:solidFill>
                <a:effectLst/>
              </a:rPr>
              <a:t>0</a:t>
            </a:r>
            <a:r>
              <a:rPr lang="en-US" dirty="0">
                <a:solidFill>
                  <a:srgbClr val="181818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DC9656"/>
                </a:solidFill>
                <a:effectLst/>
              </a:rPr>
              <a:t>0</a:t>
            </a:r>
            <a:r>
              <a:rPr lang="en-US" dirty="0">
                <a:solidFill>
                  <a:srgbClr val="181818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DC9656"/>
                </a:solidFill>
                <a:effectLst/>
              </a:rPr>
              <a:t>0</a:t>
            </a:r>
            <a:r>
              <a:rPr lang="en-US" dirty="0">
                <a:solidFill>
                  <a:srgbClr val="181818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DC9656"/>
                </a:solidFill>
                <a:effectLst/>
              </a:rPr>
              <a:t>1</a:t>
            </a:r>
            <a:r>
              <a:rPr lang="en-US" dirty="0">
                <a:solidFill>
                  <a:srgbClr val="181818"/>
                </a:solidFill>
                <a:effectLst/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181818"/>
                </a:solidFill>
                <a:effectLst/>
              </a:rPr>
              <a:t>);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181818"/>
                </a:solidFill>
                <a:effectLst/>
              </a:rPr>
              <a:t>}</a:t>
            </a:r>
          </a:p>
          <a:p>
            <a:endParaRPr lang="en-US" dirty="0">
              <a:solidFill>
                <a:srgbClr val="181818"/>
              </a:solidFill>
            </a:endParaRPr>
          </a:p>
          <a:p>
            <a:r>
              <a:rPr lang="en-US" dirty="0">
                <a:solidFill>
                  <a:srgbClr val="96609E"/>
                </a:solidFill>
                <a:effectLst/>
              </a:rPr>
              <a:t>vec3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cubePoint</a:t>
            </a:r>
            <a:r>
              <a:rPr lang="en-US" dirty="0"/>
              <a:t> </a:t>
            </a:r>
            <a:r>
              <a:rPr lang="en-US" dirty="0">
                <a:solidFill>
                  <a:srgbClr val="4B8093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 err="1">
                <a:solidFill>
                  <a:srgbClr val="181818"/>
                </a:solidFill>
                <a:effectLst/>
              </a:rPr>
              <a:t>rotateY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>
                <a:solidFill>
                  <a:srgbClr val="4B8093"/>
                </a:solidFill>
                <a:effectLst/>
              </a:rPr>
              <a:t>-</a:t>
            </a:r>
            <a:r>
              <a:rPr lang="en-US" dirty="0" err="1">
                <a:solidFill>
                  <a:srgbClr val="181818"/>
                </a:solidFill>
                <a:effectLst/>
              </a:rPr>
              <a:t>iGlobalTime</a:t>
            </a:r>
            <a:r>
              <a:rPr lang="en-US" dirty="0">
                <a:solidFill>
                  <a:srgbClr val="181818"/>
                </a:solidFill>
                <a:effectLst/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4B8093"/>
                </a:solidFill>
                <a:effectLst/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rgbClr val="96609E"/>
                </a:solidFill>
                <a:effectLst/>
              </a:rPr>
              <a:t>vec4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 err="1">
                <a:solidFill>
                  <a:srgbClr val="181818"/>
                </a:solidFill>
                <a:effectLst/>
              </a:rPr>
              <a:t>samplePoint</a:t>
            </a:r>
            <a:r>
              <a:rPr lang="en-US" dirty="0">
                <a:solidFill>
                  <a:srgbClr val="181818"/>
                </a:solidFill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DC9656"/>
                </a:solidFill>
                <a:effectLst/>
              </a:rPr>
              <a:t>1.0</a:t>
            </a:r>
            <a:r>
              <a:rPr lang="en-US" dirty="0">
                <a:solidFill>
                  <a:srgbClr val="181818"/>
                </a:solidFill>
                <a:effectLst/>
              </a:rPr>
              <a:t>)).</a:t>
            </a:r>
            <a:r>
              <a:rPr lang="en-US" dirty="0" err="1">
                <a:solidFill>
                  <a:srgbClr val="181818"/>
                </a:solidFill>
                <a:effectLst/>
              </a:rPr>
              <a:t>xyz</a:t>
            </a:r>
            <a:r>
              <a:rPr lang="en-US" dirty="0">
                <a:solidFill>
                  <a:srgbClr val="181818"/>
                </a:solidFill>
                <a:effectLst/>
              </a:rPr>
              <a:t>;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96609E"/>
                </a:solidFill>
                <a:effectLst/>
              </a:rPr>
              <a:t>float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cubeDist</a:t>
            </a:r>
            <a:r>
              <a:rPr lang="en-US" dirty="0"/>
              <a:t> </a:t>
            </a:r>
            <a:r>
              <a:rPr lang="en-US" dirty="0">
                <a:solidFill>
                  <a:srgbClr val="4B8093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181818"/>
                </a:solidFill>
                <a:effectLst/>
              </a:rPr>
              <a:t>cubeSDF</a:t>
            </a:r>
            <a:r>
              <a:rPr lang="en-US" dirty="0">
                <a:solidFill>
                  <a:srgbClr val="181818"/>
                </a:solidFill>
                <a:effectLst/>
              </a:rPr>
              <a:t>(</a:t>
            </a:r>
            <a:r>
              <a:rPr lang="en-US" dirty="0" err="1">
                <a:solidFill>
                  <a:srgbClr val="181818"/>
                </a:solidFill>
                <a:effectLst/>
              </a:rPr>
              <a:t>cubePoint</a:t>
            </a:r>
            <a:r>
              <a:rPr lang="en-US" dirty="0">
                <a:solidFill>
                  <a:srgbClr val="181818"/>
                </a:solidFill>
                <a:effectLst/>
              </a:rPr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5964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F4AB-9AE8-7431-58F0-6DEAB306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2B517-44E8-C5F7-FEAF-711A993F5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Escala </a:t>
            </a:r>
            <a:r>
              <a:rPr lang="pt-BR" dirty="0"/>
              <a:t>é </a:t>
            </a:r>
            <a:r>
              <a:rPr lang="pt-BR"/>
              <a:t>um problema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61445-39F8-774F-31A2-9FF211624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32</a:t>
            </a:fld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27EF3-5934-A8E5-F5D4-0BAA9528EEFA}"/>
              </a:ext>
            </a:extLst>
          </p:cNvPr>
          <p:cNvSpPr txBox="1"/>
          <p:nvPr/>
        </p:nvSpPr>
        <p:spPr>
          <a:xfrm>
            <a:off x="2265426" y="2488168"/>
            <a:ext cx="45857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sceneSDF</a:t>
            </a:r>
            <a:r>
              <a:rPr lang="pt-BR" dirty="0"/>
              <a:t>(vec3 </a:t>
            </a:r>
            <a:r>
              <a:rPr lang="pt-BR" dirty="0" err="1"/>
              <a:t>samplePoint</a:t>
            </a:r>
            <a:r>
              <a:rPr lang="pt-BR" dirty="0"/>
              <a:t>) {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sphereSDF</a:t>
            </a:r>
            <a:r>
              <a:rPr lang="pt-BR" dirty="0"/>
              <a:t>(</a:t>
            </a:r>
            <a:r>
              <a:rPr lang="pt-BR" dirty="0" err="1"/>
              <a:t>samplePoint</a:t>
            </a:r>
            <a:r>
              <a:rPr lang="pt-BR" dirty="0"/>
              <a:t>*1.3)/1.3;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060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33</a:t>
            </a:fld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2"/>
          </p:nvPr>
        </p:nvSpPr>
        <p:spPr>
          <a:xfrm>
            <a:off x="1567650" y="2857499"/>
            <a:ext cx="6119700" cy="22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  <a:endParaRPr sz="2333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0AC7-79E1-E777-97EE-2104E6FA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distance</a:t>
            </a:r>
            <a:r>
              <a:rPr lang="pt-BR" dirty="0"/>
              <a:t> </a:t>
            </a:r>
            <a:r>
              <a:rPr lang="pt-BR" dirty="0" err="1"/>
              <a:t>functions</a:t>
            </a:r>
            <a:r>
              <a:rPr lang="pt-BR" dirty="0"/>
              <a:t> for </a:t>
            </a:r>
            <a:r>
              <a:rPr lang="pt-BR" dirty="0" err="1"/>
              <a:t>basic</a:t>
            </a:r>
            <a:r>
              <a:rPr lang="pt-BR" dirty="0"/>
              <a:t> </a:t>
            </a:r>
            <a:r>
              <a:rPr lang="pt-BR" dirty="0" err="1"/>
              <a:t>primitives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6B165-96AB-202D-41D6-2A50DA338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https://iquilezles.org/articles/distfunctions/</a:t>
            </a:r>
            <a:r>
              <a:rPr lang="pt-BR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1AFAE-7F46-CF13-EA62-B5F7613D9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BC340-4F1C-CC26-52FA-DE0960A56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04" y="1422628"/>
            <a:ext cx="7772400" cy="345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8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DA68-2280-3C3D-4BF2-8221FDCF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D47B1-84EA-67BD-68E3-5D0A0C9FE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estratégia de muitos algoritmos (estilo Ray </a:t>
            </a:r>
            <a:r>
              <a:rPr lang="pt-BR" dirty="0" err="1"/>
              <a:t>Tracing</a:t>
            </a:r>
            <a:r>
              <a:rPr lang="pt-BR" dirty="0"/>
              <a:t>) é lançar um raio e verificar se ele colidiu em algum objeto.</a:t>
            </a:r>
          </a:p>
          <a:p>
            <a:endParaRPr lang="pt-BR" dirty="0"/>
          </a:p>
          <a:p>
            <a:r>
              <a:rPr lang="pt-BR" dirty="0"/>
              <a:t>O raio tem uma origem e um destino.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09CE-A606-748C-7A5A-3BAFE3AC78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AC0911-2771-A364-A54A-83989DA3F7F2}"/>
              </a:ext>
            </a:extLst>
          </p:cNvPr>
          <p:cNvSpPr/>
          <p:nvPr/>
        </p:nvSpPr>
        <p:spPr>
          <a:xfrm>
            <a:off x="1783080" y="4663440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33C5FE-3386-3827-9037-7ECD43709734}"/>
              </a:ext>
            </a:extLst>
          </p:cNvPr>
          <p:cNvCxnSpPr>
            <a:cxnSpLocks/>
          </p:cNvCxnSpPr>
          <p:nvPr/>
        </p:nvCxnSpPr>
        <p:spPr>
          <a:xfrm flipV="1">
            <a:off x="1874520" y="4471416"/>
            <a:ext cx="2167128" cy="2926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be 7">
            <a:extLst>
              <a:ext uri="{FF2B5EF4-FFF2-40B4-BE49-F238E27FC236}">
                <a16:creationId xmlns:a16="http://schemas.microsoft.com/office/drawing/2014/main" id="{45C02B4F-DDBF-85AB-3981-A3FDDD3A3194}"/>
              </a:ext>
            </a:extLst>
          </p:cNvPr>
          <p:cNvSpPr/>
          <p:nvPr/>
        </p:nvSpPr>
        <p:spPr>
          <a:xfrm flipH="1">
            <a:off x="5210511" y="3433572"/>
            <a:ext cx="1559054" cy="1499616"/>
          </a:xfrm>
          <a:prstGeom prst="cube">
            <a:avLst>
              <a:gd name="adj" fmla="val 304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2EDDCB98-1CDF-EF80-0B73-1FD21C0A44D6}"/>
              </a:ext>
            </a:extLst>
          </p:cNvPr>
          <p:cNvSpPr/>
          <p:nvPr/>
        </p:nvSpPr>
        <p:spPr>
          <a:xfrm>
            <a:off x="4129095" y="2580163"/>
            <a:ext cx="724302" cy="1600200"/>
          </a:xfrm>
          <a:prstGeom prst="can">
            <a:avLst/>
          </a:prstGeom>
          <a:ln>
            <a:noFill/>
          </a:ln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81F3A2-8205-27A0-DEAD-DEF0B90874F6}"/>
              </a:ext>
            </a:extLst>
          </p:cNvPr>
          <p:cNvSpPr/>
          <p:nvPr/>
        </p:nvSpPr>
        <p:spPr>
          <a:xfrm>
            <a:off x="6162922" y="4064441"/>
            <a:ext cx="1197998" cy="1197998"/>
          </a:xfrm>
          <a:prstGeom prst="ellipse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603250" h="596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>
            <a:extLst>
              <a:ext uri="{FF2B5EF4-FFF2-40B4-BE49-F238E27FC236}">
                <a16:creationId xmlns:a16="http://schemas.microsoft.com/office/drawing/2014/main" id="{99CE69C4-B826-81AB-7B09-EB4682E4C62B}"/>
              </a:ext>
            </a:extLst>
          </p:cNvPr>
          <p:cNvSpPr/>
          <p:nvPr/>
        </p:nvSpPr>
        <p:spPr>
          <a:xfrm>
            <a:off x="5195685" y="4032303"/>
            <a:ext cx="505449" cy="505449"/>
          </a:xfrm>
          <a:prstGeom prst="mathMultiply">
            <a:avLst>
              <a:gd name="adj1" fmla="val 10465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101590-5870-CAF8-3759-A42B8FB6C416}"/>
              </a:ext>
            </a:extLst>
          </p:cNvPr>
          <p:cNvCxnSpPr>
            <a:cxnSpLocks/>
          </p:cNvCxnSpPr>
          <p:nvPr/>
        </p:nvCxnSpPr>
        <p:spPr>
          <a:xfrm flipV="1">
            <a:off x="1883664" y="4285028"/>
            <a:ext cx="3565029" cy="48135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6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CC5C-64A4-0A98-745A-18A66C3B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Origem e Direção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FC8CC-6718-67A7-FACA-BEB963BE0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Tanto a origem como a direção do vetor podem ser representados como um vec3 (ou vec2 se for em 2D).</a:t>
            </a:r>
          </a:p>
          <a:p>
            <a:endParaRPr lang="pt-BR" dirty="0"/>
          </a:p>
          <a:p>
            <a:r>
              <a:rPr lang="pt-BR" dirty="0"/>
              <a:t>Idealmente trabalhamos com vetores normalizados, ou seja, de magnitude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6BFF8-C35F-5CE2-24E4-ACD567F405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B6A98-E01E-A9F6-2ACE-D733DEF94B1A}"/>
              </a:ext>
            </a:extLst>
          </p:cNvPr>
          <p:cNvSpPr txBox="1"/>
          <p:nvPr/>
        </p:nvSpPr>
        <p:spPr>
          <a:xfrm>
            <a:off x="1349647" y="3289852"/>
            <a:ext cx="6510034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20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origin </a:t>
            </a:r>
            <a:r>
              <a:rPr lang="en-US" sz="20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vec2</a:t>
            </a:r>
            <a:r>
              <a:rPr lang="en-US" sz="20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sz="20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2.1, 1.5</a:t>
            </a:r>
            <a:r>
              <a:rPr lang="en-US" sz="20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20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direction </a:t>
            </a:r>
            <a:r>
              <a:rPr lang="en-US" sz="20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vec2</a:t>
            </a:r>
            <a:r>
              <a:rPr lang="en-US" sz="20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3.0</a:t>
            </a:r>
            <a:r>
              <a:rPr lang="en-US" sz="20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2.0, 4.0</a:t>
            </a:r>
            <a:r>
              <a:rPr lang="en-US" sz="20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US" sz="20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20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direction </a:t>
            </a:r>
            <a:r>
              <a:rPr lang="en-US" sz="20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sz="20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(direction);</a:t>
            </a:r>
          </a:p>
        </p:txBody>
      </p:sp>
    </p:spTree>
    <p:extLst>
      <p:ext uri="{BB962C8B-B14F-4D97-AF65-F5344CB8AC3E}">
        <p14:creationId xmlns:p14="http://schemas.microsoft.com/office/powerpoint/2010/main" val="195218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40B-ABD0-3CDC-10C0-B5535BB2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Lançamento de Raios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18896-DD9E-1FBF-0B0C-B504CB45A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das propostas é lançar um raio. Procurar a primeira superfície de intersecção desse raio e depois agregar informações como a direção das fontes de luz ou sombras.</a:t>
            </a:r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C2560-24B3-EAD9-DC92-1B163F3ED9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4704D5-282C-B01E-18FF-91F8E9C99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68" y="2145284"/>
            <a:ext cx="4757928" cy="317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999B4F-B47E-F912-507B-103951116E35}"/>
              </a:ext>
            </a:extLst>
          </p:cNvPr>
          <p:cNvSpPr txBox="1"/>
          <p:nvPr/>
        </p:nvSpPr>
        <p:spPr>
          <a:xfrm>
            <a:off x="3737610" y="5390585"/>
            <a:ext cx="458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dirty="0" err="1"/>
              <a:t>wikipedia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48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8C1FFB73-8055-EA7B-4684-A284BC1B567F}"/>
              </a:ext>
            </a:extLst>
          </p:cNvPr>
          <p:cNvSpPr/>
          <p:nvPr/>
        </p:nvSpPr>
        <p:spPr>
          <a:xfrm>
            <a:off x="5088027" y="2633445"/>
            <a:ext cx="1101241" cy="1101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101590-5870-CAF8-3759-A42B8FB6C416}"/>
              </a:ext>
            </a:extLst>
          </p:cNvPr>
          <p:cNvCxnSpPr>
            <a:cxnSpLocks/>
          </p:cNvCxnSpPr>
          <p:nvPr/>
        </p:nvCxnSpPr>
        <p:spPr>
          <a:xfrm>
            <a:off x="1248767" y="2919608"/>
            <a:ext cx="693511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128DA68-2280-3C3D-4BF2-8221FDCF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sabemos se há um objeto?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09CE-A606-748C-7A5A-3BAFE3AC78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pic>
        <p:nvPicPr>
          <p:cNvPr id="14" name="Picture 8" descr="Movie Camera Icon">
            <a:extLst>
              <a:ext uri="{FF2B5EF4-FFF2-40B4-BE49-F238E27FC236}">
                <a16:creationId xmlns:a16="http://schemas.microsoft.com/office/drawing/2014/main" id="{16506300-B157-856A-EDF2-049C62EDA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04" y="2325049"/>
            <a:ext cx="1095963" cy="85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4AC0911-2771-A364-A54A-83989DA3F7F2}"/>
              </a:ext>
            </a:extLst>
          </p:cNvPr>
          <p:cNvSpPr/>
          <p:nvPr/>
        </p:nvSpPr>
        <p:spPr>
          <a:xfrm>
            <a:off x="1148183" y="2816666"/>
            <a:ext cx="201168" cy="2011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D496E170-8A4F-52AA-9059-1CD0D581C7FA}"/>
              </a:ext>
            </a:extLst>
          </p:cNvPr>
          <p:cNvSpPr/>
          <p:nvPr/>
        </p:nvSpPr>
        <p:spPr>
          <a:xfrm>
            <a:off x="3436977" y="1328085"/>
            <a:ext cx="1188720" cy="10247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4F1B2B-2DFD-5CA9-F5B8-AB005ECA4462}"/>
              </a:ext>
            </a:extLst>
          </p:cNvPr>
          <p:cNvSpPr/>
          <p:nvPr/>
        </p:nvSpPr>
        <p:spPr>
          <a:xfrm>
            <a:off x="3017520" y="3648456"/>
            <a:ext cx="1399032" cy="813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8CBF40-79FB-BAC7-1538-5906BD2D37AE}"/>
              </a:ext>
            </a:extLst>
          </p:cNvPr>
          <p:cNvSpPr/>
          <p:nvPr/>
        </p:nvSpPr>
        <p:spPr>
          <a:xfrm>
            <a:off x="-648002" y="1020481"/>
            <a:ext cx="3793538" cy="379353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4881DB-0187-AE74-CD50-1DB52A8A3361}"/>
              </a:ext>
            </a:extLst>
          </p:cNvPr>
          <p:cNvSpPr/>
          <p:nvPr/>
        </p:nvSpPr>
        <p:spPr>
          <a:xfrm>
            <a:off x="3072383" y="2857500"/>
            <a:ext cx="146306" cy="1463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4B6FBB-494A-7119-0707-AE136566A883}"/>
              </a:ext>
            </a:extLst>
          </p:cNvPr>
          <p:cNvSpPr/>
          <p:nvPr/>
        </p:nvSpPr>
        <p:spPr>
          <a:xfrm>
            <a:off x="2510182" y="2295299"/>
            <a:ext cx="1270708" cy="12707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412AD31-E9F8-A47E-6F04-3FE4C73364E8}"/>
              </a:ext>
            </a:extLst>
          </p:cNvPr>
          <p:cNvSpPr/>
          <p:nvPr/>
        </p:nvSpPr>
        <p:spPr>
          <a:xfrm>
            <a:off x="3717036" y="2844097"/>
            <a:ext cx="146306" cy="1463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E2487A-1C8F-F4D1-FBBA-4C9AAC9CED46}"/>
              </a:ext>
            </a:extLst>
          </p:cNvPr>
          <p:cNvSpPr/>
          <p:nvPr/>
        </p:nvSpPr>
        <p:spPr>
          <a:xfrm>
            <a:off x="3254038" y="2381099"/>
            <a:ext cx="1072302" cy="107230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D8DF57-DD7A-DB42-66F6-4AEDE646284D}"/>
              </a:ext>
            </a:extLst>
          </p:cNvPr>
          <p:cNvSpPr/>
          <p:nvPr/>
        </p:nvSpPr>
        <p:spPr>
          <a:xfrm>
            <a:off x="4251572" y="2832721"/>
            <a:ext cx="146306" cy="1463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3EA6E0-D162-527B-0510-6A90416DEBBA}"/>
              </a:ext>
            </a:extLst>
          </p:cNvPr>
          <p:cNvSpPr/>
          <p:nvPr/>
        </p:nvSpPr>
        <p:spPr>
          <a:xfrm>
            <a:off x="3788574" y="2369723"/>
            <a:ext cx="1072302" cy="107230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9A1A17-A939-F29A-BFB3-E19DB5CA8742}"/>
              </a:ext>
            </a:extLst>
          </p:cNvPr>
          <p:cNvSpPr/>
          <p:nvPr/>
        </p:nvSpPr>
        <p:spPr>
          <a:xfrm>
            <a:off x="4786111" y="2848641"/>
            <a:ext cx="146306" cy="1463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9F719A-D502-3771-C722-FFE97B904AF0}"/>
              </a:ext>
            </a:extLst>
          </p:cNvPr>
          <p:cNvSpPr/>
          <p:nvPr/>
        </p:nvSpPr>
        <p:spPr>
          <a:xfrm>
            <a:off x="4600618" y="2658604"/>
            <a:ext cx="517292" cy="5172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7005F9-7827-7D41-5E0B-82791FF1571E}"/>
              </a:ext>
            </a:extLst>
          </p:cNvPr>
          <p:cNvSpPr/>
          <p:nvPr/>
        </p:nvSpPr>
        <p:spPr>
          <a:xfrm>
            <a:off x="5034047" y="2850914"/>
            <a:ext cx="146306" cy="1463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93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089F-4B67-FFB2-E4BC-6AC5D01E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Origem dos </a:t>
            </a:r>
            <a:r>
              <a:rPr lang="pt-BR" dirty="0" err="1"/>
              <a:t>rais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6CCB5-1A02-8848-698E-FEAA98717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48" y="838986"/>
            <a:ext cx="8428232" cy="915948"/>
          </a:xfrm>
        </p:spPr>
        <p:txBody>
          <a:bodyPr/>
          <a:lstStyle/>
          <a:p>
            <a:r>
              <a:rPr lang="pt-BR" dirty="0"/>
              <a:t>A origem do lançamento dos raios é a câmera, que podemos dizer que fica atrás da nossa tela.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2A738-042E-EDEA-9DF0-63822CCE51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pic>
        <p:nvPicPr>
          <p:cNvPr id="2056" name="Picture 8" descr="Movie Camera Icon">
            <a:extLst>
              <a:ext uri="{FF2B5EF4-FFF2-40B4-BE49-F238E27FC236}">
                <a16:creationId xmlns:a16="http://schemas.microsoft.com/office/drawing/2014/main" id="{7D8F802F-8E2F-B21D-D552-310C033C3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74" y="2857500"/>
            <a:ext cx="1095963" cy="85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28EE281-2ABD-FD80-5E5A-0554012DC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181547"/>
              </p:ext>
            </p:extLst>
          </p:nvPr>
        </p:nvGraphicFramePr>
        <p:xfrm>
          <a:off x="4135564" y="1916766"/>
          <a:ext cx="208280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90411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10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4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07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0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4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5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5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8561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44126E-440E-5137-397A-CF873BF73570}"/>
              </a:ext>
            </a:extLst>
          </p:cNvPr>
          <p:cNvCxnSpPr>
            <a:cxnSpLocks/>
          </p:cNvCxnSpPr>
          <p:nvPr/>
        </p:nvCxnSpPr>
        <p:spPr>
          <a:xfrm flipV="1">
            <a:off x="2464537" y="2112009"/>
            <a:ext cx="1671027" cy="13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1AA653-7B2D-C6D1-37A1-9A5134292588}"/>
              </a:ext>
            </a:extLst>
          </p:cNvPr>
          <p:cNvCxnSpPr>
            <a:cxnSpLocks/>
          </p:cNvCxnSpPr>
          <p:nvPr/>
        </p:nvCxnSpPr>
        <p:spPr>
          <a:xfrm>
            <a:off x="2464537" y="3437248"/>
            <a:ext cx="1671027" cy="138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04BBED-DFFA-3569-18C1-17654F8E9031}"/>
              </a:ext>
            </a:extLst>
          </p:cNvPr>
          <p:cNvCxnSpPr>
            <a:cxnSpLocks/>
          </p:cNvCxnSpPr>
          <p:nvPr/>
        </p:nvCxnSpPr>
        <p:spPr>
          <a:xfrm flipV="1">
            <a:off x="2463306" y="2488676"/>
            <a:ext cx="1678882" cy="94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99F695-C281-601A-A29E-E2C48DB3E7E4}"/>
              </a:ext>
            </a:extLst>
          </p:cNvPr>
          <p:cNvCxnSpPr>
            <a:cxnSpLocks/>
          </p:cNvCxnSpPr>
          <p:nvPr/>
        </p:nvCxnSpPr>
        <p:spPr>
          <a:xfrm flipV="1">
            <a:off x="2463306" y="2857500"/>
            <a:ext cx="1665634" cy="57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E799B0-4A18-A378-6AA3-746235D3D3F1}"/>
              </a:ext>
            </a:extLst>
          </p:cNvPr>
          <p:cNvCxnSpPr>
            <a:cxnSpLocks/>
          </p:cNvCxnSpPr>
          <p:nvPr/>
        </p:nvCxnSpPr>
        <p:spPr>
          <a:xfrm flipV="1">
            <a:off x="2463306" y="3256738"/>
            <a:ext cx="1672258" cy="18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9237CD-8B0E-08AB-0B87-0535933704EA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2512942" y="3443270"/>
            <a:ext cx="1615998" cy="17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85757D-B031-07E9-F608-6E5D77E06DF3}"/>
              </a:ext>
            </a:extLst>
          </p:cNvPr>
          <p:cNvCxnSpPr>
            <a:cxnSpLocks/>
          </p:cNvCxnSpPr>
          <p:nvPr/>
        </p:nvCxnSpPr>
        <p:spPr>
          <a:xfrm>
            <a:off x="2471161" y="3437248"/>
            <a:ext cx="1657779" cy="503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8DE06C-F7C5-127A-01BF-2992792DDF76}"/>
              </a:ext>
            </a:extLst>
          </p:cNvPr>
          <p:cNvCxnSpPr>
            <a:cxnSpLocks/>
          </p:cNvCxnSpPr>
          <p:nvPr/>
        </p:nvCxnSpPr>
        <p:spPr>
          <a:xfrm>
            <a:off x="2471161" y="3443700"/>
            <a:ext cx="1657779" cy="89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33DAD22-6022-12A6-6EF3-B6F71A4E3CC0}"/>
              </a:ext>
            </a:extLst>
          </p:cNvPr>
          <p:cNvSpPr/>
          <p:nvPr/>
        </p:nvSpPr>
        <p:spPr>
          <a:xfrm>
            <a:off x="2422687" y="3398142"/>
            <a:ext cx="90255" cy="90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75F4D0-8F78-94AF-26F9-2AB1254DB2F4}"/>
              </a:ext>
            </a:extLst>
          </p:cNvPr>
          <p:cNvSpPr txBox="1"/>
          <p:nvPr/>
        </p:nvSpPr>
        <p:spPr>
          <a:xfrm>
            <a:off x="3924906" y="4952376"/>
            <a:ext cx="647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Z</a:t>
            </a:r>
            <a:r>
              <a:rPr lang="pt-BR" dirty="0"/>
              <a:t> =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65CA58-109A-083F-8852-AAFAD675A7F3}"/>
              </a:ext>
            </a:extLst>
          </p:cNvPr>
          <p:cNvSpPr txBox="1"/>
          <p:nvPr/>
        </p:nvSpPr>
        <p:spPr>
          <a:xfrm>
            <a:off x="5000095" y="1673679"/>
            <a:ext cx="647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tela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A6C2D78F-4A5E-1A68-7D02-3E4980427DC4}"/>
              </a:ext>
            </a:extLst>
          </p:cNvPr>
          <p:cNvCxnSpPr>
            <a:stCxn id="42" idx="1"/>
            <a:endCxn id="5" idx="0"/>
          </p:cNvCxnSpPr>
          <p:nvPr/>
        </p:nvCxnSpPr>
        <p:spPr>
          <a:xfrm rot="10800000" flipV="1">
            <a:off x="4239705" y="1827568"/>
            <a:ext cx="760391" cy="8919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A33314B-6BE3-B070-0CE1-A476581ED949}"/>
              </a:ext>
            </a:extLst>
          </p:cNvPr>
          <p:cNvSpPr txBox="1"/>
          <p:nvPr/>
        </p:nvSpPr>
        <p:spPr>
          <a:xfrm>
            <a:off x="1253088" y="3820389"/>
            <a:ext cx="813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dirty="0"/>
              <a:t>origem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AEE0376A-F5A0-9D7B-2A20-844CB3301227}"/>
              </a:ext>
            </a:extLst>
          </p:cNvPr>
          <p:cNvCxnSpPr>
            <a:cxnSpLocks/>
            <a:stCxn id="45" idx="3"/>
            <a:endCxn id="38" idx="4"/>
          </p:cNvCxnSpPr>
          <p:nvPr/>
        </p:nvCxnSpPr>
        <p:spPr>
          <a:xfrm flipV="1">
            <a:off x="2066612" y="3488397"/>
            <a:ext cx="401203" cy="4858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11249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11116</TotalTime>
  <Words>2585</Words>
  <Application>Microsoft Macintosh PowerPoint</Application>
  <PresentationFormat>On-screen Show (16:10)</PresentationFormat>
  <Paragraphs>283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Google Sans</vt:lpstr>
      <vt:lpstr>KaTeX_Main</vt:lpstr>
      <vt:lpstr>Menlo</vt:lpstr>
      <vt:lpstr>Roboto Condensed</vt:lpstr>
      <vt:lpstr>system-ui</vt:lpstr>
      <vt:lpstr>Verdana</vt:lpstr>
      <vt:lpstr>Personalizar design</vt:lpstr>
      <vt:lpstr>PowerPoint Presentation</vt:lpstr>
      <vt:lpstr>PowerPoint Presentation</vt:lpstr>
      <vt:lpstr>SDF em 3D</vt:lpstr>
      <vt:lpstr>distance functions for basic primitives</vt:lpstr>
      <vt:lpstr>Raios</vt:lpstr>
      <vt:lpstr>Origem e Direção</vt:lpstr>
      <vt:lpstr>Lançamento de Raios</vt:lpstr>
      <vt:lpstr>Como sabemos se há um objeto?</vt:lpstr>
      <vt:lpstr>Origem dos rais</vt:lpstr>
      <vt:lpstr>Setup inicial para Ray Marching</vt:lpstr>
      <vt:lpstr>Buscando uma esfera</vt:lpstr>
      <vt:lpstr>PowerPoint Presentation</vt:lpstr>
      <vt:lpstr>Cálculo de Iluminação</vt:lpstr>
      <vt:lpstr>Calculando a Normal na Superfície</vt:lpstr>
      <vt:lpstr>Calculando a Normal na Superfície</vt:lpstr>
      <vt:lpstr>PowerPoint Presentation</vt:lpstr>
      <vt:lpstr>Calculando a Normal na Superfície</vt:lpstr>
      <vt:lpstr>Verificando o cálculo</vt:lpstr>
      <vt:lpstr>Calculando Iluminação</vt:lpstr>
      <vt:lpstr>Iluminando a esfera</vt:lpstr>
      <vt:lpstr>Material e Luz Ambiente</vt:lpstr>
      <vt:lpstr>PowerPoint Presentation</vt:lpstr>
      <vt:lpstr>PowerPoint Presentation</vt:lpstr>
      <vt:lpstr>Usando #define</vt:lpstr>
      <vt:lpstr>Ray Marching</vt:lpstr>
      <vt:lpstr>Cores</vt:lpstr>
      <vt:lpstr>PowerPoint Presentation</vt:lpstr>
      <vt:lpstr>PowerPoint Presentation</vt:lpstr>
      <vt:lpstr>PowerPoint Presentation</vt:lpstr>
      <vt:lpstr>Translação</vt:lpstr>
      <vt:lpstr>Rotação</vt:lpstr>
      <vt:lpstr>Escala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36</cp:revision>
  <dcterms:modified xsi:type="dcterms:W3CDTF">2023-05-09T14:28:05Z</dcterms:modified>
</cp:coreProperties>
</file>