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2"/>
  </p:notesMasterIdLst>
  <p:sldIdLst>
    <p:sldId id="256" r:id="rId2"/>
    <p:sldId id="315" r:id="rId3"/>
    <p:sldId id="301" r:id="rId4"/>
    <p:sldId id="314" r:id="rId5"/>
    <p:sldId id="333" r:id="rId6"/>
    <p:sldId id="334" r:id="rId7"/>
    <p:sldId id="330" r:id="rId8"/>
    <p:sldId id="331" r:id="rId9"/>
    <p:sldId id="332" r:id="rId10"/>
    <p:sldId id="326" r:id="rId11"/>
    <p:sldId id="327" r:id="rId12"/>
    <p:sldId id="336" r:id="rId13"/>
    <p:sldId id="337" r:id="rId14"/>
    <p:sldId id="338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309" r:id="rId3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48E15-9549-41FA-8538-85CFBF976974}" v="2" dt="2024-09-11T21:18:16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6" d="100"/>
          <a:sy n="116" d="100"/>
        </p:scale>
        <p:origin x="364" y="5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F7D48E15-9549-41FA-8538-85CFBF976974}"/>
    <pc:docChg chg="addSld delSld modSld">
      <pc:chgData name="Luciano Pereira Soares" userId="16c53e34-c952-423e-8700-c0525d23304f" providerId="ADAL" clId="{F7D48E15-9549-41FA-8538-85CFBF976974}" dt="2024-09-11T21:18:32.842" v="25" actId="20577"/>
      <pc:docMkLst>
        <pc:docMk/>
      </pc:docMkLst>
      <pc:sldChg chg="modSp mod">
        <pc:chgData name="Luciano Pereira Soares" userId="16c53e34-c952-423e-8700-c0525d23304f" providerId="ADAL" clId="{F7D48E15-9549-41FA-8538-85CFBF976974}" dt="2024-09-11T21:18:32.842" v="25" actId="20577"/>
        <pc:sldMkLst>
          <pc:docMk/>
          <pc:sldMk cId="0" sldId="256"/>
        </pc:sldMkLst>
        <pc:spChg chg="mod">
          <ac:chgData name="Luciano Pereira Soares" userId="16c53e34-c952-423e-8700-c0525d23304f" providerId="ADAL" clId="{F7D48E15-9549-41FA-8538-85CFBF976974}" dt="2024-09-11T21:18:32.842" v="25" actId="20577"/>
          <ac:spMkLst>
            <pc:docMk/>
            <pc:sldMk cId="0" sldId="256"/>
            <ac:spMk id="32" creationId="{00000000-0000-0000-0000-000000000000}"/>
          </ac:spMkLst>
        </pc:spChg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57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379454742" sldId="257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58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997735851" sldId="258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59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200223815" sldId="259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0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195988547" sldId="260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1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886712316" sldId="261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2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33305082" sldId="262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3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722951903" sldId="263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4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38038208" sldId="264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5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146277221" sldId="265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6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729164056" sldId="266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7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3308961443" sldId="267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8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10798385" sldId="268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9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66881495" sldId="269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70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546138910" sldId="270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71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902087124" sldId="271"/>
        </pc:sldMkLst>
      </pc:sldChg>
      <pc:sldMasterChg chg="delSldLayout">
        <pc:chgData name="Luciano Pereira Soares" userId="16c53e34-c952-423e-8700-c0525d23304f" providerId="ADAL" clId="{F7D48E15-9549-41FA-8538-85CFBF976974}" dt="2024-09-11T21:18:12.001" v="1" actId="2696"/>
        <pc:sldMasterMkLst>
          <pc:docMk/>
          <pc:sldMasterMk cId="0" sldId="2147483651"/>
        </pc:sldMasterMkLst>
        <pc:sldLayoutChg chg="del">
          <pc:chgData name="Luciano Pereira Soares" userId="16c53e34-c952-423e-8700-c0525d23304f" providerId="ADAL" clId="{F7D48E15-9549-41FA-8538-85CFBF976974}" dt="2024-09-11T21:18:12.001" v="1" actId="2696"/>
          <pc:sldLayoutMkLst>
            <pc:docMk/>
            <pc:sldMasterMk cId="0" sldId="2147483651"/>
            <pc:sldLayoutMk cId="74570711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94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64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22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92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958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294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81" name="Google Shape;8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26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61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749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64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90e4e18c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e90e4e18c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42" name="Google Shape;14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58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58" name="Google Shape;15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692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27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474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09" name="Google Shape;2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57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26" name="Google Shape;22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285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42" name="Google Shape;2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24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57" name="Google Shape;25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4023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6e343e50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e6e343e50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90e4e18c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e90e4e18c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90e4e18c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ge90e4e18c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90e4e18c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e90e4e18c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90e4e18c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e90e4e18c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eb12acbc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eb12acbc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geeb12acbc0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97e8df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e97e8df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77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0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3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3dgraphics.com/examples/X3dForWebAuthors/Chapter13GeometryTrianglesQuadrilaterals/TriangleSetExample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12: Revisão 2 Malhas e Grafo de Cena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IndexedFaceSet</a:t>
            </a:r>
            <a:br>
              <a:rPr lang="pt-BR"/>
            </a:br>
            <a:endParaRPr/>
          </a:p>
        </p:txBody>
      </p:sp>
      <p:sp>
        <p:nvSpPr>
          <p:cNvPr id="720" name="Google Shape;720;p70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IndexedFaceSet</a:t>
            </a:r>
            <a:r>
              <a:rPr lang="pt-BR" sz="1700"/>
              <a:t> representa uma forma 3D composta de um conjunto de polígonos, são usados nos índices do campo </a:t>
            </a:r>
            <a:r>
              <a:rPr lang="pt-BR" sz="1700" b="1"/>
              <a:t>coordIndex</a:t>
            </a:r>
            <a:r>
              <a:rPr lang="pt-BR" sz="1700"/>
              <a:t> para especificar como montar os triângulos, o campo </a:t>
            </a:r>
            <a:r>
              <a:rPr lang="pt-BR" sz="1700" b="1"/>
              <a:t>colordIndex</a:t>
            </a:r>
            <a:r>
              <a:rPr lang="pt-BR" sz="1700"/>
              <a:t> para especificar como mapear as cores por vértices, e o campo </a:t>
            </a:r>
            <a:r>
              <a:rPr lang="pt-BR" sz="1700" b="1"/>
              <a:t>texCoordIndex</a:t>
            </a:r>
            <a:endParaRPr sz="1700" b="1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para mapear as coordenadas de textura.</a:t>
            </a:r>
            <a:endParaRPr/>
          </a:p>
        </p:txBody>
      </p:sp>
      <p:sp>
        <p:nvSpPr>
          <p:cNvPr id="721" name="Google Shape;721;p7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722" name="Google Shape;722;p70"/>
          <p:cNvSpPr/>
          <p:nvPr/>
        </p:nvSpPr>
        <p:spPr>
          <a:xfrm>
            <a:off x="3104724" y="2157047"/>
            <a:ext cx="5124900" cy="327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set_colorIndex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set_normalIndex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set_texCoordIndex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[]   [X3DVertexAttributeNode]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color             NULL [X3DColorNode]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NULL [X3DCoordinateNode]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[X3DMetadataObject]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normal            NULL [X3DNormalNode]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[X3DTextureCoordinateNode]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SFFloat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creaseAngle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0    [0,∞)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[]   [-1,∞)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723" name="Google Shape;723;p70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21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IndexedFaceSet</a:t>
            </a:r>
            <a:endParaRPr dirty="0"/>
          </a:p>
        </p:txBody>
      </p:sp>
      <p:sp>
        <p:nvSpPr>
          <p:cNvPr id="729" name="Google Shape;729;p71"/>
          <p:cNvSpPr txBox="1">
            <a:spLocks noGrp="1"/>
          </p:cNvSpPr>
          <p:nvPr>
            <p:ph type="body" idx="1"/>
          </p:nvPr>
        </p:nvSpPr>
        <p:spPr>
          <a:xfrm>
            <a:off x="142071" y="909874"/>
            <a:ext cx="8946037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O nó </a:t>
            </a:r>
            <a:r>
              <a:rPr lang="pt-BR" dirty="0" err="1"/>
              <a:t>IndexedFaceSet</a:t>
            </a:r>
            <a:r>
              <a:rPr lang="pt-BR" dirty="0"/>
              <a:t> representa uma forma 3D formada pela construção de faces (polígonos) de vértices listados no campo coord.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 err="1"/>
              <a:t>IndexedFaceSet</a:t>
            </a:r>
            <a:r>
              <a:rPr lang="pt-BR" dirty="0"/>
              <a:t> usa os índices em seu campo </a:t>
            </a:r>
            <a:r>
              <a:rPr lang="pt-BR" dirty="0" err="1"/>
              <a:t>coordIndex</a:t>
            </a:r>
            <a:r>
              <a:rPr lang="pt-BR" dirty="0"/>
              <a:t> para especificar as faces poligonais indexando nas coordenadas no nó </a:t>
            </a:r>
            <a:r>
              <a:rPr lang="pt-BR" dirty="0" err="1"/>
              <a:t>Coordinate</a:t>
            </a:r>
            <a:r>
              <a:rPr lang="pt-BR" dirty="0"/>
              <a:t>. Um índice de "−1" indica que a face atual terminou e a próxima começa.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Cada face do </a:t>
            </a:r>
            <a:r>
              <a:rPr lang="pt-BR" dirty="0" err="1"/>
              <a:t>IndexedFaceSet</a:t>
            </a:r>
            <a:r>
              <a:rPr lang="pt-BR" dirty="0"/>
              <a:t> deve ter: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pelo menos três vértices não coincidentes;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que definem um polígono planar;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não possuem </a:t>
            </a:r>
            <a:r>
              <a:rPr lang="pt-BR" b="1" dirty="0" err="1"/>
              <a:t>auto-intersecção</a:t>
            </a:r>
            <a:r>
              <a:rPr lang="pt-BR" b="1" dirty="0"/>
              <a:t>.</a:t>
            </a:r>
            <a:endParaRPr b="1"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731" name="Google Shape;731;p71"/>
          <p:cNvSpPr/>
          <p:nvPr/>
        </p:nvSpPr>
        <p:spPr>
          <a:xfrm>
            <a:off x="159588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4" name="Google Shape;502;p52">
            <a:extLst>
              <a:ext uri="{FF2B5EF4-FFF2-40B4-BE49-F238E27FC236}">
                <a16:creationId xmlns:a16="http://schemas.microsoft.com/office/drawing/2014/main" id="{9DD8EB68-B4FA-9CE2-CEA9-F8A90C3FD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endParaRPr lang="pt-BR" sz="1300" b="1" noProof="1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0 -4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0  4 0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50" y="1382663"/>
            <a:ext cx="3048000" cy="204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DB3D8-70F2-134A-5369-8D8DF1256C2F}"/>
              </a:ext>
            </a:extLst>
          </p:cNvPr>
          <p:cNvSpPr txBox="1"/>
          <p:nvPr/>
        </p:nvSpPr>
        <p:spPr>
          <a:xfrm>
            <a:off x="208290" y="4336572"/>
            <a:ext cx="8727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pontos são o contorna da superfície.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9CBB2-3B43-65B0-A7D3-236C877798A6}"/>
              </a:ext>
            </a:extLst>
          </p:cNvPr>
          <p:cNvSpPr txBox="1"/>
          <p:nvPr/>
        </p:nvSpPr>
        <p:spPr>
          <a:xfrm>
            <a:off x="2186464" y="1338790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5321432" y="1074886"/>
            <a:ext cx="2733321" cy="2560551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450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Possível solução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09" y="1677047"/>
            <a:ext cx="5355404" cy="3592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2535811" y="1369270"/>
            <a:ext cx="4802506" cy="4498945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36A712-0AE0-E591-FB64-95F7CA7E8449}"/>
              </a:ext>
            </a:extLst>
          </p:cNvPr>
          <p:cNvGrpSpPr/>
          <p:nvPr/>
        </p:nvGrpSpPr>
        <p:grpSpPr>
          <a:xfrm>
            <a:off x="3506770" y="2184597"/>
            <a:ext cx="3004574" cy="2973790"/>
            <a:chOff x="3506770" y="2184597"/>
            <a:chExt cx="3004574" cy="297379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7EC7D8-9DE5-5B62-3E89-69B3E81837BD}"/>
                </a:ext>
              </a:extLst>
            </p:cNvPr>
            <p:cNvCxnSpPr/>
            <p:nvPr/>
          </p:nvCxnSpPr>
          <p:spPr>
            <a:xfrm>
              <a:off x="3506771" y="2187018"/>
              <a:ext cx="0" cy="255466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E61EC5-ECF4-A477-CF96-D78546FC3E3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7018"/>
              <a:ext cx="1278212" cy="297136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AF35FC-4A20-B5FD-FED8-C42C0C69CC2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2556164" cy="2557085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A22082-DCF5-3353-FF6D-5478B9A43D9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3004573" cy="128874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0BC09A-2BA3-7AA8-F77B-EE5796C38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0" y="2187018"/>
              <a:ext cx="2587054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4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754436"/>
            <a:ext cx="7392591" cy="523221"/>
          </a:xfrm>
        </p:spPr>
        <p:txBody>
          <a:bodyPr/>
          <a:lstStyle/>
          <a:p>
            <a:r>
              <a:rPr lang="pt-BR" dirty="0"/>
              <a:t>Mas e se a geometria fosse assim: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" name="Google Shape;502;p52">
            <a:extLst>
              <a:ext uri="{FF2B5EF4-FFF2-40B4-BE49-F238E27FC236}">
                <a16:creationId xmlns:a16="http://schemas.microsoft.com/office/drawing/2014/main" id="{7046C20B-429F-BFBA-8927-2570263918A3}"/>
              </a:ext>
            </a:extLst>
          </p:cNvPr>
          <p:cNvSpPr txBox="1">
            <a:spLocks/>
          </p:cNvSpPr>
          <p:nvPr/>
        </p:nvSpPr>
        <p:spPr>
          <a:xfrm>
            <a:off x="357884" y="1334956"/>
            <a:ext cx="8428200" cy="354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BFEA7-77D1-DCEA-9082-D02473269D07}"/>
              </a:ext>
            </a:extLst>
          </p:cNvPr>
          <p:cNvSpPr txBox="1"/>
          <p:nvPr/>
        </p:nvSpPr>
        <p:spPr>
          <a:xfrm>
            <a:off x="2178543" y="2041494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EA741-586A-3331-2E67-BEB9A517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52" y="1980167"/>
            <a:ext cx="3048000" cy="2044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76C85D-92E4-2334-BA51-B8DE92590F26}"/>
              </a:ext>
            </a:extLst>
          </p:cNvPr>
          <p:cNvGrpSpPr/>
          <p:nvPr/>
        </p:nvGrpSpPr>
        <p:grpSpPr>
          <a:xfrm>
            <a:off x="6135344" y="2002932"/>
            <a:ext cx="2259190" cy="2000294"/>
            <a:chOff x="5564172" y="1385037"/>
            <a:chExt cx="2259190" cy="2000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393EB7-AB97-25D6-0E1D-BB1BFF2E9D62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9FBCAC-311F-6C2A-63E2-06CED81C7C32}"/>
                </a:ext>
              </a:extLst>
            </p:cNvPr>
            <p:cNvSpPr txBox="1"/>
            <p:nvPr/>
          </p:nvSpPr>
          <p:spPr>
            <a:xfrm>
              <a:off x="5991290" y="22145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692-1537-996F-058E-72AAF15272A8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0BEDA4-9344-572F-2E16-51B0384D86BC}"/>
                </a:ext>
              </a:extLst>
            </p:cNvPr>
            <p:cNvSpPr txBox="1"/>
            <p:nvPr/>
          </p:nvSpPr>
          <p:spPr>
            <a:xfrm>
              <a:off x="6483742" y="276977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414A35-EFD1-CFE9-4C46-B919598FDD34}"/>
                </a:ext>
              </a:extLst>
            </p:cNvPr>
            <p:cNvSpPr txBox="1"/>
            <p:nvPr/>
          </p:nvSpPr>
          <p:spPr>
            <a:xfrm>
              <a:off x="6483742" y="1669371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A37E9D-3EFB-D97D-F045-59322D5169D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5CE73C-A711-8999-8CBE-252D6F4DE298}"/>
                </a:ext>
              </a:extLst>
            </p:cNvPr>
            <p:cNvSpPr txBox="1"/>
            <p:nvPr/>
          </p:nvSpPr>
          <p:spPr>
            <a:xfrm>
              <a:off x="7059224" y="223073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410473-2006-6A9C-549C-FA537CF6C128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CBA8888-6200-93D1-E875-46BCCD8EB15A}"/>
              </a:ext>
            </a:extLst>
          </p:cNvPr>
          <p:cNvSpPr txBox="1"/>
          <p:nvPr/>
        </p:nvSpPr>
        <p:spPr>
          <a:xfrm>
            <a:off x="357884" y="4955742"/>
            <a:ext cx="8154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Dessa forma também não funcionaria pela especificação X3D e geraria uma geometria errada. Para funcionar você deveria especifica </a:t>
            </a:r>
            <a:r>
              <a:rPr lang="pt-BR" b="1" dirty="0" err="1"/>
              <a:t>convex</a:t>
            </a:r>
            <a:r>
              <a:rPr lang="pt-BR" b="1" dirty="0"/>
              <a:t>=“false”, </a:t>
            </a:r>
            <a:r>
              <a:rPr lang="pt-BR" dirty="0"/>
              <a:t>porém não vamos trabalhar com essa situação.</a:t>
            </a:r>
          </a:p>
        </p:txBody>
      </p:sp>
    </p:spTree>
    <p:extLst>
      <p:ext uri="{BB962C8B-B14F-4D97-AF65-F5344CB8AC3E}">
        <p14:creationId xmlns:p14="http://schemas.microsoft.com/office/powerpoint/2010/main" val="37368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Grafo de Cena</a:t>
            </a: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45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Criando Matriz Identidade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913800" y="5029283"/>
            <a:ext cx="91092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61" name="Google Shape;61;p9"/>
          <p:cNvSpPr/>
          <p:nvPr/>
        </p:nvSpPr>
        <p:spPr>
          <a:xfrm>
            <a:off x="2138102" y="566904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Início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7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4913799" y="5029283"/>
            <a:ext cx="10235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72" name="Google Shape;72;p10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2081540" y="70830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Vermelho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913800" y="5029283"/>
            <a:ext cx="10206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88" name="Google Shape;88;p11"/>
          <p:cNvSpPr/>
          <p:nvPr/>
        </p:nvSpPr>
        <p:spPr>
          <a:xfrm>
            <a:off x="4572000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974559" y="87799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pic>
        <p:nvPicPr>
          <p:cNvPr id="90" name="Google Shape;90;p11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8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913800" y="5029283"/>
            <a:ext cx="103222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00" name="Google Shape;100;p12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2892245" y="194322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05" name="Google Shape;105;p12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7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6598-29A1-4F2D-4CFB-82D559F8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Malhas Triangulares estudadas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3F18-E8A5-5089-6AC3-ECD566201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triangleSet</a:t>
            </a:r>
            <a:endParaRPr lang="pt-BR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triangleStripSet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indexedTriangleStripSet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indexedFaceSet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453F4-8A26-DECD-0187-A4F14455E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4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16" name="Google Shape;116;p13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4041649" y="2504420"/>
            <a:ext cx="2696699" cy="862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911099" y="2084623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2" name="Google Shape;122;p13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34" name="Google Shape;134;p14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832398" y="224738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8" name="Google Shape;138;p14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9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49" name="Google Shape;149;p15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785263" y="3342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52" name="Google Shape;152;p15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7592350" y="2525473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10800000"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64" name="Google Shape;164;p16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041649" y="2504420"/>
            <a:ext cx="263418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966900" y="343977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0" name="Google Shape;170;p16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4913799" y="5029283"/>
            <a:ext cx="10055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81" name="Google Shape;181;p17"/>
          <p:cNvSpPr/>
          <p:nvPr/>
        </p:nvSpPr>
        <p:spPr>
          <a:xfrm>
            <a:off x="4430595" y="3439770"/>
            <a:ext cx="169475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041649" y="2504420"/>
            <a:ext cx="295638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589786" y="4261816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004608" y="359562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8" name="Google Shape;188;p17" descr="Shape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/>
          <p:nvPr/>
        </p:nvSpPr>
        <p:spPr>
          <a:xfrm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Azul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913800" y="5029283"/>
            <a:ext cx="108466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00" name="Google Shape;200;p18"/>
          <p:cNvSpPr/>
          <p:nvPr/>
        </p:nvSpPr>
        <p:spPr>
          <a:xfrm>
            <a:off x="4487157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030361" y="3727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7566788" y="1749655"/>
            <a:ext cx="1275468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05" name="Google Shape;205;p18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9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4913800" y="5029283"/>
            <a:ext cx="105723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16" name="Google Shape;216;p19"/>
          <p:cNvSpPr/>
          <p:nvPr/>
        </p:nvSpPr>
        <p:spPr>
          <a:xfrm>
            <a:off x="4470644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634904" y="483090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7533003" y="1725573"/>
            <a:ext cx="1403013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0" name="Google Shape;220;p19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7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7597287" y="2545493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4913800" y="5029283"/>
            <a:ext cx="81948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34" name="Google Shape;234;p20"/>
          <p:cNvSpPr/>
          <p:nvPr/>
        </p:nvSpPr>
        <p:spPr>
          <a:xfrm>
            <a:off x="4573578" y="4194680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524203" y="4962087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7" name="Google Shape;237;p20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7597556" y="3336945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913800" y="5029283"/>
            <a:ext cx="87435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50" name="Google Shape;250;p21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399234" y="511189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52" name="Google Shape;252;p21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/>
          <p:nvPr/>
        </p:nvSpPr>
        <p:spPr>
          <a:xfrm>
            <a:off x="7597287" y="413795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4913800" y="5029283"/>
            <a:ext cx="91062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64" name="Google Shape;264;p22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238978" y="524343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66" name="Google Shape;266;p22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0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TriangleSet</a:t>
            </a:r>
            <a:endParaRPr/>
          </a:p>
        </p:txBody>
      </p:sp>
      <p:sp>
        <p:nvSpPr>
          <p:cNvPr id="483" name="Google Shape;483;p50"/>
          <p:cNvSpPr txBox="1">
            <a:spLocks noGrp="1"/>
          </p:cNvSpPr>
          <p:nvPr>
            <p:ph type="body" idx="1"/>
          </p:nvPr>
        </p:nvSpPr>
        <p:spPr>
          <a:xfrm>
            <a:off x="390548" y="663140"/>
            <a:ext cx="8428200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O nó </a:t>
            </a:r>
            <a:r>
              <a:rPr lang="pt-BR" sz="1700" b="1" dirty="0" err="1"/>
              <a:t>TriangleSet</a:t>
            </a:r>
            <a:r>
              <a:rPr lang="pt-BR" sz="1700" dirty="0"/>
              <a:t> representa uma geometria 3D que representa uma coleção de triângulos individuais. Cada triângulo é formado por um conjunto consecutivo de três vértices do nó </a:t>
            </a:r>
            <a:r>
              <a:rPr lang="pt-BR" sz="1700" b="1" dirty="0" err="1"/>
              <a:t>Coordinate</a:t>
            </a:r>
            <a:r>
              <a:rPr lang="pt-BR" sz="1700" dirty="0"/>
              <a:t>. Se o nó de coordenadas não contém um múltiplo de três valores de coordenadas, os vértices restantes devem ser ignorados.</a:t>
            </a:r>
            <a:endParaRPr sz="1700" dirty="0"/>
          </a:p>
        </p:txBody>
      </p:sp>
      <p:sp>
        <p:nvSpPr>
          <p:cNvPr id="484" name="Google Shape;484;p5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42850" y="5405975"/>
            <a:ext cx="780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86" name="Google Shape;486;p50" descr="Triangle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21" y="2857500"/>
            <a:ext cx="1857596" cy="15267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0"/>
          <p:cNvSpPr/>
          <p:nvPr/>
        </p:nvSpPr>
        <p:spPr>
          <a:xfrm>
            <a:off x="2203704" y="2156325"/>
            <a:ext cx="6834971" cy="31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</a:t>
            </a:r>
            <a:r>
              <a:rPr lang="pt-BR" sz="1600" dirty="0">
                <a:solidFill>
                  <a:schemeClr val="dk1"/>
                </a:solidFill>
              </a:rPr>
              <a:t>	 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[X3DVertexAttributeNode]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	</a:t>
            </a:r>
            <a:r>
              <a:rPr lang="pt-BR" sz="1500" b="1" dirty="0">
                <a:solidFill>
                  <a:schemeClr val="dk1"/>
                </a:solidFill>
              </a:rPr>
              <a:t>[</a:t>
            </a:r>
            <a:r>
              <a:rPr lang="pt-BR" sz="1500" b="1" dirty="0" err="1">
                <a:solidFill>
                  <a:schemeClr val="dk1"/>
                </a:solidFill>
              </a:rPr>
              <a:t>in,out</a:t>
            </a:r>
            <a:r>
              <a:rPr lang="pt-BR" sz="1500" b="1" dirty="0">
                <a:solidFill>
                  <a:schemeClr val="dk1"/>
                </a:solidFill>
              </a:rPr>
              <a:t>] 	</a:t>
            </a:r>
            <a:r>
              <a:rPr lang="pt-BR" sz="1500" b="1" dirty="0" err="1">
                <a:solidFill>
                  <a:schemeClr val="dk1"/>
                </a:solidFill>
              </a:rPr>
              <a:t>coord</a:t>
            </a:r>
            <a:r>
              <a:rPr lang="pt-BR" sz="1500" b="1" dirty="0">
                <a:solidFill>
                  <a:schemeClr val="dk1"/>
                </a:solidFill>
              </a:rPr>
              <a:t>           	NULL 	[X3DCoordinateNode]</a:t>
            </a:r>
            <a:endParaRPr sz="1500" b="1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[X3DMetadataObject]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556" name="Google Shape;556;p58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557" name="Google Shape;557;p58"/>
          <p:cNvSpPr txBox="1">
            <a:spLocks noGrp="1"/>
          </p:cNvSpPr>
          <p:nvPr>
            <p:ph type="body" idx="2"/>
          </p:nvPr>
        </p:nvSpPr>
        <p:spPr>
          <a:xfrm>
            <a:off x="1567650" y="4215383"/>
            <a:ext cx="6119700" cy="9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lang="pt-BR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6662-9920-DE78-E819-D58F75B6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TriangleSet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B7EC-EE05-590F-6334-8C842F65E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9D10-2587-BEA2-9B95-23C98A8F1489}"/>
              </a:ext>
            </a:extLst>
          </p:cNvPr>
          <p:cNvSpPr txBox="1"/>
          <p:nvPr/>
        </p:nvSpPr>
        <p:spPr>
          <a:xfrm>
            <a:off x="411005" y="709756"/>
            <a:ext cx="8129491" cy="4616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NavigationInfo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headlight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Viewpoint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orientation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0 -1 0 0.05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0.13 2.51 11.24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emissiveColor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0 .1 0.6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-4  1  3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-2  2  1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-3  4  0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0  2  0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2  3  1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-2  3  1 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5  5 -2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4  3  1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6  4  2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05694-5A4B-7150-5B6D-899088A2DE56}"/>
              </a:ext>
            </a:extLst>
          </p:cNvPr>
          <p:cNvSpPr txBox="1"/>
          <p:nvPr/>
        </p:nvSpPr>
        <p:spPr>
          <a:xfrm>
            <a:off x="392716" y="5347367"/>
            <a:ext cx="82117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https://x3dgraphics.com/examples/X3dForWebAuthors/Chapter13GeometryTrianglesQuadrilaterals/TriangleSetExampleIndex.html</a:t>
            </a:r>
            <a:r>
              <a:rPr lang="pt-BR" sz="105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CA3174-9FF3-97EE-F05B-3EBE9D12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6" y="2392092"/>
            <a:ext cx="3919728" cy="2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</a:t>
            </a:r>
            <a:br>
              <a:rPr lang="pt-BR"/>
            </a:b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357884" y="703386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Um </a:t>
            </a:r>
            <a:r>
              <a:rPr lang="pt-BR" sz="1700" b="1" dirty="0" err="1"/>
              <a:t>TriangleStripSet</a:t>
            </a:r>
            <a:r>
              <a:rPr lang="pt-BR" sz="1700" dirty="0"/>
              <a:t> representa uma forma geométrica 3D composta por faixas de triângulos. O campo </a:t>
            </a:r>
            <a:r>
              <a:rPr lang="pt-BR" sz="1700" b="1" dirty="0" err="1"/>
              <a:t>stripCount</a:t>
            </a:r>
            <a:r>
              <a:rPr lang="pt-BR" sz="1700" dirty="0"/>
              <a:t> descreve quantos vértices devem ser usados em cada faixa do </a:t>
            </a:r>
            <a:r>
              <a:rPr lang="pt-BR" sz="1700" b="1" dirty="0" err="1"/>
              <a:t>Coordinate</a:t>
            </a:r>
            <a:r>
              <a:rPr lang="pt-BR" sz="1700" dirty="0"/>
              <a:t>. As coordenadas são atribuídas a cada faixa pegando os vértices </a:t>
            </a:r>
            <a:r>
              <a:rPr lang="pt-BR" sz="1700" b="1" dirty="0" err="1"/>
              <a:t>stripCount</a:t>
            </a:r>
            <a:r>
              <a:rPr lang="pt-BR" sz="1700" b="1" dirty="0"/>
              <a:t>[</a:t>
            </a:r>
            <a:r>
              <a:rPr lang="pt-BR" sz="1700" b="1" dirty="0" err="1"/>
              <a:t>i</a:t>
            </a:r>
            <a:r>
              <a:rPr lang="pt-BR" sz="1700" b="1" dirty="0"/>
              <a:t>]</a:t>
            </a:r>
            <a:r>
              <a:rPr lang="pt-BR" sz="1700" dirty="0"/>
              <a:t> do campo de coordenadas, onde </a:t>
            </a:r>
            <a:r>
              <a:rPr lang="pt-BR" sz="1700" dirty="0" err="1"/>
              <a:t>i</a:t>
            </a:r>
            <a:r>
              <a:rPr lang="pt-BR" sz="1700" dirty="0"/>
              <a:t> é um índice sequencial de </a:t>
            </a:r>
            <a:r>
              <a:rPr lang="pt-BR" sz="1700" dirty="0" err="1"/>
              <a:t>stripCount</a:t>
            </a:r>
            <a:r>
              <a:rPr lang="pt-BR" sz="1700" dirty="0"/>
              <a:t>.</a:t>
            </a:r>
            <a:endParaRPr dirty="0"/>
          </a:p>
        </p:txBody>
      </p:sp>
      <p:sp>
        <p:nvSpPr>
          <p:cNvPr id="522" name="Google Shape;522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523" name="Google Shape;523;p54"/>
          <p:cNvSpPr/>
          <p:nvPr/>
        </p:nvSpPr>
        <p:spPr>
          <a:xfrm>
            <a:off x="708728" y="2126125"/>
            <a:ext cx="8329800" cy="319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stripCount</a:t>
            </a:r>
            <a:r>
              <a:rPr lang="pt-BR" sz="1600" b="1" dirty="0">
                <a:solidFill>
                  <a:schemeClr val="dk1"/>
                </a:solidFill>
              </a:rPr>
              <a:t>      	[]   	[3,∞)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24" name="Google Shape;524;p54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2;p52">
            <a:extLst>
              <a:ext uri="{FF2B5EF4-FFF2-40B4-BE49-F238E27FC236}">
                <a16:creationId xmlns:a16="http://schemas.microsoft.com/office/drawing/2014/main" id="{789BA6DE-74B4-0655-2F2C-B8B5005E2B15}"/>
              </a:ext>
            </a:extLst>
          </p:cNvPr>
          <p:cNvSpPr txBox="1">
            <a:spLocks/>
          </p:cNvSpPr>
          <p:nvPr/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stripCount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13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9" name="Google Shape;529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 (exemplo)</a:t>
            </a:r>
            <a:br>
              <a:rPr lang="pt-BR"/>
            </a:br>
            <a:endParaRPr/>
          </a:p>
        </p:txBody>
      </p:sp>
      <p:sp>
        <p:nvSpPr>
          <p:cNvPr id="531" name="Google Shape;531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533" name="Google Shape;533;p55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D7DDF-B773-F915-E3E2-2F0206AD5818}"/>
              </a:ext>
            </a:extLst>
          </p:cNvPr>
          <p:cNvSpPr txBox="1"/>
          <p:nvPr/>
        </p:nvSpPr>
        <p:spPr>
          <a:xfrm>
            <a:off x="1773936" y="1334955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40666-DE26-4B19-50D3-C8D547558A3E}"/>
              </a:ext>
            </a:extLst>
          </p:cNvPr>
          <p:cNvSpPr txBox="1"/>
          <p:nvPr/>
        </p:nvSpPr>
        <p:spPr>
          <a:xfrm>
            <a:off x="4471416" y="846663"/>
            <a:ext cx="423134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de 3 em 3. Assim o primeiro triângulos será ligando os vértices (0, 1, 2), o segundo (1, 2, 3) e assim por diante, até chegar a contagem definida em </a:t>
            </a:r>
            <a:r>
              <a:rPr lang="pt-BR" sz="1800" dirty="0" err="1"/>
              <a:t>stripCount</a:t>
            </a:r>
            <a:r>
              <a:rPr lang="pt-BR" sz="1800" dirty="0"/>
              <a:t>. Perceba que </a:t>
            </a:r>
            <a:r>
              <a:rPr lang="pt-BR" sz="1800" dirty="0" err="1"/>
              <a:t>stripCount</a:t>
            </a:r>
            <a:r>
              <a:rPr lang="pt-BR" sz="1800" dirty="0"/>
              <a:t> é uma lista.</a:t>
            </a:r>
          </a:p>
        </p:txBody>
      </p:sp>
      <p:pic>
        <p:nvPicPr>
          <p:cNvPr id="10" name="Google Shape;505;p52" descr="TriangleStripSet node">
            <a:extLst>
              <a:ext uri="{FF2B5EF4-FFF2-40B4-BE49-F238E27FC236}">
                <a16:creationId xmlns:a16="http://schemas.microsoft.com/office/drawing/2014/main" id="{D467DBA3-AF2F-7D79-C228-5C10709E31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43281"/>
            <a:ext cx="4404472" cy="224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IndexedTriangleStripSet</a:t>
            </a:r>
            <a:br>
              <a:rPr lang="pt-BR"/>
            </a:br>
            <a:endParaRPr/>
          </a:p>
        </p:txBody>
      </p:sp>
      <p:sp>
        <p:nvSpPr>
          <p:cNvPr id="493" name="Google Shape;493;p51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IndexedTriangleStripSet</a:t>
            </a:r>
            <a:r>
              <a:rPr lang="pt-BR" sz="1700"/>
              <a:t> representa uma forma 3D composta de um conjunto de triângulos em forma de uma tira, são usados nos índices do campo </a:t>
            </a:r>
            <a:r>
              <a:rPr lang="pt-BR" sz="1700" b="1"/>
              <a:t>index</a:t>
            </a:r>
            <a:r>
              <a:rPr lang="pt-BR" sz="1700"/>
              <a:t> para especificar como montar faixa de triângulos. Um índice de "−1" indica que a faixa atual terminou e a próxima começa.</a:t>
            </a:r>
            <a:endParaRPr/>
          </a:p>
        </p:txBody>
      </p:sp>
      <p:sp>
        <p:nvSpPr>
          <p:cNvPr id="494" name="Google Shape;494;p5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495" name="Google Shape;495;p51"/>
          <p:cNvSpPr/>
          <p:nvPr/>
        </p:nvSpPr>
        <p:spPr>
          <a:xfrm>
            <a:off x="694944" y="1926825"/>
            <a:ext cx="8343683" cy="34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	[in]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set_index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[]   	[0,∞)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[]       	index           	[]   	[0,∞) </a:t>
            </a:r>
            <a:r>
              <a:rPr lang="pt-BR" sz="1600" b="1" dirty="0" err="1">
                <a:solidFill>
                  <a:schemeClr val="dk1"/>
                </a:solidFill>
              </a:rPr>
              <a:t>or</a:t>
            </a:r>
            <a:r>
              <a:rPr lang="pt-BR" sz="1600" b="1" dirty="0">
                <a:solidFill>
                  <a:schemeClr val="dk1"/>
                </a:solidFill>
              </a:rPr>
              <a:t> −1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496" name="Google Shape;496;p51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IndexedTriangleStripSet</a:t>
            </a:r>
            <a:r>
              <a:rPr lang="pt-BR" dirty="0"/>
              <a:t> (exemplo)</a:t>
            </a:r>
            <a:br>
              <a:rPr lang="pt-BR" dirty="0"/>
            </a:br>
            <a:endParaRPr dirty="0"/>
          </a:p>
        </p:txBody>
      </p:sp>
      <p:sp>
        <p:nvSpPr>
          <p:cNvPr id="502" name="Google Shape;502;p52"/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8 9 10 11 12 -1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504" name="Google Shape;504;p52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/>
          </a:p>
        </p:txBody>
      </p:sp>
      <p:pic>
        <p:nvPicPr>
          <p:cNvPr id="505" name="Google Shape;505;p52" descr="TriangleStrip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06705"/>
            <a:ext cx="4404472" cy="2243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C73EF-B3C2-CB23-2813-4DFAFAC8FD6D}"/>
              </a:ext>
            </a:extLst>
          </p:cNvPr>
          <p:cNvSpPr txBox="1"/>
          <p:nvPr/>
        </p:nvSpPr>
        <p:spPr>
          <a:xfrm>
            <a:off x="1765907" y="1336707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D8B4F-E3E0-4E61-4A88-5E12B5721898}"/>
              </a:ext>
            </a:extLst>
          </p:cNvPr>
          <p:cNvSpPr txBox="1"/>
          <p:nvPr/>
        </p:nvSpPr>
        <p:spPr>
          <a:xfrm>
            <a:off x="4462272" y="1212423"/>
            <a:ext cx="42313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seguindo a ordem definida no campo index. Ligando de 3 em 3 vértices até encontrar um valor -1. Outras listas de índices podem aparecer na sequencia.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>
            <a:spLocks noGrp="1"/>
          </p:cNvSpPr>
          <p:nvPr>
            <p:ph type="body" idx="1"/>
          </p:nvPr>
        </p:nvSpPr>
        <p:spPr>
          <a:xfrm>
            <a:off x="218650" y="838975"/>
            <a:ext cx="8798700" cy="7626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dirty="0"/>
              <a:t>A direção de montagem dos triângulos precisa ser constantemente alternada, senão a detecção de triângulos irá falhar</a:t>
            </a:r>
          </a:p>
        </p:txBody>
      </p:sp>
      <p:sp>
        <p:nvSpPr>
          <p:cNvPr id="512" name="Google Shape;512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Cuidado</a:t>
            </a:r>
            <a:endParaRPr dirty="0"/>
          </a:p>
        </p:txBody>
      </p:sp>
      <p:sp>
        <p:nvSpPr>
          <p:cNvPr id="513" name="Google Shape;51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8C8B-34D2-461C-8EB2-A7BA9C9F7D56}"/>
              </a:ext>
            </a:extLst>
          </p:cNvPr>
          <p:cNvSpPr txBox="1"/>
          <p:nvPr/>
        </p:nvSpPr>
        <p:spPr>
          <a:xfrm>
            <a:off x="218649" y="3691708"/>
            <a:ext cx="8727387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dos truques é inverter a ordem de conexão, assim nos triângulos pares, inverte a conexão de dois vértices.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exemplo, conecte: (0,1,2), depois (1,3,2), depois (2,3,4) e assim por diante.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8B9576B7-15E0-60F1-4DC9-15D6EDF1C030}"/>
              </a:ext>
            </a:extLst>
          </p:cNvPr>
          <p:cNvSpPr/>
          <p:nvPr/>
        </p:nvSpPr>
        <p:spPr>
          <a:xfrm flipH="1">
            <a:off x="2398353" y="2207687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BD60C9-BEBF-B02D-ADE5-6E9A6176EA14}"/>
              </a:ext>
            </a:extLst>
          </p:cNvPr>
          <p:cNvGrpSpPr/>
          <p:nvPr/>
        </p:nvGrpSpPr>
        <p:grpSpPr>
          <a:xfrm>
            <a:off x="1875683" y="1881176"/>
            <a:ext cx="4371680" cy="1448713"/>
            <a:chOff x="2792691" y="2014237"/>
            <a:chExt cx="3054284" cy="144871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74D0EE-9DC4-F512-8EF7-46FEF029EFF0}"/>
                </a:ext>
              </a:extLst>
            </p:cNvPr>
            <p:cNvCxnSpPr>
              <a:cxnSpLocks/>
            </p:cNvCxnSpPr>
            <p:nvPr/>
          </p:nvCxnSpPr>
          <p:spPr>
            <a:xfrm>
              <a:off x="2807748" y="2221025"/>
              <a:ext cx="484563" cy="123209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58D098-3C3F-D35C-6860-0ACB8886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691" y="2110942"/>
              <a:ext cx="1084082" cy="1166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097F1F-370F-97BE-F80F-0C51A8AC6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774" y="2125644"/>
              <a:ext cx="573999" cy="13142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6858F0-24F5-C0EF-BE2E-C48B60AC9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73" y="2110942"/>
              <a:ext cx="97096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D3672D-31C5-D0EF-EEC9-753E3A3EA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734" y="2014237"/>
              <a:ext cx="999241" cy="9342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0185FF-D4FA-FE35-0D9A-7D91ACA0D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4453" y="2110941"/>
              <a:ext cx="503281" cy="116678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FEF55D-E2FA-C01D-0525-5F2800050DE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830" y="2125644"/>
              <a:ext cx="452623" cy="115276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949BBC-6C94-88EB-933F-BCE8E05BA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2311" y="3277723"/>
              <a:ext cx="1069942" cy="18522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88AEBC-3D6C-A744-E2DA-857D5E078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7354" y="2026568"/>
              <a:ext cx="499621" cy="127722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15D2A0-2955-A72E-5B41-5ABC6B102455}"/>
                </a:ext>
              </a:extLst>
            </p:cNvPr>
            <p:cNvCxnSpPr>
              <a:cxnSpLocks/>
            </p:cNvCxnSpPr>
            <p:nvPr/>
          </p:nvCxnSpPr>
          <p:spPr>
            <a:xfrm>
              <a:off x="4344453" y="3274438"/>
              <a:ext cx="1002901" cy="326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876672-D681-86C2-1820-96268FBA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846816" y="2114227"/>
              <a:ext cx="500538" cy="118956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B0346B0D-DEA5-8DDC-A244-AFF95B5F98C1}"/>
              </a:ext>
            </a:extLst>
          </p:cNvPr>
          <p:cNvSpPr/>
          <p:nvPr/>
        </p:nvSpPr>
        <p:spPr>
          <a:xfrm>
            <a:off x="3162865" y="2578258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14D342EC-682A-BFEC-2F38-EEA08709E930}"/>
              </a:ext>
            </a:extLst>
          </p:cNvPr>
          <p:cNvSpPr/>
          <p:nvPr/>
        </p:nvSpPr>
        <p:spPr>
          <a:xfrm>
            <a:off x="4618000" y="2491993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C35C9550-F4BA-C051-AF3A-7BCCD5EE6EA8}"/>
              </a:ext>
            </a:extLst>
          </p:cNvPr>
          <p:cNvSpPr/>
          <p:nvPr/>
        </p:nvSpPr>
        <p:spPr>
          <a:xfrm flipH="1">
            <a:off x="3870850" y="211334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Circular Arrow 51">
            <a:extLst>
              <a:ext uri="{FF2B5EF4-FFF2-40B4-BE49-F238E27FC236}">
                <a16:creationId xmlns:a16="http://schemas.microsoft.com/office/drawing/2014/main" id="{8B3C5F4B-FF80-3A74-DA32-0E18E84047C7}"/>
              </a:ext>
            </a:extLst>
          </p:cNvPr>
          <p:cNvSpPr/>
          <p:nvPr/>
        </p:nvSpPr>
        <p:spPr>
          <a:xfrm flipH="1">
            <a:off x="5292189" y="204989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670375-8D17-0380-1C8E-4AF692EB80F1}"/>
              </a:ext>
            </a:extLst>
          </p:cNvPr>
          <p:cNvSpPr txBox="1"/>
          <p:nvPr/>
        </p:nvSpPr>
        <p:spPr>
          <a:xfrm>
            <a:off x="1628218" y="1838694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60869F-11DC-0FCA-BFA7-996AAF80C61F}"/>
              </a:ext>
            </a:extLst>
          </p:cNvPr>
          <p:cNvSpPr txBox="1"/>
          <p:nvPr/>
        </p:nvSpPr>
        <p:spPr>
          <a:xfrm>
            <a:off x="2360246" y="3254783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B9EDEC-5F69-44B8-1100-688A4CE5CE71}"/>
              </a:ext>
            </a:extLst>
          </p:cNvPr>
          <p:cNvSpPr txBox="1"/>
          <p:nvPr/>
        </p:nvSpPr>
        <p:spPr>
          <a:xfrm>
            <a:off x="3288054" y="16684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547C6-B964-A231-555B-9CFFE4ADA09B}"/>
              </a:ext>
            </a:extLst>
          </p:cNvPr>
          <p:cNvSpPr txBox="1"/>
          <p:nvPr/>
        </p:nvSpPr>
        <p:spPr>
          <a:xfrm>
            <a:off x="3988007" y="3150068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420E4-DE73-0713-4219-89A2B9C50C7A}"/>
              </a:ext>
            </a:extLst>
          </p:cNvPr>
          <p:cNvSpPr txBox="1"/>
          <p:nvPr/>
        </p:nvSpPr>
        <p:spPr>
          <a:xfrm>
            <a:off x="4677817" y="16625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340857-4339-8DFF-8092-54C3871554AD}"/>
              </a:ext>
            </a:extLst>
          </p:cNvPr>
          <p:cNvSpPr txBox="1"/>
          <p:nvPr/>
        </p:nvSpPr>
        <p:spPr>
          <a:xfrm>
            <a:off x="6247363" y="163586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22A13E-AA4E-41F7-7FD3-A28C4628B1CA}"/>
              </a:ext>
            </a:extLst>
          </p:cNvPr>
          <p:cNvSpPr txBox="1"/>
          <p:nvPr/>
        </p:nvSpPr>
        <p:spPr>
          <a:xfrm>
            <a:off x="5537370" y="313492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5557</Words>
  <Application>Microsoft Office PowerPoint</Application>
  <PresentationFormat>On-screen Show (16:10)</PresentationFormat>
  <Paragraphs>941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Charm</vt:lpstr>
      <vt:lpstr>Courier New</vt:lpstr>
      <vt:lpstr>Menlo</vt:lpstr>
      <vt:lpstr>Verdana</vt:lpstr>
      <vt:lpstr>Personalizar design</vt:lpstr>
      <vt:lpstr>PowerPoint Presentation</vt:lpstr>
      <vt:lpstr>Tipos de Malhas Triangulares estudadas</vt:lpstr>
      <vt:lpstr>TriangleSet</vt:lpstr>
      <vt:lpstr>Exemplo de TriangleSet</vt:lpstr>
      <vt:lpstr>TriangleStripSet </vt:lpstr>
      <vt:lpstr>TriangleStripSet (exemplo) </vt:lpstr>
      <vt:lpstr>IndexedTriangleStripSet </vt:lpstr>
      <vt:lpstr>IndexedTriangleStripSet (exemplo) </vt:lpstr>
      <vt:lpstr>Cuidado</vt:lpstr>
      <vt:lpstr>IndexedFaceSet </vt:lpstr>
      <vt:lpstr>IndexedFaceSet</vt:lpstr>
      <vt:lpstr>Exemplo IndexedFaceSet</vt:lpstr>
      <vt:lpstr>Exemplo IndexedFaceSet</vt:lpstr>
      <vt:lpstr>Exemplo IndexedFaceSet</vt:lpstr>
      <vt:lpstr>Grafo de Cena</vt:lpstr>
      <vt:lpstr>Criando Matriz Identidade</vt:lpstr>
      <vt:lpstr>Empilhando e Atualizando Transformação</vt:lpstr>
      <vt:lpstr>Desenhando Triângulo Vermelho</vt:lpstr>
      <vt:lpstr>Empilhando e Atualizando Transformação</vt:lpstr>
      <vt:lpstr>Empilhando e Atualizando Transformação</vt:lpstr>
      <vt:lpstr>Desenhando Triângulo Verde </vt:lpstr>
      <vt:lpstr>Desempilhando e Atualizando Transformação </vt:lpstr>
      <vt:lpstr>Empilhando e Atualizando Transformação</vt:lpstr>
      <vt:lpstr>Empilhando e Atualizando Transformação</vt:lpstr>
      <vt:lpstr>Desenhando Triângulo Azul </vt:lpstr>
      <vt:lpstr>Desempilhando e Atualizando Transformação</vt:lpstr>
      <vt:lpstr>Desempilhando e Atualizando Transformação </vt:lpstr>
      <vt:lpstr>Desempilhando e Atualizando Transformação </vt:lpstr>
      <vt:lpstr>Desempilhando e Atualizando Transformação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Soares</cp:lastModifiedBy>
  <cp:revision>22</cp:revision>
  <dcterms:modified xsi:type="dcterms:W3CDTF">2024-09-11T21:18:35Z</dcterms:modified>
</cp:coreProperties>
</file>