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27"/>
  </p:notesMasterIdLst>
  <p:sldIdLst>
    <p:sldId id="256" r:id="rId2"/>
    <p:sldId id="307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40" d="100"/>
          <a:sy n="140" d="100"/>
        </p:scale>
        <p:origin x="1288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f3823b6950_1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f3823b6950_1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gf3823b6950_1_1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f6cf828626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gf6cf828626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f6cf828626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gf6cf828626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f6cf82862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gf6cf82862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f3823b6950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f3823b6950_2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gf3823b6950_2_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f3823b6950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f3823b6950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gf3823b6950_1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f3823b6950_1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f3823b6950_1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gf3823b6950_1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f3823b6950_1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f3823b6950_1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gf3823b6950_1_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f3823b6950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f3823b6950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gf3823b6950_1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f3823b6950_1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f3823b6950_1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gf3823b6950_1_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6cf82862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gf6cf82862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gf6cf828626_0_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f3823b6950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f3823b6950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1" name="Google Shape;451;gf3823b6950_1_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f3823b6950_1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f3823b6950_1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gf3823b6950_1_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f3823b6950_1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f3823b6950_1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9" name="Google Shape;469;gf3823b6950_1_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f3823b6950_1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f3823b6950_1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gf3823b6950_1_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cb1fa81b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gcb1fa81b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f3823b6950_1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f3823b6950_1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gf3823b6950_1_1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f3823b6950_2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f3823b6950_2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https://eclass.aueb.gr/modules/document/file.php/INF143/%CE%94%CE%B9%CE%B1%CE%BB%CE%AD%CE%BE%CE%B5%CE%B9%CF%82%20%CE%BC%CE%B1%CE%B8%CE%AE%CE%BC%CE%B1%CF%84%CE%BF%CF%82%20%28slides%29/ComputerGraphics-The_GPU.pdf</a:t>
            </a:r>
            <a:endParaRPr/>
          </a:p>
        </p:txBody>
      </p:sp>
      <p:sp>
        <p:nvSpPr>
          <p:cNvPr id="301" name="Google Shape;301;gf3823b6950_2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f6cf82862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2" name="Google Shape;312;gf6cf82862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f6cf828626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gf6cf828626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f6cf82862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gf6cf82862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f6cf828626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f6cf828626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6cf82862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f6cf82862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5qvVNzsJyB0?feature=oembed" TargetMode="External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pt-BR" dirty="0"/>
              <a:t>Aula 18: Pipeline Gráfico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Teste de Visibilidade do Z-Buffer</a:t>
            </a:r>
            <a:endParaRPr/>
          </a:p>
        </p:txBody>
      </p:sp>
      <p:sp>
        <p:nvSpPr>
          <p:cNvPr id="348" name="Google Shape;348;p4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pic>
        <p:nvPicPr>
          <p:cNvPr id="349" name="Google Shape;349;p40" descr="page42image23187952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792320" y="883329"/>
            <a:ext cx="4901100" cy="427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40"/>
          <p:cNvPicPr preferRelativeResize="0"/>
          <p:nvPr/>
        </p:nvPicPr>
        <p:blipFill rotWithShape="1">
          <a:blip r:embed="rId4">
            <a:alphaModFix/>
          </a:blip>
          <a:srcRect r="53987"/>
          <a:stretch/>
        </p:blipFill>
        <p:spPr>
          <a:xfrm>
            <a:off x="203201" y="883329"/>
            <a:ext cx="3134359" cy="4386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Visão do Pipeline</a:t>
            </a:r>
            <a:endParaRPr/>
          </a:p>
        </p:txBody>
      </p:sp>
      <p:sp>
        <p:nvSpPr>
          <p:cNvPr id="357" name="Google Shape;357;p4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pic>
        <p:nvPicPr>
          <p:cNvPr id="358" name="Google Shape;35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238" y="629725"/>
            <a:ext cx="6887520" cy="4614174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41"/>
          <p:cNvSpPr txBox="1"/>
          <p:nvPr/>
        </p:nvSpPr>
        <p:spPr>
          <a:xfrm>
            <a:off x="2525775" y="5360925"/>
            <a:ext cx="5888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/>
              <a:t>fonte: https://www.cs.cmu.edu/afs/cs/academic/class/15462-f11/www/lec_slides/lec19.pdf</a:t>
            </a:r>
            <a:endParaRPr sz="9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Objetivo: Cenas 3D complexas em tempo real</a:t>
            </a:r>
            <a:endParaRPr/>
          </a:p>
        </p:txBody>
      </p:sp>
      <p:sp>
        <p:nvSpPr>
          <p:cNvPr id="365" name="Google Shape;365;p42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/>
              <a:t>Centenas de milhares a milhões de triângulos em uma cena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/>
              <a:t>Cálculos complexos de vértices e fragmentos nos shaders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/>
              <a:t>Alta resolução (2-4 megapixels + supersampling)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/>
              <a:t>30-60 quadros por segundo (ainda mais alto para VR)</a:t>
            </a:r>
            <a:endParaRPr/>
          </a:p>
        </p:txBody>
      </p:sp>
      <p:sp>
        <p:nvSpPr>
          <p:cNvPr id="366" name="Google Shape;366;p4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367" name="Google Shape;367;p42"/>
          <p:cNvSpPr/>
          <p:nvPr/>
        </p:nvSpPr>
        <p:spPr>
          <a:xfrm>
            <a:off x="2459736" y="5408210"/>
            <a:ext cx="58704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Unrecord</a:t>
            </a:r>
            <a:r>
              <a:rPr lang="pt-B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pt-BR" sz="11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Official</a:t>
            </a:r>
            <a:r>
              <a:rPr lang="pt-B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Early Gameplay Trailer</a:t>
            </a:r>
          </a:p>
        </p:txBody>
      </p:sp>
      <p:pic>
        <p:nvPicPr>
          <p:cNvPr id="2" name="Online Media 1" descr="Unrecord - Official Early Gameplay Trailer">
            <a:hlinkClick r:id="" action="ppaction://media"/>
            <a:extLst>
              <a:ext uri="{FF2B5EF4-FFF2-40B4-BE49-F238E27FC236}">
                <a16:creationId xmlns:a16="http://schemas.microsoft.com/office/drawing/2014/main" id="{8379F9B9-FAFB-7C45-2633-B7283908DAE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656080" y="2423414"/>
            <a:ext cx="5229352" cy="29545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Implementações de Pipelines Gráficos : GPUs</a:t>
            </a:r>
            <a:endParaRPr/>
          </a:p>
        </p:txBody>
      </p:sp>
      <p:sp>
        <p:nvSpPr>
          <p:cNvPr id="374" name="Google Shape;374;p43"/>
          <p:cNvSpPr txBox="1">
            <a:spLocks noGrp="1"/>
          </p:cNvSpPr>
          <p:nvPr>
            <p:ph type="body" idx="1"/>
          </p:nvPr>
        </p:nvSpPr>
        <p:spPr>
          <a:xfrm>
            <a:off x="390548" y="838986"/>
            <a:ext cx="8428200" cy="106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/>
              <a:t>Processadores especializados para executar cálculos de pipeline de gráficos</a:t>
            </a:r>
            <a:endParaRPr/>
          </a:p>
        </p:txBody>
      </p:sp>
      <p:sp>
        <p:nvSpPr>
          <p:cNvPr id="375" name="Google Shape;375;p4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pic>
        <p:nvPicPr>
          <p:cNvPr id="376" name="Google Shape;376;p43" descr="page46image70946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2000" y="2020128"/>
            <a:ext cx="4246780" cy="1763369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3"/>
          <p:cNvSpPr/>
          <p:nvPr/>
        </p:nvSpPr>
        <p:spPr>
          <a:xfrm>
            <a:off x="251792" y="4115631"/>
            <a:ext cx="37635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Placas discretas de GPU </a:t>
            </a:r>
            <a:br>
              <a:rPr lang="pt-B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NVIDIA GeForce 3090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3"/>
          <p:cNvSpPr/>
          <p:nvPr/>
        </p:nvSpPr>
        <p:spPr>
          <a:xfrm>
            <a:off x="4823792" y="3871884"/>
            <a:ext cx="3465300" cy="6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GPU Integrada: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(Parte do die da CPU Intel)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9" name="Google Shape;379;p43" descr="Tudo sobre RTX 3090: conheça a placa da Nvidia que roda jogos em até 8K |  Placas | TechTu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0722" y="1920027"/>
            <a:ext cx="3494687" cy="19635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Shaders Programáveis</a:t>
            </a:r>
            <a:endParaRPr/>
          </a:p>
        </p:txBody>
      </p:sp>
      <p:sp>
        <p:nvSpPr>
          <p:cNvPr id="385" name="Google Shape;385;p44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/>
              <a:t>Estágios de processamento de vértice e fragmento do programa Descrever a operação em um único vértice (ou fragmento)</a:t>
            </a: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/>
              <a:t>Exemplo de programa de shader em GLSL</a:t>
            </a:r>
            <a:endParaRPr/>
          </a:p>
        </p:txBody>
      </p:sp>
      <p:sp>
        <p:nvSpPr>
          <p:cNvPr id="386" name="Google Shape;386;p4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387" name="Google Shape;387;p44"/>
          <p:cNvSpPr/>
          <p:nvPr/>
        </p:nvSpPr>
        <p:spPr>
          <a:xfrm>
            <a:off x="5482247" y="2472832"/>
            <a:ext cx="3532200" cy="28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função é executada uma vez por fragmento.</a:t>
            </a:r>
            <a:endParaRPr sz="1200"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Exibe a cor da superfície na posição de amostra da tela do fragmento atual.</a:t>
            </a:r>
            <a:endParaRPr sz="1200" dirty="0"/>
          </a:p>
          <a:p>
            <a:pPr marL="0" marR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Este </a:t>
            </a:r>
            <a:r>
              <a:rPr lang="pt-BR" sz="1600" i="1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shader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executa uma pesquisa de textura para obter a cor do material da superfície no ponto e, em seguida, executa um cálculo de iluminação difusa.</a:t>
            </a:r>
            <a:endParaRPr sz="1200" dirty="0"/>
          </a:p>
        </p:txBody>
      </p:sp>
      <p:sp>
        <p:nvSpPr>
          <p:cNvPr id="388" name="Google Shape;388;p44"/>
          <p:cNvSpPr/>
          <p:nvPr/>
        </p:nvSpPr>
        <p:spPr>
          <a:xfrm>
            <a:off x="475000" y="2472825"/>
            <a:ext cx="4886100" cy="2669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uniform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sampler2D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myTexture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uniform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lightDir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varying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vec2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uv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varying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norm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diffuseShader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vec3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pt-BR" sz="13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kd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3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kd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texture(</a:t>
            </a:r>
            <a:r>
              <a:rPr lang="pt-BR" sz="13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myTexture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3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uv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3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kd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*= </a:t>
            </a:r>
            <a:r>
              <a:rPr lang="pt-BR" sz="1300" b="1" dirty="0" err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clamp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00" b="1" dirty="0" err="1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dot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(-</a:t>
            </a:r>
            <a:r>
              <a:rPr lang="pt-BR" sz="13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lightDir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3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norm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</a:t>
            </a:r>
            <a:r>
              <a:rPr lang="pt-BR" sz="1300" b="1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0.0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300" b="1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pt-BR" sz="1300" b="1" dirty="0" err="1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gl_FragColor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pt-BR" sz="13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vec4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pt-BR" sz="1300" b="1" dirty="0" err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kd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pt-BR" sz="1300" b="1" dirty="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1.0</a:t>
            </a: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 sz="13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Compilação de um Shader</a:t>
            </a:r>
            <a:endParaRPr/>
          </a:p>
        </p:txBody>
      </p:sp>
      <p:sp>
        <p:nvSpPr>
          <p:cNvPr id="395" name="Google Shape;395;p4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pic>
        <p:nvPicPr>
          <p:cNvPr id="396" name="Google Shape;396;p45"/>
          <p:cNvPicPr preferRelativeResize="0"/>
          <p:nvPr/>
        </p:nvPicPr>
        <p:blipFill rotWithShape="1">
          <a:blip r:embed="rId3">
            <a:alphaModFix/>
          </a:blip>
          <a:srcRect l="2852" r="5997"/>
          <a:stretch/>
        </p:blipFill>
        <p:spPr>
          <a:xfrm>
            <a:off x="701175" y="638700"/>
            <a:ext cx="7373725" cy="4793875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5"/>
          <p:cNvSpPr txBox="1"/>
          <p:nvPr/>
        </p:nvSpPr>
        <p:spPr>
          <a:xfrm>
            <a:off x="3025300" y="5335075"/>
            <a:ext cx="527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fonte: https://eclass.aueb.gr/modules/document/file.php/INF143</a:t>
            </a:r>
            <a:endParaRPr sz="1300"/>
          </a:p>
        </p:txBody>
      </p:sp>
      <p:sp>
        <p:nvSpPr>
          <p:cNvPr id="398" name="Google Shape;398;p45"/>
          <p:cNvSpPr txBox="1">
            <a:spLocks noGrp="1"/>
          </p:cNvSpPr>
          <p:nvPr>
            <p:ph type="body" idx="1"/>
          </p:nvPr>
        </p:nvSpPr>
        <p:spPr>
          <a:xfrm>
            <a:off x="1991430" y="779440"/>
            <a:ext cx="4613700" cy="397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700"/>
              <a:t>1 fragmento de entrada não processado</a:t>
            </a:r>
            <a:endParaRPr sz="1700"/>
          </a:p>
        </p:txBody>
      </p:sp>
      <p:sp>
        <p:nvSpPr>
          <p:cNvPr id="399" name="Google Shape;399;p45"/>
          <p:cNvSpPr txBox="1">
            <a:spLocks noGrp="1"/>
          </p:cNvSpPr>
          <p:nvPr>
            <p:ph type="body" idx="1"/>
          </p:nvPr>
        </p:nvSpPr>
        <p:spPr>
          <a:xfrm>
            <a:off x="1991430" y="4837340"/>
            <a:ext cx="4613700" cy="3975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700"/>
              <a:t>1 fragmento de saída processado</a:t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Mapeamento do Shader no HW</a:t>
            </a:r>
            <a:endParaRPr/>
          </a:p>
        </p:txBody>
      </p:sp>
      <p:sp>
        <p:nvSpPr>
          <p:cNvPr id="406" name="Google Shape;406;p46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Execute o Shader em um único core:</a:t>
            </a:r>
            <a:endParaRPr/>
          </a:p>
        </p:txBody>
      </p:sp>
      <p:sp>
        <p:nvSpPr>
          <p:cNvPr id="407" name="Google Shape;407;p4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pic>
        <p:nvPicPr>
          <p:cNvPr id="408" name="Google Shape;408;p46"/>
          <p:cNvPicPr preferRelativeResize="0"/>
          <p:nvPr/>
        </p:nvPicPr>
        <p:blipFill rotWithShape="1">
          <a:blip r:embed="rId3">
            <a:alphaModFix/>
          </a:blip>
          <a:srcRect l="58922"/>
          <a:stretch/>
        </p:blipFill>
        <p:spPr>
          <a:xfrm>
            <a:off x="5043975" y="1183200"/>
            <a:ext cx="2842425" cy="442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5047" y="1591963"/>
            <a:ext cx="2769375" cy="360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Mapeamento do Shader no HW</a:t>
            </a:r>
            <a:endParaRPr/>
          </a:p>
        </p:txBody>
      </p:sp>
      <p:sp>
        <p:nvSpPr>
          <p:cNvPr id="416" name="Google Shape;416;p47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Um </a:t>
            </a:r>
            <a:r>
              <a:rPr lang="pt-BR" i="1"/>
              <a:t>core</a:t>
            </a:r>
            <a:r>
              <a:rPr lang="pt-BR"/>
              <a:t> de CPU</a:t>
            </a:r>
            <a:endParaRPr/>
          </a:p>
        </p:txBody>
      </p:sp>
      <p:sp>
        <p:nvSpPr>
          <p:cNvPr id="417" name="Google Shape;417;p4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418" name="Google Shape;418;p47"/>
          <p:cNvSpPr txBox="1"/>
          <p:nvPr/>
        </p:nvSpPr>
        <p:spPr>
          <a:xfrm>
            <a:off x="5512375" y="1708525"/>
            <a:ext cx="3000000" cy="259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• Otimizado para acesso de baixa latência aos dados em cache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• Lógica de controle para execução fora de ordem e especulativa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pt-BR" sz="2000"/>
              <a:t>• Grande cache L2</a:t>
            </a:r>
            <a:endParaRPr sz="2000"/>
          </a:p>
        </p:txBody>
      </p:sp>
      <p:pic>
        <p:nvPicPr>
          <p:cNvPr id="419" name="Google Shape;419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88" y="1708525"/>
            <a:ext cx="469582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Reduzindo os Cores</a:t>
            </a:r>
            <a:endParaRPr/>
          </a:p>
        </p:txBody>
      </p:sp>
      <p:sp>
        <p:nvSpPr>
          <p:cNvPr id="426" name="Google Shape;426;p48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Um </a:t>
            </a:r>
            <a:r>
              <a:rPr lang="pt-BR" i="1"/>
              <a:t>core</a:t>
            </a:r>
            <a:r>
              <a:rPr lang="pt-BR"/>
              <a:t> de GPU</a:t>
            </a:r>
            <a:endParaRPr/>
          </a:p>
        </p:txBody>
      </p:sp>
      <p:sp>
        <p:nvSpPr>
          <p:cNvPr id="427" name="Google Shape;427;p4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428" name="Google Shape;428;p48"/>
          <p:cNvSpPr txBox="1"/>
          <p:nvPr/>
        </p:nvSpPr>
        <p:spPr>
          <a:xfrm>
            <a:off x="5353100" y="1708525"/>
            <a:ext cx="3611400" cy="346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/>
              <a:t>• Otimizado para computação paralela de dados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• Arquitetura tolerante à latência de memória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• Mais cálculos por mais transistores em ALUs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pt-BR" sz="2000"/>
              <a:t>• Redução dos circuitos principais de controle</a:t>
            </a:r>
            <a:endParaRPr sz="2000"/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000"/>
          </a:p>
        </p:txBody>
      </p:sp>
      <p:pic>
        <p:nvPicPr>
          <p:cNvPr id="429" name="Google Shape;42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88" y="1708525"/>
            <a:ext cx="4695825" cy="2638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48"/>
          <p:cNvSpPr/>
          <p:nvPr/>
        </p:nvSpPr>
        <p:spPr>
          <a:xfrm>
            <a:off x="2488075" y="1864375"/>
            <a:ext cx="2216700" cy="2284500"/>
          </a:xfrm>
          <a:prstGeom prst="flowChartSummingJunction">
            <a:avLst/>
          </a:prstGeom>
          <a:noFill/>
          <a:ln w="1143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Múltiplas Threads</a:t>
            </a:r>
            <a:endParaRPr/>
          </a:p>
        </p:txBody>
      </p:sp>
      <p:sp>
        <p:nvSpPr>
          <p:cNvPr id="437" name="Google Shape;437;p4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pic>
        <p:nvPicPr>
          <p:cNvPr id="438" name="Google Shape;43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0125" y="838963"/>
            <a:ext cx="6943725" cy="460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F562-6264-01E8-9572-9ABD8E324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37352F"/>
                </a:solidFill>
                <a:effectLst/>
                <a:latin typeface="-apple-system"/>
              </a:rPr>
              <a:t>Immediate Mode vs Retained Mode</a:t>
            </a:r>
            <a:endParaRPr lang="pt-B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16C26-07C4-776A-1016-D42B7C8D8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8015" y="729257"/>
            <a:ext cx="8690765" cy="4496159"/>
          </a:xfrm>
        </p:spPr>
        <p:txBody>
          <a:bodyPr/>
          <a:lstStyle/>
          <a:p>
            <a:pPr algn="l"/>
            <a:r>
              <a:rPr lang="pt-BR" b="0" i="0" dirty="0">
                <a:solidFill>
                  <a:srgbClr val="37352F"/>
                </a:solidFill>
                <a:effectLst/>
                <a:latin typeface="-apple-system"/>
              </a:rPr>
              <a:t>No modo imediato (</a:t>
            </a:r>
            <a:r>
              <a:rPr lang="pt-BR" b="0" i="0" dirty="0" err="1">
                <a:solidFill>
                  <a:srgbClr val="37352F"/>
                </a:solidFill>
                <a:effectLst/>
                <a:latin typeface="-apple-system"/>
              </a:rPr>
              <a:t>Immediate</a:t>
            </a:r>
            <a:r>
              <a:rPr lang="pt-BR" b="0" i="0" dirty="0">
                <a:solidFill>
                  <a:srgbClr val="37352F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rgbClr val="37352F"/>
                </a:solidFill>
                <a:effectLst/>
                <a:latin typeface="-apple-system"/>
              </a:rPr>
              <a:t>Mode</a:t>
            </a:r>
            <a:r>
              <a:rPr lang="pt-BR" b="0" i="0" dirty="0">
                <a:solidFill>
                  <a:srgbClr val="37352F"/>
                </a:solidFill>
                <a:effectLst/>
                <a:latin typeface="-apple-system"/>
              </a:rPr>
              <a:t>) da API gráfica, a aplicação envia todos os comandos de desenho a cada quadro (obsoleto para OpenGL).</a:t>
            </a:r>
          </a:p>
          <a:p>
            <a:pPr algn="l"/>
            <a:endParaRPr lang="pt-BR" dirty="0">
              <a:solidFill>
                <a:srgbClr val="37352F"/>
              </a:solidFill>
              <a:latin typeface="-apple-system"/>
            </a:endParaRPr>
          </a:p>
          <a:p>
            <a:pPr algn="l"/>
            <a:endParaRPr lang="pt-BR" b="0" i="0" dirty="0">
              <a:solidFill>
                <a:srgbClr val="37352F"/>
              </a:solidFill>
              <a:effectLst/>
              <a:latin typeface="-apple-system"/>
            </a:endParaRPr>
          </a:p>
          <a:p>
            <a:pPr algn="l"/>
            <a:endParaRPr lang="pt-BR" b="0" i="0" dirty="0">
              <a:solidFill>
                <a:srgbClr val="37352F"/>
              </a:solidFill>
              <a:effectLst/>
              <a:latin typeface="-apple-system"/>
            </a:endParaRPr>
          </a:p>
          <a:p>
            <a:pPr algn="l"/>
            <a:endParaRPr lang="pt-BR" sz="1400" b="0" i="0" dirty="0">
              <a:solidFill>
                <a:srgbClr val="37352F"/>
              </a:solidFill>
              <a:effectLst/>
              <a:latin typeface="-apple-system"/>
            </a:endParaRPr>
          </a:p>
          <a:p>
            <a:pPr algn="l"/>
            <a:endParaRPr lang="pt-BR" b="0" i="0" dirty="0">
              <a:solidFill>
                <a:srgbClr val="37352F"/>
              </a:solidFill>
              <a:effectLst/>
              <a:latin typeface="-apple-system"/>
            </a:endParaRPr>
          </a:p>
          <a:p>
            <a:pPr algn="l"/>
            <a:r>
              <a:rPr lang="pt-BR" b="0" i="0" dirty="0">
                <a:solidFill>
                  <a:srgbClr val="37352F"/>
                </a:solidFill>
                <a:effectLst/>
                <a:latin typeface="-apple-system"/>
              </a:rPr>
              <a:t>No modo retido (</a:t>
            </a:r>
            <a:r>
              <a:rPr lang="pt-BR" b="0" i="0" dirty="0" err="1">
                <a:solidFill>
                  <a:srgbClr val="37352F"/>
                </a:solidFill>
                <a:effectLst/>
                <a:latin typeface="-apple-system"/>
              </a:rPr>
              <a:t>Retained</a:t>
            </a:r>
            <a:r>
              <a:rPr lang="pt-BR" b="0" i="0" dirty="0">
                <a:solidFill>
                  <a:srgbClr val="37352F"/>
                </a:solidFill>
                <a:effectLst/>
                <a:latin typeface="-apple-system"/>
              </a:rPr>
              <a:t> </a:t>
            </a:r>
            <a:r>
              <a:rPr lang="pt-BR" b="0" i="0" dirty="0" err="1">
                <a:solidFill>
                  <a:srgbClr val="37352F"/>
                </a:solidFill>
                <a:effectLst/>
                <a:latin typeface="-apple-system"/>
              </a:rPr>
              <a:t>Mode</a:t>
            </a:r>
            <a:r>
              <a:rPr lang="pt-BR" b="0" i="0" dirty="0">
                <a:solidFill>
                  <a:srgbClr val="37352F"/>
                </a:solidFill>
                <a:effectLst/>
                <a:latin typeface="-apple-system"/>
              </a:rPr>
              <a:t>) da API gráfica, o prepara todos os dados da cena, e para cada vez que um novo quadro é desenhado, a biblioteca gráfica usa esses dados para desenhar a cena.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80554-62B7-6170-FF55-C8AC78C37B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ECB78B-014A-43FF-534F-F58C59AD64D3}"/>
              </a:ext>
            </a:extLst>
          </p:cNvPr>
          <p:cNvSpPr txBox="1"/>
          <p:nvPr/>
        </p:nvSpPr>
        <p:spPr>
          <a:xfrm>
            <a:off x="2178558" y="1589476"/>
            <a:ext cx="4585716" cy="138499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l"/>
            <a:r>
              <a:rPr lang="en-US" b="0" i="0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glBegin(GL_TRIANGLES); </a:t>
            </a:r>
          </a:p>
          <a:p>
            <a:pPr algn="l"/>
            <a:r>
              <a:rPr lang="en-US" b="0" i="0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glVertex3f( 0.0f, 1.0f, 0.0f); </a:t>
            </a:r>
          </a:p>
          <a:p>
            <a:pPr algn="l"/>
            <a:r>
              <a:rPr lang="en-US" b="0" i="0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glVertex3f(-1.0f,-1.0f, 0.0f); </a:t>
            </a:r>
          </a:p>
          <a:p>
            <a:pPr algn="l"/>
            <a:r>
              <a:rPr lang="en-US" b="0" i="0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glVertex3f( 1.0f,-1.0f, 0.0f); </a:t>
            </a:r>
          </a:p>
          <a:p>
            <a:pPr algn="l"/>
            <a:r>
              <a:rPr lang="en-US" b="0" i="0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glEnd(); </a:t>
            </a:r>
          </a:p>
          <a:p>
            <a:pPr algn="l"/>
            <a:r>
              <a:rPr lang="en-US" b="0" i="0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glTranslatef(3.0f,0.0f,0.0f);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6617E0-3DAD-61A7-3D8B-3AE3A673E116}"/>
              </a:ext>
            </a:extLst>
          </p:cNvPr>
          <p:cNvSpPr txBox="1"/>
          <p:nvPr/>
        </p:nvSpPr>
        <p:spPr>
          <a:xfrm>
            <a:off x="192025" y="4168623"/>
            <a:ext cx="8823960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l"/>
            <a:r>
              <a:rPr lang="en-US" b="0" i="0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bufferIDs[] = new int[2];</a:t>
            </a:r>
          </a:p>
          <a:p>
            <a:pPr algn="l"/>
            <a:r>
              <a:rPr lang="en-US" b="0" i="0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gl.glGenBuffers(2, bufferIDs,0);</a:t>
            </a:r>
          </a:p>
          <a:p>
            <a:pPr algn="l"/>
            <a:r>
              <a:rPr lang="en-US" b="0" i="0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gl.glBindBuffer(GL_ARRAY_BUFFER, bufferIDs[0]);</a:t>
            </a:r>
          </a:p>
          <a:p>
            <a:r>
              <a:rPr lang="en-US" b="0" i="0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glBufferData(GL_ARRAY_BUFFER, sizeof(MyVertex)*3, &amp;pvertex[0].x, GL_STATIC_DRAW); </a:t>
            </a:r>
            <a:br>
              <a:rPr lang="en-US" b="0" i="0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i="0" noProof="1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glDrawElements(GL_TRIANGLES, 3, GL_UNSIGNED_SHORT, BUFFER_OFFSET(0)); </a:t>
            </a:r>
          </a:p>
        </p:txBody>
      </p:sp>
    </p:spTree>
    <p:extLst>
      <p:ext uri="{BB962C8B-B14F-4D97-AF65-F5344CB8AC3E}">
        <p14:creationId xmlns:p14="http://schemas.microsoft.com/office/powerpoint/2010/main" val="2727885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5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GPUs com muitos </a:t>
            </a:r>
            <a:r>
              <a:rPr lang="pt-BR" i="1"/>
              <a:t>Cores</a:t>
            </a:r>
            <a:endParaRPr i="1"/>
          </a:p>
        </p:txBody>
      </p:sp>
      <p:sp>
        <p:nvSpPr>
          <p:cNvPr id="445" name="Google Shape;445;p5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pic>
        <p:nvPicPr>
          <p:cNvPr id="446" name="Google Shape;446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2525" y="676575"/>
            <a:ext cx="6891499" cy="4669000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50"/>
          <p:cNvSpPr txBox="1"/>
          <p:nvPr/>
        </p:nvSpPr>
        <p:spPr>
          <a:xfrm>
            <a:off x="4124150" y="5300325"/>
            <a:ext cx="403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16 cores = 16 fluxos de instruções simultâneos</a:t>
            </a:r>
            <a:endParaRPr sz="1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Múltiplos dados (SIMD)</a:t>
            </a:r>
            <a:endParaRPr/>
          </a:p>
        </p:txBody>
      </p:sp>
      <p:sp>
        <p:nvSpPr>
          <p:cNvPr id="454" name="Google Shape;454;p51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/>
              <a:t>Shaders são inerentemente executados muitas vezes, repetidas vezes em vários registros de seus fluxos de dados de entrada.</a:t>
            </a:r>
            <a:endParaRPr/>
          </a:p>
        </p:txBody>
      </p:sp>
      <p:sp>
        <p:nvSpPr>
          <p:cNvPr id="455" name="Google Shape;455;p5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pic>
        <p:nvPicPr>
          <p:cNvPr id="456" name="Google Shape;45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888" y="1738225"/>
            <a:ext cx="5553075" cy="35052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p51"/>
          <p:cNvSpPr txBox="1"/>
          <p:nvPr/>
        </p:nvSpPr>
        <p:spPr>
          <a:xfrm>
            <a:off x="6285550" y="1997975"/>
            <a:ext cx="2533200" cy="309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Amortize o custo / complexidade do gerenciamento de instruções para várias ALUs.</a:t>
            </a: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/>
              <a:t>Compartilhe a unidade de instrução.</a:t>
            </a:r>
            <a:endParaRPr sz="21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SIMD Cores: Vectorized Instruction Set</a:t>
            </a:r>
            <a:endParaRPr/>
          </a:p>
        </p:txBody>
      </p:sp>
      <p:sp>
        <p:nvSpPr>
          <p:cNvPr id="464" name="Google Shape;464;p5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pic>
        <p:nvPicPr>
          <p:cNvPr id="465" name="Google Shape;46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3723" y="732348"/>
            <a:ext cx="7176549" cy="470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Adicionando tudo: vários núcleos SIMD</a:t>
            </a:r>
            <a:endParaRPr/>
          </a:p>
        </p:txBody>
      </p:sp>
      <p:sp>
        <p:nvSpPr>
          <p:cNvPr id="472" name="Google Shape;472;p5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800"/>
              <a:t>Neste exemplo: 128 dados processados simultaneamente</a:t>
            </a:r>
            <a:endParaRPr sz="1800"/>
          </a:p>
        </p:txBody>
      </p:sp>
      <p:sp>
        <p:nvSpPr>
          <p:cNvPr id="473" name="Google Shape;473;p5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pic>
        <p:nvPicPr>
          <p:cNvPr id="474" name="Google Shape;474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150" y="1251050"/>
            <a:ext cx="6653549" cy="4084025"/>
          </a:xfrm>
          <a:prstGeom prst="rect">
            <a:avLst/>
          </a:prstGeom>
          <a:noFill/>
          <a:ln>
            <a:noFill/>
          </a:ln>
        </p:spPr>
      </p:pic>
      <p:sp>
        <p:nvSpPr>
          <p:cNvPr id="475" name="Google Shape;475;p53"/>
          <p:cNvSpPr txBox="1"/>
          <p:nvPr/>
        </p:nvSpPr>
        <p:spPr>
          <a:xfrm>
            <a:off x="3272175" y="5300325"/>
            <a:ext cx="4885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16 cores = 128 ALUs = 16 fluxos de instruções simultâneos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5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Condicionais / Branches</a:t>
            </a:r>
            <a:endParaRPr/>
          </a:p>
        </p:txBody>
      </p:sp>
      <p:sp>
        <p:nvSpPr>
          <p:cNvPr id="482" name="Google Shape;482;p5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pic>
        <p:nvPicPr>
          <p:cNvPr id="483" name="Google Shape;48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50" y="799550"/>
            <a:ext cx="7566776" cy="4644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55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sp>
        <p:nvSpPr>
          <p:cNvPr id="489" name="Google Shape;489;p55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490" name="Google Shape;490;p55"/>
          <p:cNvSpPr txBox="1">
            <a:spLocks noGrp="1"/>
          </p:cNvSpPr>
          <p:nvPr>
            <p:ph type="body" idx="2"/>
          </p:nvPr>
        </p:nvSpPr>
        <p:spPr>
          <a:xfrm>
            <a:off x="1567650" y="4114799"/>
            <a:ext cx="6119700" cy="1042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  <a:endParaRPr sz="23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Pipeline de Rasterização</a:t>
            </a:r>
            <a:endParaRPr/>
          </a:p>
        </p:txBody>
      </p:sp>
      <p:sp>
        <p:nvSpPr>
          <p:cNvPr id="286" name="Google Shape;286;p3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pic>
        <p:nvPicPr>
          <p:cNvPr id="287" name="Google Shape;28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1110" y="1088898"/>
            <a:ext cx="2896211" cy="39860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7320" y="875283"/>
            <a:ext cx="1025807" cy="451053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33"/>
          <p:cNvSpPr/>
          <p:nvPr/>
        </p:nvSpPr>
        <p:spPr>
          <a:xfrm>
            <a:off x="4453127" y="1127366"/>
            <a:ext cx="4572000" cy="39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Vértices no espaço 3D</a:t>
            </a:r>
            <a:endParaRPr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Vértices posicionados em coordenadas da tela</a:t>
            </a:r>
            <a:endParaRPr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Triângulos posicionados em coordenadas da tela</a:t>
            </a:r>
            <a:endParaRPr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Fragmentos</a:t>
            </a:r>
            <a:endParaRPr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Fragmentos tonalizados</a:t>
            </a:r>
            <a:endParaRPr/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Imagem (pixels)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Entidades na Pipeline</a:t>
            </a:r>
            <a:endParaRPr/>
          </a:p>
        </p:txBody>
      </p:sp>
      <p:sp>
        <p:nvSpPr>
          <p:cNvPr id="296" name="Google Shape;296;p3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pic>
        <p:nvPicPr>
          <p:cNvPr id="297" name="Google Shape;29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0989" y="740975"/>
            <a:ext cx="6614585" cy="487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5"/>
          <p:cNvPicPr preferRelativeResize="0"/>
          <p:nvPr/>
        </p:nvPicPr>
        <p:blipFill rotWithShape="1">
          <a:blip r:embed="rId3">
            <a:alphaModFix/>
          </a:blip>
          <a:srcRect b="36876"/>
          <a:stretch/>
        </p:blipFill>
        <p:spPr>
          <a:xfrm>
            <a:off x="331750" y="1170550"/>
            <a:ext cx="8567449" cy="230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os Shaders são Invocados</a:t>
            </a:r>
            <a:endParaRPr/>
          </a:p>
        </p:txBody>
      </p:sp>
      <p:sp>
        <p:nvSpPr>
          <p:cNvPr id="305" name="Google Shape;305;p35"/>
          <p:cNvSpPr txBox="1">
            <a:spLocks noGrp="1"/>
          </p:cNvSpPr>
          <p:nvPr>
            <p:ph type="body" idx="1"/>
          </p:nvPr>
        </p:nvSpPr>
        <p:spPr>
          <a:xfrm>
            <a:off x="3145600" y="3505975"/>
            <a:ext cx="2380800" cy="76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800"/>
              <a:t>Geometry Shader</a:t>
            </a:r>
            <a:endParaRPr sz="180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800"/>
              <a:t>invocado 2 vezes</a:t>
            </a:r>
            <a:endParaRPr sz="1800"/>
          </a:p>
        </p:txBody>
      </p:sp>
      <p:sp>
        <p:nvSpPr>
          <p:cNvPr id="306" name="Google Shape;306;p3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307" name="Google Shape;307;p35"/>
          <p:cNvSpPr txBox="1"/>
          <p:nvPr/>
        </p:nvSpPr>
        <p:spPr>
          <a:xfrm>
            <a:off x="3025300" y="5335075"/>
            <a:ext cx="52749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</a:rPr>
              <a:t>fonte: https://eclass.aueb.gr/modules/document/file.php/INF143</a:t>
            </a:r>
            <a:endParaRPr sz="1300"/>
          </a:p>
        </p:txBody>
      </p:sp>
      <p:sp>
        <p:nvSpPr>
          <p:cNvPr id="308" name="Google Shape;308;p35"/>
          <p:cNvSpPr txBox="1">
            <a:spLocks noGrp="1"/>
          </p:cNvSpPr>
          <p:nvPr>
            <p:ph type="body" idx="1"/>
          </p:nvPr>
        </p:nvSpPr>
        <p:spPr>
          <a:xfrm>
            <a:off x="6208275" y="3505975"/>
            <a:ext cx="2380800" cy="1287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800"/>
              <a:t>Fragment Shader</a:t>
            </a:r>
            <a:endParaRPr sz="180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800"/>
              <a:t>invocado 35 vezes</a:t>
            </a:r>
            <a:endParaRPr sz="180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291"/>
              <a:t>(para os fragmentos ocultos também)</a:t>
            </a:r>
            <a:endParaRPr sz="1291"/>
          </a:p>
        </p:txBody>
      </p:sp>
      <p:sp>
        <p:nvSpPr>
          <p:cNvPr id="309" name="Google Shape;309;p35"/>
          <p:cNvSpPr txBox="1">
            <a:spLocks noGrp="1"/>
          </p:cNvSpPr>
          <p:nvPr>
            <p:ph type="body" idx="1"/>
          </p:nvPr>
        </p:nvSpPr>
        <p:spPr>
          <a:xfrm>
            <a:off x="331750" y="3505975"/>
            <a:ext cx="2380800" cy="76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800"/>
              <a:t>Vertex Shader</a:t>
            </a:r>
            <a:endParaRPr sz="1800"/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1800"/>
              <a:t>invocado 6 vezes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Transformações Geométricas e Visualização</a:t>
            </a:r>
            <a:endParaRPr/>
          </a:p>
        </p:txBody>
      </p:sp>
      <p:sp>
        <p:nvSpPr>
          <p:cNvPr id="315" name="Google Shape;315;p3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pic>
        <p:nvPicPr>
          <p:cNvPr id="316" name="Google Shape;316;p36"/>
          <p:cNvPicPr preferRelativeResize="0"/>
          <p:nvPr/>
        </p:nvPicPr>
        <p:blipFill rotWithShape="1">
          <a:blip r:embed="rId3">
            <a:alphaModFix/>
          </a:blip>
          <a:srcRect r="58302"/>
          <a:stretch/>
        </p:blipFill>
        <p:spPr>
          <a:xfrm>
            <a:off x="237506" y="888723"/>
            <a:ext cx="2924794" cy="4262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6"/>
          <p:cNvPicPr preferRelativeResize="0"/>
          <p:nvPr/>
        </p:nvPicPr>
        <p:blipFill rotWithShape="1">
          <a:blip r:embed="rId3">
            <a:alphaModFix/>
          </a:blip>
          <a:srcRect l="42132" t="25331" b="15384"/>
          <a:stretch/>
        </p:blipFill>
        <p:spPr>
          <a:xfrm>
            <a:off x="3391358" y="1397000"/>
            <a:ext cx="5180687" cy="322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Amostrando os Triângulo</a:t>
            </a:r>
            <a:endParaRPr/>
          </a:p>
        </p:txBody>
      </p:sp>
      <p:sp>
        <p:nvSpPr>
          <p:cNvPr id="323" name="Google Shape;323;p3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pic>
        <p:nvPicPr>
          <p:cNvPr id="324" name="Google Shape;324;p37"/>
          <p:cNvPicPr preferRelativeResize="0"/>
          <p:nvPr/>
        </p:nvPicPr>
        <p:blipFill rotWithShape="1">
          <a:blip r:embed="rId3">
            <a:alphaModFix/>
          </a:blip>
          <a:srcRect r="54771"/>
          <a:stretch/>
        </p:blipFill>
        <p:spPr>
          <a:xfrm>
            <a:off x="237506" y="888999"/>
            <a:ext cx="3051795" cy="4285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37"/>
          <p:cNvPicPr preferRelativeResize="0"/>
          <p:nvPr/>
        </p:nvPicPr>
        <p:blipFill rotWithShape="1">
          <a:blip r:embed="rId3">
            <a:alphaModFix/>
          </a:blip>
          <a:srcRect l="47487" t="25484"/>
          <a:stretch/>
        </p:blipFill>
        <p:spPr>
          <a:xfrm>
            <a:off x="4083052" y="1562100"/>
            <a:ext cx="3543301" cy="31933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Avaliando a Função de Shading</a:t>
            </a:r>
            <a:endParaRPr/>
          </a:p>
        </p:txBody>
      </p:sp>
      <p:sp>
        <p:nvSpPr>
          <p:cNvPr id="331" name="Google Shape;331;p3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pic>
        <p:nvPicPr>
          <p:cNvPr id="332" name="Google Shape;332;p38" descr="page40image73160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06800" y="880933"/>
            <a:ext cx="4804004" cy="223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8" descr="page40image730996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644900" y="3100448"/>
            <a:ext cx="4789402" cy="22340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8"/>
          <p:cNvPicPr preferRelativeResize="0"/>
          <p:nvPr/>
        </p:nvPicPr>
        <p:blipFill rotWithShape="1">
          <a:blip r:embed="rId5">
            <a:alphaModFix/>
          </a:blip>
          <a:srcRect r="55207"/>
          <a:stretch/>
        </p:blipFill>
        <p:spPr>
          <a:xfrm>
            <a:off x="203202" y="959529"/>
            <a:ext cx="3047998" cy="4285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Mapeamento de Texturas</a:t>
            </a:r>
            <a:endParaRPr/>
          </a:p>
        </p:txBody>
      </p:sp>
      <p:sp>
        <p:nvSpPr>
          <p:cNvPr id="340" name="Google Shape;340;p3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pic>
        <p:nvPicPr>
          <p:cNvPr id="341" name="Google Shape;341;p39" descr="page41image70692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31360" y="959529"/>
            <a:ext cx="4881044" cy="40569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9"/>
          <p:cNvPicPr preferRelativeResize="0"/>
          <p:nvPr/>
        </p:nvPicPr>
        <p:blipFill rotWithShape="1">
          <a:blip r:embed="rId4">
            <a:alphaModFix/>
          </a:blip>
          <a:srcRect r="55207"/>
          <a:stretch/>
        </p:blipFill>
        <p:spPr>
          <a:xfrm>
            <a:off x="203202" y="959529"/>
            <a:ext cx="3047998" cy="4285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919</Words>
  <Application>Microsoft Macintosh PowerPoint</Application>
  <PresentationFormat>On-screen Show (16:10)</PresentationFormat>
  <Paragraphs>155</Paragraphs>
  <Slides>25</Slides>
  <Notes>24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-apple-system</vt:lpstr>
      <vt:lpstr>Arial</vt:lpstr>
      <vt:lpstr>Courier New</vt:lpstr>
      <vt:lpstr>Verdana</vt:lpstr>
      <vt:lpstr>Personalizar design</vt:lpstr>
      <vt:lpstr>PowerPoint Presentation</vt:lpstr>
      <vt:lpstr>Immediate Mode vs Retained Mode</vt:lpstr>
      <vt:lpstr>Pipeline de Rasterização</vt:lpstr>
      <vt:lpstr>Entidades na Pipeline</vt:lpstr>
      <vt:lpstr>Como os Shaders são Invocados</vt:lpstr>
      <vt:lpstr>Transformações Geométricas e Visualização</vt:lpstr>
      <vt:lpstr>Amostrando os Triângulo</vt:lpstr>
      <vt:lpstr>Avaliando a Função de Shading</vt:lpstr>
      <vt:lpstr>Mapeamento de Texturas</vt:lpstr>
      <vt:lpstr>Teste de Visibilidade do Z-Buffer</vt:lpstr>
      <vt:lpstr>Visão do Pipeline</vt:lpstr>
      <vt:lpstr>Objetivo: Cenas 3D complexas em tempo real</vt:lpstr>
      <vt:lpstr>Implementações de Pipelines Gráficos : GPUs</vt:lpstr>
      <vt:lpstr>Shaders Programáveis</vt:lpstr>
      <vt:lpstr>Compilação de um Shader</vt:lpstr>
      <vt:lpstr>Mapeamento do Shader no HW</vt:lpstr>
      <vt:lpstr>Mapeamento do Shader no HW</vt:lpstr>
      <vt:lpstr>Reduzindo os Cores</vt:lpstr>
      <vt:lpstr>Múltiplas Threads</vt:lpstr>
      <vt:lpstr>GPUs com muitos Cores</vt:lpstr>
      <vt:lpstr>Múltiplos dados (SIMD)</vt:lpstr>
      <vt:lpstr>SIMD Cores: Vectorized Instruction Set</vt:lpstr>
      <vt:lpstr>Adicionando tudo: vários núcleos SIMD</vt:lpstr>
      <vt:lpstr>Condicionais / Branches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13</cp:revision>
  <cp:lastPrinted>2023-04-25T14:43:47Z</cp:lastPrinted>
  <dcterms:modified xsi:type="dcterms:W3CDTF">2023-04-25T14:43:56Z</dcterms:modified>
</cp:coreProperties>
</file>