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02" r:id="rId11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</a:t>
            </a:r>
            <a:r>
              <a:rPr lang="pt-BR" dirty="0" err="1"/>
              <a:t>X</a:t>
            </a:r>
            <a:r>
              <a:rPr lang="pt-BR" dirty="0"/>
              <a:t>: </a:t>
            </a:r>
            <a:r>
              <a:rPr lang="pt-BR" dirty="0" err="1"/>
              <a:t>Deferred</a:t>
            </a:r>
            <a:r>
              <a:rPr lang="pt-BR" dirty="0"/>
              <a:t> </a:t>
            </a:r>
            <a:r>
              <a:rPr lang="pt-BR" dirty="0" err="1"/>
              <a:t>Shading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43" name="Google Shape;443;p50"/>
          <p:cNvSpPr txBox="1">
            <a:spLocks noGrp="1"/>
          </p:cNvSpPr>
          <p:nvPr>
            <p:ph type="body" idx="2"/>
          </p:nvPr>
        </p:nvSpPr>
        <p:spPr>
          <a:xfrm>
            <a:off x="1567655" y="2857501"/>
            <a:ext cx="6119813" cy="10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Luciano Pereira Soares</a:t>
            </a:r>
            <a:endParaRPr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O pipeline gráfico</a:t>
            </a:r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body" idx="1"/>
          </p:nvPr>
        </p:nvSpPr>
        <p:spPr>
          <a:xfrm>
            <a:off x="4353902" y="838985"/>
            <a:ext cx="4464878" cy="51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"Forward" rendering</a:t>
            </a:r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48" y="838984"/>
            <a:ext cx="3963354" cy="441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/>
          <p:nvPr/>
        </p:nvSpPr>
        <p:spPr>
          <a:xfrm>
            <a:off x="4353902" y="3521071"/>
            <a:ext cx="46783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típico do estágio de processamento do fragment shader: avaliar a função definida pelo aplicativo a partir de entradas de superfície para gerar as cores das superfícies (refletância)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Deferred Shading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62137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O Fragment shader agora produz propriedades das superfícies (futuras entradas de shaders) (por exemplo, posição, normal, cor difusa de material, cor especular)</a:t>
            </a:r>
            <a:endParaRPr/>
          </a:p>
          <a:p>
            <a:pPr marL="0" lvl="0" indent="0" algn="l" rtl="0"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A saída da renderização são buffers 2D do tamanho de tela que representam informações sobre a geometria da superfície visível em cada pixel (chamado de "g-buffer", para buffer de geometria)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535" y="2292044"/>
            <a:ext cx="6932930" cy="330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G-buffer = “geometry” buffer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3540877" y="5449147"/>
            <a:ext cx="4971527" cy="30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pt-BR" sz="1050"/>
              <a:t>créditos: J. Klint, “Deferred Rendering in Leadworks Engine” 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355" name="Google Shape;355;p40" descr="page47image52063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67" y="726130"/>
            <a:ext cx="2610525" cy="196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 descr="page47image520637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5711" y="3194669"/>
            <a:ext cx="2608956" cy="196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0" descr="page47image520605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7679" y="727812"/>
            <a:ext cx="2624817" cy="196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 descr="page47image520535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07067" y="3194668"/>
            <a:ext cx="2620054" cy="196265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/>
          <p:nvPr/>
        </p:nvSpPr>
        <p:spPr>
          <a:xfrm>
            <a:off x="1518166" y="2656881"/>
            <a:ext cx="25481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Albedo (Refletância)</a:t>
            </a:r>
            <a:endParaRPr dirty="0"/>
          </a:p>
        </p:txBody>
      </p:sp>
      <p:sp>
        <p:nvSpPr>
          <p:cNvPr id="360" name="Google Shape;360;p40"/>
          <p:cNvSpPr/>
          <p:nvPr/>
        </p:nvSpPr>
        <p:spPr>
          <a:xfrm>
            <a:off x="5077680" y="2655199"/>
            <a:ext cx="2608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Profundidade</a:t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1518166" y="5118570"/>
            <a:ext cx="2608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Normais</a:t>
            </a:r>
            <a:endParaRPr dirty="0"/>
          </a:p>
        </p:txBody>
      </p:sp>
      <p:sp>
        <p:nvSpPr>
          <p:cNvPr id="362" name="Google Shape;362;p40"/>
          <p:cNvSpPr/>
          <p:nvPr/>
        </p:nvSpPr>
        <p:spPr>
          <a:xfrm>
            <a:off x="5093541" y="5104221"/>
            <a:ext cx="2608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Especularidade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Exemplo de Layout de G-buffer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221215" y="838985"/>
            <a:ext cx="875345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Pipeline de gráficos configurado para renderizar em quatro buffers de saída RGBA + profundidade (32 bits por pixel, por buffer)</a:t>
            </a:r>
            <a:endParaRPr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Intuitivo considerar o G-buffer como um grande alvo de renderização com pixels "gordos"</a:t>
            </a:r>
            <a:endParaRPr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No exemplo acima: 32 x 5 = 160 bits = 20 bytes por pixel</a:t>
            </a:r>
            <a:endParaRPr/>
          </a:p>
          <a:p>
            <a:pPr marL="0" lvl="0" indent="0" algn="l" rtl="0">
              <a:spcBef>
                <a:spcPts val="103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96-160 bits por pixel é comum em jogos</a:t>
            </a:r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70" name="Google Shape;370;p41" descr="page48image350246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82" y="1479768"/>
            <a:ext cx="7740236" cy="202893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/>
          <p:nvPr/>
        </p:nvSpPr>
        <p:spPr>
          <a:xfrm>
            <a:off x="3018078" y="5390585"/>
            <a:ext cx="54943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fonte: W. Engel, “Light-Prepass Renderer Mark III” SIGGRAPH 2009 Talks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Layout de um G-buffer com compressão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Layout do G-buffer em Destiny da Bungie (2014)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379" name="Google Shape;379;p42" descr="page49image346206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3" y="1286932"/>
            <a:ext cx="8106383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/>
          <p:nvPr/>
        </p:nvSpPr>
        <p:spPr>
          <a:xfrm>
            <a:off x="475013" y="2766262"/>
            <a:ext cx="67555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informações materiais são compactadas de forma indireta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Armazene a ID do material no G-buffer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Parâmetros de material diferentes de albedo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(forma especular / rugosidade / cor)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armazenados na tabela indexada por ID de material</a:t>
            </a:r>
            <a:endParaRPr/>
          </a:p>
        </p:txBody>
      </p:sp>
      <p:pic>
        <p:nvPicPr>
          <p:cNvPr id="381" name="Google Shape;381;p42" descr="page49image52136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335" y="3158069"/>
            <a:ext cx="2054955" cy="20108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2"/>
          <p:cNvSpPr/>
          <p:nvPr/>
        </p:nvSpPr>
        <p:spPr>
          <a:xfrm>
            <a:off x="5277159" y="5193133"/>
            <a:ext cx="3235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visualização de ID de material</a:t>
            </a:r>
            <a:endParaRPr/>
          </a:p>
        </p:txBody>
      </p:sp>
      <p:sp>
        <p:nvSpPr>
          <p:cNvPr id="383" name="Google Shape;383;p42"/>
          <p:cNvSpPr/>
          <p:nvPr/>
        </p:nvSpPr>
        <p:spPr>
          <a:xfrm>
            <a:off x="8530597" y="1603399"/>
            <a:ext cx="543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RT0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RT1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390548" y="5453390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N Tatarchuk: SIGGRAPH 2014 Courses, Matt Hoffman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Algoritmo em dois passos</a:t>
            </a:r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"/>
          </p:nvPr>
        </p:nvSpPr>
        <p:spPr>
          <a:xfrm>
            <a:off x="50306" y="838985"/>
            <a:ext cx="5673161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Passo 1: Geração do G-buffer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- Renderizar completa das geometrias da cena usando pipeline tradicional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- Grava informações de geometria visível no G-buffer</a:t>
            </a:r>
            <a:endParaRPr/>
          </a:p>
          <a:p>
            <a:pPr marL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endParaRPr sz="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lang="pt-BR" sz="1600">
                <a:solidFill>
                  <a:srgbClr val="FF0000"/>
                </a:solidFill>
              </a:rPr>
              <a:t>Depois de toda geometria processada</a:t>
            </a:r>
            <a:endParaRPr/>
          </a:p>
          <a:p>
            <a:pPr marL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endParaRPr sz="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Passo2: tonalização e iluminação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Para cada amostra de G-buffer(x, y):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- Ler dados do G-buffer para a amostra atual (x,y)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- Calcule a tonalização acumulando a contribuição para a refletância de todas as luzes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t-BR" sz="1600"/>
              <a:t>- Cor da superfície final para a amostra (x,y)</a:t>
            </a:r>
            <a:endParaRPr/>
          </a:p>
          <a:p>
            <a:pPr marL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endParaRPr sz="8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lang="pt-BR" sz="1600">
                <a:solidFill>
                  <a:srgbClr val="FF0000"/>
                </a:solidFill>
              </a:rPr>
              <a:t>Os cálculos de tonalização e iluminação são "adiados" até que todo o processamento da geometria seja concluído ...</a:t>
            </a:r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2077" y="646588"/>
            <a:ext cx="2923117" cy="468018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5723467" y="240263"/>
            <a:ext cx="24717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entradas do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-buffer</a:t>
            </a:r>
            <a:endParaRPr dirty="0"/>
          </a:p>
        </p:txBody>
      </p:sp>
      <p:sp>
        <p:nvSpPr>
          <p:cNvPr id="395" name="Google Shape;395;p43"/>
          <p:cNvSpPr/>
          <p:nvPr/>
        </p:nvSpPr>
        <p:spPr>
          <a:xfrm>
            <a:off x="6086784" y="5248884"/>
            <a:ext cx="17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Final</a:t>
            </a:r>
            <a:endParaRPr dirty="0"/>
          </a:p>
        </p:txBody>
      </p:sp>
      <p:sp>
        <p:nvSpPr>
          <p:cNvPr id="396" name="Google Shape;396;p43"/>
          <p:cNvSpPr txBox="1"/>
          <p:nvPr/>
        </p:nvSpPr>
        <p:spPr>
          <a:xfrm>
            <a:off x="50306" y="5410729"/>
            <a:ext cx="4971527" cy="30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Verdana"/>
              <a:buNone/>
            </a:pPr>
            <a:r>
              <a:rPr lang="pt-BR"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créditos: J. Klint, “Deferred Rendering in Leadworks Engine” </a:t>
            </a:r>
            <a:endParaRPr sz="105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Por que o deferred shading é tão popular nos jogos modernos?</a:t>
            </a:r>
            <a:endParaRPr/>
          </a:p>
        </p:txBody>
      </p:sp>
      <p:sp>
        <p:nvSpPr>
          <p:cNvPr id="403" name="Google Shape;403;p4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Por que deferred shading</a:t>
            </a:r>
            <a:endParaRPr/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O shading consome muito processamento da GPU e no deferred shading apenas os fragmentos visíveis são processados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- Exatamente um cálculo por amostra de tela é calculado, independentemente do número de triângulos na cena (quantidade mínima de trabalho + desempenho do shader é previsível)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Forward rendering faz o cálculo de triângulos pequenos de maneira ineficiente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Escalabilidade para ambientes com iluminações cada vez mais complexas</a:t>
            </a:r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On-screen Show (16:10)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Verdana</vt:lpstr>
      <vt:lpstr>Arial</vt:lpstr>
      <vt:lpstr>Open Sans</vt:lpstr>
      <vt:lpstr>Personalizar design</vt:lpstr>
      <vt:lpstr>PowerPoint Presentation</vt:lpstr>
      <vt:lpstr>O pipeline gráfico</vt:lpstr>
      <vt:lpstr>Deferred Shading</vt:lpstr>
      <vt:lpstr>G-buffer = “geometry” buffer</vt:lpstr>
      <vt:lpstr>Exemplo de Layout de G-buffer</vt:lpstr>
      <vt:lpstr>Layout de um G-buffer com compressão</vt:lpstr>
      <vt:lpstr>Algoritmo em dois passos</vt:lpstr>
      <vt:lpstr>PowerPoint Presentation</vt:lpstr>
      <vt:lpstr>Por que deferred shading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</cp:revision>
  <dcterms:modified xsi:type="dcterms:W3CDTF">2023-04-25T11:53:08Z</dcterms:modified>
</cp:coreProperties>
</file>