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BE357-093A-4F7F-8D8C-32A08399E560}">
  <a:tblStyle styleId="{97CBE357-093A-4F7F-8D8C-32A08399E5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/>
    <p:restoredTop sz="94694"/>
  </p:normalViewPr>
  <p:slideViewPr>
    <p:cSldViewPr snapToGrid="0">
      <p:cViewPr varScale="1">
        <p:scale>
          <a:sx n="140" d="100"/>
          <a:sy n="140" d="100"/>
        </p:scale>
        <p:origin x="1200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22" name="Google Shape;52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58" name="Google Shape;5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93" name="Google Shape;59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8" name="Google Shape;62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42" name="Google Shape;6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6" name="Google Shape;68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03b2a052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03b2a052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f03b2a052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 </a:t>
            </a:r>
            <a:endParaRPr/>
          </a:p>
        </p:txBody>
      </p:sp>
      <p:sp>
        <p:nvSpPr>
          <p:cNvPr id="84" name="Google Shape;8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https://www.web3d.org/documents/specifications/19775-1/V3.3/Part01/components/geometry3D.html#Sphere</a:t>
            </a: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www.web3d.org/documents/specifications/19775-1/V3.3/Part01/fieldsDef.html#SFRotationAndMFRot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fieldsDef.html#SFVec3fAndMFVec3f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web3d.org/documents/specifications/19775-1/V3.3/Part01/components/navigatio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navig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eb3d.org/documents/specifications/19775-1/V3.3/Part01/components/navigation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eb3d.org/documents/specifications/19775-1/V3.3/Part01/components/navig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components/group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eb3d.org/documents/specifications/19775-1/V3.3/Part01/components/rendering.htm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components/rendering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3d.org/documents/specifications/19775-1/V3.3/Part01/fieldsDef.html#SFRotationAndMFRotation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 dirty="0"/>
              <a:t>Aula 7: Revisão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 descr="A picture containing text, monitor,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6392" y="1176710"/>
            <a:ext cx="2355149" cy="16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/>
          <p:nvPr/>
        </p:nvSpPr>
        <p:spPr>
          <a:xfrm>
            <a:off x="4977903" y="3374714"/>
            <a:ext cx="3603102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800587" y="175536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-3)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7465271" y="281528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-2, 3)</a:t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7406958" y="984646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(0, 2, 3)</a:t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7680660" y="1248191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459168" y="1990724"/>
            <a:ext cx="34800" cy="3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7688207" y="274992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rotacionado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5114134" y="4365451"/>
            <a:ext cx="3467681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64" name="Google Shape;264;p16"/>
          <p:cNvCxnSpPr/>
          <p:nvPr/>
        </p:nvCxnSpPr>
        <p:spPr>
          <a:xfrm flipH="1">
            <a:off x="6254803" y="4126230"/>
            <a:ext cx="1096974" cy="2392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5" name="Google Shape;265;p16"/>
          <p:cNvSpPr/>
          <p:nvPr/>
        </p:nvSpPr>
        <p:spPr>
          <a:xfrm>
            <a:off x="6228362" y="3187675"/>
            <a:ext cx="5357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5032077" y="3187675"/>
            <a:ext cx="6222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</a:t>
            </a:r>
            <a:endParaRPr/>
          </a:p>
        </p:txBody>
      </p:sp>
      <p:pic>
        <p:nvPicPr>
          <p:cNvPr id="267" name="Google Shape;267;p16" descr="A picture containing balloon, aircraft, vector graphic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61329" y="1683755"/>
            <a:ext cx="419490" cy="419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6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269" name="Google Shape;269;p16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270" name="Google Shape;270;p16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71" name="Google Shape;271;p16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72" name="Google Shape;272;p16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276" name="Google Shape;276;p16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277" name="Google Shape;277;p16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16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79" name="Google Shape;279;p16"/>
          <p:cNvSpPr/>
          <p:nvPr/>
        </p:nvSpPr>
        <p:spPr>
          <a:xfrm>
            <a:off x="84177" y="648731"/>
            <a:ext cx="4183500" cy="4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252A6-BD56-9D53-FC49-CF16BCDDACD9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7"/>
              </a:rPr>
              <a:t>https://www.web3d.org/documents/specifications/19775-1/V3.3/Part01/fieldsDef.html#SFRotationAndMFRotation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7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0649" y="893286"/>
            <a:ext cx="2130349" cy="157803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7"/>
          <p:cNvSpPr/>
          <p:nvPr/>
        </p:nvSpPr>
        <p:spPr>
          <a:xfrm>
            <a:off x="4052792" y="3177306"/>
            <a:ext cx="4811574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5379845" y="1368185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1, -2)</a:t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639033" y="228315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-1, 4)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586763" y="735071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(2, 3, 4)</a:t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7860465" y="99861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6053505" y="160354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7861969" y="221779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transladando</a:t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4619646" y="4297612"/>
            <a:ext cx="3467681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5" name="Google Shape;295;p17"/>
          <p:cNvCxnSpPr/>
          <p:nvPr/>
        </p:nvCxnSpPr>
        <p:spPr>
          <a:xfrm flipH="1">
            <a:off x="5310989" y="3957844"/>
            <a:ext cx="2664034" cy="3381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6" name="Google Shape;296;p17"/>
          <p:cNvSpPr/>
          <p:nvPr/>
        </p:nvSpPr>
        <p:spPr>
          <a:xfrm>
            <a:off x="6489619" y="2986188"/>
            <a:ext cx="5357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5293334" y="2986188"/>
            <a:ext cx="6222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</a:t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160722" y="2965882"/>
            <a:ext cx="7761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</a:t>
            </a:r>
            <a:endParaRPr/>
          </a:p>
        </p:txBody>
      </p:sp>
      <p:grpSp>
        <p:nvGrpSpPr>
          <p:cNvPr id="299" name="Google Shape;299;p17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300" name="Google Shape;300;p17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301" name="Google Shape;301;p17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2" name="Google Shape;302;p17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" name="Google Shape;303;p17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307" name="Google Shape;307;p17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308" name="Google Shape;308;p17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17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10" name="Google Shape;310;p17"/>
          <p:cNvSpPr/>
          <p:nvPr/>
        </p:nvSpPr>
        <p:spPr>
          <a:xfrm>
            <a:off x="84177" y="553456"/>
            <a:ext cx="4183500" cy="516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BR" sz="83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5ED8A-AD66-220C-E658-82420BFB7A27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6"/>
              </a:rPr>
              <a:t>https://www.web3d.org/documents/specifications/19775-1/V3.3/Part01/fieldsDef.html#SFVec3fAndMFVec3f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18"/>
          <p:cNvCxnSpPr/>
          <p:nvPr/>
        </p:nvCxnSpPr>
        <p:spPr>
          <a:xfrm>
            <a:off x="5056114" y="2806089"/>
            <a:ext cx="2143355" cy="134891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7" name="Google Shape;317;p18"/>
          <p:cNvGrpSpPr/>
          <p:nvPr/>
        </p:nvGrpSpPr>
        <p:grpSpPr>
          <a:xfrm>
            <a:off x="4436120" y="624107"/>
            <a:ext cx="3547681" cy="2600892"/>
            <a:chOff x="4436120" y="624107"/>
            <a:chExt cx="3547681" cy="2600892"/>
          </a:xfrm>
        </p:grpSpPr>
        <p:cxnSp>
          <p:nvCxnSpPr>
            <p:cNvPr id="318" name="Google Shape;318;p18"/>
            <p:cNvCxnSpPr/>
            <p:nvPr/>
          </p:nvCxnSpPr>
          <p:spPr>
            <a:xfrm flipH="1">
              <a:off x="5145464" y="624107"/>
              <a:ext cx="133993" cy="1986553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18"/>
            <p:cNvCxnSpPr/>
            <p:nvPr/>
          </p:nvCxnSpPr>
          <p:spPr>
            <a:xfrm rot="10800000" flipH="1">
              <a:off x="4436120" y="2610660"/>
              <a:ext cx="709343" cy="614339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18"/>
            <p:cNvCxnSpPr/>
            <p:nvPr/>
          </p:nvCxnSpPr>
          <p:spPr>
            <a:xfrm>
              <a:off x="5139001" y="2610660"/>
              <a:ext cx="2844800" cy="187474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pic>
        <p:nvPicPr>
          <p:cNvPr id="321" name="Google Shape;321;p18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3286" y="1243984"/>
            <a:ext cx="2487103" cy="202077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/>
          <p:nvPr/>
        </p:nvSpPr>
        <p:spPr>
          <a:xfrm>
            <a:off x="4562055" y="1792726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1, -2)</a:t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6665402" y="291686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-1, 4)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7017377" y="1028770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(2, 3, 4)</a:t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7291079" y="129231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5056114" y="2046007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7200518" y="2868101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Visualizando de outro ângulo</a:t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4676555" y="2995722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-1)</a:t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5662362" y="3062679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1)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5445784" y="1982429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(0, 1, 0)</a:t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5473298" y="216417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5086431" y="300577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5917939" y="307063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4530760" y="2276250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(0, 0, 0)</a:t>
            </a:r>
            <a:endParaRPr/>
          </a:p>
        </p:txBody>
      </p:sp>
      <p:grpSp>
        <p:nvGrpSpPr>
          <p:cNvPr id="336" name="Google Shape;336;p18"/>
          <p:cNvGrpSpPr/>
          <p:nvPr/>
        </p:nvGrpSpPr>
        <p:grpSpPr>
          <a:xfrm>
            <a:off x="8439817" y="1128523"/>
            <a:ext cx="810629" cy="853906"/>
            <a:chOff x="7066746" y="572940"/>
            <a:chExt cx="1080838" cy="1138540"/>
          </a:xfrm>
        </p:grpSpPr>
        <p:grpSp>
          <p:nvGrpSpPr>
            <p:cNvPr id="337" name="Google Shape;337;p18"/>
            <p:cNvGrpSpPr/>
            <p:nvPr/>
          </p:nvGrpSpPr>
          <p:grpSpPr>
            <a:xfrm>
              <a:off x="7066746" y="572940"/>
              <a:ext cx="624525" cy="840772"/>
              <a:chOff x="4471823" y="55457"/>
              <a:chExt cx="624525" cy="840772"/>
            </a:xfrm>
          </p:grpSpPr>
          <p:cxnSp>
            <p:nvCxnSpPr>
              <p:cNvPr id="338" name="Google Shape;338;p18"/>
              <p:cNvCxnSpPr/>
              <p:nvPr/>
            </p:nvCxnSpPr>
            <p:spPr>
              <a:xfrm rot="10800000" flipH="1">
                <a:off x="4473832" y="55457"/>
                <a:ext cx="94775" cy="702597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39" name="Google Shape;339;p18"/>
              <p:cNvCxnSpPr/>
              <p:nvPr/>
            </p:nvCxnSpPr>
            <p:spPr>
              <a:xfrm rot="10800000" flipH="1">
                <a:off x="4471823" y="406755"/>
                <a:ext cx="508630" cy="341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40" name="Google Shape;340;p18"/>
              <p:cNvCxnSpPr/>
              <p:nvPr/>
            </p:nvCxnSpPr>
            <p:spPr>
              <a:xfrm>
                <a:off x="4477335" y="753093"/>
                <a:ext cx="619013" cy="143136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341" name="Google Shape;341;p18"/>
            <p:cNvSpPr/>
            <p:nvPr/>
          </p:nvSpPr>
          <p:spPr>
            <a:xfrm>
              <a:off x="7118215" y="572940"/>
              <a:ext cx="51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50721" y="808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484342" y="1342148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18"/>
          <p:cNvSpPr/>
          <p:nvPr/>
        </p:nvSpPr>
        <p:spPr>
          <a:xfrm>
            <a:off x="4364610" y="3974439"/>
            <a:ext cx="611581" cy="947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5086048" y="3975145"/>
            <a:ext cx="1537130" cy="9457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6630971" y="3974439"/>
            <a:ext cx="1537130" cy="94647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 rot="228567">
            <a:off x="4527821" y="680047"/>
            <a:ext cx="3508008" cy="2672617"/>
          </a:xfrm>
          <a:prstGeom prst="cube">
            <a:avLst>
              <a:gd name="adj" fmla="val 25000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18"/>
          <p:cNvCxnSpPr>
            <a:stCxn id="335" idx="2"/>
          </p:cNvCxnSpPr>
          <p:nvPr/>
        </p:nvCxnSpPr>
        <p:spPr>
          <a:xfrm rot="-5400000" flipH="1">
            <a:off x="5086258" y="2299757"/>
            <a:ext cx="97200" cy="5811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9" name="Google Shape;349;p18"/>
          <p:cNvSpPr/>
          <p:nvPr/>
        </p:nvSpPr>
        <p:spPr>
          <a:xfrm>
            <a:off x="84177" y="553456"/>
            <a:ext cx="4183500" cy="516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</a:rPr>
              <a:t>translation</a:t>
            </a:r>
            <a:r>
              <a:rPr lang="en-BR" sz="830" dirty="0">
                <a:solidFill>
                  <a:srgbClr val="000000"/>
                </a:solidFill>
              </a:rPr>
              <a:t>=</a:t>
            </a:r>
            <a:r>
              <a:rPr lang="en-BR" sz="830" dirty="0">
                <a:solidFill>
                  <a:srgbClr val="0000FF"/>
                </a:solidFill>
              </a:rPr>
              <a:t>"2 1 1"</a:t>
            </a:r>
            <a:r>
              <a:rPr lang="en-BR" sz="830" dirty="0">
                <a:solidFill>
                  <a:srgbClr val="800000"/>
                </a:solidFill>
              </a:rPr>
              <a:t>&gt;</a:t>
            </a:r>
            <a:endParaRPr sz="83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19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356" name="Google Shape;3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Transformação Look-at</a:t>
            </a:r>
            <a:endParaRPr/>
          </a:p>
        </p:txBody>
      </p:sp>
      <p:cxnSp>
        <p:nvCxnSpPr>
          <p:cNvPr id="358" name="Google Shape;358;p19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19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0" name="Google Shape;360;p19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361" name="Google Shape;361;p19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19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366" name="Google Shape;366;p19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367" name="Google Shape;367;p19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368" name="Google Shape;368;p19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69" name="Google Shape;369;p19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70" name="Google Shape;370;p19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371" name="Google Shape;371;p19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375" name="Google Shape;375;p19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19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19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9" name="Google Shape;379;p19" descr="{&quot;code&quot;:&quot;$$\\left(T\\cdot R\\right)^{-1}=R^{-1}\\cdot T^{-1}$$&quot;,&quot;backgroundColor&quot;:&quot;#FFFFFF&quot;,&quot;type&quot;:&quot;$$&quot;,&quot;backgroundColorModified&quot;:false,&quot;aid&quot;:null,&quot;font&quot;:{&quot;size&quot;:41.5,&quot;family&quot;:&quot;Verdana&quot;,&quot;color&quot;:&quot;#000000&quot;},&quot;id&quot;:&quot;5&quot;,&quot;ts&quot;:1631368313117,&quot;cs&quot;:&quot;kjIHYTthEp7xiRmrDDn9+Q==&quot;,&quot;size&quot;:{&quot;width&quot;:628.5,&quot;height&quot;:82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5583" y="4923011"/>
            <a:ext cx="2828935" cy="36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9" descr="{&quot;backgroundColorModified&quot;:false,&quot;aid&quot;:null,&quot;type&quot;:&quot;$$&quot;,&quot;backgroundColor&quot;:&quot;#FFFFFF&quot;,&quot;font&quot;:{&quot;family&quot;:&quot;Arial&quot;,&quot;color&quot;:&quot;#000000&quot;,&quot;size&quot;:16},&quot;code&quot;:&quot;$$\\begin{bmatrix}\n{\\text{u}_{x}}&amp;{\\text{v}_{x}}&amp;{\\text{-w}_{x}}&amp;{\\text{e}_{x}}\\\\\n{\\text{u}_{y}}&amp;{\\text{v}_{y}}&amp;{\\text{-w}_{y}}&amp;{\\text{e}_{y}}\\\\\n{\\text{u}_{z}}&amp;{\\text{v}_{z}}&amp;{\\text{-w}_{z}}&amp;{\\text{e}_{z}}\\\\\n{0}&amp;{0}&amp;{0}&amp;{1}\\\\\n\\end{bmatrix}^{-1}$$&quot;,&quot;id&quot;:&quot;3&quot;,&quot;ts&quot;:1631368395311,&quot;cs&quot;:&quot;ivbGM75iqunhch6w5ybWBg==&quot;,&quot;size&quot;:{&quot;width&quot;:232.19999999999996,&quot;height&quot;:136.2000000000000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6749" y="3544918"/>
            <a:ext cx="1744491" cy="10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9"/>
          <p:cNvSpPr/>
          <p:nvPr/>
        </p:nvSpPr>
        <p:spPr>
          <a:xfrm>
            <a:off x="4879633" y="3642607"/>
            <a:ext cx="154633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0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389" name="Google Shape;3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Transformação Look-at (Rotação)</a:t>
            </a:r>
            <a:endParaRPr/>
          </a:p>
        </p:txBody>
      </p:sp>
      <p:cxnSp>
        <p:nvCxnSpPr>
          <p:cNvPr id="391" name="Google Shape;391;p20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2" name="Google Shape;392;p20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93" name="Google Shape;393;p20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394" name="Google Shape;394;p20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0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00" name="Google Shape;400;p20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01" name="Google Shape;401;p20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2" name="Google Shape;402;p20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3" name="Google Shape;403;p20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04" name="Google Shape;404;p20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pic>
        <p:nvPicPr>
          <p:cNvPr id="407" name="Google Shape;407;p20" descr="{&quot;code&quot;:&quot;\\begin{gather*}\n{q\\,=\\,\\cos\\left(-0.79\\right)+\\sin\\left(-0.79\\right)0i+\\sin\\left(-0.79\\right)1j+\\sin\\left(-0.79\\right)0k}\\\\\n{q\\,=\\,0.71-0.71j}\t\n\\end{gather*}&quot;,&quot;id&quot;:&quot;5&quot;,&quot;backgroundColor&quot;:&quot;#FFFFFF&quot;,&quot;aid&quot;:null,&quot;font&quot;:{&quot;size&quot;:20,&quot;family&quot;:&quot;Arial&quot;,&quot;color&quot;:&quot;#000000&quot;},&quot;type&quot;:&quot;gather*&quot;,&quot;backgroundColorModified&quot;:false,&quot;ts&quot;:1631368882661,&quot;cs&quot;:&quot;Rick/NWgwzsTnYVbjyvEuA==&quot;,&quot;size&quot;:{&quot;width&quot;:867,&quot;height&quot;:71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85" y="3800194"/>
            <a:ext cx="4585276" cy="37573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0"/>
          <p:cNvSpPr/>
          <p:nvPr/>
        </p:nvSpPr>
        <p:spPr>
          <a:xfrm>
            <a:off x="3882409" y="2936301"/>
            <a:ext cx="821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Rotação:</a:t>
            </a:r>
            <a:endParaRPr/>
          </a:p>
        </p:txBody>
      </p:sp>
      <p:pic>
        <p:nvPicPr>
          <p:cNvPr id="409" name="Google Shape;409;p20" descr="{&quot;backgroundColor&quot;:&quot;#FFFFFF&quot;,&quot;aid&quot;:null,&quot;code&quot;:&quot;\\begin{lalign*}\n&amp;{R=\\begin{bmatrix}\n{0}&amp;{0}&amp;{-1}&amp;{0}\\\\\n{0}&amp;{1}&amp;{0}&amp;{0}\\\\\n{1}&amp;{0}&amp;{0}&amp;{0}\\\\\n{0}&amp;{0}&amp;{0}&amp;{1}\\\\\n\\end{bmatrix}}\\\\\n\\end{lalign*}&quot;,&quot;type&quot;:&quot;lalign*&quot;,&quot;font&quot;:{&quot;size&quot;:16.5,&quot;family&quot;:&quot;Arial&quot;,&quot;color&quot;:&quot;#000000&quot;},&quot;backgroundColorModified&quot;:false,&quot;id&quot;:&quot;9&quot;,&quot;ts&quot;:1631369318216,&quot;cs&quot;:&quot;RtkbiccSlNsaxjh5THkzXA==&quot;,&quot;size&quot;:{&quot;width&quot;:228.59999999999994,&quot;height&quot;:134.2000000000000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5078" y="4378064"/>
            <a:ext cx="1656896" cy="97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0" descr="{&quot;id&quot;:&quot;9&quot;,&quot;font&quot;:{&quot;family&quot;:&quot;Arial&quot;,&quot;size&quot;:16.5,&quot;color&quot;:&quot;#000000&quot;},&quot;backgroundColorModified&quot;:false,&quot;type&quot;:&quot;lalign*&quot;,&quot;code&quot;:&quot;\\begin{lalign*}\n&amp;{R^{-1}=\\begin{bmatrix}\n{0}&amp;{0}&amp;{1}&amp;{0}\\\\\n{0}&amp;{1}&amp;{0}&amp;{0}\\\\\n{-1}&amp;{0}&amp;{0}&amp;{0}\\\\\n{0}&amp;{0}&amp;{0}&amp;{1}\\\\\n\\end{bmatrix}}\\\\\n\\end{lalign*}&quot;,&quot;aid&quot;:null,&quot;backgroundColor&quot;:&quot;#FFFFFF&quot;,&quot;ts&quot;:1631369526477,&quot;cs&quot;:&quot;xlWtUJGLCEyVllFk/Rj1Vw==&quot;,&quot;size&quot;:{&quot;width&quot;:253.40000000000006,&quot;height&quot;:134.2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9021" y="4352565"/>
            <a:ext cx="1884867" cy="998063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0"/>
          <p:cNvSpPr/>
          <p:nvPr/>
        </p:nvSpPr>
        <p:spPr>
          <a:xfrm>
            <a:off x="3882409" y="3207484"/>
            <a:ext cx="51806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temos uma câmera que estava na base da cena (ou seja identidade), podemos usar diretamente a rotação realizada para calcular a matriz de look-at.</a:t>
            </a:r>
            <a:endParaRPr/>
          </a:p>
        </p:txBody>
      </p:sp>
      <p:grpSp>
        <p:nvGrpSpPr>
          <p:cNvPr id="412" name="Google Shape;412;p20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13" name="Google Shape;413;p20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20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6" name="Google Shape;416;p20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0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21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424" name="Google Shape;4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Transformação Look-at (Translação)</a:t>
            </a:r>
            <a:endParaRPr/>
          </a:p>
        </p:txBody>
      </p:sp>
      <p:cxnSp>
        <p:nvCxnSpPr>
          <p:cNvPr id="426" name="Google Shape;426;p21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21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8" name="Google Shape;428;p21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429" name="Google Shape;429;p21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21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34" name="Google Shape;434;p21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36" name="Google Shape;436;p21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7" name="Google Shape;437;p21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8" name="Google Shape;438;p21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39" name="Google Shape;439;p21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4298287" y="3007947"/>
            <a:ext cx="13771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Translação:</a:t>
            </a:r>
            <a:endParaRPr dirty="0"/>
          </a:p>
        </p:txBody>
      </p:sp>
      <p:pic>
        <p:nvPicPr>
          <p:cNvPr id="443" name="Google Shape;443;p21" descr="{&quot;type&quot;:&quot;lalign*&quot;,&quot;id&quot;:&quot;2&quot;,&quot;aid&quot;:null,&quot;font&quot;:{&quot;color&quot;:&quot;#000000&quot;,&quot;family&quot;:&quot;Arial&quot;,&quot;size&quot;:16.5},&quot;backgroundColor&quot;:&quot;#FFFFFF&quot;,&quot;code&quot;:&quot;\\begin{lalign*}\n&amp;{T=\\begin{bmatrix}\n{1}&amp;{0}&amp;{0}&amp;{-8}\\\\\n{0}&amp;{1}&amp;{0}&amp;{1}\\\\\n{0}&amp;{0}&amp;{1}&amp;{1}\\\\\n{0}&amp;{0}&amp;{0}&amp;{1}\\\\\n\\end{bmatrix}}\\\\\n\\end{lalign*}&quot;,&quot;backgroundColorModified&quot;:false,&quot;ts&quot;:1631369459969,&quot;cs&quot;:&quot;n8kxI0JdQPu8evHxjobR5A==&quot;,&quot;size&quot;:{&quot;width&quot;:227.6,&quot;height&quot;:134.2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9" y="3501534"/>
            <a:ext cx="1652067" cy="974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1" descr="{&quot;backgroundColorModified&quot;:false,&quot;font&quot;:{&quot;color&quot;:&quot;#000000&quot;,&quot;size&quot;:16.5,&quot;family&quot;:&quot;Arial&quot;},&quot;id&quot;:&quot;2&quot;,&quot;backgroundColor&quot;:&quot;#FFFFFF&quot;,&quot;code&quot;:&quot;\\begin{lalign*}\n&amp;{T^{-1}=\\begin{bmatrix}\n{1}&amp;{0}&amp;{0}&amp;{8}\\\\\n{0}&amp;{1}&amp;{0}&amp;{-1}\\\\\n{0}&amp;{0}&amp;{1}&amp;{-1}\\\\\n{0}&amp;{0}&amp;{0}&amp;{1}\\\\\n\\end{bmatrix}}\\\\\n\\end{lalign*}&quot;,&quot;type&quot;:&quot;lalign*&quot;,&quot;aid&quot;:null,&quot;ts&quot;:1631369604330,&quot;cs&quot;:&quot;qtHgyXuyvF2cCzL6xxQzAg==&quot;,&quot;size&quot;:{&quot;width&quot;:253.59999999999994,&quot;height&quot;:134.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176" y="3501533"/>
            <a:ext cx="1840688" cy="974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21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46" name="Google Shape;446;p21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8" name="Google Shape;448;p21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9" name="Google Shape;449;p21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21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22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457" name="Google Shape;4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Transformação Look-at</a:t>
            </a:r>
            <a:endParaRPr/>
          </a:p>
        </p:txBody>
      </p:sp>
      <p:cxnSp>
        <p:nvCxnSpPr>
          <p:cNvPr id="459" name="Google Shape;459;p22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22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61" name="Google Shape;461;p22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462" name="Google Shape;462;p22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22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67" name="Google Shape;467;p22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68" name="Google Shape;468;p22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69" name="Google Shape;469;p22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70" name="Google Shape;470;p22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71" name="Google Shape;471;p22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72" name="Google Shape;472;p22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sp>
        <p:nvSpPr>
          <p:cNvPr id="475" name="Google Shape;475;p22"/>
          <p:cNvSpPr/>
          <p:nvPr/>
        </p:nvSpPr>
        <p:spPr>
          <a:xfrm>
            <a:off x="4058488" y="3931214"/>
            <a:ext cx="4515723" cy="8860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4286284" y="3714433"/>
            <a:ext cx="8386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Orientação</a:t>
            </a:r>
            <a:r>
              <a:rPr lang="en-BR" sz="12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5786523" y="3714432"/>
            <a:ext cx="8114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</a:t>
            </a:r>
            <a:r>
              <a:rPr lang="en-BR" sz="105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7140234" y="3714432"/>
            <a:ext cx="5982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Look-At</a:t>
            </a:r>
            <a:endParaRPr sz="1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9" name="Google Shape;479;p22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80" name="Google Shape;480;p22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2" name="Google Shape;482;p22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3" name="Google Shape;483;p22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2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23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901" y="113717"/>
            <a:ext cx="3205869" cy="237471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3"/>
          <p:cNvSpPr/>
          <p:nvPr/>
        </p:nvSpPr>
        <p:spPr>
          <a:xfrm>
            <a:off x="4668143" y="2890054"/>
            <a:ext cx="2287870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4751122" y="1869578"/>
            <a:ext cx="76174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(-1, -1, -8)</a:t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7581243" y="2149612"/>
            <a:ext cx="790601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-2, -10)</a:t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7093186" y="103335"/>
            <a:ext cx="74571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2, -10)</a:t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7805102" y="26685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5874222" y="176105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7804179" y="2084250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4601772" y="2724795"/>
            <a:ext cx="588623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Look-At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5247635" y="296983"/>
            <a:ext cx="106939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câmera (0,0)</a:t>
            </a:r>
            <a:endParaRPr/>
          </a:p>
        </p:txBody>
      </p:sp>
      <p:grpSp>
        <p:nvGrpSpPr>
          <p:cNvPr id="500" name="Google Shape;500;p23"/>
          <p:cNvGrpSpPr/>
          <p:nvPr/>
        </p:nvGrpSpPr>
        <p:grpSpPr>
          <a:xfrm>
            <a:off x="6419836" y="854820"/>
            <a:ext cx="316576" cy="333001"/>
            <a:chOff x="9256464" y="881705"/>
            <a:chExt cx="422100" cy="444000"/>
          </a:xfrm>
        </p:grpSpPr>
        <p:cxnSp>
          <p:nvCxnSpPr>
            <p:cNvPr id="501" name="Google Shape;501;p23"/>
            <p:cNvCxnSpPr/>
            <p:nvPr/>
          </p:nvCxnSpPr>
          <p:spPr>
            <a:xfrm rot="10800000">
              <a:off x="9269552" y="881705"/>
              <a:ext cx="0" cy="44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2" name="Google Shape;502;p23"/>
            <p:cNvCxnSpPr/>
            <p:nvPr/>
          </p:nvCxnSpPr>
          <p:spPr>
            <a:xfrm>
              <a:off x="9256464" y="1320768"/>
              <a:ext cx="42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503" name="Google Shape;503;p23"/>
          <p:cNvCxnSpPr>
            <a:stCxn id="499" idx="2"/>
          </p:cNvCxnSpPr>
          <p:nvPr/>
        </p:nvCxnSpPr>
        <p:spPr>
          <a:xfrm rot="-5400000" flipH="1">
            <a:off x="5791933" y="587465"/>
            <a:ext cx="575700" cy="5949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04" name="Google Shape;504;p23"/>
          <p:cNvCxnSpPr>
            <a:stCxn id="492" idx="0"/>
          </p:cNvCxnSpPr>
          <p:nvPr/>
        </p:nvCxnSpPr>
        <p:spPr>
          <a:xfrm rot="-5400000">
            <a:off x="5411145" y="1494128"/>
            <a:ext cx="96300" cy="6546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05" name="Google Shape;505;p23"/>
          <p:cNvSpPr/>
          <p:nvPr/>
        </p:nvSpPr>
        <p:spPr>
          <a:xfrm>
            <a:off x="4668143" y="3813008"/>
            <a:ext cx="3717749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4601772" y="3647750"/>
            <a:ext cx="588623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Look-At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3"/>
          <p:cNvSpPr/>
          <p:nvPr/>
        </p:nvSpPr>
        <p:spPr>
          <a:xfrm>
            <a:off x="4869453" y="2384668"/>
            <a:ext cx="76174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(-2, -2, -8)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6207350" y="2386558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-2, -8)</a:t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5376321" y="994173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(-1, 0, -8)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5862869" y="118510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5279329" y="231930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6430286" y="232119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4668144" y="4700634"/>
            <a:ext cx="3991862" cy="77271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4601772" y="4535376"/>
            <a:ext cx="588623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Look-At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6547148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Look-At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4463097" y="936643"/>
            <a:ext cx="790601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(-3, 0, -10)</a:t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5067695" y="117695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" name="Google Shape;524;p24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25" name="Google Shape;5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527" name="Google Shape;527;p24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8" name="Google Shape;528;p24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9" name="Google Shape;529;p24"/>
          <p:cNvSpPr/>
          <p:nvPr/>
        </p:nvSpPr>
        <p:spPr>
          <a:xfrm>
            <a:off x="4533943" y="1929039"/>
            <a:ext cx="8877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? 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24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2" name="Google Shape;532;p24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3" name="Google Shape;533;p24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4" name="Google Shape;534;p24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5" name="Google Shape;535;p24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6" name="Google Shape;536;p24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7" name="Google Shape;537;p24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8" name="Google Shape;538;p24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39" name="Google Shape;539;p24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5285143" y="536266"/>
            <a:ext cx="163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24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544" name="Google Shape;544;p24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6" name="Google Shape;546;p24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7" name="Google Shape;547;p24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p24"/>
          <p:cNvSpPr/>
          <p:nvPr/>
        </p:nvSpPr>
        <p:spPr>
          <a:xfrm>
            <a:off x="3087979" y="3032816"/>
            <a:ext cx="2094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fielOfView = 𝜋/4 = 0.7854 </a:t>
            </a:r>
            <a:endParaRPr dirty="0"/>
          </a:p>
        </p:txBody>
      </p:sp>
      <p:pic>
        <p:nvPicPr>
          <p:cNvPr id="549" name="Google Shape;549;p24" descr="{&quot;backgroundColor&quot;:&quot;#FFFFFF&quot;,&quot;font&quot;:{&quot;color&quot;:&quot;#000000&quot;,&quot;family&quot;:&quot;Arial&quot;,&quot;size&quot;:12},&quot;id&quot;:&quot;5&quot;,&quot;code&quot;:&quot;$$\\text{FOV}y=2\\cdot\\arctan\\left(\\tan\\left(\\frac{FOVd}{2}\\right)\\cdot\\frac{\\text{Altura}}{{\\sqrt[]{\\text{Altura}^{2}+\\text{Largura}^{2}}}}\\right)$$&quot;,&quot;backgroundColorModified&quot;:false,&quot;aid&quot;:null,&quot;type&quot;:&quot;$$&quot;,&quot;ts&quot;:1631284722731,&quot;cs&quot;:&quot;ZdIotfucduc0bqxnu20j5Q==&quot;,&quot;size&quot;:{&quot;width&quot;:497.00000000000006,&quot;height&quot;:78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8343" y="3701465"/>
            <a:ext cx="4186078" cy="65698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4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pic>
        <p:nvPicPr>
          <p:cNvPr id="551" name="Google Shape;551;p24" descr="{&quot;backgroundColorModified&quot;:false,&quot;code&quot;:&quot;$$\\text{FOV}y=2\\cdot\\arctan\\left(\\tan\\left(\\frac{0.7854}{2}\\right)\\cdot\\frac{\\text{20}}{{\\sqrt[]{\\text{20}^{2}+\\text{40}^{2}}}}\\right)$$&quot;,&quot;aid&quot;:null,&quot;font&quot;:{&quot;color&quot;:&quot;#000000&quot;,&quot;family&quot;:&quot;Arial&quot;,&quot;size&quot;:12},&quot;backgroundColor&quot;:&quot;#FFFFFF&quot;,&quot;id&quot;:&quot;5&quot;,&quot;type&quot;:&quot;$$&quot;,&quot;ts&quot;:1631391583315,&quot;cs&quot;:&quot;H0ldwuYHaGulKsA1ZAaZ4Q==&quot;,&quot;size&quot;:{&quot;width&quot;:413.3333333333333,&quot;height&quot;:56.33333333333335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8343" y="4417864"/>
            <a:ext cx="3528000" cy="48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4" descr="{&quot;type&quot;:&quot;$$&quot;,&quot;code&quot;:&quot;$$\\text{FOV}y=0.3663$$&quot;,&quot;backgroundColor&quot;:&quot;#FFFFFF&quot;,&quot;backgroundColorModified&quot;:false,&quot;font&quot;:{&quot;family&quot;:&quot;Arial&quot;,&quot;size&quot;:12,&quot;color&quot;:&quot;#000000&quot;},&quot;aid&quot;:null,&quot;id&quot;:&quot;5&quot;,&quot;ts&quot;:1631391905520,&quot;cs&quot;:&quot;lkvJL5PhQ5eWEE4ODttmeA==&quot;,&quot;size&quot;:{&quot;width&quot;:126,&quot;height&quot;:17.166666666666668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7693" y="4980405"/>
            <a:ext cx="1084472" cy="1477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24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54" name="Google Shape;554;p24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10C29-6331-8531-6697-C0D7543B23A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7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p25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61" name="Google Shape;5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563" name="Google Shape;563;p25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25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5" name="Google Shape;565;p25"/>
          <p:cNvSpPr/>
          <p:nvPr/>
        </p:nvSpPr>
        <p:spPr>
          <a:xfrm>
            <a:off x="4355407" y="1905186"/>
            <a:ext cx="10821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0.3663</a:t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25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68" name="Google Shape;568;p25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69" name="Google Shape;569;p25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0" name="Google Shape;570;p25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1" name="Google Shape;571;p25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2" name="Google Shape;572;p25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3" name="Google Shape;573;p25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4" name="Google Shape;574;p25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5" name="Google Shape;575;p25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76" name="Google Shape;576;p25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579;p25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580" name="Google Shape;580;p25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2" name="Google Shape;582;p25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83" name="Google Shape;583;p25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25"/>
          <p:cNvSpPr/>
          <p:nvPr/>
        </p:nvSpPr>
        <p:spPr>
          <a:xfrm>
            <a:off x="4728993" y="4450621"/>
            <a:ext cx="297641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near * tan (fovy)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bottom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–top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right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top * aspect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left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–right 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4226" y="3562878"/>
            <a:ext cx="3250299" cy="89383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5"/>
          <p:cNvSpPr/>
          <p:nvPr/>
        </p:nvSpPr>
        <p:spPr>
          <a:xfrm>
            <a:off x="5654950" y="4448949"/>
            <a:ext cx="32272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= 0.5 * 0.3663 = 0.1832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= –top = -0.1832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top * aspect = 0.3663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–right = -0.3663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5285143" y="536266"/>
            <a:ext cx="163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BR" sz="2400"/>
              <a:t>Exemplo Completo: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Transformações Geométricas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Quatérnios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Look-at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Perspectiva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Coordenadas normalizadas (NDC)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Divisão Homogênea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de tela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Supersampling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26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96" name="Google Shape;5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6"/>
          <p:cNvSpPr/>
          <p:nvPr/>
        </p:nvSpPr>
        <p:spPr>
          <a:xfrm>
            <a:off x="7297816" y="3443622"/>
            <a:ext cx="14327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= 0.1832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= -0.1832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= 0.3663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= -0.3663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3270039" y="4354130"/>
            <a:ext cx="5743816" cy="11940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99" name="Google Shape;5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3943" y="3554691"/>
            <a:ext cx="2474924" cy="6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601" name="Google Shape;601;p26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2" name="Google Shape;602;p26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3" name="Google Shape;603;p26"/>
          <p:cNvSpPr/>
          <p:nvPr/>
        </p:nvSpPr>
        <p:spPr>
          <a:xfrm>
            <a:off x="4360401" y="1905987"/>
            <a:ext cx="10612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0.3663</a:t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Google Shape;605;p26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6" name="Google Shape;606;p26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7" name="Google Shape;607;p26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8" name="Google Shape;608;p26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9" name="Google Shape;609;p26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0" name="Google Shape;610;p26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1" name="Google Shape;611;p26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2" name="Google Shape;612;p26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3" name="Google Shape;613;p26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4" name="Google Shape;614;p26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617;p26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618" name="Google Shape;618;p26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26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1" name="Google Shape;621;p26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26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4" name="Google Shape;624;p26"/>
          <p:cNvSpPr/>
          <p:nvPr/>
        </p:nvSpPr>
        <p:spPr>
          <a:xfrm>
            <a:off x="5285143" y="536266"/>
            <a:ext cx="163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7"/>
          <p:cNvSpPr/>
          <p:nvPr/>
        </p:nvSpPr>
        <p:spPr>
          <a:xfrm>
            <a:off x="1467768" y="2756756"/>
            <a:ext cx="4059188" cy="7727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1401395" y="2591498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467768" y="3692526"/>
            <a:ext cx="6335452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467766" y="3514453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467767" y="4544462"/>
            <a:ext cx="6474914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401394" y="4379203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Matriz Perspectiva</a:t>
            </a:r>
            <a:endParaRPr sz="2000"/>
          </a:p>
        </p:txBody>
      </p:sp>
      <p:sp>
        <p:nvSpPr>
          <p:cNvPr id="637" name="Google Shape;637;p27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pic>
        <p:nvPicPr>
          <p:cNvPr id="638" name="Google Shape;63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2563" y="583395"/>
            <a:ext cx="2716214" cy="241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/>
          <p:nvPr/>
        </p:nvSpPr>
        <p:spPr>
          <a:xfrm>
            <a:off x="1467768" y="2756756"/>
            <a:ext cx="2039020" cy="7387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1467768" y="3692526"/>
            <a:ext cx="5036635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1467767" y="4544462"/>
            <a:ext cx="4988545" cy="741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7" name="Google Shape;64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Divisão Homogênea</a:t>
            </a:r>
            <a:endParaRPr sz="2000"/>
          </a:p>
        </p:txBody>
      </p:sp>
      <p:sp>
        <p:nvSpPr>
          <p:cNvPr id="648" name="Google Shape;648;p28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pic>
        <p:nvPicPr>
          <p:cNvPr id="649" name="Google Shape;649;p28" descr="A picture containing text, monito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33630" y="921325"/>
            <a:ext cx="1042038" cy="154376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8"/>
          <p:cNvSpPr/>
          <p:nvPr/>
        </p:nvSpPr>
        <p:spPr>
          <a:xfrm>
            <a:off x="6024676" y="1772471"/>
            <a:ext cx="989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(-0.1706, -0.3412, 0.8844)</a:t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7603587" y="1033306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8"/>
          <p:cNvSpPr/>
          <p:nvPr/>
        </p:nvSpPr>
        <p:spPr>
          <a:xfrm>
            <a:off x="6970368" y="1995355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7600673" y="2214133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8"/>
          <p:cNvSpPr/>
          <p:nvPr/>
        </p:nvSpPr>
        <p:spPr>
          <a:xfrm>
            <a:off x="6213639" y="860266"/>
            <a:ext cx="782587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(0,0)</a:t>
            </a:r>
            <a:endParaRPr/>
          </a:p>
        </p:txBody>
      </p:sp>
      <p:cxnSp>
        <p:nvCxnSpPr>
          <p:cNvPr id="655" name="Google Shape;655;p28"/>
          <p:cNvCxnSpPr>
            <a:stCxn id="650" idx="2"/>
          </p:cNvCxnSpPr>
          <p:nvPr/>
        </p:nvCxnSpPr>
        <p:spPr>
          <a:xfrm rot="-5400000" flipH="1">
            <a:off x="6716326" y="1760321"/>
            <a:ext cx="50400" cy="4443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56" name="Google Shape;656;p28"/>
          <p:cNvSpPr/>
          <p:nvPr/>
        </p:nvSpPr>
        <p:spPr>
          <a:xfrm>
            <a:off x="6148055" y="2361546"/>
            <a:ext cx="9893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(-0.3412, -0.6825, 0.8844)</a:t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6967171" y="1637906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8"/>
          <p:cNvSpPr/>
          <p:nvPr/>
        </p:nvSpPr>
        <p:spPr>
          <a:xfrm>
            <a:off x="6782643" y="2363834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8"/>
          <p:cNvSpPr/>
          <p:nvPr/>
        </p:nvSpPr>
        <p:spPr>
          <a:xfrm>
            <a:off x="7155023" y="2363081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28"/>
          <p:cNvCxnSpPr/>
          <p:nvPr/>
        </p:nvCxnSpPr>
        <p:spPr>
          <a:xfrm>
            <a:off x="6795167" y="1061605"/>
            <a:ext cx="334865" cy="5190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61" name="Google Shape;661;p28"/>
          <p:cNvSpPr/>
          <p:nvPr/>
        </p:nvSpPr>
        <p:spPr>
          <a:xfrm>
            <a:off x="7113188" y="2347377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-0.6825, 0.8844)</a:t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6276157" y="1612325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(-0.1706, 0, 0.8844)</a:t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7395179" y="2192701"/>
            <a:ext cx="92685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(0.4095, -0.546, 0.9095)</a:t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7389186" y="896508"/>
            <a:ext cx="94128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(0.4095, 0.5460, 0.9095)</a:t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6713016" y="1615912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8"/>
          <p:cNvSpPr/>
          <p:nvPr/>
        </p:nvSpPr>
        <p:spPr>
          <a:xfrm>
            <a:off x="6085498" y="1468737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(-0.4095, 0, 0.9095)</a:t>
            </a:r>
            <a:endParaRPr/>
          </a:p>
        </p:txBody>
      </p:sp>
      <p:grpSp>
        <p:nvGrpSpPr>
          <p:cNvPr id="667" name="Google Shape;667;p28"/>
          <p:cNvGrpSpPr/>
          <p:nvPr/>
        </p:nvGrpSpPr>
        <p:grpSpPr>
          <a:xfrm>
            <a:off x="6094934" y="561435"/>
            <a:ext cx="2160000" cy="2160000"/>
            <a:chOff x="8126579" y="198247"/>
            <a:chExt cx="2880000" cy="2880000"/>
          </a:xfrm>
        </p:grpSpPr>
        <p:sp>
          <p:nvSpPr>
            <p:cNvPr id="668" name="Google Shape;668;p28"/>
            <p:cNvSpPr/>
            <p:nvPr/>
          </p:nvSpPr>
          <p:spPr>
            <a:xfrm>
              <a:off x="8126579" y="198247"/>
              <a:ext cx="2880000" cy="2880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" name="Google Shape;669;p28"/>
            <p:cNvCxnSpPr>
              <a:stCxn id="668" idx="2"/>
              <a:endCxn id="668" idx="0"/>
            </p:cNvCxnSpPr>
            <p:nvPr/>
          </p:nvCxnSpPr>
          <p:spPr>
            <a:xfrm rot="10800000">
              <a:off x="9566579" y="198247"/>
              <a:ext cx="0" cy="28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0" name="Google Shape;670;p28"/>
            <p:cNvCxnSpPr>
              <a:stCxn id="668" idx="1"/>
              <a:endCxn id="668" idx="3"/>
            </p:cNvCxnSpPr>
            <p:nvPr/>
          </p:nvCxnSpPr>
          <p:spPr>
            <a:xfrm>
              <a:off x="8126579" y="1638247"/>
              <a:ext cx="2880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1" name="Google Shape;671;p28"/>
            <p:cNvCxnSpPr/>
            <p:nvPr/>
          </p:nvCxnSpPr>
          <p:spPr>
            <a:xfrm>
              <a:off x="9532940" y="235329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2" name="Google Shape;672;p28"/>
            <p:cNvCxnSpPr/>
            <p:nvPr/>
          </p:nvCxnSpPr>
          <p:spPr>
            <a:xfrm>
              <a:off x="9535034" y="2717694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" name="Google Shape;673;p28"/>
            <p:cNvCxnSpPr/>
            <p:nvPr/>
          </p:nvCxnSpPr>
          <p:spPr>
            <a:xfrm>
              <a:off x="9536217" y="201157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28"/>
            <p:cNvCxnSpPr/>
            <p:nvPr/>
          </p:nvCxnSpPr>
          <p:spPr>
            <a:xfrm>
              <a:off x="9531757" y="89082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9533851" y="1259132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8"/>
            <p:cNvCxnSpPr/>
            <p:nvPr/>
          </p:nvCxnSpPr>
          <p:spPr>
            <a:xfrm>
              <a:off x="9535034" y="54910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8"/>
            <p:cNvCxnSpPr/>
            <p:nvPr/>
          </p:nvCxnSpPr>
          <p:spPr>
            <a:xfrm rot="5400000">
              <a:off x="8813813" y="1638331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28"/>
            <p:cNvCxnSpPr/>
            <p:nvPr/>
          </p:nvCxnSpPr>
          <p:spPr>
            <a:xfrm rot="5400000">
              <a:off x="8445509" y="1640425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28"/>
            <p:cNvCxnSpPr/>
            <p:nvPr/>
          </p:nvCxnSpPr>
          <p:spPr>
            <a:xfrm rot="5400000">
              <a:off x="9155533" y="164160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5400000">
              <a:off x="10276283" y="163714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1" name="Google Shape;681;p28"/>
            <p:cNvCxnSpPr/>
            <p:nvPr/>
          </p:nvCxnSpPr>
          <p:spPr>
            <a:xfrm rot="5400000">
              <a:off x="9907979" y="1639242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8"/>
            <p:cNvCxnSpPr/>
            <p:nvPr/>
          </p:nvCxnSpPr>
          <p:spPr>
            <a:xfrm rot="5400000">
              <a:off x="10618003" y="1640425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9"/>
          <p:cNvSpPr/>
          <p:nvPr/>
        </p:nvSpPr>
        <p:spPr>
          <a:xfrm>
            <a:off x="1467768" y="2756756"/>
            <a:ext cx="2039020" cy="7387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1467768" y="3692526"/>
            <a:ext cx="5036635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1467767" y="4544462"/>
            <a:ext cx="4988545" cy="741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Divisão Homogênea</a:t>
            </a:r>
            <a:endParaRPr sz="2000"/>
          </a:p>
        </p:txBody>
      </p:sp>
      <p:sp>
        <p:nvSpPr>
          <p:cNvPr id="692" name="Google Shape;692;p29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5720390" y="537491"/>
            <a:ext cx="2891905" cy="2847448"/>
            <a:chOff x="5620498" y="537491"/>
            <a:chExt cx="2891905" cy="2847448"/>
          </a:xfrm>
        </p:grpSpPr>
        <p:cxnSp>
          <p:nvCxnSpPr>
            <p:cNvPr id="694" name="Google Shape;694;p29"/>
            <p:cNvCxnSpPr/>
            <p:nvPr/>
          </p:nvCxnSpPr>
          <p:spPr>
            <a:xfrm>
              <a:off x="6089304" y="2756756"/>
              <a:ext cx="1501833" cy="102918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5" name="Google Shape;695;p29"/>
            <p:cNvGrpSpPr/>
            <p:nvPr/>
          </p:nvGrpSpPr>
          <p:grpSpPr>
            <a:xfrm>
              <a:off x="5624355" y="591671"/>
              <a:ext cx="2751114" cy="2552023"/>
              <a:chOff x="4436120" y="672977"/>
              <a:chExt cx="3547681" cy="2552023"/>
            </a:xfrm>
          </p:grpSpPr>
          <p:cxnSp>
            <p:nvCxnSpPr>
              <p:cNvPr id="696" name="Google Shape;696;p29"/>
              <p:cNvCxnSpPr/>
              <p:nvPr/>
            </p:nvCxnSpPr>
            <p:spPr>
              <a:xfrm flipH="1">
                <a:off x="5387835" y="672977"/>
                <a:ext cx="128815" cy="193768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 rot="10800000" flipH="1">
                <a:off x="4436120" y="2610660"/>
                <a:ext cx="951715" cy="61434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5139001" y="2610660"/>
                <a:ext cx="2844800" cy="1874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699" name="Google Shape;699;p29" descr="A picture containing chart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53388" y="1162678"/>
              <a:ext cx="1928669" cy="202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Google Shape;700;p29"/>
            <p:cNvSpPr/>
            <p:nvPr/>
          </p:nvSpPr>
          <p:spPr>
            <a:xfrm rot="228567">
              <a:off x="5706275" y="624906"/>
              <a:ext cx="2720351" cy="2672617"/>
            </a:xfrm>
            <a:prstGeom prst="cube">
              <a:avLst>
                <a:gd name="adj" fmla="val 25000"/>
              </a:avLst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0"/>
          <p:cNvSpPr/>
          <p:nvPr/>
        </p:nvSpPr>
        <p:spPr>
          <a:xfrm>
            <a:off x="625820" y="3513046"/>
            <a:ext cx="7046866" cy="11447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7" name="Google Shape;707;p30"/>
          <p:cNvSpPr/>
          <p:nvPr/>
        </p:nvSpPr>
        <p:spPr>
          <a:xfrm>
            <a:off x="741489" y="2719000"/>
            <a:ext cx="16365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 = 40 x 20</a:t>
            </a:r>
            <a:endParaRPr/>
          </a:p>
        </p:txBody>
      </p:sp>
      <p:sp>
        <p:nvSpPr>
          <p:cNvPr id="708" name="Google Shape;708;p30"/>
          <p:cNvSpPr/>
          <p:nvPr/>
        </p:nvSpPr>
        <p:spPr>
          <a:xfrm>
            <a:off x="2354721" y="3242348"/>
            <a:ext cx="5245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40,20</a:t>
            </a: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3672761" y="3392389"/>
            <a:ext cx="41389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4720951" y="3392389"/>
            <a:ext cx="31848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35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Mapeando coordenadas para tela</a:t>
            </a:r>
            <a:endParaRPr/>
          </a:p>
        </p:txBody>
      </p:sp>
      <p:pic>
        <p:nvPicPr>
          <p:cNvPr id="712" name="Google Shape;712;p30" descr="{&quot;type&quot;:&quot;$$&quot;,&quot;code&quot;:&quot;$$\\begin{bmatrix}\n{\\frac{\\text{W}}{2}}&amp;{0}&amp;{0}&amp;{1}\\\\\n{0}&amp;{\\frac{\\text{H}}{2}}&amp;{0}&amp;{1}\\\\\n{0}&amp;{0}&amp;{1}&amp;{0}\\\\\n{0}&amp;{0}&amp;{0}&amp;{1}\\\\\n\\end{bmatrix}\\cdot$$&quot;,&quot;font&quot;:{&quot;size&quot;:16,&quot;family&quot;:&quot;Arial&quot;,&quot;color&quot;:&quot;#000000&quot;},&quot;backgroundColorModified&quot;:false,&quot;id&quot;:&quot;4&quot;,&quot;aid&quot;:null,&quot;backgroundColor&quot;:&quot;#FFFFFF&quot;,&quot;ts&quot;:1630605128363,&quot;cs&quot;:&quot;BuTg3rJjSc5mFGTT/Go1lg==&quot;,&quot;size&quot;:{&quot;width&quot;:184,&quot;height&quot;:141.33333333333337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218" y="1170271"/>
            <a:ext cx="1323809" cy="101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0" descr="{&quot;backgroundColor&quot;:&quot;#FFFFFF&quot;,&quot;font&quot;:{&quot;color&quot;:&quot;#000000&quot;,&quot;size&quot;:16,&quot;family&quot;:&quot;Arial&quot;},&quot;aid&quot;:null,&quot;backgroundColorModified&quot;:false,&quot;code&quot;:&quot;$$\\begin{bmatrix}\n{1}&amp;{0}&amp;{0}&amp;{1}\\\\\n{0}&amp;{1}&amp;{0}&amp;{1}\\\\\n{0}&amp;{0}&amp;{1}&amp;{0}\\\\\n{0}&amp;{0}&amp;{0}&amp;{1}\\\\\n\\end{bmatrix}\\cdot$$&quot;,&quot;id&quot;:&quot;4&quot;,&quot;type&quot;:&quot;$$&quot;,&quot;ts&quot;:1630605064011,&quot;cs&quot;:&quot;PE7OdIRoyNckV7X8pFz7nQ==&quot;,&quot;size&quot;:{&quot;width&quot;:155.66666666666666,&quot;height&quot;:130.16666666666666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9397" y="1177956"/>
            <a:ext cx="1215916" cy="101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0" descr="{&quot;aid&quot;:null,&quot;type&quot;:&quot;$$&quot;,&quot;id&quot;:&quot;4&quot;,&quot;backgroundColorModified&quot;:null,&quot;font&quot;:{&quot;color&quot;:&quot;#000000&quot;,&quot;family&quot;:&quot;Arial&quot;,&quot;size&quot;:16},&quot;backgroundColor&quot;:&quot;#FFFFFF&quot;,&quot;code&quot;:&quot;$$\\begin{bmatrix}\n{1}&amp;{0}&amp;{0}&amp;{0}\\\\\n{0}&amp;{-1}&amp;{0}&amp;{0}\\\\\n{0}&amp;{0}&amp;{1}&amp;{0}\\\\\n{0}&amp;{0}&amp;{0}&amp;{1}\\\\\n\\end{bmatrix}$$&quot;,&quot;ts&quot;:1630605030092,&quot;cs&quot;:&quot;j17D8J3YLMmzJ31pJ7MgTw==&quot;,&quot;size&quot;:{&quot;width&quot;:162.16666666666666,&quot;height&quot;:130.16666666666666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78457" y="1170271"/>
            <a:ext cx="1270019" cy="101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0" descr="{&quot;id&quot;:&quot;4&quot;,&quot;backgroundColor&quot;:&quot;#FFFFFF&quot;,&quot;backgroundColorModified&quot;:false,&quot;font&quot;:{&quot;family&quot;:&quot;Arial&quot;,&quot;color&quot;:&quot;#000000&quot;,&quot;size&quot;:16},&quot;code&quot;:&quot;$$=\\begin{bmatrix}\n{\\frac{\\text{W}}{2}}&amp;{0}&amp;{0}&amp;{\\frac{\\text{W}}{2}}\\\\\n{0}&amp;{-\\frac{\\text{H}}{2}}&amp;{0}&amp;{\\frac{\\text{H}}{2}}\\\\\n{0}&amp;{0}&amp;{1}&amp;{0}\\\\\n{0}&amp;{0}&amp;{0}&amp;{1}\\\\\n\\end{bmatrix}$$&quot;,&quot;aid&quot;:null,&quot;type&quot;:&quot;$$&quot;,&quot;ts&quot;:1630605218953,&quot;cs&quot;:&quot;4cXwVEsLqsoicLsMFiIc2g==&quot;,&quot;size&quot;:{&quot;width&quot;:240.20000000000005,&quot;height&quot;:141.39999999999998}}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6448" y="1170271"/>
            <a:ext cx="1727142" cy="101679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0"/>
          <p:cNvSpPr/>
          <p:nvPr/>
        </p:nvSpPr>
        <p:spPr>
          <a:xfrm>
            <a:off x="1006736" y="876084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 para (W/2, H/2)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2417231" y="879429"/>
            <a:ext cx="12159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 por (1,1)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3741688" y="876084"/>
            <a:ext cx="17849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Espelha em Y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462857" y="4877295"/>
            <a:ext cx="26629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Obs: Não há necessidade da matriz ser 4x4.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386581" y="423267"/>
            <a:ext cx="4323014" cy="2160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6" name="Google Shape;726;p31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1938" y="786543"/>
            <a:ext cx="2065415" cy="1529937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1"/>
          <p:cNvSpPr/>
          <p:nvPr/>
        </p:nvSpPr>
        <p:spPr>
          <a:xfrm>
            <a:off x="3686811" y="2804380"/>
            <a:ext cx="2923493" cy="730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8" name="Google Shape;728;p31"/>
          <p:cNvSpPr/>
          <p:nvPr/>
        </p:nvSpPr>
        <p:spPr>
          <a:xfrm>
            <a:off x="3620438" y="2639122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3686321" y="3700537"/>
            <a:ext cx="5408147" cy="7301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0" name="Google Shape;730;p31"/>
          <p:cNvSpPr/>
          <p:nvPr/>
        </p:nvSpPr>
        <p:spPr>
          <a:xfrm>
            <a:off x="3686320" y="3522464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3686810" y="4598093"/>
            <a:ext cx="5388911" cy="7301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2" name="Google Shape;732;p31"/>
          <p:cNvSpPr/>
          <p:nvPr/>
        </p:nvSpPr>
        <p:spPr>
          <a:xfrm>
            <a:off x="3620438" y="4432835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5223650" y="1610659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(16.59, 13.41)</a:t>
            </a:r>
            <a:endParaRPr/>
          </a:p>
        </p:txBody>
      </p:sp>
      <p:sp>
        <p:nvSpPr>
          <p:cNvPr id="734" name="Google Shape;734;p31"/>
          <p:cNvSpPr/>
          <p:nvPr/>
        </p:nvSpPr>
        <p:spPr>
          <a:xfrm>
            <a:off x="7425157" y="89573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6161134" y="1849854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7427816" y="2066623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4785478" y="743635"/>
            <a:ext cx="7561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 (0,0)</a:t>
            </a:r>
            <a:endParaRPr/>
          </a:p>
        </p:txBody>
      </p:sp>
      <p:cxnSp>
        <p:nvCxnSpPr>
          <p:cNvPr id="738" name="Google Shape;738;p31"/>
          <p:cNvCxnSpPr>
            <a:stCxn id="733" idx="2"/>
          </p:cNvCxnSpPr>
          <p:nvPr/>
        </p:nvCxnSpPr>
        <p:spPr>
          <a:xfrm rot="-5400000" flipH="1">
            <a:off x="5848037" y="1631641"/>
            <a:ext cx="30900" cy="4506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39" name="Google Shape;739;p31"/>
          <p:cNvSpPr/>
          <p:nvPr/>
        </p:nvSpPr>
        <p:spPr>
          <a:xfrm>
            <a:off x="5063404" y="2103625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(13.18, 16.82)</a:t>
            </a:r>
            <a:endParaRPr/>
          </a:p>
        </p:txBody>
      </p:sp>
      <p:sp>
        <p:nvSpPr>
          <p:cNvPr id="740" name="Google Shape;740;p31"/>
          <p:cNvSpPr/>
          <p:nvPr/>
        </p:nvSpPr>
        <p:spPr>
          <a:xfrm>
            <a:off x="6156200" y="147955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5802383" y="2203466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6533798" y="220475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3" name="Google Shape;743;p31"/>
          <p:cNvCxnSpPr/>
          <p:nvPr/>
        </p:nvCxnSpPr>
        <p:spPr>
          <a:xfrm rot="10800000">
            <a:off x="4476618" y="502484"/>
            <a:ext cx="370332" cy="3123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4" name="Google Shape;744;p31"/>
          <p:cNvSpPr/>
          <p:nvPr/>
        </p:nvSpPr>
        <p:spPr>
          <a:xfrm>
            <a:off x="6453738" y="2183506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(20, 16.82)</a:t>
            </a:r>
            <a:endParaRPr/>
          </a:p>
        </p:txBody>
      </p:sp>
      <p:sp>
        <p:nvSpPr>
          <p:cNvPr id="745" name="Google Shape;745;p31"/>
          <p:cNvSpPr/>
          <p:nvPr/>
        </p:nvSpPr>
        <p:spPr>
          <a:xfrm>
            <a:off x="6111336" y="1348772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(16.59, 10)</a:t>
            </a:r>
            <a:endParaRPr/>
          </a:p>
        </p:txBody>
      </p:sp>
      <p:sp>
        <p:nvSpPr>
          <p:cNvPr id="746" name="Google Shape;746;p31"/>
          <p:cNvSpPr/>
          <p:nvPr/>
        </p:nvSpPr>
        <p:spPr>
          <a:xfrm>
            <a:off x="7080060" y="2052689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(28.19, 15.46)</a:t>
            </a:r>
            <a:endParaRPr/>
          </a:p>
        </p:txBody>
      </p:sp>
      <p:sp>
        <p:nvSpPr>
          <p:cNvPr id="747" name="Google Shape;747;p31"/>
          <p:cNvSpPr/>
          <p:nvPr/>
        </p:nvSpPr>
        <p:spPr>
          <a:xfrm>
            <a:off x="7316740" y="633848"/>
            <a:ext cx="77136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(28.19, 4.54)</a:t>
            </a:r>
            <a:endParaRPr/>
          </a:p>
        </p:txBody>
      </p:sp>
      <p:sp>
        <p:nvSpPr>
          <p:cNvPr id="748" name="Google Shape;748;p31"/>
          <p:cNvSpPr txBox="1">
            <a:spLocks noGrp="1"/>
          </p:cNvSpPr>
          <p:nvPr>
            <p:ph type="title"/>
          </p:nvPr>
        </p:nvSpPr>
        <p:spPr>
          <a:xfrm>
            <a:off x="80927" y="128802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Coordenadas de Tela</a:t>
            </a:r>
            <a:endParaRPr/>
          </a:p>
        </p:txBody>
      </p:sp>
      <p:sp>
        <p:nvSpPr>
          <p:cNvPr id="749" name="Google Shape;749;p31"/>
          <p:cNvSpPr/>
          <p:nvPr/>
        </p:nvSpPr>
        <p:spPr>
          <a:xfrm>
            <a:off x="4265057" y="2534762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50" name="Google Shape;750;p31"/>
          <p:cNvSpPr/>
          <p:nvPr/>
        </p:nvSpPr>
        <p:spPr>
          <a:xfrm>
            <a:off x="4806661" y="253476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5316679" y="253476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52" name="Google Shape;752;p31"/>
          <p:cNvSpPr/>
          <p:nvPr/>
        </p:nvSpPr>
        <p:spPr>
          <a:xfrm>
            <a:off x="5852010" y="2534343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6394428" y="253897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6929707" y="2534343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7471824" y="2534499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8007103" y="2535504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8548333" y="2541618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4127831" y="244407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4132876" y="1908695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4127831" y="1373318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4204194" y="84075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4191285" y="310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5645329" y="148051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1"/>
          <p:cNvSpPr/>
          <p:nvPr/>
        </p:nvSpPr>
        <p:spPr>
          <a:xfrm>
            <a:off x="5082207" y="1270549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(11.81, 10)</a:t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775;p32">
            <a:extLst>
              <a:ext uri="{FF2B5EF4-FFF2-40B4-BE49-F238E27FC236}">
                <a16:creationId xmlns:a16="http://schemas.microsoft.com/office/drawing/2014/main" id="{8DE81CBF-DAEA-C582-A04A-CDA9BF524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472591"/>
              </p:ext>
            </p:extLst>
          </p:nvPr>
        </p:nvGraphicFramePr>
        <p:xfrm>
          <a:off x="4405344" y="429827"/>
          <a:ext cx="4303000" cy="214900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771" name="Google Shape;771;p32"/>
          <p:cNvGrpSpPr/>
          <p:nvPr/>
        </p:nvGrpSpPr>
        <p:grpSpPr>
          <a:xfrm>
            <a:off x="5815883" y="1483509"/>
            <a:ext cx="740961" cy="746957"/>
            <a:chOff x="5815883" y="1483509"/>
            <a:chExt cx="740961" cy="746957"/>
          </a:xfrm>
        </p:grpSpPr>
        <p:cxnSp>
          <p:nvCxnSpPr>
            <p:cNvPr id="772" name="Google Shape;772;p32"/>
            <p:cNvCxnSpPr/>
            <p:nvPr/>
          </p:nvCxnSpPr>
          <p:spPr>
            <a:xfrm rot="10800000" flipH="1">
              <a:off x="5825429" y="1483509"/>
              <a:ext cx="334725" cy="743003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3" name="Google Shape;773;p32"/>
            <p:cNvCxnSpPr/>
            <p:nvPr/>
          </p:nvCxnSpPr>
          <p:spPr>
            <a:xfrm rot="10800000">
              <a:off x="6160154" y="1483509"/>
              <a:ext cx="396690" cy="743003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4" name="Google Shape;774;p32"/>
            <p:cNvCxnSpPr/>
            <p:nvPr/>
          </p:nvCxnSpPr>
          <p:spPr>
            <a:xfrm flipH="1">
              <a:off x="5815883" y="2227801"/>
              <a:ext cx="740961" cy="2665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775" name="Google Shape;775;p32"/>
          <p:cNvGraphicFramePr/>
          <p:nvPr/>
        </p:nvGraphicFramePr>
        <p:xfrm>
          <a:off x="4393458" y="420909"/>
          <a:ext cx="4303000" cy="214900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76" name="Google Shape;776;p32"/>
          <p:cNvSpPr/>
          <p:nvPr/>
        </p:nvSpPr>
        <p:spPr>
          <a:xfrm>
            <a:off x="4500657" y="3464670"/>
            <a:ext cx="1718034" cy="4909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4500657" y="3952837"/>
            <a:ext cx="4079835" cy="4909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20"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8" name="Google Shape;778;p32"/>
          <p:cNvSpPr/>
          <p:nvPr/>
        </p:nvSpPr>
        <p:spPr>
          <a:xfrm>
            <a:off x="4531635" y="4441003"/>
            <a:ext cx="3664529" cy="4859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89"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p32"/>
          <p:cNvSpPr/>
          <p:nvPr/>
        </p:nvSpPr>
        <p:spPr>
          <a:xfrm>
            <a:off x="4386581" y="423267"/>
            <a:ext cx="4323014" cy="2160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2"/>
          <p:cNvSpPr/>
          <p:nvPr/>
        </p:nvSpPr>
        <p:spPr>
          <a:xfrm>
            <a:off x="5008112" y="3015492"/>
            <a:ext cx="2432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Rasterizar os Triângulos</a:t>
            </a:r>
            <a:endParaRPr/>
          </a:p>
        </p:txBody>
      </p:sp>
      <p:sp>
        <p:nvSpPr>
          <p:cNvPr id="781" name="Google Shape;781;p3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Renderização</a:t>
            </a:r>
            <a:endParaRPr/>
          </a:p>
        </p:txBody>
      </p:sp>
      <p:sp>
        <p:nvSpPr>
          <p:cNvPr id="782" name="Google Shape;782;p32"/>
          <p:cNvSpPr/>
          <p:nvPr/>
        </p:nvSpPr>
        <p:spPr>
          <a:xfrm>
            <a:off x="6161134" y="1849854"/>
            <a:ext cx="36000" cy="36000"/>
          </a:xfrm>
          <a:prstGeom prst="ellipse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3" name="Google Shape;783;p32"/>
          <p:cNvGrpSpPr/>
          <p:nvPr/>
        </p:nvGrpSpPr>
        <p:grpSpPr>
          <a:xfrm>
            <a:off x="5649283" y="899693"/>
            <a:ext cx="1789375" cy="1174842"/>
            <a:chOff x="5649283" y="895735"/>
            <a:chExt cx="1789375" cy="1174842"/>
          </a:xfrm>
        </p:grpSpPr>
        <p:cxnSp>
          <p:nvCxnSpPr>
            <p:cNvPr id="784" name="Google Shape;784;p32"/>
            <p:cNvCxnSpPr/>
            <p:nvPr/>
          </p:nvCxnSpPr>
          <p:spPr>
            <a:xfrm flipH="1">
              <a:off x="5649283" y="895735"/>
              <a:ext cx="1789374" cy="588734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32"/>
            <p:cNvCxnSpPr/>
            <p:nvPr/>
          </p:nvCxnSpPr>
          <p:spPr>
            <a:xfrm rot="10800000" flipH="1">
              <a:off x="7431770" y="895735"/>
              <a:ext cx="6887" cy="1174842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6" name="Google Shape;786;p32"/>
            <p:cNvCxnSpPr/>
            <p:nvPr/>
          </p:nvCxnSpPr>
          <p:spPr>
            <a:xfrm rot="10800000">
              <a:off x="5649283" y="1483509"/>
              <a:ext cx="1789375" cy="587068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88" name="Google Shape;788;p32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5323267" y="5008781"/>
            <a:ext cx="3000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 Final: 40 x 20 pixels</a:t>
            </a:r>
            <a:endParaRPr dirty="0"/>
          </a:p>
        </p:txBody>
      </p:sp>
      <p:graphicFrame>
        <p:nvGraphicFramePr>
          <p:cNvPr id="6" name="Google Shape;775;p32">
            <a:extLst>
              <a:ext uri="{FF2B5EF4-FFF2-40B4-BE49-F238E27FC236}">
                <a16:creationId xmlns:a16="http://schemas.microsoft.com/office/drawing/2014/main" id="{270CDD68-CF58-8778-85A5-286585D36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380292"/>
              </p:ext>
            </p:extLst>
          </p:nvPr>
        </p:nvGraphicFramePr>
        <p:xfrm>
          <a:off x="492738" y="855410"/>
          <a:ext cx="8039680" cy="401518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20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Google Shape;779;p32">
            <a:extLst>
              <a:ext uri="{FF2B5EF4-FFF2-40B4-BE49-F238E27FC236}">
                <a16:creationId xmlns:a16="http://schemas.microsoft.com/office/drawing/2014/main" id="{25F37307-878E-E664-9594-009D003EAC54}"/>
              </a:ext>
            </a:extLst>
          </p:cNvPr>
          <p:cNvSpPr/>
          <p:nvPr/>
        </p:nvSpPr>
        <p:spPr>
          <a:xfrm>
            <a:off x="472723" y="844410"/>
            <a:ext cx="8077075" cy="403572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Google Shape;787;p32">
            <a:extLst>
              <a:ext uri="{FF2B5EF4-FFF2-40B4-BE49-F238E27FC236}">
                <a16:creationId xmlns:a16="http://schemas.microsoft.com/office/drawing/2014/main" id="{347B864C-1125-A140-3391-5F9A00AEB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22078"/>
              </p:ext>
            </p:extLst>
          </p:nvPr>
        </p:nvGraphicFramePr>
        <p:xfrm>
          <a:off x="491420" y="860181"/>
          <a:ext cx="8039680" cy="401518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20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Revisão Numpy</a:t>
            </a:r>
            <a:endParaRPr/>
          </a:p>
        </p:txBody>
      </p:sp>
      <p:sp>
        <p:nvSpPr>
          <p:cNvPr id="821" name="Google Shape;821;p3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28</a:t>
            </a:fld>
            <a:endParaRPr/>
          </a:p>
        </p:txBody>
      </p:sp>
      <p:sp>
        <p:nvSpPr>
          <p:cNvPr id="822" name="Google Shape;822;p3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numpy.array: cria matrizes tipo numpy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numpy.matmul: multiplica matrizes numpy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* : multiplica todos os valores da matriz por um escalar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/ : divide todos os valores da matriz por um escalar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np.empty: matriz iniciada com valores não iniciados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np.zeros: matriz com todos os valores sendo zero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np.ones: matriz com todos os valores sendo um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p.uint8, np.uint16, np.float32: tipos de dados para numpy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29</a:t>
            </a:fld>
            <a:endParaRPr/>
          </a:p>
        </p:txBody>
      </p:sp>
      <p:sp>
        <p:nvSpPr>
          <p:cNvPr id="828" name="Google Shape;828;p3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829" name="Google Shape;829;p36"/>
          <p:cNvSpPr txBox="1">
            <a:spLocks noGrp="1"/>
          </p:cNvSpPr>
          <p:nvPr>
            <p:ph type="body" idx="2"/>
          </p:nvPr>
        </p:nvSpPr>
        <p:spPr>
          <a:xfrm>
            <a:off x="1567650" y="4176073"/>
            <a:ext cx="6119700" cy="98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&lt;lpsoares@insper.edu.br&gt;</a:t>
            </a: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9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57" name="Google Shape;57;p9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" name="Google Shape;58;p9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9" name="Google Shape;59;p9"/>
          <p:cNvGrpSpPr/>
          <p:nvPr/>
        </p:nvGrpSpPr>
        <p:grpSpPr>
          <a:xfrm>
            <a:off x="7193748" y="1915067"/>
            <a:ext cx="836806" cy="1095030"/>
            <a:chOff x="7048709" y="532209"/>
            <a:chExt cx="1010532" cy="1322364"/>
          </a:xfrm>
        </p:grpSpPr>
        <p:grpSp>
          <p:nvGrpSpPr>
            <p:cNvPr id="60" name="Google Shape;60;p9"/>
            <p:cNvGrpSpPr/>
            <p:nvPr/>
          </p:nvGrpSpPr>
          <p:grpSpPr>
            <a:xfrm>
              <a:off x="7066744" y="553217"/>
              <a:ext cx="645561" cy="989279"/>
              <a:chOff x="4471821" y="35734"/>
              <a:chExt cx="645561" cy="989279"/>
            </a:xfrm>
          </p:grpSpPr>
          <p:cxnSp>
            <p:nvCxnSpPr>
              <p:cNvPr id="61" name="Google Shape;61;p9"/>
              <p:cNvCxnSpPr/>
              <p:nvPr/>
            </p:nvCxnSpPr>
            <p:spPr>
              <a:xfrm rot="10800000" flipH="1">
                <a:off x="4483968" y="404662"/>
                <a:ext cx="583868" cy="340237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2" name="Google Shape;62;p9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" name="Google Shape;63;p9"/>
              <p:cNvCxnSpPr/>
              <p:nvPr/>
            </p:nvCxnSpPr>
            <p:spPr>
              <a:xfrm>
                <a:off x="4471821" y="748074"/>
                <a:ext cx="645561" cy="27693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4" name="Google Shape;64;p9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7370785" y="1485241"/>
              <a:ext cx="6632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 dirty="0"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7395999" y="952903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 dirty="0"/>
            </a:p>
          </p:txBody>
        </p:sp>
      </p:grpSp>
      <p:grpSp>
        <p:nvGrpSpPr>
          <p:cNvPr id="67" name="Google Shape;67;p9"/>
          <p:cNvGrpSpPr/>
          <p:nvPr/>
        </p:nvGrpSpPr>
        <p:grpSpPr>
          <a:xfrm rot="291186">
            <a:off x="6906123" y="2230640"/>
            <a:ext cx="664825" cy="579120"/>
            <a:chOff x="2735830" y="3738708"/>
            <a:chExt cx="664835" cy="579129"/>
          </a:xfrm>
        </p:grpSpPr>
        <p:sp>
          <p:nvSpPr>
            <p:cNvPr id="68" name="Google Shape;68;p9"/>
            <p:cNvSpPr/>
            <p:nvPr/>
          </p:nvSpPr>
          <p:spPr>
            <a:xfrm rot="-8213546">
              <a:off x="3003722" y="3781876"/>
              <a:ext cx="247650" cy="367072"/>
            </a:xfrm>
            <a:prstGeom prst="can">
              <a:avLst>
                <a:gd name="adj" fmla="val 71795"/>
              </a:avLst>
            </a:prstGeom>
            <a:solidFill>
              <a:srgbClr val="2C3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1122667">
              <a:off x="2779859" y="3865563"/>
              <a:ext cx="576776" cy="369525"/>
            </a:xfrm>
            <a:prstGeom prst="cube">
              <a:avLst>
                <a:gd name="adj" fmla="val 21990"/>
              </a:avLst>
            </a:prstGeom>
            <a:solidFill>
              <a:srgbClr val="2C3D50"/>
            </a:solidFill>
            <a:ln w="12700" cap="flat" cmpd="sng">
              <a:solidFill>
                <a:srgbClr val="2C3D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 rot="1122667">
              <a:off x="2873953" y="4007569"/>
              <a:ext cx="252392" cy="131386"/>
            </a:xfrm>
            <a:prstGeom prst="cube">
              <a:avLst>
                <a:gd name="adj" fmla="val 0"/>
              </a:avLst>
            </a:prstGeom>
            <a:solidFill>
              <a:srgbClr val="538CD5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rot="1122534" flipH="1">
              <a:off x="3262644" y="3962954"/>
              <a:ext cx="32727" cy="4917"/>
            </a:xfrm>
            <a:prstGeom prst="can">
              <a:avLst>
                <a:gd name="adj" fmla="val 25000"/>
              </a:avLst>
            </a:prstGeom>
            <a:solidFill>
              <a:srgbClr val="E7A917"/>
            </a:solidFill>
            <a:ln w="25400" cap="flat" cmpd="sng">
              <a:solidFill>
                <a:srgbClr val="E7A9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 rot="1122667">
              <a:off x="2889895" y="3753811"/>
              <a:ext cx="115807" cy="131386"/>
            </a:xfrm>
            <a:prstGeom prst="cube">
              <a:avLst>
                <a:gd name="adj" fmla="val 23589"/>
              </a:avLst>
            </a:prstGeom>
            <a:solidFill>
              <a:srgbClr val="2C3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89805" y="1532589"/>
            <a:ext cx="5184322" cy="47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&lt;Viewpoint/&gt;</a:t>
            </a:r>
            <a:endParaRPr sz="82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346068" y="2300053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A53DEE-7290-931E-FAE6-0B45036EDB3E}"/>
              </a:ext>
            </a:extLst>
          </p:cNvPr>
          <p:cNvGrpSpPr/>
          <p:nvPr/>
        </p:nvGrpSpPr>
        <p:grpSpPr>
          <a:xfrm>
            <a:off x="5711848" y="2320121"/>
            <a:ext cx="1182396" cy="276999"/>
            <a:chOff x="5711848" y="2320121"/>
            <a:chExt cx="1182396" cy="276999"/>
          </a:xfrm>
        </p:grpSpPr>
        <p:sp>
          <p:nvSpPr>
            <p:cNvPr id="75" name="Google Shape;75;p9"/>
            <p:cNvSpPr/>
            <p:nvPr/>
          </p:nvSpPr>
          <p:spPr>
            <a:xfrm>
              <a:off x="5711848" y="2320121"/>
              <a:ext cx="9326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(0, 0, 10)</a:t>
              </a:r>
              <a:endParaRPr dirty="0"/>
            </a:p>
          </p:txBody>
        </p:sp>
        <p:cxnSp>
          <p:nvCxnSpPr>
            <p:cNvPr id="79" name="Google Shape;79;p9"/>
            <p:cNvCxnSpPr/>
            <p:nvPr/>
          </p:nvCxnSpPr>
          <p:spPr>
            <a:xfrm>
              <a:off x="6400973" y="2457575"/>
              <a:ext cx="493271" cy="118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80" name="Google Shape;80;p9"/>
          <p:cNvCxnSpPr/>
          <p:nvPr/>
        </p:nvCxnSpPr>
        <p:spPr>
          <a:xfrm flipH="1">
            <a:off x="6710107" y="2549008"/>
            <a:ext cx="456769" cy="256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91A39-2847-9323-0E4F-B0697B0444A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3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0" descr="Free Icon | Turn right arr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338637">
            <a:off x="7586435" y="2316132"/>
            <a:ext cx="354140" cy="336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87" name="Google Shape;8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625" y="1762833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/>
          <p:nvPr/>
        </p:nvSpPr>
        <p:spPr>
          <a:xfrm>
            <a:off x="89805" y="1532589"/>
            <a:ext cx="5184322" cy="47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0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2" name="Google Shape;92;p10"/>
          <p:cNvGrpSpPr/>
          <p:nvPr/>
        </p:nvGrpSpPr>
        <p:grpSpPr>
          <a:xfrm>
            <a:off x="6736254" y="1969001"/>
            <a:ext cx="1115393" cy="1006434"/>
            <a:chOff x="6421535" y="532209"/>
            <a:chExt cx="1487189" cy="1341910"/>
          </a:xfrm>
        </p:grpSpPr>
        <p:grpSp>
          <p:nvGrpSpPr>
            <p:cNvPr id="93" name="Google Shape;93;p10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94" name="Google Shape;94;p10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5" name="Google Shape;95;p10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6" name="Google Shape;96;p10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97" name="Google Shape;97;p10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 dirty="0"/>
            </a:p>
          </p:txBody>
        </p:sp>
      </p:grpSp>
      <p:sp>
        <p:nvSpPr>
          <p:cNvPr id="100" name="Google Shape;100;p10"/>
          <p:cNvSpPr/>
          <p:nvPr/>
        </p:nvSpPr>
        <p:spPr>
          <a:xfrm>
            <a:off x="8346068" y="2300053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7385291" y="2296824"/>
            <a:ext cx="468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90°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763C6-A657-9237-E332-F27AF7651C44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5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1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/>
          <p:nvPr/>
        </p:nvSpPr>
        <p:spPr>
          <a:xfrm>
            <a:off x="89805" y="1532589"/>
            <a:ext cx="5184322" cy="5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cxnSp>
        <p:nvCxnSpPr>
          <p:cNvPr id="114" name="Google Shape;114;p11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11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6" name="Google Shape;116;p11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117" name="Google Shape;117;p11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123" name="Google Shape;123;p11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124" name="Google Shape;124;p11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5" name="Google Shape;125;p11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6" name="Google Shape;126;p11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27" name="Google Shape;127;p11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cxnSp>
        <p:nvCxnSpPr>
          <p:cNvPr id="130" name="Google Shape;130;p11"/>
          <p:cNvCxnSpPr>
            <a:cxnSpLocks/>
          </p:cNvCxnSpPr>
          <p:nvPr/>
        </p:nvCxnSpPr>
        <p:spPr>
          <a:xfrm flipH="1" flipV="1">
            <a:off x="5434769" y="1252366"/>
            <a:ext cx="2017591" cy="99705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A9D465-873D-8E3E-56AA-AD49F96D5D45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4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89805" y="1532588"/>
            <a:ext cx="5184300" cy="184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37" name="Google Shape;137;p12"/>
          <p:cNvSpPr/>
          <p:nvPr/>
        </p:nvSpPr>
        <p:spPr>
          <a:xfrm>
            <a:off x="6984009" y="2405072"/>
            <a:ext cx="627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(0, 0, 0)</a:t>
            </a:r>
            <a:endParaRPr/>
          </a:p>
        </p:txBody>
      </p:sp>
      <p:cxnSp>
        <p:nvCxnSpPr>
          <p:cNvPr id="138" name="Google Shape;138;p12"/>
          <p:cNvCxnSpPr>
            <a:stCxn id="137" idx="0"/>
          </p:cNvCxnSpPr>
          <p:nvPr/>
        </p:nvCxnSpPr>
        <p:spPr>
          <a:xfrm rot="5400000" flipH="1">
            <a:off x="6819309" y="1926872"/>
            <a:ext cx="378300" cy="5781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9" name="Google Shape;139;p12"/>
          <p:cNvSpPr/>
          <p:nvPr/>
        </p:nvSpPr>
        <p:spPr>
          <a:xfrm>
            <a:off x="5558108" y="3248903"/>
            <a:ext cx="2328714" cy="280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1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Criando uma esfera no centro do mundo</a:t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1572500" y="2495602"/>
            <a:ext cx="304800" cy="1587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1554824" y="3182512"/>
            <a:ext cx="9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amarelo</a:t>
            </a:r>
            <a:endParaRPr/>
          </a:p>
        </p:txBody>
      </p:sp>
      <p:cxnSp>
        <p:nvCxnSpPr>
          <p:cNvPr id="143" name="Google Shape;143;p12"/>
          <p:cNvCxnSpPr/>
          <p:nvPr/>
        </p:nvCxnSpPr>
        <p:spPr>
          <a:xfrm rot="10800000">
            <a:off x="1728765" y="2704658"/>
            <a:ext cx="304800" cy="5007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4" name="Google Shape;144;p12"/>
          <p:cNvSpPr/>
          <p:nvPr/>
        </p:nvSpPr>
        <p:spPr>
          <a:xfrm>
            <a:off x="5567863" y="3809585"/>
            <a:ext cx="1553952" cy="95737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84171" y="573246"/>
            <a:ext cx="73625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Visualização do ponto de vista da câmera mas no sistema de coordenadas do mundo.</a:t>
            </a:r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147" name="Google Shape;147;p12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148" name="Google Shape;148;p12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9" name="Google Shape;149;p12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0" name="Google Shape;150;p12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154" name="Google Shape;154;p12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155" name="Google Shape;155;p12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2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57" name="Google Shape;15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100" y="1864562"/>
            <a:ext cx="4095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/>
          <p:nvPr/>
        </p:nvSpPr>
        <p:spPr>
          <a:xfrm>
            <a:off x="6676777" y="2015427"/>
            <a:ext cx="34800" cy="3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BBE7-93F7-66D9-2BF7-754963095A19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https://www.web3d.org/documents/specifications/19775-1/V3.3/Part01/components/group.html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l="20421" t="30722" r="24219" b="30111"/>
          <a:stretch/>
        </p:blipFill>
        <p:spPr>
          <a:xfrm>
            <a:off x="6118884" y="1558101"/>
            <a:ext cx="904900" cy="9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/>
          <p:nvPr/>
        </p:nvSpPr>
        <p:spPr>
          <a:xfrm>
            <a:off x="5781528" y="2431632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-1)</a:t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6720943" y="2431632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1)</a:t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6295356" y="1352631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(0, 1, 0)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6569059" y="161617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6191404" y="236626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6943879" y="236626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5253100" y="3635585"/>
            <a:ext cx="2533835" cy="7323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467327" y="3237621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72" name="Google Shape;172;p13"/>
          <p:cNvCxnSpPr>
            <a:stCxn id="171" idx="3"/>
          </p:cNvCxnSpPr>
          <p:nvPr/>
        </p:nvCxnSpPr>
        <p:spPr>
          <a:xfrm>
            <a:off x="6799469" y="3387662"/>
            <a:ext cx="113100" cy="2367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3" name="Google Shape;173;p13"/>
          <p:cNvSpPr/>
          <p:nvPr/>
        </p:nvSpPr>
        <p:spPr>
          <a:xfrm>
            <a:off x="7698259" y="3237621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74" name="Google Shape;174;p13"/>
          <p:cNvCxnSpPr>
            <a:stCxn id="173" idx="1"/>
          </p:cNvCxnSpPr>
          <p:nvPr/>
        </p:nvCxnSpPr>
        <p:spPr>
          <a:xfrm flipH="1">
            <a:off x="7549459" y="3387662"/>
            <a:ext cx="148800" cy="2367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5" name="Google Shape;175;p13"/>
          <p:cNvSpPr/>
          <p:nvPr/>
        </p:nvSpPr>
        <p:spPr>
          <a:xfrm>
            <a:off x="7091379" y="3070665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76" name="Google Shape;176;p13"/>
          <p:cNvCxnSpPr>
            <a:stCxn id="175" idx="2"/>
          </p:cNvCxnSpPr>
          <p:nvPr/>
        </p:nvCxnSpPr>
        <p:spPr>
          <a:xfrm rot="-5400000" flipH="1">
            <a:off x="7128600" y="3499597"/>
            <a:ext cx="258300" cy="600"/>
          </a:xfrm>
          <a:prstGeom prst="curvedConnector3">
            <a:avLst>
              <a:gd name="adj1" fmla="val 4997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7" name="Google Shape;177;p13"/>
          <p:cNvSpPr/>
          <p:nvPr/>
        </p:nvSpPr>
        <p:spPr>
          <a:xfrm>
            <a:off x="80927" y="900731"/>
            <a:ext cx="4183442" cy="346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78" name="Google Shape;178;p13"/>
          <p:cNvSpPr/>
          <p:nvPr/>
        </p:nvSpPr>
        <p:spPr>
          <a:xfrm>
            <a:off x="1364661" y="2947175"/>
            <a:ext cx="3315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1710926" y="2947175"/>
            <a:ext cx="2859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2012124" y="2947175"/>
            <a:ext cx="2490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Criando um triângulo no centro do mundo</a:t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1546444" y="3403937"/>
            <a:ext cx="331500" cy="1545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1515450" y="3894800"/>
            <a:ext cx="1296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vermelho</a:t>
            </a:r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 rot="10800000">
            <a:off x="1712028" y="3566579"/>
            <a:ext cx="215700" cy="3438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85" name="Google Shape;185;p13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187" name="Google Shape;187;p13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8" name="Google Shape;188;p13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9" name="Google Shape;189;p13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194" name="Google Shape;194;p13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13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86CCE3-A432-A543-A770-925B22FD9B4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https://www.web3d.org/documents/specifications/19775-1/V3.3/Part01/components/rendering.html</a:t>
            </a:r>
            <a:r>
              <a:rPr lang="en-US" sz="1050" dirty="0">
                <a:solidFill>
                  <a:srgbClr val="6A9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4" descr="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6972" y="786649"/>
            <a:ext cx="1669517" cy="24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/>
          <p:nvPr/>
        </p:nvSpPr>
        <p:spPr>
          <a:xfrm>
            <a:off x="5399254" y="3201755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-3, -2)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7285389" y="2930055"/>
            <a:ext cx="672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-3, 2)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6287853" y="579139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(0, 3, 0)</a:t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6566677" y="83759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5809130" y="313639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323875" y="313264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4977903" y="3743546"/>
            <a:ext cx="3348288" cy="7348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9" name="Google Shape;209;p14"/>
          <p:cNvCxnSpPr>
            <a:endCxn id="202" idx="3"/>
          </p:cNvCxnSpPr>
          <p:nvPr/>
        </p:nvCxnSpPr>
        <p:spPr>
          <a:xfrm rot="10800000">
            <a:off x="6116117" y="3334484"/>
            <a:ext cx="1220100" cy="3498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14"/>
          <p:cNvSpPr/>
          <p:nvPr/>
        </p:nvSpPr>
        <p:spPr>
          <a:xfrm>
            <a:off x="7204333" y="3684292"/>
            <a:ext cx="259256" cy="188595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4"/>
          <p:cNvCxnSpPr>
            <a:endCxn id="203" idx="2"/>
          </p:cNvCxnSpPr>
          <p:nvPr/>
        </p:nvCxnSpPr>
        <p:spPr>
          <a:xfrm rot="5400000" flipH="1">
            <a:off x="7421589" y="3395355"/>
            <a:ext cx="574200" cy="174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14"/>
          <p:cNvCxnSpPr/>
          <p:nvPr/>
        </p:nvCxnSpPr>
        <p:spPr>
          <a:xfrm rot="5400000" flipH="1">
            <a:off x="5920317" y="1612186"/>
            <a:ext cx="3060000" cy="12600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3" name="Google Shape;213;p14"/>
          <p:cNvSpPr/>
          <p:nvPr/>
        </p:nvSpPr>
        <p:spPr>
          <a:xfrm>
            <a:off x="84177" y="716617"/>
            <a:ext cx="4183500" cy="48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ampliado</a:t>
            </a:r>
            <a:endParaRPr/>
          </a:p>
        </p:txBody>
      </p:sp>
      <p:cxnSp>
        <p:nvCxnSpPr>
          <p:cNvPr id="215" name="Google Shape;215;p14"/>
          <p:cNvCxnSpPr/>
          <p:nvPr/>
        </p:nvCxnSpPr>
        <p:spPr>
          <a:xfrm>
            <a:off x="6040203" y="1628775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6" name="Google Shape;216;p14"/>
          <p:cNvCxnSpPr/>
          <p:nvPr/>
        </p:nvCxnSpPr>
        <p:spPr>
          <a:xfrm>
            <a:off x="6040203" y="1248860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6041556" y="868945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6203950" y="2430965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9" name="Google Shape;219;p14"/>
          <p:cNvCxnSpPr/>
          <p:nvPr/>
        </p:nvCxnSpPr>
        <p:spPr>
          <a:xfrm rot="10800000">
            <a:off x="6581031" y="3062790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20" name="Google Shape;220;p14"/>
          <p:cNvCxnSpPr/>
          <p:nvPr/>
        </p:nvCxnSpPr>
        <p:spPr>
          <a:xfrm rot="10800000">
            <a:off x="5826868" y="3062790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pic>
        <p:nvPicPr>
          <p:cNvPr id="221" name="Google Shape;221;p14" descr="A picture containing balloon, aircraft, vector graphic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329" y="1683755"/>
            <a:ext cx="419490" cy="419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/>
          <p:nvPr/>
        </p:nvSpPr>
        <p:spPr>
          <a:xfrm>
            <a:off x="1540342" y="4728275"/>
            <a:ext cx="344400" cy="2247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2320912" y="4595168"/>
            <a:ext cx="56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azul</a:t>
            </a:r>
            <a:endParaRPr dirty="0"/>
          </a:p>
        </p:txBody>
      </p:sp>
      <p:cxnSp>
        <p:nvCxnSpPr>
          <p:cNvPr id="224" name="Google Shape;224;p14"/>
          <p:cNvCxnSpPr>
            <a:stCxn id="223" idx="1"/>
            <a:endCxn id="222" idx="3"/>
          </p:cNvCxnSpPr>
          <p:nvPr/>
        </p:nvCxnSpPr>
        <p:spPr>
          <a:xfrm flipH="1">
            <a:off x="1884742" y="4779818"/>
            <a:ext cx="436170" cy="60807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25" name="Google Shape;225;p14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226" name="Google Shape;226;p14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227" name="Google Shape;227;p14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8" name="Google Shape;228;p14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9" name="Google Shape;229;p14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233" name="Google Shape;233;p14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234" name="Google Shape;234;p14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D04951-9DC4-A5FD-D7E4-C673AC7D68A6}"/>
              </a:ext>
            </a:extLst>
          </p:cNvPr>
          <p:cNvSpPr txBox="1"/>
          <p:nvPr/>
        </p:nvSpPr>
        <p:spPr>
          <a:xfrm>
            <a:off x="1734532" y="5386270"/>
            <a:ext cx="65852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https://www.web3d.org/documents/specifications/19775-1/V3.3/Part01/components/rendering.html</a:t>
            </a:r>
            <a:r>
              <a:rPr lang="en-US" sz="1050" dirty="0">
                <a:solidFill>
                  <a:srgbClr val="6A9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/>
          <p:nvPr/>
        </p:nvSpPr>
        <p:spPr>
          <a:xfrm>
            <a:off x="84177" y="648730"/>
            <a:ext cx="4183500" cy="506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rotacionado</a:t>
            </a:r>
            <a:endParaRPr/>
          </a:p>
        </p:txBody>
      </p:sp>
      <p:pic>
        <p:nvPicPr>
          <p:cNvPr id="243" name="Google Shape;243;p15" descr="{&quot;code&quot;:&quot;$$\\mathbf{R}_{x,\\theta}=\\begin{bmatrix}\n{1}&amp;{0}&amp;{0}&amp;{0}\\\\\n{0}&amp;{\\cos\\theta}&amp;{-\\sin\\theta}&amp;{0}\\\\\n{0}&amp;{\\sin\\theta}&amp;{\\cos\\theta}&amp;{0}\\\\\n{0}&amp;{0}&amp;{0}&amp;{1}\\\\\n\\end{bmatrix}$$&quot;,&quot;backgroundColor&quot;:&quot;#FFFFFF&quot;,&quot;backgroundColorModified&quot;:false,&quot;aid&quot;:null,&quot;font&quot;:{&quot;size&quot;:12.5,&quot;family&quot;:&quot;Arial&quot;,&quot;color&quot;:&quot;#000000&quot;},&quot;type&quot;:&quot;$$&quot;,&quot;id&quot;:&quot;8&quot;,&quot;ts&quot;:1630434688679,&quot;cs&quot;:&quot;w44DstqgaHAPJajKtan05g==&quot;,&quot;size&quot;:{&quot;width&quot;:253,&quot;height&quot;:102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857" y="648716"/>
            <a:ext cx="1798063" cy="72484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5"/>
          <p:cNvSpPr/>
          <p:nvPr/>
        </p:nvSpPr>
        <p:spPr>
          <a:xfrm rot="2371959">
            <a:off x="6126942" y="334448"/>
            <a:ext cx="1300388" cy="1300388"/>
          </a:xfrm>
          <a:prstGeom prst="plus">
            <a:avLst>
              <a:gd name="adj" fmla="val 4524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5" descr="{&quot;type&quot;:&quot;$$&quot;,&quot;id&quot;:&quot;5&quot;,&quot;backgroundColorModified&quot;:null,&quot;aid&quot;:null,&quot;font&quot;:{&quot;size&quot;:12,&quot;family&quot;:&quot;Arial&quot;,&quot;color&quot;:&quot;#000000&quot;},&quot;code&quot;:&quot;$$q\\,=\\,\\cos\\left(\\frac{\\theta}{2}\\right)+\\sin\\left(\\frac{\\theta}{2}\\right)u_{x}i+\\sin\\left(\\frac{\\theta}{2}\\right)u_{y}j+\\sin\\left(\\frac{\\theta}{2}\\right)u_{z}k$$&quot;,&quot;backgroundColor&quot;:&quot;#FFFFFF&quot;,&quot;ts&quot;:1630328781141,&quot;cs&quot;:&quot;6VheOl04Zf18kosaENuGrw==&quot;,&quot;size&quot;:{&quot;width&quot;:478.3333333333333,&quot;height&quot;:45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1915" y="1819203"/>
            <a:ext cx="4183442" cy="3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 descr="{&quot;type&quot;:&quot;lalign*&quot;,&quot;code&quot;:&quot;\\begin{lalign*}\n&amp;{R=\\begin{bmatrix}\n{1-2\\left(q_{j}^{2}+q_{k}^{2}\\right)}&amp;{2\\left(q_{i}q_{j}-q_{k}q_{r}\\right)}&amp;{2\\left(q_{i}q_{k}+q_{j}q_{r}\\right)}&amp;{0}\\\\\n{2\\left(q_{i}q_{j}+q_{k}q_{r}\\right)}&amp;{1-2\\left(q_{i}^{2}+q_{k}^{2}\\right)}&amp;{2\\left(q_{j}q_{k}-q_{i}q_{r}\\right)}&amp;{0}\\\\\n{2\\left(q_{i}q_{k}-q_{j}q_{r}\\right)}&amp;{2\\left(q_{j}q_{k}+q_{i}q_{r}\\right)}&amp;{1-2\\left(q_{i}^{2}+q_{j}^{2}\\right)}&amp;{0}\\\\\n{0}&amp;{0}&amp;{0}&amp;{1}\\\\\n\\end{bmatrix}}\\\\\n\\end{lalign*}&quot;,&quot;id&quot;:&quot;2&quot;,&quot;backgroundColorModified&quot;:false,&quot;backgroundColor&quot;:&quot;#FFFFFF&quot;,&quot;aid&quot;:null,&quot;font&quot;:{&quot;family&quot;:&quot;Arial&quot;,&quot;size&quot;:16.5,&quot;color&quot;:&quot;#000000&quot;},&quot;ts&quot;:1630611445548,&quot;cs&quot;:&quot;6wphMPxhKdI2o1dmH1tPfA==&quot;,&quot;size&quot;:{&quot;width&quot;:663.5,&quot;height&quot;:181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4996" y="2916356"/>
            <a:ext cx="3957277" cy="107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 descr="{&quot;font&quot;:{&quot;size&quot;:20,&quot;color&quot;:&quot;#000000&quot;,&quot;family&quot;:&quot;Arial&quot;},&quot;aid&quot;:null,&quot;type&quot;:&quot;gather*&quot;,&quot;code&quot;:&quot;\\begin{gather*}\n{q\\,=\\,\\cos\\left(-0.79\\right)+\\sin\\left(-0.79\\right)1i+\\sin\\left(-0.79\\right)0j+\\sin\\left(-0.79\\right)0k}\\\\\n{q\\,=\\,0.71-0.71i}\t\n\\end{gather*}&quot;,&quot;backgroundColor&quot;:&quot;#FFFFFF&quot;,&quot;backgroundColorModified&quot;:false,&quot;id&quot;:&quot;5&quot;,&quot;ts&quot;:1631315504983,&quot;cs&quot;:&quot;uf8LOi74wCKl97f8f90OXA==&quot;,&quot;size&quot;:{&quot;width&quot;:867,&quot;height&quot;:71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31914" y="2399318"/>
            <a:ext cx="4183442" cy="34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 descr="{&quot;type&quot;:&quot;lalign*&quot;,&quot;id&quot;:&quot;9&quot;,&quot;backgroundColorModified&quot;:false,&quot;font&quot;:{&quot;size&quot;:16.5,&quot;family&quot;:&quot;Arial&quot;,&quot;color&quot;:&quot;#000000&quot;},&quot;code&quot;:&quot;\\begin{lalign*}\n&amp;{R=\\begin{bmatrix}\n{1}&amp;{0}&amp;{0}&amp;{0}\\\\\n{0}&amp;{0}&amp;{1}&amp;{0}\\\\\n{0}&amp;{-1}&amp;{0}&amp;{0}\\\\\n{0}&amp;{0}&amp;{0}&amp;{1}\\\\\n\\end{bmatrix}}\\\\\n\\end{lalign*}&quot;,&quot;backgroundColor&quot;:&quot;#FFFFFF&quot;,&quot;aid&quot;:null,&quot;ts&quot;:1631316388654,&quot;cs&quot;:&quot;nK4qXlr6KIxguwJ00J5o6w==&quot;,&quot;size&quot;:{&quot;width&quot;:228.59999999999994,&quot;height&quot;:134.20000000000002}}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6857" y="4177820"/>
            <a:ext cx="1838772" cy="10793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A5AA29-1B55-9524-9557-A792EF0999E5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8"/>
              </a:rPr>
              <a:t>https://www.web3d.org/documents/specifications/19775-1/V3.3/Part01/fieldsDef.html#SFRotationAndMFRotation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5315</Words>
  <Application>Microsoft Macintosh PowerPoint</Application>
  <PresentationFormat>On-screen Show (16:10)</PresentationFormat>
  <Paragraphs>1651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Verdana</vt:lpstr>
      <vt:lpstr>Personalizar design</vt:lpstr>
      <vt:lpstr>PowerPoint Presentation</vt:lpstr>
      <vt:lpstr>PowerPoint Presentation</vt:lpstr>
      <vt:lpstr>Definindo posição da câmera virtual</vt:lpstr>
      <vt:lpstr>Definindo posição da câmera virtual</vt:lpstr>
      <vt:lpstr>Definindo posição da câmera virtual</vt:lpstr>
      <vt:lpstr>Criando uma esfera no centro do mundo</vt:lpstr>
      <vt:lpstr>Criando um triângulo no centro do mundo</vt:lpstr>
      <vt:lpstr>Novo triângulo ampliado</vt:lpstr>
      <vt:lpstr>Novo triângulo rotacionado</vt:lpstr>
      <vt:lpstr>Novo triângulo rotacionado</vt:lpstr>
      <vt:lpstr>Novo triângulo transladando</vt:lpstr>
      <vt:lpstr>Visualizando de outro ângulo</vt:lpstr>
      <vt:lpstr>Transformação Look-at</vt:lpstr>
      <vt:lpstr>Transformação Look-at (Rotação)</vt:lpstr>
      <vt:lpstr>Transformação Look-at (Translação)</vt:lpstr>
      <vt:lpstr>Transformação Look-at</vt:lpstr>
      <vt:lpstr>Aplicando Look-At</vt:lpstr>
      <vt:lpstr>Matriz Perspectiva</vt:lpstr>
      <vt:lpstr>Matriz Perspectiva</vt:lpstr>
      <vt:lpstr>Matriz Perspectiva</vt:lpstr>
      <vt:lpstr>Aplicando Matriz Perspectiva</vt:lpstr>
      <vt:lpstr>Aplicando Divisão Homogênea</vt:lpstr>
      <vt:lpstr>Aplicando Divisão Homogênea</vt:lpstr>
      <vt:lpstr>Mapeando coordenadas para tela</vt:lpstr>
      <vt:lpstr>Coordenadas de Tela</vt:lpstr>
      <vt:lpstr>Renderização</vt:lpstr>
      <vt:lpstr>Resultado Final</vt:lpstr>
      <vt:lpstr>Revisão Numpy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3</cp:revision>
  <dcterms:modified xsi:type="dcterms:W3CDTF">2023-03-07T01:12:02Z</dcterms:modified>
</cp:coreProperties>
</file>