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0"/>
  </p:notesMasterIdLst>
  <p:sldIdLst>
    <p:sldId id="256" r:id="rId5"/>
    <p:sldId id="258" r:id="rId6"/>
    <p:sldId id="259" r:id="rId7"/>
    <p:sldId id="260" r:id="rId8"/>
    <p:sldId id="264" r:id="rId9"/>
    <p:sldId id="288" r:id="rId10"/>
    <p:sldId id="294" r:id="rId11"/>
    <p:sldId id="265" r:id="rId12"/>
    <p:sldId id="295" r:id="rId13"/>
    <p:sldId id="296" r:id="rId14"/>
    <p:sldId id="297" r:id="rId15"/>
    <p:sldId id="293" r:id="rId16"/>
    <p:sldId id="291" r:id="rId17"/>
    <p:sldId id="292" r:id="rId18"/>
    <p:sldId id="266" r:id="rId19"/>
  </p:sldIdLst>
  <p:sldSz cx="9144000" cy="5143500" type="screen16x9"/>
  <p:notesSz cx="6858000" cy="9144000"/>
  <p:embeddedFontLst>
    <p:embeddedFont>
      <p:font typeface="Inter Tight" panose="020B0604020202020204" charset="0"/>
      <p:regular r:id="rId21"/>
      <p:bold r:id="rId22"/>
      <p:italic r:id="rId23"/>
      <p:boldItalic r:id="rId24"/>
    </p:embeddedFont>
    <p:embeddedFont>
      <p:font typeface="Inter Tight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D67C-334F-94DE-AD7D-68324057A267}" v="13" dt="2024-06-24T17:19:4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EEE4D329-80EA-CE91-09D5-C8F938FB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057DA8D0-F9BE-27FC-5017-B6E19630C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844741EA-56B7-3DF4-5343-2A06B2928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62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F66B3B79-0111-D3C0-92A3-BEB2B8799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0606E23D-7571-C7F7-C943-977F2E535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61599AFE-3EB5-345A-223E-F96AE8C80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11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>
          <a:extLst>
            <a:ext uri="{FF2B5EF4-FFF2-40B4-BE49-F238E27FC236}">
              <a16:creationId xmlns:a16="http://schemas.microsoft.com/office/drawing/2014/main" id="{D939A894-9F76-DCD9-A368-23DE659E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5993fc4a_1_102:notes">
            <a:extLst>
              <a:ext uri="{FF2B5EF4-FFF2-40B4-BE49-F238E27FC236}">
                <a16:creationId xmlns:a16="http://schemas.microsoft.com/office/drawing/2014/main" id="{2106B8D9-F54E-1EF8-D709-67FFF3088E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95993fc4a_1_102:notes">
            <a:extLst>
              <a:ext uri="{FF2B5EF4-FFF2-40B4-BE49-F238E27FC236}">
                <a16:creationId xmlns:a16="http://schemas.microsoft.com/office/drawing/2014/main" id="{14D85B13-99E3-D512-56CC-EE113057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62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0CA66420-ECA0-78E7-3CB3-0185455DB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BFF92CF8-034C-1CAC-908E-28C2449F0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C16175C3-5EAE-089D-99A3-A8C41CE96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2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>
          <a:extLst>
            <a:ext uri="{FF2B5EF4-FFF2-40B4-BE49-F238E27FC236}">
              <a16:creationId xmlns:a16="http://schemas.microsoft.com/office/drawing/2014/main" id="{3C8FA8EB-E2B6-8EA1-5ADC-792202176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5993fc4a_1_102:notes">
            <a:extLst>
              <a:ext uri="{FF2B5EF4-FFF2-40B4-BE49-F238E27FC236}">
                <a16:creationId xmlns:a16="http://schemas.microsoft.com/office/drawing/2014/main" id="{0C478FF8-E317-CD54-A70E-21B98550A9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95993fc4a_1_102:notes">
            <a:extLst>
              <a:ext uri="{FF2B5EF4-FFF2-40B4-BE49-F238E27FC236}">
                <a16:creationId xmlns:a16="http://schemas.microsoft.com/office/drawing/2014/main" id="{FDAF04FA-F46E-BB76-7BE3-6CC565FD8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38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a35eb75d8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a35eb75d8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35eb75d8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35eb75d8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a35eb75d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a35eb75d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940774B7-C161-657A-E8D4-837FBB5E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6CCC0DF5-370A-6ECB-20A2-1A228C0F8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E32E24DE-9445-BE9A-848C-DAB837E24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62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32EB74E9-232C-E97E-0371-FDBF9558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4E97FED7-0871-7C58-4048-D44CD53298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CF40BCA6-04E4-51A6-4AED-ABA739B4E7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41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a35eb75d8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a35eb75d8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4F81001-FF8A-ACFA-F6FA-F904F15D1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a35eb75d8_0_483:notes">
            <a:extLst>
              <a:ext uri="{FF2B5EF4-FFF2-40B4-BE49-F238E27FC236}">
                <a16:creationId xmlns:a16="http://schemas.microsoft.com/office/drawing/2014/main" id="{AF14AC50-B4E0-E616-C05C-FE6CBB7212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a35eb75d8_0_483:notes">
            <a:extLst>
              <a:ext uri="{FF2B5EF4-FFF2-40B4-BE49-F238E27FC236}">
                <a16:creationId xmlns:a16="http://schemas.microsoft.com/office/drawing/2014/main" id="{3F6D5BD7-5251-8FA7-C632-4F573F8F5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88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ack">
  <p:cSld name="TITLE_1_2_1_1">
    <p:bg>
      <p:bgPr>
        <a:solidFill>
          <a:srgbClr val="BE9B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light 1">
  <p:cSld name="TITLE_1_1_7">
    <p:bg>
      <p:bgPr>
        <a:solidFill>
          <a:srgbClr val="FAF5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2" name="Google Shape;3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">
  <p:cSld name="TITLE_1_1_6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" name="Google Shape;3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">
  <p:cSld name="TITLE_1_1_6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2">
  <p:cSld name="TITLE_1_1_6_1">
    <p:bg>
      <p:bgPr>
        <a:solidFill>
          <a:srgbClr val="BE9B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" name="Google Shape;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2">
  <p:cSld name="TITLE_1_1_6_2_1">
    <p:bg>
      <p:bgPr>
        <a:solidFill>
          <a:srgbClr val="BE9B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sz="1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dark">
  <p:cSld name="TITLE_1_1_6_2_1_1">
    <p:bg>
      <p:bgPr>
        <a:solidFill>
          <a:srgbClr val="24238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sz="3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5" name="Google Shape;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purple">
  <p:cSld name="TITLE_1_1_5">
    <p:bg>
      <p:bgPr>
        <a:solidFill>
          <a:srgbClr val="BE9B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white">
  <p:cSld name="TITLE_1_1_5_2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dark">
  <p:cSld name="TITLE_1_1_5_1">
    <p:bg>
      <p:bgPr>
        <a:solidFill>
          <a:srgbClr val="24238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7" name="Google Shape;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TITLE_1_1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lue">
  <p:cSld name="TITLE_1_1_4_2">
    <p:bg>
      <p:bgPr>
        <a:solidFill>
          <a:srgbClr val="5370E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ark">
  <p:cSld name="TITLE_1_1_4_1">
    <p:bg>
      <p:bgPr>
        <a:solidFill>
          <a:srgbClr val="24238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>
            <a:spLocks noGrp="1"/>
          </p:cNvSpPr>
          <p:nvPr>
            <p:ph type="pic" idx="2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purple">
  <p:cSld name="TITLE_1_1_3">
    <p:bg>
      <p:bgPr>
        <a:solidFill>
          <a:srgbClr val="BE9B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sz="100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1" name="Google Shape;1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TITLE_1_1_3_1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sz="100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">
  <p:cSld name="TITLE_1_1_3_1_1">
    <p:bg>
      <p:bgPr>
        <a:solidFill>
          <a:srgbClr val="242385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sz="1000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9" name="Google Shape;10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">
  <p:cSld name="TITLE_1_1_3_1_1_1">
    <p:bg>
      <p:bgPr>
        <a:solidFill>
          <a:srgbClr val="5370E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sz="10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13" name="Google Shape;11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hite">
  <p:cSld name="TITLE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6" name="Google Shape;116;p3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7" name="Google Shape;11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purple">
  <p:cSld name="TITLE_1_1_2_1">
    <p:bg>
      <p:bgPr>
        <a:solidFill>
          <a:srgbClr val="BE9B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0" name="Google Shape;120;p3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1" name="Google Shape;12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TITLE_1_3_1_1">
    <p:bg>
      <p:bgPr>
        <a:solidFill>
          <a:srgbClr val="BE9B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blue">
  <p:cSld name="TITLE_1_1_2_1_1_1">
    <p:bg>
      <p:bgPr>
        <a:solidFill>
          <a:srgbClr val="5370E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8" name="Google Shape;128;p35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9" name="Google Shape;12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Dark">
  <p:cSld name="TITLE_1_1_1">
    <p:bg>
      <p:bgPr>
        <a:solidFill>
          <a:srgbClr val="24238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2" name="Google Shape;13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purple">
  <p:cSld name="TITLE_1_1_1_1">
    <p:bg>
      <p:bgPr>
        <a:solidFill>
          <a:srgbClr val="BE9B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5" name="Google Shape;13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blue">
  <p:cSld name="TITLE_1_1_1_1_1">
    <p:bg>
      <p:bgPr>
        <a:solidFill>
          <a:srgbClr val="5370E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8" name="Google Shape;13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TITLE_1_3_1_1_1">
    <p:bg>
      <p:bgPr>
        <a:solidFill>
          <a:srgbClr val="FAF5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TITLE_1_3_1_1_1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TITLE_1_3_1_1_1_1_1">
    <p:bg>
      <p:bgPr>
        <a:solidFill>
          <a:srgbClr val="24238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TITLE_1_3_1_1_1_1_1_1">
    <p:bg>
      <p:bgPr>
        <a:solidFill>
          <a:srgbClr val="5370E7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Yellow">
  <p:cSld name="TITLE_1_2_1">
    <p:bg>
      <p:bgPr>
        <a:solidFill>
          <a:srgbClr val="5370E7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povicirobert/iot-monitoring-station/tree/master/lessons/04/dem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povicirobert/iot-monitoring-station/tree/master/lessons/04/homewor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EA2E9175-178C-1035-5B50-5C1F0F2B2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71A6A166-0BBA-F58A-20F2-A4A91D3DE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469" y="463059"/>
            <a:ext cx="6521645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Volume Mapping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E77ED06F-1050-7487-2A05-CE5A80FCDAD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68768" y="1376804"/>
            <a:ext cx="8461763" cy="2972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/>
              <a:t>What are Volumes?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Persistent Storage</a:t>
            </a:r>
            <a:r>
              <a:rPr lang="en-US" dirty="0"/>
              <a:t>: Volumes are used to store data outside of containers, ensuring data persists even if the container is removed or recreated.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Sharing</a:t>
            </a:r>
            <a:r>
              <a:rPr lang="en-US" dirty="0"/>
              <a:t>: Volumes allow multiple containers to share data and communicate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Isolation</a:t>
            </a:r>
            <a:r>
              <a:rPr lang="en-US" dirty="0"/>
              <a:t>: Data in volumes is isolated from the container's filesystem, reducing the risk of data loss when containers are updated.</a:t>
            </a:r>
          </a:p>
          <a:p>
            <a:pPr marL="13335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Why Volumes Are Needed: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Persistence</a:t>
            </a:r>
            <a:r>
              <a:rPr lang="en-US" dirty="0"/>
              <a:t>: Ensures critical data is not lost when containers stop or are deleted.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Easier management of large datasets or databases that need to persist between container restarts.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Backup &amp; Restore</a:t>
            </a:r>
            <a:r>
              <a:rPr lang="en-US" dirty="0"/>
              <a:t>: Allows backup and restoration of data without affecting the container itself.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FF12A37F-EA8A-2C17-4B83-B22968DE45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09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F4C20558-07BE-B6E3-7807-9BEAB57D4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92E33DF8-49FF-56CD-A1E2-DE887DAC2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469" y="463059"/>
            <a:ext cx="6521645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 Mapping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CA5A95E4-816F-B83E-0BE2-64C13A1F8C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68768" y="1376804"/>
            <a:ext cx="8461763" cy="2972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/>
              <a:t>What is Port Mapping?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Expose Ports</a:t>
            </a:r>
            <a:r>
              <a:rPr lang="en-US" dirty="0"/>
              <a:t>: Port mapping connects a container’s internal ports to the host machine, making the container's services accessible externally.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Format </a:t>
            </a:r>
            <a:r>
              <a:rPr lang="en-US" b="1" dirty="0" err="1"/>
              <a:t>hostPort:containerPort</a:t>
            </a:r>
            <a:r>
              <a:rPr lang="en-US" b="1" dirty="0"/>
              <a:t> </a:t>
            </a:r>
            <a:r>
              <a:rPr lang="en-US" dirty="0"/>
              <a:t>exposes internal container port to the host machine</a:t>
            </a:r>
            <a:endParaRPr lang="en-US" b="1" dirty="0"/>
          </a:p>
          <a:p>
            <a:pPr marL="13335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Why Port Mapping is Needed: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Accessing Services</a:t>
            </a:r>
            <a:r>
              <a:rPr lang="en-US" dirty="0"/>
              <a:t>: Enables external clients or users to interact with services running inside a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 Isolation</a:t>
            </a:r>
            <a:r>
              <a:rPr lang="en-US" dirty="0"/>
              <a:t>: Allows services in containers to be accessed in a controlled manner without exposing all container ports to the host.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BF8FC64A-09FC-E6E6-0CA0-6FB69C87A3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21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>
          <a:extLst>
            <a:ext uri="{FF2B5EF4-FFF2-40B4-BE49-F238E27FC236}">
              <a16:creationId xmlns:a16="http://schemas.microsoft.com/office/drawing/2014/main" id="{F781F4E6-6C97-ECAE-A9A3-5B6AFC951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>
            <a:extLst>
              <a:ext uri="{FF2B5EF4-FFF2-40B4-BE49-F238E27FC236}">
                <a16:creationId xmlns:a16="http://schemas.microsoft.com/office/drawing/2014/main" id="{51E0B292-3216-37C1-5DE2-901CE294F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50" y="1558800"/>
            <a:ext cx="82209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0" dirty="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  <a:hlinkClick r:id="rId3"/>
              </a:rPr>
              <a:t>Demo</a:t>
            </a:r>
            <a:endParaRPr sz="12500" dirty="0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1" name="Google Shape;211;p50">
            <a:extLst>
              <a:ext uri="{FF2B5EF4-FFF2-40B4-BE49-F238E27FC236}">
                <a16:creationId xmlns:a16="http://schemas.microsoft.com/office/drawing/2014/main" id="{A1D7E702-CD98-B935-A4E9-A0AE024DFB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28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2BF58E40-5AFC-7A89-8032-344A090E7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2539F696-7898-05B6-13B7-3ED557840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46A0C5ED-6AA8-4474-DD1B-2A51BBC361E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9600" y="1699749"/>
            <a:ext cx="7292922" cy="19476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b="1" dirty="0"/>
              <a:t>Access the Assignment</a:t>
            </a:r>
            <a:r>
              <a:rPr lang="en-US" dirty="0"/>
              <a:t>: Find it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Follow the README</a:t>
            </a:r>
            <a:r>
              <a:rPr lang="en-US" dirty="0"/>
              <a:t>: Carefully read and follow the instructions from the README</a:t>
            </a:r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Need Help?</a:t>
            </a:r>
            <a:r>
              <a:rPr lang="en-US" dirty="0"/>
              <a:t>: Post any questions in the Slack group for support</a:t>
            </a:r>
            <a:endParaRPr lang="en-US" b="1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5B943354-1BF3-44E3-614E-EFF739AFC0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76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>
          <a:extLst>
            <a:ext uri="{FF2B5EF4-FFF2-40B4-BE49-F238E27FC236}">
              <a16:creationId xmlns:a16="http://schemas.microsoft.com/office/drawing/2014/main" id="{F82B580E-9C6A-1BC5-EA15-1B1406BC8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>
            <a:extLst>
              <a:ext uri="{FF2B5EF4-FFF2-40B4-BE49-F238E27FC236}">
                <a16:creationId xmlns:a16="http://schemas.microsoft.com/office/drawing/2014/main" id="{4B7FA3E4-AF39-FC93-7D9E-6512317D9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50" y="1558800"/>
            <a:ext cx="82209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0" dirty="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Q&amp;A</a:t>
            </a:r>
            <a:endParaRPr sz="12500" dirty="0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1" name="Google Shape;211;p50">
            <a:extLst>
              <a:ext uri="{FF2B5EF4-FFF2-40B4-BE49-F238E27FC236}">
                <a16:creationId xmlns:a16="http://schemas.microsoft.com/office/drawing/2014/main" id="{8CFE1001-E4E2-0277-0E1F-89BD2978B5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75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72" y="3847899"/>
            <a:ext cx="5194202" cy="1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1" y="1872464"/>
            <a:ext cx="9143999" cy="28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Lesson 04</a:t>
            </a:r>
            <a:br>
              <a:rPr lang="en" sz="6400" dirty="0"/>
            </a:br>
            <a:r>
              <a:rPr lang="en" sz="6400" dirty="0"/>
              <a:t>-Multi Container Apps-</a:t>
            </a:r>
            <a:endParaRPr sz="6400" dirty="0"/>
          </a:p>
        </p:txBody>
      </p:sp>
      <p:sp>
        <p:nvSpPr>
          <p:cNvPr id="156" name="Google Shape;156;p4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07/2025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/>
          <p:nvPr/>
        </p:nvSpPr>
        <p:spPr>
          <a:xfrm>
            <a:off x="4462350" y="1965749"/>
            <a:ext cx="4218000" cy="206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-US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Single Container Management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-US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Multi Container Management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-US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Docker-Compose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Demo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Homework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Q&amp;A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pic>
        <p:nvPicPr>
          <p:cNvPr id="162" name="Google Shape;1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6768136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 Container Management</a:t>
            </a:r>
            <a:endParaRPr dirty="0"/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2"/>
          </p:nvPr>
        </p:nvSpPr>
        <p:spPr>
          <a:xfrm>
            <a:off x="249738" y="1344161"/>
            <a:ext cx="8434661" cy="2846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dirty="0"/>
              <a:t>Single Container Management involves handling the lifecycle of one isolated container, ensuring</a:t>
            </a:r>
          </a:p>
          <a:p>
            <a:pPr>
              <a:buNone/>
            </a:pPr>
            <a:r>
              <a:rPr lang="en-US" dirty="0"/>
              <a:t>it runs smoothly, is properly configured, and is efficiently maintained throughout its usage.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Key Aspects of Single Container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Container Creation</a:t>
            </a:r>
            <a:r>
              <a:rPr lang="en-US" dirty="0"/>
              <a:t> → Build and configure a container with the required dependencies and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Starting &amp; Stopping</a:t>
            </a:r>
            <a:r>
              <a:rPr lang="en-US" dirty="0"/>
              <a:t> → Launch and shut down the container as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Allocation</a:t>
            </a:r>
            <a:r>
              <a:rPr lang="en-US" dirty="0"/>
              <a:t> → Set limits for CPU, memory, and storage for the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Logs &amp; Monitoring</a:t>
            </a:r>
            <a:r>
              <a:rPr lang="en-US" dirty="0"/>
              <a:t> → Track container performance and debug using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Updates &amp; Patches</a:t>
            </a:r>
            <a:r>
              <a:rPr lang="en-US" dirty="0"/>
              <a:t> → Manage updates to the container image and apply security patches.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Isolation</a:t>
            </a:r>
            <a:r>
              <a:rPr lang="en-US" dirty="0"/>
              <a:t> → Keep the container isolated from other applications for security and stability.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70" name="Google Shape;1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174928" y="573511"/>
            <a:ext cx="8531375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/>
              <a:t>Manually Managing a Single Container is Easy… But What About 100 Containers?</a:t>
            </a:r>
            <a:endParaRPr sz="6400" dirty="0"/>
          </a:p>
        </p:txBody>
      </p:sp>
      <p:pic>
        <p:nvPicPr>
          <p:cNvPr id="195" name="Google Shape;1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CC3C89C1-0AEF-0A29-0DBF-FDD8BA7EB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70459306-9254-E9E5-35E8-2E01C3B61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469" y="463059"/>
            <a:ext cx="6521645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 Container Management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61DBB660-5D88-C8E0-3D58-851BDDC813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68768" y="1408609"/>
            <a:ext cx="8461763" cy="2972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dirty="0"/>
              <a:t>When dealing with multiple containers, coordination and automation are key to ensuring they </a:t>
            </a:r>
          </a:p>
          <a:p>
            <a:pPr>
              <a:buNone/>
            </a:pPr>
            <a:r>
              <a:rPr lang="en-US" dirty="0"/>
              <a:t>work together smoothly and efficiently.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Key Aspects of Multi-Container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Orchestration</a:t>
            </a:r>
            <a:r>
              <a:rPr lang="en-US" dirty="0"/>
              <a:t> → Coordinating the deployment, scaling, and management of multiple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Networking</a:t>
            </a:r>
            <a:r>
              <a:rPr lang="en-US" dirty="0"/>
              <a:t> → Ensuring containers can communicate securely and efficiently across different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Load Balancing</a:t>
            </a:r>
            <a:r>
              <a:rPr lang="en-US" dirty="0"/>
              <a:t> → Distributing traffic evenly across containers to maintain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Scaling</a:t>
            </a:r>
            <a:r>
              <a:rPr lang="en-US" dirty="0"/>
              <a:t> → Automatically adjusting the number of containers based on traffic or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Fault Tolerance</a:t>
            </a:r>
            <a:r>
              <a:rPr lang="en-US" dirty="0"/>
              <a:t> → Ensuring containers restart or are replaced in case of failure for continuous service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Management</a:t>
            </a:r>
            <a:r>
              <a:rPr lang="en-US" dirty="0"/>
              <a:t> → Allocating resources like CPU and memory to prevent overuse and ensure optimal performance.</a:t>
            </a:r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2D2C9D4B-2E47-04C9-7E68-F23631562C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4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AF3EC637-D379-9C92-66F6-66A263B3D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E507280E-6362-9213-233F-5088B3F23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469" y="463059"/>
            <a:ext cx="6521645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Compose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051D5ED3-3641-BC74-0545-16B100CFCA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68768" y="1376804"/>
            <a:ext cx="8461763" cy="2972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dirty="0"/>
              <a:t>Docker Compose is a tool that simplifies the management of multi-container Docker applications. It </a:t>
            </a:r>
          </a:p>
          <a:p>
            <a:pPr>
              <a:buNone/>
            </a:pPr>
            <a:r>
              <a:rPr lang="en-US" dirty="0"/>
              <a:t>allows you to define and run multiple containers as a single service using a </a:t>
            </a:r>
            <a:r>
              <a:rPr lang="en-US" b="1" dirty="0"/>
              <a:t>YAML file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Key Features of Docker Compose: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Define Multi-Container Environments</a:t>
            </a:r>
            <a:r>
              <a:rPr lang="en-US" dirty="0"/>
              <a:t> → Use a single configuration file to define services, networks, and volumes.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Management</a:t>
            </a:r>
            <a:r>
              <a:rPr lang="en-US" dirty="0"/>
              <a:t> → Easily start, stop, and manage multiple containers with a single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Networking</a:t>
            </a:r>
            <a:r>
              <a:rPr lang="en-US" dirty="0"/>
              <a:t> → Automatically creates a network for containers to communicate with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Scaling</a:t>
            </a:r>
            <a:r>
              <a:rPr lang="en-US" dirty="0"/>
              <a:t> → Scale services up or down to match demand with a simple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 Variables</a:t>
            </a:r>
            <a:r>
              <a:rPr lang="en-US" dirty="0"/>
              <a:t> → Manage environment variables for different containers in the same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Volumes</a:t>
            </a:r>
            <a:r>
              <a:rPr lang="en-US" dirty="0"/>
              <a:t> → Easily mount persistent data volumes across containers.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A18FD011-C76C-FD78-B014-FF9665D891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6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sea creature&#10;&#10;AI-generated content may be incorrect.">
            <a:extLst>
              <a:ext uri="{FF2B5EF4-FFF2-40B4-BE49-F238E27FC236}">
                <a16:creationId xmlns:a16="http://schemas.microsoft.com/office/drawing/2014/main" id="{0ED75C72-D35B-4DB1-662F-436F38C3C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" y="31171"/>
            <a:ext cx="9031758" cy="50811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AC7F2A22-0B20-6F0C-C7E5-AFA23BAE8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>
            <a:extLst>
              <a:ext uri="{FF2B5EF4-FFF2-40B4-BE49-F238E27FC236}">
                <a16:creationId xmlns:a16="http://schemas.microsoft.com/office/drawing/2014/main" id="{7503604B-5FA1-209B-96AE-66D3D2C92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538" y="1037750"/>
            <a:ext cx="8531375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/>
              <a:t>Volume and Port Mapping in Docker</a:t>
            </a:r>
            <a:endParaRPr sz="6400" dirty="0"/>
          </a:p>
        </p:txBody>
      </p:sp>
      <p:pic>
        <p:nvPicPr>
          <p:cNvPr id="195" name="Google Shape;195;p47">
            <a:extLst>
              <a:ext uri="{FF2B5EF4-FFF2-40B4-BE49-F238E27FC236}">
                <a16:creationId xmlns:a16="http://schemas.microsoft.com/office/drawing/2014/main" id="{E6817676-4E28-10AF-9D96-1FB5860A1D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3552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SessionNo xmlns="a1200294-7566-47bd-bcc6-0c4e5d371f43">1</SessionNo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Props1.xml><?xml version="1.0" encoding="utf-8"?>
<ds:datastoreItem xmlns:ds="http://schemas.openxmlformats.org/officeDocument/2006/customXml" ds:itemID="{15B5AC1E-3F8B-4736-B201-2EF42848A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00294-7566-47bd-bcc6-0c4e5d371f43"/>
    <ds:schemaRef ds:uri="babfc5af-ba08-4223-8118-2e61d29797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1C174-D453-4914-8411-DE970D7B27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C38A34-1C09-44AF-A4CC-A67B6F751BAC}">
  <ds:schemaRefs>
    <ds:schemaRef ds:uri="http://schemas.microsoft.com/office/2006/metadata/properties"/>
    <ds:schemaRef ds:uri="http://schemas.microsoft.com/office/infopath/2007/PartnerControls"/>
    <ds:schemaRef ds:uri="babfc5af-ba08-4223-8118-2e61d2979772"/>
    <ds:schemaRef ds:uri="a1200294-7566-47bd-bcc6-0c4e5d371f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655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 Neue</vt:lpstr>
      <vt:lpstr>Inter Tight Light</vt:lpstr>
      <vt:lpstr>Inter Tight</vt:lpstr>
      <vt:lpstr>Arial</vt:lpstr>
      <vt:lpstr>Simple Light</vt:lpstr>
      <vt:lpstr>PowerPoint Presentation</vt:lpstr>
      <vt:lpstr>Lesson 04 -Multi Container Apps-</vt:lpstr>
      <vt:lpstr>PowerPoint Presentation</vt:lpstr>
      <vt:lpstr>Single Container Management</vt:lpstr>
      <vt:lpstr>Manually Managing a Single Container is Easy… But What About 100 Containers?</vt:lpstr>
      <vt:lpstr>Multi Container Management</vt:lpstr>
      <vt:lpstr>Docker Compose</vt:lpstr>
      <vt:lpstr>PowerPoint Presentation</vt:lpstr>
      <vt:lpstr>Volume and Port Mapping in Docker</vt:lpstr>
      <vt:lpstr>Volume Mapping</vt:lpstr>
      <vt:lpstr>Port Mapping</vt:lpstr>
      <vt:lpstr>Demo</vt:lpstr>
      <vt:lpstr>Homework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Robert-Adrian POPOVICI (119389)</cp:lastModifiedBy>
  <cp:revision>78</cp:revision>
  <dcterms:modified xsi:type="dcterms:W3CDTF">2025-03-22T12:42:31Z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