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4"/>
  </p:sldMasterIdLst>
  <p:notesMasterIdLst>
    <p:notesMasterId r:id="rId16"/>
  </p:notesMasterIdLst>
  <p:sldIdLst>
    <p:sldId id="256" r:id="rId5"/>
    <p:sldId id="258" r:id="rId6"/>
    <p:sldId id="259" r:id="rId7"/>
    <p:sldId id="260" r:id="rId8"/>
    <p:sldId id="294" r:id="rId9"/>
    <p:sldId id="288" r:id="rId10"/>
    <p:sldId id="295" r:id="rId11"/>
    <p:sldId id="293" r:id="rId12"/>
    <p:sldId id="291" r:id="rId13"/>
    <p:sldId id="292" r:id="rId14"/>
    <p:sldId id="266" r:id="rId15"/>
  </p:sldIdLst>
  <p:sldSz cx="9144000" cy="5143500" type="screen16x9"/>
  <p:notesSz cx="6858000" cy="9144000"/>
  <p:embeddedFontLst>
    <p:embeddedFont>
      <p:font typeface="Inter Tight" panose="020B0604020202020204" charset="0"/>
      <p:regular r:id="rId17"/>
      <p:bold r:id="rId18"/>
      <p:italic r:id="rId19"/>
      <p:boldItalic r:id="rId20"/>
    </p:embeddedFont>
    <p:embeddedFont>
      <p:font typeface="Inter Tight Ligh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0D67C-334F-94DE-AD7D-68324057A267}" v="13" dt="2024-06-24T17:19:41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95993fc4a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95993fc4a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a35eb75d8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a35eb75d8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a35eb75d8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a35eb75d8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a35eb75d8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a35eb75d8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>
          <a:extLst>
            <a:ext uri="{FF2B5EF4-FFF2-40B4-BE49-F238E27FC236}">
              <a16:creationId xmlns:a16="http://schemas.microsoft.com/office/drawing/2014/main" id="{940774B7-C161-657A-E8D4-837FBB5E3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a35eb75d8_0_458:notes">
            <a:extLst>
              <a:ext uri="{FF2B5EF4-FFF2-40B4-BE49-F238E27FC236}">
                <a16:creationId xmlns:a16="http://schemas.microsoft.com/office/drawing/2014/main" id="{6CCC0DF5-370A-6ECB-20A2-1A228C0F8B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a35eb75d8_0_458:notes">
            <a:extLst>
              <a:ext uri="{FF2B5EF4-FFF2-40B4-BE49-F238E27FC236}">
                <a16:creationId xmlns:a16="http://schemas.microsoft.com/office/drawing/2014/main" id="{E32E24DE-9445-BE9A-848C-DAB837E24B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629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>
          <a:extLst>
            <a:ext uri="{FF2B5EF4-FFF2-40B4-BE49-F238E27FC236}">
              <a16:creationId xmlns:a16="http://schemas.microsoft.com/office/drawing/2014/main" id="{D939A894-9F76-DCD9-A368-23DE659E0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95993fc4a_1_102:notes">
            <a:extLst>
              <a:ext uri="{FF2B5EF4-FFF2-40B4-BE49-F238E27FC236}">
                <a16:creationId xmlns:a16="http://schemas.microsoft.com/office/drawing/2014/main" id="{2106B8D9-F54E-1EF8-D709-67FFF3088E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c95993fc4a_1_102:notes">
            <a:extLst>
              <a:ext uri="{FF2B5EF4-FFF2-40B4-BE49-F238E27FC236}">
                <a16:creationId xmlns:a16="http://schemas.microsoft.com/office/drawing/2014/main" id="{14D85B13-99E3-D512-56CC-EE11305754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962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>
          <a:extLst>
            <a:ext uri="{FF2B5EF4-FFF2-40B4-BE49-F238E27FC236}">
              <a16:creationId xmlns:a16="http://schemas.microsoft.com/office/drawing/2014/main" id="{0CA66420-ECA0-78E7-3CB3-0185455DB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a35eb75d8_0_458:notes">
            <a:extLst>
              <a:ext uri="{FF2B5EF4-FFF2-40B4-BE49-F238E27FC236}">
                <a16:creationId xmlns:a16="http://schemas.microsoft.com/office/drawing/2014/main" id="{BFF92CF8-034C-1CAC-908E-28C2449F0F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a35eb75d8_0_458:notes">
            <a:extLst>
              <a:ext uri="{FF2B5EF4-FFF2-40B4-BE49-F238E27FC236}">
                <a16:creationId xmlns:a16="http://schemas.microsoft.com/office/drawing/2014/main" id="{C16175C3-5EAE-089D-99A3-A8C41CE96F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420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>
          <a:extLst>
            <a:ext uri="{FF2B5EF4-FFF2-40B4-BE49-F238E27FC236}">
              <a16:creationId xmlns:a16="http://schemas.microsoft.com/office/drawing/2014/main" id="{3C8FA8EB-E2B6-8EA1-5ADC-792202176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95993fc4a_1_102:notes">
            <a:extLst>
              <a:ext uri="{FF2B5EF4-FFF2-40B4-BE49-F238E27FC236}">
                <a16:creationId xmlns:a16="http://schemas.microsoft.com/office/drawing/2014/main" id="{0C478FF8-E317-CD54-A70E-21B98550A9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c95993fc4a_1_102:notes">
            <a:extLst>
              <a:ext uri="{FF2B5EF4-FFF2-40B4-BE49-F238E27FC236}">
                <a16:creationId xmlns:a16="http://schemas.microsoft.com/office/drawing/2014/main" id="{FDAF04FA-F46E-BB76-7BE3-6CC565FD8F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3138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a35eb75d8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ca35eb75d8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" type="title">
  <p:cSld name="TITL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Black">
  <p:cSld name="TITLE_1_2_1_1">
    <p:bg>
      <p:bgPr>
        <a:solidFill>
          <a:srgbClr val="BE9B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>
            <a:spLocks noGrp="1"/>
          </p:cNvSpPr>
          <p:nvPr>
            <p:ph type="title"/>
          </p:nvPr>
        </p:nvSpPr>
        <p:spPr>
          <a:xfrm>
            <a:off x="395875" y="1180700"/>
            <a:ext cx="5948100" cy="2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Inter Tight"/>
              <a:buNone/>
              <a:defRPr sz="7500"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title" idx="2"/>
          </p:nvPr>
        </p:nvSpPr>
        <p:spPr>
          <a:xfrm>
            <a:off x="395875" y="4457100"/>
            <a:ext cx="58206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pic>
        <p:nvPicPr>
          <p:cNvPr id="25" name="Google Shape;2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9000" y="411400"/>
            <a:ext cx="2845189" cy="2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copy">
  <p:cSld name="TITLE_1_1_6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3500"/>
              <a:buFont typeface="Inter Tight"/>
              <a:buNone/>
              <a:defRPr sz="3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459600" y="17967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36" name="Google Shape;36;p14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37" name="Google Shape;3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+ Subhead + copy">
  <p:cSld name="TITLE_1_1_6_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>
            <a:spLocks noGrp="1"/>
          </p:cNvSpPr>
          <p:nvPr>
            <p:ph type="subTitle" idx="1"/>
          </p:nvPr>
        </p:nvSpPr>
        <p:spPr>
          <a:xfrm>
            <a:off x="459600" y="1742563"/>
            <a:ext cx="35946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1500"/>
              <a:buFont typeface="Inter Tight"/>
              <a:buNone/>
              <a:defRPr sz="1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3500"/>
              <a:buFont typeface="Inter Tight"/>
              <a:buNone/>
              <a:defRPr sz="3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2"/>
          </p:nvPr>
        </p:nvSpPr>
        <p:spPr>
          <a:xfrm>
            <a:off x="459600" y="23301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42" name="Google Shape;42;p15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43" name="Google Shape;4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copy 2">
  <p:cSld name="TITLE_1_1_6_1">
    <p:bg>
      <p:bgPr>
        <a:solidFill>
          <a:srgbClr val="BE9BFF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3500"/>
              <a:buFont typeface="Inter Tight"/>
              <a:buNone/>
              <a:defRPr sz="3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459600" y="17967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47" name="Google Shape;47;p16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48" name="Google Shape;4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+ Subhead + copy 2">
  <p:cSld name="TITLE_1_1_6_2_1">
    <p:bg>
      <p:bgPr>
        <a:solidFill>
          <a:srgbClr val="BE9B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subTitle" idx="1"/>
          </p:nvPr>
        </p:nvSpPr>
        <p:spPr>
          <a:xfrm>
            <a:off x="459600" y="1742563"/>
            <a:ext cx="35946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None/>
              <a:defRPr sz="1500"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3500"/>
              <a:buFont typeface="Inter Tight"/>
              <a:buNone/>
              <a:defRPr sz="3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2"/>
          </p:nvPr>
        </p:nvSpPr>
        <p:spPr>
          <a:xfrm>
            <a:off x="459600" y="23301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53" name="Google Shape;53;p17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54" name="Google Shape;5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+ Subhead + copy dark">
  <p:cSld name="TITLE_1_1_6_2_1_1">
    <p:bg>
      <p:bgPr>
        <a:solidFill>
          <a:srgbClr val="242385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>
            <a:spLocks noGrp="1"/>
          </p:cNvSpPr>
          <p:nvPr>
            <p:ph type="subTitle" idx="1"/>
          </p:nvPr>
        </p:nvSpPr>
        <p:spPr>
          <a:xfrm>
            <a:off x="459600" y="1742563"/>
            <a:ext cx="35946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1500"/>
              <a:buFont typeface="Inter Tight"/>
              <a:buNone/>
              <a:defRPr sz="1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ter Tight"/>
              <a:buNone/>
              <a:defRPr sz="3500"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body" idx="2"/>
          </p:nvPr>
        </p:nvSpPr>
        <p:spPr>
          <a:xfrm>
            <a:off x="459600" y="23301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64" name="Google Shape;64;p19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65" name="Google Shape;6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mall purple">
  <p:cSld name="TITLE_1_1_5">
    <p:bg>
      <p:bgPr>
        <a:solidFill>
          <a:srgbClr val="BE9B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4555000" y="0"/>
            <a:ext cx="4589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69" name="Google Shape;6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mall white">
  <p:cSld name="TITLE_1_1_5_2"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>
            <a:spLocks noGrp="1"/>
          </p:cNvSpPr>
          <p:nvPr>
            <p:ph type="pic" idx="2"/>
          </p:nvPr>
        </p:nvSpPr>
        <p:spPr>
          <a:xfrm>
            <a:off x="4555000" y="0"/>
            <a:ext cx="4589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1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73" name="Google Shape;7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mall dark">
  <p:cSld name="TITLE_1_1_5_1">
    <p:bg>
      <p:bgPr>
        <a:solidFill>
          <a:srgbClr val="242385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>
            <a:spLocks noGrp="1"/>
          </p:cNvSpPr>
          <p:nvPr>
            <p:ph type="pic" idx="2"/>
          </p:nvPr>
        </p:nvSpPr>
        <p:spPr>
          <a:xfrm>
            <a:off x="4555000" y="0"/>
            <a:ext cx="4589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2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77" name="Google Shape;7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">
  <p:cSld name="TITLE_1_1_4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>
            <a:spLocks noGrp="1"/>
          </p:cNvSpPr>
          <p:nvPr>
            <p:ph type="pic" idx="2"/>
          </p:nvPr>
        </p:nvSpPr>
        <p:spPr>
          <a:xfrm>
            <a:off x="459625" y="501675"/>
            <a:ext cx="8220900" cy="39177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24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85" name="Google Shape;8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TITLE_1_3_1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lue">
  <p:cSld name="TITLE_1_1_4_2">
    <p:bg>
      <p:bgPr>
        <a:solidFill>
          <a:srgbClr val="5370E7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>
            <a:spLocks noGrp="1"/>
          </p:cNvSpPr>
          <p:nvPr>
            <p:ph type="pic" idx="2"/>
          </p:nvPr>
        </p:nvSpPr>
        <p:spPr>
          <a:xfrm>
            <a:off x="459625" y="501675"/>
            <a:ext cx="8220900" cy="39177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26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93" name="Google Shape;9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dark">
  <p:cSld name="TITLE_1_1_4_1">
    <p:bg>
      <p:bgPr>
        <a:solidFill>
          <a:srgbClr val="242385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7"/>
          <p:cNvSpPr>
            <a:spLocks noGrp="1"/>
          </p:cNvSpPr>
          <p:nvPr>
            <p:ph type="pic" idx="2"/>
          </p:nvPr>
        </p:nvSpPr>
        <p:spPr>
          <a:xfrm>
            <a:off x="459600" y="536700"/>
            <a:ext cx="8220900" cy="39177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27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97" name="Google Shape;9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purple">
  <p:cSld name="TITLE_1_1_3">
    <p:bg>
      <p:bgPr>
        <a:solidFill>
          <a:srgbClr val="BE9B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8"/>
          <p:cNvSpPr txBox="1">
            <a:spLocks noGrp="1"/>
          </p:cNvSpPr>
          <p:nvPr>
            <p:ph type="title"/>
          </p:nvPr>
        </p:nvSpPr>
        <p:spPr>
          <a:xfrm>
            <a:off x="425600" y="509900"/>
            <a:ext cx="8220900" cy="35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Inter Tight"/>
              <a:buNone/>
              <a:defRPr sz="100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100" name="Google Shape;100;p28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01" name="Google Shape;101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TITLE_1_1_3_1"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9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04" name="Google Shape;104;p29"/>
          <p:cNvSpPr txBox="1">
            <a:spLocks noGrp="1"/>
          </p:cNvSpPr>
          <p:nvPr>
            <p:ph type="title"/>
          </p:nvPr>
        </p:nvSpPr>
        <p:spPr>
          <a:xfrm>
            <a:off x="425600" y="509900"/>
            <a:ext cx="8220900" cy="35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10000"/>
              <a:buFont typeface="Inter Tight"/>
              <a:buNone/>
              <a:defRPr sz="10000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pic>
        <p:nvPicPr>
          <p:cNvPr id="105" name="Google Shape;105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lue">
  <p:cSld name="TITLE_1_1_3_1_1_1">
    <p:bg>
      <p:bgPr>
        <a:solidFill>
          <a:srgbClr val="5370E7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1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12" name="Google Shape;112;p31"/>
          <p:cNvSpPr txBox="1">
            <a:spLocks noGrp="1"/>
          </p:cNvSpPr>
          <p:nvPr>
            <p:ph type="title"/>
          </p:nvPr>
        </p:nvSpPr>
        <p:spPr>
          <a:xfrm>
            <a:off x="425600" y="509900"/>
            <a:ext cx="8220900" cy="35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0"/>
              <a:buFont typeface="Inter Tight"/>
              <a:buNone/>
              <a:defRPr sz="100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pic>
        <p:nvPicPr>
          <p:cNvPr id="113" name="Google Shape;113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white">
  <p:cSld name="TITLE_1_1_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2"/>
          <p:cNvSpPr txBox="1"/>
          <p:nvPr/>
        </p:nvSpPr>
        <p:spPr>
          <a:xfrm>
            <a:off x="459600" y="2192550"/>
            <a:ext cx="2710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sz="5000" b="1">
              <a:solidFill>
                <a:srgbClr val="5370E7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16" name="Google Shape;116;p32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17" name="Google Shape;117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purple">
  <p:cSld name="TITLE_1_1_2_1">
    <p:bg>
      <p:bgPr>
        <a:solidFill>
          <a:srgbClr val="BE9B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3"/>
          <p:cNvSpPr txBox="1"/>
          <p:nvPr/>
        </p:nvSpPr>
        <p:spPr>
          <a:xfrm>
            <a:off x="459600" y="2192550"/>
            <a:ext cx="2710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sz="5000" b="1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20" name="Google Shape;120;p33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21" name="Google Shape;121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dark">
  <p:cSld name="TITLE_1_1_2_1_1">
    <p:bg>
      <p:bgPr>
        <a:solidFill>
          <a:srgbClr val="242385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4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59600" y="2192550"/>
            <a:ext cx="2710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sz="5000" b="1">
              <a:solidFill>
                <a:srgbClr val="BE9BFF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blue">
  <p:cSld name="TITLE_1_1_2_1_1_1">
    <p:bg>
      <p:bgPr>
        <a:solidFill>
          <a:srgbClr val="5370E7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5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28" name="Google Shape;128;p35"/>
          <p:cNvSpPr txBox="1"/>
          <p:nvPr/>
        </p:nvSpPr>
        <p:spPr>
          <a:xfrm>
            <a:off x="459600" y="2192550"/>
            <a:ext cx="2710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sz="5000" b="1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29" name="Google Shape;12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lio Dark">
  <p:cSld name="TITLE_1_1_1">
    <p:bg>
      <p:bgPr>
        <a:solidFill>
          <a:srgbClr val="242385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6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32" name="Google Shape;132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urple">
  <p:cSld name="TITLE_1_3_1_1">
    <p:bg>
      <p:bgPr>
        <a:solidFill>
          <a:srgbClr val="BE9B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lio purple">
  <p:cSld name="TITLE_1_1_1_1">
    <p:bg>
      <p:bgPr>
        <a:solidFill>
          <a:srgbClr val="BE9B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7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35" name="Google Shape;135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lio blue">
  <p:cSld name="TITLE_1_1_1_1_1">
    <p:bg>
      <p:bgPr>
        <a:solidFill>
          <a:srgbClr val="5370E7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8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38" name="Google Shape;138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ight">
  <p:cSld name="TITLE_1_3_1_1_1">
    <p:bg>
      <p:bgPr>
        <a:solidFill>
          <a:srgbClr val="FAF5FF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TITLE_1_3_1_1_1_1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TITLE_1_3_1_1_1_1_1">
    <p:bg>
      <p:bgPr>
        <a:solidFill>
          <a:srgbClr val="242385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ue">
  <p:cSld name="TITLE_1_3_1_1_1_1_1_1">
    <p:bg>
      <p:bgPr>
        <a:solidFill>
          <a:srgbClr val="5370E7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hite">
  <p:cSld name="TITLE_1_2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title"/>
          </p:nvPr>
        </p:nvSpPr>
        <p:spPr>
          <a:xfrm>
            <a:off x="395875" y="1180700"/>
            <a:ext cx="5948100" cy="2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title" idx="2"/>
          </p:nvPr>
        </p:nvSpPr>
        <p:spPr>
          <a:xfrm>
            <a:off x="395875" y="4457100"/>
            <a:ext cx="58206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pic>
        <p:nvPicPr>
          <p:cNvPr id="17" name="Google Shape;1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9038" y="411392"/>
            <a:ext cx="2845117" cy="2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Yellow">
  <p:cSld name="TITLE_1_2_1">
    <p:bg>
      <p:bgPr>
        <a:solidFill>
          <a:srgbClr val="5370E7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395875" y="1180700"/>
            <a:ext cx="5948100" cy="2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Inter Tight"/>
              <a:buNone/>
              <a:defRPr sz="7500"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title" idx="2"/>
          </p:nvPr>
        </p:nvSpPr>
        <p:spPr>
          <a:xfrm>
            <a:off x="395875" y="4457100"/>
            <a:ext cx="58206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pic>
        <p:nvPicPr>
          <p:cNvPr id="21" name="Google Shape;2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9000" y="411400"/>
            <a:ext cx="2845189" cy="2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5" r:id="rId15"/>
    <p:sldLayoutId id="2147483666" r:id="rId16"/>
    <p:sldLayoutId id="2147483667" r:id="rId17"/>
    <p:sldLayoutId id="2147483668" r:id="rId18"/>
    <p:sldLayoutId id="2147483670" r:id="rId19"/>
    <p:sldLayoutId id="2147483672" r:id="rId20"/>
    <p:sldLayoutId id="2147483673" r:id="rId21"/>
    <p:sldLayoutId id="2147483674" r:id="rId22"/>
    <p:sldLayoutId id="2147483675" r:id="rId23"/>
    <p:sldLayoutId id="2147483677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83" r:id="rId30"/>
    <p:sldLayoutId id="2147483684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povicirobert/iot-monitoring-station/tree/master/lessons/06/dem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povicirobert/iot-monitoring-station/tree/master/lessons/06/homewor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>
          <a:extLst>
            <a:ext uri="{FF2B5EF4-FFF2-40B4-BE49-F238E27FC236}">
              <a16:creationId xmlns:a16="http://schemas.microsoft.com/office/drawing/2014/main" id="{F82B580E-9C6A-1BC5-EA15-1B1406BC8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0">
            <a:extLst>
              <a:ext uri="{FF2B5EF4-FFF2-40B4-BE49-F238E27FC236}">
                <a16:creationId xmlns:a16="http://schemas.microsoft.com/office/drawing/2014/main" id="{4B7FA3E4-AF39-FC93-7D9E-6512317D92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1550" y="1558800"/>
            <a:ext cx="8220900" cy="20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0" dirty="0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rPr>
              <a:t>Q&amp;A</a:t>
            </a:r>
            <a:endParaRPr sz="12500" dirty="0">
              <a:solidFill>
                <a:srgbClr val="BE9BFF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11" name="Google Shape;211;p50">
            <a:extLst>
              <a:ext uri="{FF2B5EF4-FFF2-40B4-BE49-F238E27FC236}">
                <a16:creationId xmlns:a16="http://schemas.microsoft.com/office/drawing/2014/main" id="{8CFE1001-E4E2-0277-0E1F-89BD2978B5F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975" y="4632350"/>
            <a:ext cx="1852051" cy="380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6752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872" y="3847899"/>
            <a:ext cx="5194202" cy="10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1" y="1872464"/>
            <a:ext cx="9143999" cy="28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 dirty="0"/>
              <a:t>Lesson 06</a:t>
            </a:r>
            <a:br>
              <a:rPr lang="en" sz="6400" dirty="0"/>
            </a:br>
            <a:r>
              <a:rPr lang="en" sz="6400" dirty="0"/>
              <a:t>-Grafana-</a:t>
            </a:r>
            <a:endParaRPr sz="6400" dirty="0"/>
          </a:p>
        </p:txBody>
      </p:sp>
      <p:sp>
        <p:nvSpPr>
          <p:cNvPr id="156" name="Google Shape;156;p41"/>
          <p:cNvSpPr txBox="1">
            <a:spLocks noGrp="1"/>
          </p:cNvSpPr>
          <p:nvPr>
            <p:ph type="title" idx="2"/>
          </p:nvPr>
        </p:nvSpPr>
        <p:spPr>
          <a:xfrm>
            <a:off x="395875" y="4457100"/>
            <a:ext cx="5820600" cy="297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07/2025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2"/>
          <p:cNvSpPr txBox="1"/>
          <p:nvPr/>
        </p:nvSpPr>
        <p:spPr>
          <a:xfrm>
            <a:off x="4462350" y="1965749"/>
            <a:ext cx="4218000" cy="161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4320" lvl="0" indent="-2324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-US" sz="1500" dirty="0">
                <a:solidFill>
                  <a:schemeClr val="lt1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Monitoring Dashboards</a:t>
            </a:r>
          </a:p>
          <a:p>
            <a:pPr marL="274320" lvl="0" indent="-2324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1500" dirty="0">
                <a:solidFill>
                  <a:schemeClr val="lt1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Grafana</a:t>
            </a:r>
          </a:p>
          <a:p>
            <a:pPr marL="274320" lvl="0" indent="-2324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1500" dirty="0">
                <a:solidFill>
                  <a:schemeClr val="lt1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Demo</a:t>
            </a:r>
          </a:p>
          <a:p>
            <a:pPr marL="274320" lvl="0" indent="-2324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1500" dirty="0">
                <a:solidFill>
                  <a:schemeClr val="lt1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Homework</a:t>
            </a:r>
            <a:endParaRPr sz="1500" dirty="0">
              <a:solidFill>
                <a:schemeClr val="lt1"/>
              </a:solidFill>
              <a:latin typeface="Inter Tight Light"/>
              <a:ea typeface="Inter Tight Light"/>
              <a:cs typeface="Inter Tight Light"/>
              <a:sym typeface="Inter Tight Light"/>
            </a:endParaRPr>
          </a:p>
          <a:p>
            <a:pPr marL="274320" lvl="0" indent="-2324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1500" dirty="0">
                <a:solidFill>
                  <a:schemeClr val="lt1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Q&amp;A</a:t>
            </a:r>
            <a:endParaRPr sz="1500" dirty="0">
              <a:solidFill>
                <a:schemeClr val="lt1"/>
              </a:solidFill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pic>
        <p:nvPicPr>
          <p:cNvPr id="162" name="Google Shape;1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975" y="4632350"/>
            <a:ext cx="1852051" cy="38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3"/>
          <p:cNvSpPr txBox="1">
            <a:spLocks noGrp="1"/>
          </p:cNvSpPr>
          <p:nvPr>
            <p:ph type="title"/>
          </p:nvPr>
        </p:nvSpPr>
        <p:spPr>
          <a:xfrm>
            <a:off x="459599" y="442475"/>
            <a:ext cx="4987043" cy="10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Monitoring Dashboards</a:t>
            </a:r>
            <a:endParaRPr dirty="0"/>
          </a:p>
        </p:txBody>
      </p:sp>
      <p:sp>
        <p:nvSpPr>
          <p:cNvPr id="169" name="Google Shape;169;p43"/>
          <p:cNvSpPr txBox="1">
            <a:spLocks noGrp="1"/>
          </p:cNvSpPr>
          <p:nvPr>
            <p:ph type="body" idx="2"/>
          </p:nvPr>
        </p:nvSpPr>
        <p:spPr>
          <a:xfrm>
            <a:off x="459600" y="1415724"/>
            <a:ext cx="7976734" cy="245656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None/>
            </a:pPr>
            <a:r>
              <a:rPr lang="en-US" dirty="0"/>
              <a:t>Monitoring Dashboards are visual interfaces that display real-time data and metrics to track the</a:t>
            </a:r>
          </a:p>
          <a:p>
            <a:pPr>
              <a:buNone/>
            </a:pPr>
            <a:r>
              <a:rPr lang="en-US" dirty="0"/>
              <a:t>performance, health, and status of systems, applications, or services.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Key Features: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Real-Time Data</a:t>
            </a:r>
            <a:r>
              <a:rPr lang="en-US" dirty="0"/>
              <a:t>: Continuously updates metrics and performance indicators.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Customizable</a:t>
            </a:r>
            <a:r>
              <a:rPr lang="en-US" dirty="0"/>
              <a:t>: Allows users to configure which metrics to display based on their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Visualizations</a:t>
            </a:r>
            <a:r>
              <a:rPr lang="en-US" dirty="0"/>
              <a:t>: Uses charts, graphs, and gauges to represent complex data in an easy-to-understand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Alerting</a:t>
            </a:r>
            <a:r>
              <a:rPr lang="en-US" dirty="0"/>
              <a:t>: Can trigger notifications when predefined thresholds are met or exceeded.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170" name="Google Shape;17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5A77CFB-FF03-D437-D646-D70FAE428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09" y="0"/>
            <a:ext cx="892138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536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>
          <a:extLst>
            <a:ext uri="{FF2B5EF4-FFF2-40B4-BE49-F238E27FC236}">
              <a16:creationId xmlns:a16="http://schemas.microsoft.com/office/drawing/2014/main" id="{CC3C89C1-0AEF-0A29-0DBF-FDD8BA7EB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3">
            <a:extLst>
              <a:ext uri="{FF2B5EF4-FFF2-40B4-BE49-F238E27FC236}">
                <a16:creationId xmlns:a16="http://schemas.microsoft.com/office/drawing/2014/main" id="{70459306-9254-E9E5-35E8-2E01C3B610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841" y="224353"/>
            <a:ext cx="5352803" cy="10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Grafana</a:t>
            </a:r>
            <a:endParaRPr dirty="0"/>
          </a:p>
        </p:txBody>
      </p:sp>
      <p:sp>
        <p:nvSpPr>
          <p:cNvPr id="169" name="Google Shape;169;p43">
            <a:extLst>
              <a:ext uri="{FF2B5EF4-FFF2-40B4-BE49-F238E27FC236}">
                <a16:creationId xmlns:a16="http://schemas.microsoft.com/office/drawing/2014/main" id="{61DBB660-5D88-C8E0-3D58-851BDDC8133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8116" y="998733"/>
            <a:ext cx="8787767" cy="350704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None/>
            </a:pPr>
            <a:r>
              <a:rPr lang="en-US" dirty="0"/>
              <a:t>Grafana is an open-source platform for creating, managing, and analyzing monitoring dashboards. </a:t>
            </a:r>
          </a:p>
          <a:p>
            <a:pPr>
              <a:buNone/>
            </a:pPr>
            <a:r>
              <a:rPr lang="en-US" dirty="0"/>
              <a:t>It connects with various data sources to visualize metrics in real-time.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Key Features: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Customizable Dashboards</a:t>
            </a:r>
            <a:r>
              <a:rPr lang="en-US" dirty="0"/>
              <a:t>: Create interactive and visually appealing dashboards with charts, graphs, and tables.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Multiple Data Sources</a:t>
            </a:r>
            <a:r>
              <a:rPr lang="en-US" dirty="0"/>
              <a:t>: Integrates with various databases like Prometheus, </a:t>
            </a:r>
            <a:r>
              <a:rPr lang="en-US" dirty="0" err="1"/>
              <a:t>InfluxDB</a:t>
            </a:r>
            <a:r>
              <a:rPr lang="en-US" dirty="0"/>
              <a:t>, MySQL, and more.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Alerting</a:t>
            </a:r>
            <a:r>
              <a:rPr lang="en-US" dirty="0"/>
              <a:t>: Set up alerts based on metrics to notify you of potential issues</a:t>
            </a:r>
          </a:p>
          <a:p>
            <a:pPr marL="133350" indent="0"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Use Cases: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Infrastructure Monitoring</a:t>
            </a:r>
            <a:r>
              <a:rPr lang="en-US" dirty="0"/>
              <a:t>: Track system health, server performance, and resource usage.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Application Monitoring</a:t>
            </a:r>
            <a:r>
              <a:rPr lang="en-US" dirty="0"/>
              <a:t>: Visualize and analyze application logs, performance metrics, and response times.</a:t>
            </a:r>
          </a:p>
        </p:txBody>
      </p:sp>
      <p:pic>
        <p:nvPicPr>
          <p:cNvPr id="170" name="Google Shape;170;p43">
            <a:extLst>
              <a:ext uri="{FF2B5EF4-FFF2-40B4-BE49-F238E27FC236}">
                <a16:creationId xmlns:a16="http://schemas.microsoft.com/office/drawing/2014/main" id="{2D2C9D4B-2E47-04C9-7E68-F23631562C9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944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DA8B3-51CB-E767-E6AC-03FE5375A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91FA015-57FB-BD5B-629E-961F2756B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28"/>
            <a:ext cx="9144000" cy="511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>
          <a:extLst>
            <a:ext uri="{FF2B5EF4-FFF2-40B4-BE49-F238E27FC236}">
              <a16:creationId xmlns:a16="http://schemas.microsoft.com/office/drawing/2014/main" id="{F781F4E6-6C97-ECAE-A9A3-5B6AFC951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0">
            <a:extLst>
              <a:ext uri="{FF2B5EF4-FFF2-40B4-BE49-F238E27FC236}">
                <a16:creationId xmlns:a16="http://schemas.microsoft.com/office/drawing/2014/main" id="{51E0B292-3216-37C1-5DE2-901CE294F9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1550" y="1558800"/>
            <a:ext cx="8220900" cy="20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0" dirty="0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  <a:hlinkClick r:id="rId3"/>
              </a:rPr>
              <a:t>Demo</a:t>
            </a:r>
            <a:endParaRPr sz="12500" dirty="0">
              <a:solidFill>
                <a:srgbClr val="BE9BFF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11" name="Google Shape;211;p50">
            <a:extLst>
              <a:ext uri="{FF2B5EF4-FFF2-40B4-BE49-F238E27FC236}">
                <a16:creationId xmlns:a16="http://schemas.microsoft.com/office/drawing/2014/main" id="{A1D7E702-CD98-B935-A4E9-A0AE024DFB0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9975" y="4632350"/>
            <a:ext cx="1852051" cy="380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8286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>
          <a:extLst>
            <a:ext uri="{FF2B5EF4-FFF2-40B4-BE49-F238E27FC236}">
              <a16:creationId xmlns:a16="http://schemas.microsoft.com/office/drawing/2014/main" id="{2BF58E40-5AFC-7A89-8032-344A090E7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3">
            <a:extLst>
              <a:ext uri="{FF2B5EF4-FFF2-40B4-BE49-F238E27FC236}">
                <a16:creationId xmlns:a16="http://schemas.microsoft.com/office/drawing/2014/main" id="{2539F696-7898-05B6-13B7-3ED5578404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Homework</a:t>
            </a:r>
            <a:endParaRPr dirty="0"/>
          </a:p>
        </p:txBody>
      </p:sp>
      <p:sp>
        <p:nvSpPr>
          <p:cNvPr id="169" name="Google Shape;169;p43">
            <a:extLst>
              <a:ext uri="{FF2B5EF4-FFF2-40B4-BE49-F238E27FC236}">
                <a16:creationId xmlns:a16="http://schemas.microsoft.com/office/drawing/2014/main" id="{46A0C5ED-6AA8-4474-DD1B-2A51BBC361E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9600" y="1699749"/>
            <a:ext cx="7292922" cy="19476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spcBef>
                <a:spcPts val="1200"/>
              </a:spcBef>
            </a:pPr>
            <a:r>
              <a:rPr lang="en-US" b="1" dirty="0"/>
              <a:t>Access the Assignment</a:t>
            </a:r>
            <a:r>
              <a:rPr lang="en-US" dirty="0"/>
              <a:t>: Find it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  <a:p>
            <a:pPr marL="285750" indent="-285750">
              <a:spcBef>
                <a:spcPts val="1200"/>
              </a:spcBef>
            </a:pPr>
            <a:r>
              <a:rPr lang="en-US" b="1" dirty="0"/>
              <a:t>Follow the README</a:t>
            </a:r>
            <a:r>
              <a:rPr lang="en-US" dirty="0"/>
              <a:t>: Carefully read and follow the instructions from the README</a:t>
            </a:r>
          </a:p>
          <a:p>
            <a:pPr marL="285750" indent="-285750">
              <a:spcBef>
                <a:spcPts val="1200"/>
              </a:spcBef>
            </a:pPr>
            <a:r>
              <a:rPr lang="en-US" b="1" dirty="0"/>
              <a:t>Need Help?</a:t>
            </a:r>
            <a:r>
              <a:rPr lang="en-US" dirty="0"/>
              <a:t>: Post any questions in the Slack group for support</a:t>
            </a:r>
            <a:endParaRPr lang="en-US" b="1" dirty="0"/>
          </a:p>
          <a:p>
            <a:pPr marL="285750" indent="-285750">
              <a:spcBef>
                <a:spcPts val="1200"/>
              </a:spcBef>
            </a:pPr>
            <a:endParaRPr lang="en-US" dirty="0"/>
          </a:p>
        </p:txBody>
      </p:sp>
      <p:pic>
        <p:nvPicPr>
          <p:cNvPr id="170" name="Google Shape;170;p43">
            <a:extLst>
              <a:ext uri="{FF2B5EF4-FFF2-40B4-BE49-F238E27FC236}">
                <a16:creationId xmlns:a16="http://schemas.microsoft.com/office/drawing/2014/main" id="{5B943354-1BF3-44E3-614E-EFF739AFC06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97688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3FF15707724F49A972C13B33FAAA8B" ma:contentTypeVersion="37" ma:contentTypeDescription="Create a new document." ma:contentTypeScope="" ma:versionID="0d6da3a96eaa39d46166618daaa295aa">
  <xsd:schema xmlns:xsd="http://www.w3.org/2001/XMLSchema" xmlns:xs="http://www.w3.org/2001/XMLSchema" xmlns:p="http://schemas.microsoft.com/office/2006/metadata/properties" xmlns:ns2="a1200294-7566-47bd-bcc6-0c4e5d371f43" xmlns:ns3="babfc5af-ba08-4223-8118-2e61d2979772" targetNamespace="http://schemas.microsoft.com/office/2006/metadata/properties" ma:root="true" ma:fieldsID="04dea3cd8ac799b83681f5649b523f8d" ns2:_="" ns3:_="">
    <xsd:import namespace="a1200294-7566-47bd-bcc6-0c4e5d371f43"/>
    <xsd:import namespace="babfc5af-ba08-4223-8118-2e61d2979772"/>
    <xsd:element name="properties">
      <xsd:complexType>
        <xsd:sequence>
          <xsd:element name="documentManagement">
            <xsd:complexType>
              <xsd:all>
                <xsd:element ref="ns2:Employee" minOccurs="0"/>
                <xsd:element ref="ns2:PostingDate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Location" minOccurs="0"/>
                <xsd:element ref="ns2:SessionNo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00294-7566-47bd-bcc6-0c4e5d371f43" elementFormDefault="qualified">
    <xsd:import namespace="http://schemas.microsoft.com/office/2006/documentManagement/types"/>
    <xsd:import namespace="http://schemas.microsoft.com/office/infopath/2007/PartnerControls"/>
    <xsd:element name="Employee" ma:index="1" nillable="true" ma:displayName="Employee" ma:format="Dropdown" ma:list="UserInfo" ma:SharePointGroup="0" ma:internalName="Employe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ostingDate" ma:index="2" nillable="true" ma:displayName="Posting Date" ma:format="DateOnly" ma:internalName="PostingDate" ma:readOnly="false">
      <xsd:simpleType>
        <xsd:restriction base="dms:DateTime"/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hidden="true" ma:internalName="MediaServiceKeyPoints" ma:readOnly="true">
      <xsd:simpleType>
        <xsd:restriction base="dms:Note"/>
      </xsd:simpleType>
    </xsd:element>
    <xsd:element name="MediaServiceAutoTags" ma:index="14" nillable="true" ma:displayName="Tags" ma:hidden="true" ma:internalName="MediaServiceAutoTags" ma:readOnly="true">
      <xsd:simpleType>
        <xsd:restriction base="dms:Text"/>
      </xsd:simpleType>
    </xsd:element>
    <xsd:element name="MediaServiceOCR" ma:index="15" nillable="true" ma:displayName="Extracted Text" ma:hidden="true" ma:internalName="MediaServiceOCR" ma:readOnly="true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c01bbee-216c-4cdf-bb0c-f637e50b3b6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6" nillable="true" ma:displayName="Location" ma:indexed="true" ma:internalName="MediaServiceLocation" ma:readOnly="true">
      <xsd:simpleType>
        <xsd:restriction base="dms:Text"/>
      </xsd:simpleType>
    </xsd:element>
    <xsd:element name="SessionNo" ma:index="27" nillable="true" ma:displayName="Order" ma:decimals="0" ma:default="1" ma:format="Dropdown" ma:internalName="SessionNo" ma:percentage="FALSE">
      <xsd:simpleType>
        <xsd:restriction base="dms:Number"/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fc5af-ba08-4223-8118-2e61d297977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hidden="true" ma:internalName="SharedWithDetails" ma:readOnly="true">
      <xsd:simpleType>
        <xsd:restriction base="dms:Note"/>
      </xsd:simpleType>
    </xsd:element>
    <xsd:element name="TaxCatchAll" ma:index="22" nillable="true" ma:displayName="Taxonomy Catch All Column" ma:hidden="true" ma:list="{30907219-2b16-4918-aa31-a6d15e45b1a4}" ma:internalName="TaxCatchAll" ma:readOnly="false" ma:showField="CatchAllData" ma:web="babfc5af-ba08-4223-8118-2e61d29797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abfc5af-ba08-4223-8118-2e61d2979772" xsi:nil="true"/>
    <lcf76f155ced4ddcb4097134ff3c332f xmlns="a1200294-7566-47bd-bcc6-0c4e5d371f43">
      <Terms xmlns="http://schemas.microsoft.com/office/infopath/2007/PartnerControls"/>
    </lcf76f155ced4ddcb4097134ff3c332f>
    <SessionNo xmlns="a1200294-7566-47bd-bcc6-0c4e5d371f43">1</SessionNo>
    <PostingDate xmlns="a1200294-7566-47bd-bcc6-0c4e5d371f43" xsi:nil="true"/>
    <Employee xmlns="a1200294-7566-47bd-bcc6-0c4e5d371f43">
      <UserInfo>
        <DisplayName/>
        <AccountId xsi:nil="true"/>
        <AccountType/>
      </UserInfo>
    </Employee>
  </documentManagement>
</p:properties>
</file>

<file path=customXml/itemProps1.xml><?xml version="1.0" encoding="utf-8"?>
<ds:datastoreItem xmlns:ds="http://schemas.openxmlformats.org/officeDocument/2006/customXml" ds:itemID="{3C21C174-D453-4914-8411-DE970D7B27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B5AC1E-3F8B-4736-B201-2EF42848A6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200294-7566-47bd-bcc6-0c4e5d371f43"/>
    <ds:schemaRef ds:uri="babfc5af-ba08-4223-8118-2e61d29797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6C38A34-1C09-44AF-A4CC-A67B6F751BAC}">
  <ds:schemaRefs>
    <ds:schemaRef ds:uri="http://schemas.microsoft.com/office/2006/metadata/properties"/>
    <ds:schemaRef ds:uri="http://schemas.microsoft.com/office/infopath/2007/PartnerControls"/>
    <ds:schemaRef ds:uri="babfc5af-ba08-4223-8118-2e61d2979772"/>
    <ds:schemaRef ds:uri="a1200294-7566-47bd-bcc6-0c4e5d371f4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253</Words>
  <Application>Microsoft Office PowerPoint</Application>
  <PresentationFormat>On-screen Show (16:9)</PresentationFormat>
  <Paragraphs>34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Helvetica Neue</vt:lpstr>
      <vt:lpstr>Inter Tight Light</vt:lpstr>
      <vt:lpstr>Inter Tight</vt:lpstr>
      <vt:lpstr>Arial</vt:lpstr>
      <vt:lpstr>Simple Light</vt:lpstr>
      <vt:lpstr>PowerPoint Presentation</vt:lpstr>
      <vt:lpstr>Lesson 06 -Grafana-</vt:lpstr>
      <vt:lpstr>PowerPoint Presentation</vt:lpstr>
      <vt:lpstr>Monitoring Dashboards</vt:lpstr>
      <vt:lpstr>PowerPoint Presentation</vt:lpstr>
      <vt:lpstr>Grafana</vt:lpstr>
      <vt:lpstr>PowerPoint Presentation</vt:lpstr>
      <vt:lpstr>Demo</vt:lpstr>
      <vt:lpstr>Homework</vt:lpstr>
      <vt:lpstr>Q&amp;A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Robert-Adrian POPOVICI (119389)</cp:lastModifiedBy>
  <cp:revision>76</cp:revision>
  <dcterms:modified xsi:type="dcterms:W3CDTF">2025-03-22T13:12:02Z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0x010100AF3FF15707724F49A972C13B33FAAA8B</vt:lpwstr>
  </property>
  <property fmtid="{D5CDD505-2E9C-101B-9397-08002B2CF9AE}" pid="3" name="MediaServiceImageTags">
    <vt:lpwstr/>
  </property>
</Properties>
</file>