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4"/>
  </p:sldMasterIdLst>
  <p:notesMasterIdLst>
    <p:notesMasterId r:id="rId18"/>
  </p:notesMasterIdLst>
  <p:sldIdLst>
    <p:sldId id="256" r:id="rId5"/>
    <p:sldId id="258" r:id="rId6"/>
    <p:sldId id="259" r:id="rId7"/>
    <p:sldId id="260" r:id="rId8"/>
    <p:sldId id="294" r:id="rId9"/>
    <p:sldId id="295" r:id="rId10"/>
    <p:sldId id="289" r:id="rId11"/>
    <p:sldId id="264" r:id="rId12"/>
    <p:sldId id="262" r:id="rId13"/>
    <p:sldId id="297" r:id="rId14"/>
    <p:sldId id="293" r:id="rId15"/>
    <p:sldId id="292" r:id="rId16"/>
    <p:sldId id="266" r:id="rId17"/>
  </p:sldIdLst>
  <p:sldSz cx="9144000" cy="5143500" type="screen16x9"/>
  <p:notesSz cx="6858000" cy="9144000"/>
  <p:embeddedFontLst>
    <p:embeddedFont>
      <p:font typeface="Inter Tight" panose="020B0604020202020204" charset="0"/>
      <p:regular r:id="rId19"/>
      <p:bold r:id="rId20"/>
      <p:italic r:id="rId21"/>
      <p:boldItalic r:id="rId22"/>
    </p:embeddedFont>
    <p:embeddedFont>
      <p:font typeface="Inter Tight Light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D67C-334F-94DE-AD7D-68324057A267}" v="13" dt="2024-06-24T17:19:41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95993fc4a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95993fc4a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735A43E9-2D2D-0A27-B989-36242DD57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E19B22DA-DFD5-2ADE-68E2-7C7F8E6A20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BAF492FE-480A-5303-6970-E1ED0FD69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098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D939A894-9F76-DCD9-A368-23DE659E0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2106B8D9-F54E-1EF8-D709-67FFF3088E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14D85B13-99E3-D512-56CC-EE113057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29620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>
          <a:extLst>
            <a:ext uri="{FF2B5EF4-FFF2-40B4-BE49-F238E27FC236}">
              <a16:creationId xmlns:a16="http://schemas.microsoft.com/office/drawing/2014/main" id="{3C8FA8EB-E2B6-8EA1-5ADC-792202176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95993fc4a_1_102:notes">
            <a:extLst>
              <a:ext uri="{FF2B5EF4-FFF2-40B4-BE49-F238E27FC236}">
                <a16:creationId xmlns:a16="http://schemas.microsoft.com/office/drawing/2014/main" id="{0C478FF8-E317-CD54-A70E-21B98550A9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c95993fc4a_1_102:notes">
            <a:extLst>
              <a:ext uri="{FF2B5EF4-FFF2-40B4-BE49-F238E27FC236}">
                <a16:creationId xmlns:a16="http://schemas.microsoft.com/office/drawing/2014/main" id="{FDAF04FA-F46E-BB76-7BE3-6CC565FD8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3138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a35eb75d8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a35eb75d8_0_4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a35eb75d8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a35eb75d8_0_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ca35eb75d8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ca35eb75d8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B962F487-37F2-3534-152E-9BADF278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35eb75d8_0_487:notes">
            <a:extLst>
              <a:ext uri="{FF2B5EF4-FFF2-40B4-BE49-F238E27FC236}">
                <a16:creationId xmlns:a16="http://schemas.microsoft.com/office/drawing/2014/main" id="{C073A6A5-5EB6-DA3E-4059-5C694CEBAA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a35eb75d8_0_487:notes">
            <a:extLst>
              <a:ext uri="{FF2B5EF4-FFF2-40B4-BE49-F238E27FC236}">
                <a16:creationId xmlns:a16="http://schemas.microsoft.com/office/drawing/2014/main" id="{09166A96-7AE6-C91D-2132-92A00054AC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77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74403270-7006-812A-3DE4-2D69FE83A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a35eb75d8_0_487:notes">
            <a:extLst>
              <a:ext uri="{FF2B5EF4-FFF2-40B4-BE49-F238E27FC236}">
                <a16:creationId xmlns:a16="http://schemas.microsoft.com/office/drawing/2014/main" id="{AF10F2A4-28EE-7F8B-6479-5CC5AE4FF4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a35eb75d8_0_487:notes">
            <a:extLst>
              <a:ext uri="{FF2B5EF4-FFF2-40B4-BE49-F238E27FC236}">
                <a16:creationId xmlns:a16="http://schemas.microsoft.com/office/drawing/2014/main" id="{437C3872-399E-6A99-48F4-1FE7F9263C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3398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83C9A0D7-9D4F-E54F-89D5-F7FCFF93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ca35eb75d8_0_458:notes">
            <a:extLst>
              <a:ext uri="{FF2B5EF4-FFF2-40B4-BE49-F238E27FC236}">
                <a16:creationId xmlns:a16="http://schemas.microsoft.com/office/drawing/2014/main" id="{27B82D07-C646-4CC1-0B50-076540D4C8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ca35eb75d8_0_458:notes">
            <a:extLst>
              <a:ext uri="{FF2B5EF4-FFF2-40B4-BE49-F238E27FC236}">
                <a16:creationId xmlns:a16="http://schemas.microsoft.com/office/drawing/2014/main" id="{1CBAAD0C-CBC9-583B-38A0-7DF9AFBEF1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741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a35eb75d8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a35eb75d8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a35eb75d8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a35eb75d8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Black">
  <p:cSld name="TITLE_1_2_1_1">
    <p:bg>
      <p:bgPr>
        <a:solidFill>
          <a:srgbClr val="BE9B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light 1">
  <p:cSld name="TITLE_1_1_7">
    <p:bg>
      <p:bgPr>
        <a:solidFill>
          <a:srgbClr val="FAF5FF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2" name="Google Shape;3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">
  <p:cSld name="TITLE_1_1_6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3500"/>
              <a:buFont typeface="Inter Tight"/>
              <a:buNone/>
              <a:defRPr sz="3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36" name="Google Shape;36;p1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7" name="Google Shape;3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">
  <p:cSld name="TITLE_1_1_6_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2" name="Google Shape;42;p1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copy 2">
  <p:cSld name="TITLE_1_1_6_1">
    <p:bg>
      <p:bgPr>
        <a:solidFill>
          <a:srgbClr val="BE9BFF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459600" y="17967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47" name="Google Shape;47;p1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8" name="Google Shape;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2">
  <p:cSld name="TITLE_1_1_6_2_1">
    <p:bg>
      <p:bgPr>
        <a:solidFill>
          <a:srgbClr val="BE9BFF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None/>
              <a:defRPr sz="1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Helvetica Neue"/>
              <a:buNone/>
              <a:defRPr sz="1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3500"/>
              <a:buFont typeface="Inter Tight"/>
              <a:buNone/>
              <a:defRPr sz="3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400"/>
              <a:buFont typeface="Inter Tight"/>
              <a:buNone/>
              <a:defRPr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●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○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500"/>
              <a:buFont typeface="Inter Tight"/>
              <a:buChar char="■"/>
              <a:defRPr sz="15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54" name="Google Shape;54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+ + Subhead + copy dark">
  <p:cSld name="TITLE_1_1_6_2_1_1">
    <p:bg>
      <p:bgPr>
        <a:solidFill>
          <a:srgbClr val="24238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9"/>
          <p:cNvSpPr txBox="1">
            <a:spLocks noGrp="1"/>
          </p:cNvSpPr>
          <p:nvPr>
            <p:ph type="subTitle" idx="1"/>
          </p:nvPr>
        </p:nvSpPr>
        <p:spPr>
          <a:xfrm>
            <a:off x="459600" y="1742563"/>
            <a:ext cx="35946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500"/>
              <a:buFont typeface="Inter Tight"/>
              <a:buNone/>
              <a:defRPr sz="1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Font typeface="Helvetica Neue"/>
              <a:buNone/>
              <a:defRPr sz="1500" b="1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Inter Tight"/>
              <a:buNone/>
              <a:defRPr sz="3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Tight"/>
              <a:buNone/>
              <a:defRPr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body" idx="2"/>
          </p:nvPr>
        </p:nvSpPr>
        <p:spPr>
          <a:xfrm>
            <a:off x="459600" y="2330125"/>
            <a:ext cx="40668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marL="914400" lvl="1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marL="1371600" lvl="2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marL="2286000" lvl="4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marL="2743200" lvl="5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marL="3200400" lvl="6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●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marL="3657600" lvl="7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○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marL="4114800" lvl="8" indent="-32385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Tight"/>
              <a:buChar char="■"/>
              <a:defRPr sz="15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64" name="Google Shape;64;p1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5" name="Google Shape;6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purple">
  <p:cSld name="TITLE_1_1_5">
    <p:bg>
      <p:bgPr>
        <a:solidFill>
          <a:srgbClr val="BE9BF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69" name="Google Shape;6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white">
  <p:cSld name="TITLE_1_1_5_2">
    <p:bg>
      <p:bgPr>
        <a:solidFill>
          <a:schemeClr val="l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3" name="Google Shape;7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dark">
  <p:cSld name="TITLE_1_1_5_1">
    <p:bg>
      <p:bgPr>
        <a:solidFill>
          <a:srgbClr val="242385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TITLE_1_3_1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TITLE_1_1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lue">
  <p:cSld name="TITLE_1_1_4_2">
    <p:bg>
      <p:bgPr>
        <a:solidFill>
          <a:srgbClr val="5370E7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6"/>
          <p:cNvSpPr>
            <a:spLocks noGrp="1"/>
          </p:cNvSpPr>
          <p:nvPr>
            <p:ph type="pic" idx="2"/>
          </p:nvPr>
        </p:nvSpPr>
        <p:spPr>
          <a:xfrm>
            <a:off x="459625" y="501675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2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3" name="Google Shape;9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dark">
  <p:cSld name="TITLE_1_1_4_1">
    <p:bg>
      <p:bgPr>
        <a:solidFill>
          <a:srgbClr val="242385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>
            <a:spLocks noGrp="1"/>
          </p:cNvSpPr>
          <p:nvPr>
            <p:ph type="pic" idx="2"/>
          </p:nvPr>
        </p:nvSpPr>
        <p:spPr>
          <a:xfrm>
            <a:off x="459600" y="536700"/>
            <a:ext cx="8220900" cy="39177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2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97" name="Google Shape;9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purple">
  <p:cSld name="TITLE_1_1_3">
    <p:bg>
      <p:bgPr>
        <a:solidFill>
          <a:srgbClr val="BE9B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8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Inter Tight"/>
              <a:buNone/>
              <a:defRPr sz="100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500"/>
              <a:buFont typeface="Inter Tight"/>
              <a:buNone/>
              <a:defRPr sz="7500" b="1"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sp>
        <p:nvSpPr>
          <p:cNvPr id="100" name="Google Shape;100;p2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01" name="Google Shape;101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White">
  <p:cSld name="TITLE_1_1_3_1"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9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4" name="Google Shape;104;p29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10000"/>
              <a:buFont typeface="Inter Tight"/>
              <a:buNone/>
              <a:defRPr sz="10000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370E7"/>
              </a:buClr>
              <a:buSzPts val="7500"/>
              <a:buFont typeface="Inter Tight"/>
              <a:buNone/>
              <a:defRPr sz="75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5" name="Google Shape;105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blue">
  <p:cSld name="TITLE_1_1_3_1_1_1">
    <p:bg>
      <p:bgPr>
        <a:solidFill>
          <a:srgbClr val="5370E7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1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2" name="Google Shape;112;p31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0"/>
              <a:buFont typeface="Inter Tight"/>
              <a:buNone/>
              <a:defRPr sz="10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13" name="Google Shape;113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white">
  <p:cSld name="TITLE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5370E7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5370E7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16" name="Google Shape;116;p32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17" name="Google Shape;117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purple">
  <p:cSld name="TITLE_1_1_2_1">
    <p:bg>
      <p:bgPr>
        <a:solidFill>
          <a:srgbClr val="BE9B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3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0" name="Google Shape;120;p3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1" name="Google Shape;121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ark">
  <p:cSld name="TITLE_1_1_2_1_1">
    <p:bg>
      <p:bgPr>
        <a:solidFill>
          <a:srgbClr val="242385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4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4" name="Google Shape;124;p34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5" name="Google Shape;125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blue">
  <p:cSld name="TITLE_1_1_2_1_1_1">
    <p:bg>
      <p:bgPr>
        <a:solidFill>
          <a:srgbClr val="5370E7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5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28" name="Google Shape;128;p35"/>
          <p:cNvSpPr txBox="1"/>
          <p:nvPr/>
        </p:nvSpPr>
        <p:spPr>
          <a:xfrm>
            <a:off x="459600" y="2192550"/>
            <a:ext cx="2710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Agenda</a:t>
            </a:r>
            <a:endParaRPr sz="5000" b="1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29" name="Google Shape;12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purple">
  <p:cSld name="TITLE_1_3_1_1">
    <p:bg>
      <p:bgPr>
        <a:solidFill>
          <a:srgbClr val="BE9B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Dark">
  <p:cSld name="TITLE_1_1_1">
    <p:bg>
      <p:bgPr>
        <a:solidFill>
          <a:srgbClr val="242385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2" name="Google Shape;13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purple">
  <p:cSld name="TITLE_1_1_1_1">
    <p:bg>
      <p:bgPr>
        <a:solidFill>
          <a:srgbClr val="BE9B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5" name="Google Shape;135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lio blue">
  <p:cSld name="TITLE_1_1_1_1_1">
    <p:bg>
      <p:bgPr>
        <a:solidFill>
          <a:srgbClr val="5370E7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38" name="Google Shape;138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dark">
  <p:cSld name="Divider dark">
    <p:bg>
      <p:bgPr>
        <a:solidFill>
          <a:srgbClr val="242385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chemeClr val="lt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108" name="Google Shape;108;p30"/>
          <p:cNvSpPr txBox="1">
            <a:spLocks noGrp="1"/>
          </p:cNvSpPr>
          <p:nvPr>
            <p:ph type="title"/>
          </p:nvPr>
        </p:nvSpPr>
        <p:spPr>
          <a:xfrm>
            <a:off x="425600" y="509900"/>
            <a:ext cx="8220900" cy="35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0000"/>
              <a:buFont typeface="Inter Tight"/>
              <a:buNone/>
              <a:defRPr sz="1000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7500"/>
              <a:buFont typeface="Inter Tight"/>
              <a:buNone/>
              <a:defRPr sz="7500" b="1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09" name="Google Shape;109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5550" y="4764477"/>
            <a:ext cx="1649889" cy="17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0501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small blue">
  <p:cSld name="Image small blue">
    <p:bg>
      <p:bgPr>
        <a:solidFill>
          <a:srgbClr val="5370E7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>
            <a:spLocks noGrp="1"/>
          </p:cNvSpPr>
          <p:nvPr>
            <p:ph type="pic" idx="2"/>
          </p:nvPr>
        </p:nvSpPr>
        <p:spPr>
          <a:xfrm>
            <a:off x="4555000" y="0"/>
            <a:ext cx="4589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/>
        </p:nvSpPr>
        <p:spPr>
          <a:xfrm>
            <a:off x="459600" y="4789575"/>
            <a:ext cx="8220900" cy="1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rPr>
              <a:t>© The Build Fellowship 2024</a:t>
            </a:r>
            <a:endParaRPr sz="700">
              <a:solidFill>
                <a:srgbClr val="242385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81" name="Google Shape;8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851" y="4763701"/>
            <a:ext cx="1657303" cy="173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994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light">
  <p:cSld name="TITLE_1_3_1_1_1">
    <p:bg>
      <p:bgPr>
        <a:solidFill>
          <a:srgbClr val="FAF5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TITLE_1_3_1_1_1_1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TITLE_1_3_1_1_1_1_1">
    <p:bg>
      <p:bgPr>
        <a:solidFill>
          <a:srgbClr val="242385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lue">
  <p:cSld name="TITLE_1_3_1_1_1_1_1_1">
    <p:bg>
      <p:bgPr>
        <a:solidFill>
          <a:srgbClr val="5370E7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hite">
  <p:cSld name="TITLE_1_2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Inter Tight"/>
              <a:buNone/>
              <a:defRPr sz="75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7500"/>
              <a:buFont typeface="Helvetica Neue"/>
              <a:buNone/>
              <a:defRPr sz="7500" b="1">
                <a:solidFill>
                  <a:srgbClr val="24238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17" name="Google Shape;1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38" y="411392"/>
            <a:ext cx="2845117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Yellow">
  <p:cSld name="TITLE_1_2_1">
    <p:bg>
      <p:bgPr>
        <a:solidFill>
          <a:srgbClr val="5370E7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395875" y="1180700"/>
            <a:ext cx="5948100" cy="28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Inter Tight"/>
              <a:buNone/>
              <a:defRPr sz="7500" b="1">
                <a:solidFill>
                  <a:schemeClr val="lt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Helvetica Neue"/>
              <a:buNone/>
              <a:defRPr sz="75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42385"/>
              </a:buClr>
              <a:buSzPts val="1000"/>
              <a:buFont typeface="Inter Tight"/>
              <a:buNone/>
              <a:defRPr sz="1000" b="1">
                <a:solidFill>
                  <a:srgbClr val="242385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>
            <a:endParaRPr/>
          </a:p>
        </p:txBody>
      </p:sp>
      <p:pic>
        <p:nvPicPr>
          <p:cNvPr id="21" name="Google Shape;2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9000" y="411400"/>
            <a:ext cx="2845189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5" r:id="rId16"/>
    <p:sldLayoutId id="2147483666" r:id="rId17"/>
    <p:sldLayoutId id="2147483667" r:id="rId18"/>
    <p:sldLayoutId id="2147483668" r:id="rId19"/>
    <p:sldLayoutId id="2147483670" r:id="rId20"/>
    <p:sldLayoutId id="2147483672" r:id="rId21"/>
    <p:sldLayoutId id="2147483673" r:id="rId22"/>
    <p:sldLayoutId id="2147483674" r:id="rId23"/>
    <p:sldLayoutId id="2147483675" r:id="rId24"/>
    <p:sldLayoutId id="2147483677" r:id="rId25"/>
    <p:sldLayoutId id="2147483678" r:id="rId26"/>
    <p:sldLayoutId id="2147483679" r:id="rId27"/>
    <p:sldLayoutId id="2147483680" r:id="rId28"/>
    <p:sldLayoutId id="2147483681" r:id="rId29"/>
    <p:sldLayoutId id="2147483682" r:id="rId30"/>
    <p:sldLayoutId id="2147483683" r:id="rId31"/>
    <p:sldLayoutId id="2147483684" r:id="rId32"/>
    <p:sldLayoutId id="2147483686" r:id="rId33"/>
    <p:sldLayoutId id="2147483687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povicirobert/iot-monitoring-station/tree/master/lessons/02/dem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B4A44293-EDA0-0E51-2C26-15DE6188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1FE45E61-0A3E-C1CB-5173-3E9A4754A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599" y="442475"/>
            <a:ext cx="7277019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Bob &amp; Alice using MQTT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E511F6B4-F9AF-1521-C67A-B80E9300B4D8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9598" y="1699749"/>
            <a:ext cx="8358399" cy="2546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b="1" dirty="0"/>
              <a:t>Topics</a:t>
            </a:r>
            <a:r>
              <a:rPr lang="en-US" dirty="0"/>
              <a:t>: </a:t>
            </a:r>
            <a:r>
              <a:rPr lang="en-US" i="1" dirty="0"/>
              <a:t>weather/updates</a:t>
            </a:r>
            <a:r>
              <a:rPr lang="en-US" dirty="0"/>
              <a:t>, </a:t>
            </a:r>
            <a:r>
              <a:rPr lang="en-US" i="1" dirty="0"/>
              <a:t>news/breaking</a:t>
            </a:r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Subscriptions</a:t>
            </a:r>
            <a:r>
              <a:rPr lang="en-US" dirty="0"/>
              <a:t>: Alice subscribes to </a:t>
            </a:r>
            <a:r>
              <a:rPr lang="en-US" i="1" dirty="0"/>
              <a:t>weather/updates</a:t>
            </a:r>
            <a:r>
              <a:rPr lang="en-US" dirty="0"/>
              <a:t>, Bob subscribes to </a:t>
            </a:r>
            <a:r>
              <a:rPr lang="en-US" i="1" dirty="0"/>
              <a:t>news/breaking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A weather stations publishes “It’s 25C outside” to </a:t>
            </a:r>
            <a:r>
              <a:rPr lang="en-US" i="1" dirty="0"/>
              <a:t>weather/updates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Alice receives the message, Bob does not receive it (he is not subscribed to this topic)</a:t>
            </a:r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A news agency publishes “Breaking: Major event!” to </a:t>
            </a:r>
            <a:r>
              <a:rPr lang="en-US" i="1" dirty="0"/>
              <a:t>news/breaking</a:t>
            </a:r>
            <a:endParaRPr lang="en-US" dirty="0"/>
          </a:p>
          <a:p>
            <a:pPr marL="285750" indent="-285750">
              <a:spcBef>
                <a:spcPts val="1200"/>
              </a:spcBef>
            </a:pPr>
            <a:r>
              <a:rPr lang="en-US" dirty="0"/>
              <a:t>Bob receives the message, Alice does not receive it (she is not subscribed to this topic)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4932B41D-8B91-C9FF-84C9-F74557F985B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2890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781F4E6-6C97-ECAE-A9A3-5B6AFC951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51E0B292-3216-37C1-5DE2-901CE294F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  <a:hlinkClick r:id="rId3"/>
              </a:rPr>
              <a:t>Demo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A1D7E702-CD98-B935-A4E9-A0AE024DFB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8286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>
          <a:extLst>
            <a:ext uri="{FF2B5EF4-FFF2-40B4-BE49-F238E27FC236}">
              <a16:creationId xmlns:a16="http://schemas.microsoft.com/office/drawing/2014/main" id="{F82B580E-9C6A-1BC5-EA15-1B1406BC8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0">
            <a:extLst>
              <a:ext uri="{FF2B5EF4-FFF2-40B4-BE49-F238E27FC236}">
                <a16:creationId xmlns:a16="http://schemas.microsoft.com/office/drawing/2014/main" id="{4B7FA3E4-AF39-FC93-7D9E-6512317D92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50" y="1558800"/>
            <a:ext cx="8220900" cy="20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0" dirty="0">
                <a:solidFill>
                  <a:srgbClr val="BE9BFF"/>
                </a:solidFill>
                <a:latin typeface="Inter Tight"/>
                <a:ea typeface="Inter Tight"/>
                <a:cs typeface="Inter Tight"/>
                <a:sym typeface="Inter Tight"/>
              </a:rPr>
              <a:t>Q&amp;A</a:t>
            </a:r>
            <a:endParaRPr sz="12500" dirty="0">
              <a:solidFill>
                <a:srgbClr val="BE9BFF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211" name="Google Shape;211;p50">
            <a:extLst>
              <a:ext uri="{FF2B5EF4-FFF2-40B4-BE49-F238E27FC236}">
                <a16:creationId xmlns:a16="http://schemas.microsoft.com/office/drawing/2014/main" id="{8CFE1001-E4E2-0277-0E1F-89BD2978B5F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6752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4872" y="3847899"/>
            <a:ext cx="5194202" cy="10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1"/>
          <p:cNvSpPr txBox="1">
            <a:spLocks noGrp="1"/>
          </p:cNvSpPr>
          <p:nvPr>
            <p:ph type="title"/>
          </p:nvPr>
        </p:nvSpPr>
        <p:spPr>
          <a:xfrm>
            <a:off x="1" y="1584239"/>
            <a:ext cx="9143999" cy="280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/>
              <a:t>Lesson 02</a:t>
            </a:r>
            <a:br>
              <a:rPr lang="en" sz="6600" dirty="0"/>
            </a:br>
            <a:r>
              <a:rPr lang="en" sz="6600" dirty="0"/>
              <a:t>-MQTT-</a:t>
            </a:r>
            <a:endParaRPr sz="6600" dirty="0"/>
          </a:p>
        </p:txBody>
      </p:sp>
      <p:sp>
        <p:nvSpPr>
          <p:cNvPr id="156" name="Google Shape;156;p41"/>
          <p:cNvSpPr txBox="1">
            <a:spLocks noGrp="1"/>
          </p:cNvSpPr>
          <p:nvPr>
            <p:ph type="title" idx="2"/>
          </p:nvPr>
        </p:nvSpPr>
        <p:spPr>
          <a:xfrm>
            <a:off x="395875" y="4457100"/>
            <a:ext cx="5820600" cy="297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07/2025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2"/>
          <p:cNvSpPr txBox="1"/>
          <p:nvPr/>
        </p:nvSpPr>
        <p:spPr>
          <a:xfrm>
            <a:off x="4462350" y="1965750"/>
            <a:ext cx="4218000" cy="12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-US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Client-Server Architectures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MQTT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Demo</a:t>
            </a:r>
          </a:p>
          <a:p>
            <a:pPr marL="274320" lvl="0" indent="-2324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E9BFF"/>
              </a:buClr>
              <a:buSzPts val="1500"/>
              <a:buFont typeface="Inter Tight Light"/>
              <a:buChar char="●"/>
            </a:pPr>
            <a:r>
              <a:rPr lang="en" sz="1500" dirty="0">
                <a:solidFill>
                  <a:schemeClr val="lt1"/>
                </a:solidFill>
                <a:latin typeface="Inter Tight Light"/>
                <a:ea typeface="Inter Tight Light"/>
                <a:cs typeface="Inter Tight Light"/>
                <a:sym typeface="Inter Tight Light"/>
              </a:rPr>
              <a:t>Q&amp;A</a:t>
            </a:r>
            <a:endParaRPr sz="1500" dirty="0">
              <a:solidFill>
                <a:schemeClr val="lt1"/>
              </a:solidFill>
              <a:latin typeface="Inter Tight Light"/>
              <a:ea typeface="Inter Tight Light"/>
              <a:cs typeface="Inter Tight Light"/>
              <a:sym typeface="Inter Tight Light"/>
            </a:endParaRPr>
          </a:p>
        </p:txBody>
      </p:sp>
      <p:pic>
        <p:nvPicPr>
          <p:cNvPr id="162" name="Google Shape;16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/>
          <p:cNvSpPr txBox="1">
            <a:spLocks noGrp="1"/>
          </p:cNvSpPr>
          <p:nvPr>
            <p:ph type="title"/>
          </p:nvPr>
        </p:nvSpPr>
        <p:spPr>
          <a:xfrm>
            <a:off x="459599" y="442475"/>
            <a:ext cx="6513695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Client-Server Architectures</a:t>
            </a:r>
            <a:endParaRPr dirty="0"/>
          </a:p>
        </p:txBody>
      </p:sp>
      <p:sp>
        <p:nvSpPr>
          <p:cNvPr id="169" name="Google Shape;169;p43"/>
          <p:cNvSpPr txBox="1">
            <a:spLocks noGrp="1"/>
          </p:cNvSpPr>
          <p:nvPr>
            <p:ph type="body" idx="2"/>
          </p:nvPr>
        </p:nvSpPr>
        <p:spPr>
          <a:xfrm>
            <a:off x="395989" y="1496075"/>
            <a:ext cx="6076372" cy="194767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/>
            <a:r>
              <a:rPr lang="en-US" b="1" dirty="0"/>
              <a:t>Client-Server Model</a:t>
            </a:r>
            <a:r>
              <a:rPr lang="en-US" dirty="0"/>
              <a:t>: The client requests, the server responds</a:t>
            </a:r>
          </a:p>
          <a:p>
            <a:pPr marL="285750" indent="-285750"/>
            <a:r>
              <a:rPr lang="en-US" b="1" dirty="0"/>
              <a:t>Client Role</a:t>
            </a:r>
            <a:r>
              <a:rPr lang="en-US" dirty="0"/>
              <a:t>: Initiates communication, sends request</a:t>
            </a:r>
          </a:p>
          <a:p>
            <a:pPr marL="285750" indent="-285750"/>
            <a:r>
              <a:rPr lang="en-US" b="1" dirty="0"/>
              <a:t>Server Role</a:t>
            </a:r>
            <a:r>
              <a:rPr lang="en-US" dirty="0"/>
              <a:t>: Processes requests, send responses</a:t>
            </a:r>
          </a:p>
          <a:p>
            <a:pPr marL="285750" indent="-285750"/>
            <a:r>
              <a:rPr lang="en-US" b="1" dirty="0"/>
              <a:t>Protocols</a:t>
            </a:r>
            <a:r>
              <a:rPr lang="en-US" dirty="0"/>
              <a:t>: HTTP, FTP, WS, etc.</a:t>
            </a:r>
          </a:p>
          <a:p>
            <a:pPr marL="285750" indent="-285750"/>
            <a:r>
              <a:rPr lang="en-US" b="1" dirty="0"/>
              <a:t>Scalability</a:t>
            </a:r>
            <a:r>
              <a:rPr lang="en-US" dirty="0"/>
              <a:t>: Supports multiple clients at once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170" name="Google Shape;17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1AA7B962-F9B9-1BAC-F01C-CAC958AA5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8">
            <a:extLst>
              <a:ext uri="{FF2B5EF4-FFF2-40B4-BE49-F238E27FC236}">
                <a16:creationId xmlns:a16="http://schemas.microsoft.com/office/drawing/2014/main" id="{B78DB8F5-954A-07B2-25D5-76D611E9E82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response&#10;&#10;AI-generated content may be incorrect.">
            <a:extLst>
              <a:ext uri="{FF2B5EF4-FFF2-40B4-BE49-F238E27FC236}">
                <a16:creationId xmlns:a16="http://schemas.microsoft.com/office/drawing/2014/main" id="{C587A8B0-E14C-60EA-618E-5F062ED3A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222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02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0390BD0A-646D-8870-FF3C-E5488090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48">
            <a:extLst>
              <a:ext uri="{FF2B5EF4-FFF2-40B4-BE49-F238E27FC236}">
                <a16:creationId xmlns:a16="http://schemas.microsoft.com/office/drawing/2014/main" id="{EF4D5420-4A29-4936-78B1-AA46FC7F7FF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loud network&#10;&#10;AI-generated content may be incorrect.">
            <a:extLst>
              <a:ext uri="{FF2B5EF4-FFF2-40B4-BE49-F238E27FC236}">
                <a16:creationId xmlns:a16="http://schemas.microsoft.com/office/drawing/2014/main" id="{09EE5677-3DB9-EC92-91E0-86D1F1D547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9144000" cy="4551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33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4F3FAB30-16E2-127D-18E4-6CBC97174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3">
            <a:extLst>
              <a:ext uri="{FF2B5EF4-FFF2-40B4-BE49-F238E27FC236}">
                <a16:creationId xmlns:a16="http://schemas.microsoft.com/office/drawing/2014/main" id="{DB8DE8E6-AB1C-E4DD-23AD-1A3EE5FC2B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600" y="442475"/>
            <a:ext cx="4581600" cy="10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MQTT</a:t>
            </a:r>
            <a:endParaRPr dirty="0"/>
          </a:p>
        </p:txBody>
      </p:sp>
      <p:sp>
        <p:nvSpPr>
          <p:cNvPr id="169" name="Google Shape;169;p43">
            <a:extLst>
              <a:ext uri="{FF2B5EF4-FFF2-40B4-BE49-F238E27FC236}">
                <a16:creationId xmlns:a16="http://schemas.microsoft.com/office/drawing/2014/main" id="{9BA603CF-26B8-C313-74EE-FAC4A39B928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9598" y="1699749"/>
            <a:ext cx="8358399" cy="254624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spcBef>
                <a:spcPts val="1200"/>
              </a:spcBef>
            </a:pPr>
            <a:r>
              <a:rPr lang="en-US" b="1" dirty="0"/>
              <a:t>Message Queuing Telemetry Transport</a:t>
            </a:r>
            <a:endParaRPr lang="en-US" dirty="0"/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Publish-Subscribe Model</a:t>
            </a:r>
            <a:r>
              <a:rPr lang="en-US" dirty="0"/>
              <a:t>: Clients publish messages to topics, and subscribers receive them</a:t>
            </a:r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Lightweight &amp; Efficient</a:t>
            </a:r>
            <a:r>
              <a:rPr lang="en-US" dirty="0"/>
              <a:t>: Designed for low-bandwidth, high-latency networks (e.g. IoT)</a:t>
            </a:r>
          </a:p>
          <a:p>
            <a:pPr marL="285750" indent="-285750">
              <a:spcBef>
                <a:spcPts val="1200"/>
              </a:spcBef>
            </a:pPr>
            <a:r>
              <a:rPr lang="en-US" b="1" dirty="0"/>
              <a:t>Uses TCP/IP</a:t>
            </a:r>
            <a:r>
              <a:rPr lang="en-US" dirty="0"/>
              <a:t>: Runs over TCP (usually port 1883, or 8883 for secure connections)</a:t>
            </a:r>
          </a:p>
          <a:p>
            <a:pPr marL="285750" indent="-285750">
              <a:spcBef>
                <a:spcPts val="1200"/>
              </a:spcBef>
            </a:pPr>
            <a:endParaRPr lang="en-US" dirty="0"/>
          </a:p>
        </p:txBody>
      </p:sp>
      <p:pic>
        <p:nvPicPr>
          <p:cNvPr id="170" name="Google Shape;170;p43">
            <a:extLst>
              <a:ext uri="{FF2B5EF4-FFF2-40B4-BE49-F238E27FC236}">
                <a16:creationId xmlns:a16="http://schemas.microsoft.com/office/drawing/2014/main" id="{F85DEADE-36C6-3F01-4DAD-036B2AE2807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1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161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7"/>
          <p:cNvSpPr txBox="1">
            <a:spLocks noGrp="1"/>
          </p:cNvSpPr>
          <p:nvPr>
            <p:ph type="title"/>
          </p:nvPr>
        </p:nvSpPr>
        <p:spPr>
          <a:xfrm>
            <a:off x="461550" y="939271"/>
            <a:ext cx="8220900" cy="35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Publish-Subscribe</a:t>
            </a:r>
            <a:br>
              <a:rPr lang="en" sz="8000" dirty="0"/>
            </a:br>
            <a:r>
              <a:rPr lang="en" sz="8000" dirty="0"/>
              <a:t>Models</a:t>
            </a:r>
            <a:endParaRPr sz="8000" dirty="0"/>
          </a:p>
        </p:txBody>
      </p:sp>
      <p:pic>
        <p:nvPicPr>
          <p:cNvPr id="195" name="Google Shape;19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975" y="4632350"/>
            <a:ext cx="1852051" cy="3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8300" y="4625050"/>
            <a:ext cx="1851650" cy="3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76;p58">
            <a:extLst>
              <a:ext uri="{FF2B5EF4-FFF2-40B4-BE49-F238E27FC236}">
                <a16:creationId xmlns:a16="http://schemas.microsoft.com/office/drawing/2014/main" id="{912C9155-033D-300B-30A3-8C22EEC065C2}"/>
              </a:ext>
            </a:extLst>
          </p:cNvPr>
          <p:cNvSpPr txBox="1"/>
          <p:nvPr/>
        </p:nvSpPr>
        <p:spPr>
          <a:xfrm>
            <a:off x="173353" y="480150"/>
            <a:ext cx="3684300" cy="311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600" dirty="0">
                <a:solidFill>
                  <a:schemeClr val="bg1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The </a:t>
            </a:r>
            <a:r>
              <a:rPr lang="en-US" sz="1600" b="1" dirty="0">
                <a:solidFill>
                  <a:schemeClr val="bg1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publish-subscribe model</a:t>
            </a:r>
            <a:r>
              <a:rPr lang="en-US" sz="1600" dirty="0">
                <a:solidFill>
                  <a:schemeClr val="bg1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 is a messaging pattern where clients (publishers) send messages to a central server called a </a:t>
            </a:r>
            <a:r>
              <a:rPr lang="en-US" sz="1600" b="1" dirty="0">
                <a:solidFill>
                  <a:schemeClr val="bg1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broker</a:t>
            </a:r>
            <a:r>
              <a:rPr lang="en-US" sz="1600" dirty="0">
                <a:solidFill>
                  <a:schemeClr val="bg1"/>
                </a:solidFill>
                <a:latin typeface="Inter Tight" panose="020B0604020202020204" charset="0"/>
                <a:ea typeface="Inter Tight" panose="020B0604020202020204" charset="0"/>
                <a:cs typeface="Inter Tight" panose="020B0604020202020204" charset="0"/>
              </a:rPr>
              <a:t>, and other clients (subscribers) receive messages based on the topics they subscribe to. The broker ensures messages are delivered to the correct subscribers without direct connections between publishers and subscribers.</a:t>
            </a:r>
          </a:p>
        </p:txBody>
      </p:sp>
      <p:pic>
        <p:nvPicPr>
          <p:cNvPr id="10" name="Picture 9" descr="A diagram of a subscribe model&#10;&#10;AI-generated content may be incorrect.">
            <a:extLst>
              <a:ext uri="{FF2B5EF4-FFF2-40B4-BE49-F238E27FC236}">
                <a16:creationId xmlns:a16="http://schemas.microsoft.com/office/drawing/2014/main" id="{400E9141-8A2F-6155-C90C-A65B2468D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50" y="480150"/>
            <a:ext cx="5104738" cy="33084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abfc5af-ba08-4223-8118-2e61d2979772" xsi:nil="true"/>
    <lcf76f155ced4ddcb4097134ff3c332f xmlns="a1200294-7566-47bd-bcc6-0c4e5d371f43">
      <Terms xmlns="http://schemas.microsoft.com/office/infopath/2007/PartnerControls"/>
    </lcf76f155ced4ddcb4097134ff3c332f>
    <SessionNo xmlns="a1200294-7566-47bd-bcc6-0c4e5d371f43">1</SessionNo>
    <PostingDate xmlns="a1200294-7566-47bd-bcc6-0c4e5d371f43" xsi:nil="true"/>
    <Employee xmlns="a1200294-7566-47bd-bcc6-0c4e5d371f43">
      <UserInfo>
        <DisplayName/>
        <AccountId xsi:nil="true"/>
        <AccountType/>
      </UserInfo>
    </Employee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FF15707724F49A972C13B33FAAA8B" ma:contentTypeVersion="37" ma:contentTypeDescription="Create a new document." ma:contentTypeScope="" ma:versionID="0d6da3a96eaa39d46166618daaa295aa">
  <xsd:schema xmlns:xsd="http://www.w3.org/2001/XMLSchema" xmlns:xs="http://www.w3.org/2001/XMLSchema" xmlns:p="http://schemas.microsoft.com/office/2006/metadata/properties" xmlns:ns2="a1200294-7566-47bd-bcc6-0c4e5d371f43" xmlns:ns3="babfc5af-ba08-4223-8118-2e61d2979772" targetNamespace="http://schemas.microsoft.com/office/2006/metadata/properties" ma:root="true" ma:fieldsID="04dea3cd8ac799b83681f5649b523f8d" ns2:_="" ns3:_="">
    <xsd:import namespace="a1200294-7566-47bd-bcc6-0c4e5d371f43"/>
    <xsd:import namespace="babfc5af-ba08-4223-8118-2e61d2979772"/>
    <xsd:element name="properties">
      <xsd:complexType>
        <xsd:sequence>
          <xsd:element name="documentManagement">
            <xsd:complexType>
              <xsd:all>
                <xsd:element ref="ns2:Employee" minOccurs="0"/>
                <xsd:element ref="ns2:PostingDat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SessionNo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00294-7566-47bd-bcc6-0c4e5d371f43" elementFormDefault="qualified">
    <xsd:import namespace="http://schemas.microsoft.com/office/2006/documentManagement/types"/>
    <xsd:import namespace="http://schemas.microsoft.com/office/infopath/2007/PartnerControls"/>
    <xsd:element name="Employee" ma:index="1" nillable="true" ma:displayName="Employee" ma:format="Dropdown" ma:list="UserInfo" ma:SharePointGroup="0" ma:internalName="Employe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PostingDate" ma:index="2" nillable="true" ma:displayName="Posting Date" ma:format="DateOnly" ma:internalName="PostingDate" ma:readOnly="false">
      <xsd:simpleType>
        <xsd:restriction base="dms:DateTime"/>
      </xsd:simple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hidden="true" ma:internalName="MediaServiceKeyPoints" ma:readOnly="true">
      <xsd:simpleType>
        <xsd:restriction base="dms:Note"/>
      </xsd:simpleType>
    </xsd:element>
    <xsd:element name="MediaServiceAutoTags" ma:index="14" nillable="true" ma:displayName="Tags" ma:hidden="true" ma:internalName="MediaServiceAutoTags" ma:readOnly="true">
      <xsd:simpleType>
        <xsd:restriction base="dms:Text"/>
      </xsd:simpleType>
    </xsd:element>
    <xsd:element name="MediaServiceOCR" ma:index="15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c01bbee-216c-4cdf-bb0c-f637e50b3b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6" nillable="true" ma:displayName="Location" ma:indexed="true" ma:internalName="MediaServiceLocation" ma:readOnly="true">
      <xsd:simpleType>
        <xsd:restriction base="dms:Text"/>
      </xsd:simpleType>
    </xsd:element>
    <xsd:element name="SessionNo" ma:index="27" nillable="true" ma:displayName="Order" ma:decimals="0" ma:default="1" ma:format="Dropdown" ma:internalName="SessionNo" ma:percentage="FALSE">
      <xsd:simpleType>
        <xsd:restriction base="dms:Number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fc5af-ba08-4223-8118-2e61d297977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hidden="true" ma:internalName="SharedWithDetails" ma:readOnly="true">
      <xsd:simpleType>
        <xsd:restriction base="dms:Note"/>
      </xsd:simpleType>
    </xsd:element>
    <xsd:element name="TaxCatchAll" ma:index="22" nillable="true" ma:displayName="Taxonomy Catch All Column" ma:hidden="true" ma:list="{30907219-2b16-4918-aa31-a6d15e45b1a4}" ma:internalName="TaxCatchAll" ma:readOnly="false" ma:showField="CatchAllData" ma:web="babfc5af-ba08-4223-8118-2e61d29797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C38A34-1C09-44AF-A4CC-A67B6F751BAC}">
  <ds:schemaRefs>
    <ds:schemaRef ds:uri="http://purl.org/dc/terms/"/>
    <ds:schemaRef ds:uri="http://schemas.microsoft.com/office/2006/documentManagement/types"/>
    <ds:schemaRef ds:uri="a1200294-7566-47bd-bcc6-0c4e5d371f4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babfc5af-ba08-4223-8118-2e61d2979772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C21C174-D453-4914-8411-DE970D7B27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B5AC1E-3F8B-4736-B201-2EF42848A6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200294-7566-47bd-bcc6-0c4e5d371f43"/>
    <ds:schemaRef ds:uri="babfc5af-ba08-4223-8118-2e61d297977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271</Words>
  <Application>Microsoft Office PowerPoint</Application>
  <PresentationFormat>On-screen Show (16:9)</PresentationFormat>
  <Paragraphs>28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Helvetica Neue</vt:lpstr>
      <vt:lpstr>Inter Tight Light</vt:lpstr>
      <vt:lpstr>Arial</vt:lpstr>
      <vt:lpstr>Inter Tight</vt:lpstr>
      <vt:lpstr>Simple Light</vt:lpstr>
      <vt:lpstr>PowerPoint Presentation</vt:lpstr>
      <vt:lpstr>Lesson 02 -MQTT-</vt:lpstr>
      <vt:lpstr>PowerPoint Presentation</vt:lpstr>
      <vt:lpstr>Client-Server Architectures</vt:lpstr>
      <vt:lpstr>PowerPoint Presentation</vt:lpstr>
      <vt:lpstr>PowerPoint Presentation</vt:lpstr>
      <vt:lpstr>MQTT</vt:lpstr>
      <vt:lpstr>Publish-Subscribe Models</vt:lpstr>
      <vt:lpstr>PowerPoint Presentation</vt:lpstr>
      <vt:lpstr>Example: Bob &amp; Alice using MQTT</vt:lpstr>
      <vt:lpstr>Demo</vt:lpstr>
      <vt:lpstr>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Robert-Adrian POPOVICI (119389)</cp:lastModifiedBy>
  <cp:revision>93</cp:revision>
  <dcterms:modified xsi:type="dcterms:W3CDTF">2025-03-22T11:29:38Z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0x010100AF3FF15707724F49A972C13B33FAAA8B</vt:lpwstr>
  </property>
  <property fmtid="{D5CDD505-2E9C-101B-9397-08002B2CF9AE}" pid="3" name="MediaServiceImageTags">
    <vt:lpwstr/>
  </property>
</Properties>
</file>