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49" r:id="rId2"/>
    <p:sldId id="450" r:id="rId3"/>
    <p:sldId id="637" r:id="rId4"/>
    <p:sldId id="696" r:id="rId5"/>
    <p:sldId id="697" r:id="rId6"/>
    <p:sldId id="698" r:id="rId7"/>
    <p:sldId id="699" r:id="rId8"/>
    <p:sldId id="700" r:id="rId9"/>
    <p:sldId id="701" r:id="rId10"/>
    <p:sldId id="702" r:id="rId11"/>
    <p:sldId id="703" r:id="rId12"/>
    <p:sldId id="704" r:id="rId13"/>
    <p:sldId id="705" r:id="rId14"/>
    <p:sldId id="713" r:id="rId15"/>
    <p:sldId id="706" r:id="rId16"/>
    <p:sldId id="707" r:id="rId17"/>
    <p:sldId id="708" r:id="rId18"/>
    <p:sldId id="709" r:id="rId19"/>
    <p:sldId id="714" r:id="rId20"/>
    <p:sldId id="688" r:id="rId21"/>
    <p:sldId id="715" r:id="rId22"/>
    <p:sldId id="716" r:id="rId23"/>
    <p:sldId id="717" r:id="rId24"/>
    <p:sldId id="718" r:id="rId25"/>
    <p:sldId id="719" r:id="rId26"/>
    <p:sldId id="720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0FF"/>
    <a:srgbClr val="29C2FF"/>
    <a:srgbClr val="97E1FF"/>
    <a:srgbClr val="11BBFF"/>
    <a:srgbClr val="F7FF8B"/>
    <a:srgbClr val="FDDDD3"/>
    <a:srgbClr val="FBF5C5"/>
    <a:srgbClr val="669900"/>
    <a:srgbClr val="CDF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94" d="100"/>
          <a:sy n="94" d="100"/>
        </p:scale>
        <p:origin x="876" y="78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2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136904" cy="5688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7992888" cy="5688632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텍스트를 편집해주세요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2019-11-19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7943582" cy="1902073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포인터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 변수와 포인터 변수의 관계 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6897063" cy="3343742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40918"/>
            <a:ext cx="4229472" cy="14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32856"/>
            <a:ext cx="4270424" cy="137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3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424936" cy="5655865"/>
          </a:xfrm>
        </p:spPr>
        <p:txBody>
          <a:bodyPr/>
          <a:lstStyle/>
          <a:p>
            <a:pPr marL="266700" lvl="1" indent="0">
              <a:buNone/>
            </a:pPr>
            <a:r>
              <a:rPr lang="ko-KR" altLang="en-US" sz="2200" dirty="0"/>
              <a:t> </a:t>
            </a:r>
            <a:r>
              <a:rPr lang="ko-KR" altLang="en-US" sz="1800" dirty="0"/>
              <a:t>➊ 포인터 변수를 선언 방법 </a:t>
            </a:r>
            <a:r>
              <a:rPr lang="en-US" altLang="ko-KR" sz="1800" dirty="0"/>
              <a:t>:  </a:t>
            </a:r>
            <a:r>
              <a:rPr lang="ko-KR" altLang="en-US" sz="1800" dirty="0" err="1" smtClean="0"/>
              <a:t>자료형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*</a:t>
            </a:r>
          </a:p>
          <a:p>
            <a:pPr marL="266700" lvl="1" indent="0">
              <a:buNone/>
            </a:pPr>
            <a:r>
              <a:rPr lang="ko-KR" altLang="en-US" sz="1800" dirty="0"/>
              <a:t>   </a:t>
            </a:r>
            <a:r>
              <a:rPr lang="en-US" altLang="ko-KR" sz="1800" dirty="0"/>
              <a:t>- </a:t>
            </a:r>
            <a:r>
              <a:rPr lang="ko-KR" altLang="en-US" sz="1800" dirty="0"/>
              <a:t>정수형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*, </a:t>
            </a:r>
            <a:r>
              <a:rPr lang="ko-KR" altLang="en-US" sz="1800" dirty="0"/>
              <a:t>문자형 </a:t>
            </a:r>
            <a:r>
              <a:rPr lang="en-US" altLang="ko-KR" sz="1800" dirty="0"/>
              <a:t>: char*, </a:t>
            </a:r>
            <a:r>
              <a:rPr lang="ko-KR" altLang="en-US" sz="1800" dirty="0" err="1"/>
              <a:t>실수형</a:t>
            </a:r>
            <a:r>
              <a:rPr lang="ko-KR" altLang="en-US" sz="1800" dirty="0"/>
              <a:t> </a:t>
            </a:r>
            <a:r>
              <a:rPr lang="en-US" altLang="ko-KR" sz="1800" dirty="0"/>
              <a:t>: float*</a:t>
            </a:r>
          </a:p>
          <a:p>
            <a:pPr marL="266700" lvl="1" indent="0">
              <a:buNone/>
            </a:pPr>
            <a:r>
              <a:rPr lang="en-US" altLang="ko-KR" sz="1800" dirty="0"/>
              <a:t>  ➋ char* p; </a:t>
            </a:r>
            <a:r>
              <a:rPr lang="ko-KR" altLang="en-US" sz="1800" dirty="0"/>
              <a:t>선언 시 </a:t>
            </a:r>
            <a:r>
              <a:rPr lang="en-US" altLang="ko-KR" sz="1800" dirty="0"/>
              <a:t>p</a:t>
            </a:r>
            <a:r>
              <a:rPr lang="ko-KR" altLang="en-US" sz="1800" dirty="0"/>
              <a:t>에는 문자형 변수의 </a:t>
            </a:r>
            <a:r>
              <a:rPr lang="ko-KR" altLang="en-US" sz="1800" dirty="0" smtClean="0"/>
              <a:t>주소 값을 </a:t>
            </a:r>
            <a:r>
              <a:rPr lang="ko-KR" altLang="en-US" sz="1800" dirty="0"/>
              <a:t>넣어야 함</a:t>
            </a:r>
          </a:p>
          <a:p>
            <a:pPr marL="266700" lvl="1" indent="0">
              <a:buNone/>
            </a:pPr>
            <a:r>
              <a:rPr lang="ko-KR" altLang="en-US" sz="1800" dirty="0"/>
              <a:t>    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 p; </a:t>
            </a:r>
            <a:r>
              <a:rPr lang="ko-KR" altLang="en-US" sz="1800" dirty="0"/>
              <a:t>선언 시 </a:t>
            </a:r>
            <a:r>
              <a:rPr lang="en-US" altLang="ko-KR" sz="1800" dirty="0"/>
              <a:t>p</a:t>
            </a:r>
            <a:r>
              <a:rPr lang="ko-KR" altLang="en-US" sz="1800" dirty="0"/>
              <a:t>에는 정수형 변수의 </a:t>
            </a:r>
            <a:r>
              <a:rPr lang="ko-KR" altLang="en-US" sz="1800" dirty="0" smtClean="0"/>
              <a:t>주소 값을 </a:t>
            </a:r>
            <a:r>
              <a:rPr lang="ko-KR" altLang="en-US" sz="1800" dirty="0"/>
              <a:t>넣어야 함  </a:t>
            </a:r>
          </a:p>
          <a:p>
            <a:pPr marL="266700" lvl="1" indent="0">
              <a:buNone/>
            </a:pPr>
            <a:r>
              <a:rPr lang="ko-KR" altLang="en-US" sz="1800" dirty="0"/>
              <a:t>      통일시키지 않아도 컴파일은 가능</a:t>
            </a:r>
            <a:r>
              <a:rPr lang="en-US" altLang="ko-KR" sz="1800" dirty="0"/>
              <a:t>, </a:t>
            </a:r>
            <a:r>
              <a:rPr lang="ko-KR" altLang="en-US" sz="1800" dirty="0"/>
              <a:t>논리적으로 옳지 않으므로 주의 필요</a:t>
            </a:r>
            <a:endParaRPr lang="en-US" altLang="ko-KR" sz="18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endParaRPr lang="en-US" altLang="ko-KR" sz="24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6527949" cy="311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4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포인터의 관계 이해하기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93" y="1898348"/>
            <a:ext cx="6496957" cy="3762900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1039870" y="3893990"/>
            <a:ext cx="2812050" cy="255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blackWhite">
          <a:xfrm>
            <a:off x="3851920" y="3883035"/>
            <a:ext cx="20162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</a:t>
            </a:r>
            <a:r>
              <a:rPr lang="en-US" altLang="ko-KR" sz="1200" b="1" dirty="0" err="1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ch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ko-KR" altLang="en-US" sz="1200" b="1" dirty="0" err="1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주소값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대입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39870" y="4342421"/>
            <a:ext cx="2812050" cy="255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blackWhite">
          <a:xfrm>
            <a:off x="3851920" y="4403949"/>
            <a:ext cx="20162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q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값 대입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68842" y="4749134"/>
            <a:ext cx="2812050" cy="255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blackWhite">
          <a:xfrm>
            <a:off x="3880892" y="4810663"/>
            <a:ext cx="24913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q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가리키는 곳의 값 변경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630447"/>
            <a:ext cx="4661520" cy="117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182" y="1926572"/>
            <a:ext cx="4168258" cy="185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06078"/>
            <a:ext cx="3867143" cy="148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 변수 전달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주소로 전달</a:t>
            </a:r>
            <a:r>
              <a:rPr lang="en-US" altLang="ko-KR" dirty="0" smtClean="0"/>
              <a:t>)</a:t>
            </a:r>
            <a:endParaRPr lang="en-US" altLang="ko-KR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6061596" cy="3528392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80" y="5696568"/>
            <a:ext cx="385816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 줄에 두 정수를 입력 받아서 두 정수형 변수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에 저장한다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두 변수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의 </a:t>
            </a:r>
            <a:r>
              <a:rPr lang="ko-KR" altLang="en-US" sz="2400" dirty="0" smtClean="0"/>
              <a:t>값을 </a:t>
            </a:r>
            <a:r>
              <a:rPr lang="ko-KR" altLang="en-US" sz="2400" dirty="0" smtClean="0"/>
              <a:t>바꾸는 함수 </a:t>
            </a:r>
            <a:r>
              <a:rPr lang="en-US" altLang="ko-KR" sz="2400" dirty="0" smtClean="0"/>
              <a:t>Swap</a:t>
            </a:r>
            <a:r>
              <a:rPr lang="ko-KR" altLang="en-US" sz="2400" dirty="0" smtClean="0"/>
              <a:t>을 만드시오</a:t>
            </a:r>
            <a:r>
              <a:rPr lang="en-US" altLang="ko-KR" sz="2400" dirty="0" smtClean="0"/>
              <a:t>. Swap </a:t>
            </a:r>
            <a:r>
              <a:rPr lang="ko-KR" altLang="en-US" sz="2400" dirty="0" smtClean="0"/>
              <a:t>을 실행한 후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와</a:t>
            </a:r>
            <a:r>
              <a:rPr lang="en-US" altLang="ko-KR" sz="2400" dirty="0" smtClean="0"/>
              <a:t> b</a:t>
            </a:r>
            <a:r>
              <a:rPr lang="ko-KR" altLang="en-US" sz="2400" dirty="0" smtClean="0"/>
              <a:t>의 값을 출력하시오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2875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포인터의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424936" cy="5655865"/>
          </a:xfrm>
        </p:spPr>
        <p:txBody>
          <a:bodyPr/>
          <a:lstStyle/>
          <a:p>
            <a:r>
              <a:rPr lang="ko-KR" altLang="en-US" dirty="0" smtClean="0"/>
              <a:t>문자열 배열과 </a:t>
            </a:r>
            <a:r>
              <a:rPr lang="ko-KR" altLang="en-US" dirty="0"/>
              <a:t>포인터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문자열 표현 </a:t>
            </a:r>
            <a:r>
              <a:rPr lang="en-US" altLang="ko-KR" dirty="0"/>
              <a:t>: char </a:t>
            </a:r>
            <a:r>
              <a:rPr lang="en-US" altLang="ko-KR" dirty="0" smtClean="0"/>
              <a:t>s[4] 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char* p = s   :  </a:t>
            </a:r>
            <a:r>
              <a:rPr lang="ko-KR" altLang="en-US" dirty="0"/>
              <a:t>배열 </a:t>
            </a:r>
            <a:r>
              <a:rPr lang="en-US" altLang="ko-KR" dirty="0"/>
              <a:t>s</a:t>
            </a:r>
            <a:r>
              <a:rPr lang="ko-KR" altLang="en-US" dirty="0"/>
              <a:t>와 포인터 </a:t>
            </a:r>
            <a:r>
              <a:rPr lang="en-US" altLang="ko-KR" dirty="0"/>
              <a:t>p </a:t>
            </a:r>
            <a:r>
              <a:rPr lang="ko-KR" altLang="en-US" dirty="0"/>
              <a:t>호환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배열의 이름 </a:t>
            </a:r>
            <a:r>
              <a:rPr lang="en-US" altLang="ko-KR" dirty="0"/>
              <a:t>s == &amp;s[0]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endParaRPr lang="en-US" altLang="ko-KR" sz="24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06905"/>
              </p:ext>
            </p:extLst>
          </p:nvPr>
        </p:nvGraphicFramePr>
        <p:xfrm>
          <a:off x="4139952" y="2204864"/>
          <a:ext cx="280831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92088"/>
                <a:gridCol w="648072"/>
                <a:gridCol w="648071"/>
              </a:tblGrid>
              <a:tr h="221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포인터의 관계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배열과 포인터의 </a:t>
            </a:r>
            <a:r>
              <a:rPr lang="ko-KR" altLang="en-US" dirty="0" smtClean="0"/>
              <a:t>관계 </a:t>
            </a:r>
            <a:r>
              <a:rPr lang="ko-KR" altLang="en-US" sz="2400" dirty="0"/>
              <a:t>①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5914798" cy="3888432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18" y="2237135"/>
            <a:ext cx="437978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포인터의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424936" cy="5655865"/>
          </a:xfrm>
        </p:spPr>
        <p:txBody>
          <a:bodyPr/>
          <a:lstStyle/>
          <a:p>
            <a:pPr lvl="2"/>
            <a:r>
              <a:rPr lang="en-US" altLang="ko-KR" dirty="0" smtClean="0"/>
              <a:t>8</a:t>
            </a:r>
            <a:r>
              <a:rPr lang="ko-KR" altLang="en-US" dirty="0"/>
              <a:t>행 </a:t>
            </a:r>
            <a:r>
              <a:rPr lang="en-US" altLang="ko-KR" dirty="0"/>
              <a:t>: p</a:t>
            </a:r>
            <a:r>
              <a:rPr lang="ko-KR" altLang="en-US" dirty="0"/>
              <a:t>에 배열 </a:t>
            </a:r>
            <a:r>
              <a:rPr lang="en-US" altLang="ko-KR" dirty="0"/>
              <a:t>s</a:t>
            </a:r>
            <a:r>
              <a:rPr lang="ko-KR" altLang="en-US" dirty="0"/>
              <a:t>의 </a:t>
            </a:r>
            <a:r>
              <a:rPr lang="ko-KR" altLang="en-US" dirty="0" err="1"/>
              <a:t>주소값</a:t>
            </a:r>
            <a:r>
              <a:rPr lang="ko-KR" altLang="en-US" dirty="0"/>
              <a:t> </a:t>
            </a:r>
            <a:r>
              <a:rPr lang="en-US" altLang="ko-KR" dirty="0"/>
              <a:t>s </a:t>
            </a:r>
            <a:r>
              <a:rPr lang="ko-KR" altLang="en-US" dirty="0"/>
              <a:t>대입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en-US" altLang="ko-KR" dirty="0" smtClean="0"/>
              <a:t>&amp;s[3</a:t>
            </a:r>
            <a:r>
              <a:rPr lang="en-US" altLang="ko-KR" dirty="0"/>
              <a:t>] :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’ 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저장하고 있는 </a:t>
            </a:r>
            <a:r>
              <a:rPr lang="ko-KR" altLang="en-US" dirty="0" smtClean="0"/>
              <a:t>주소 값 </a:t>
            </a:r>
            <a:r>
              <a:rPr lang="en-US" altLang="ko-KR" dirty="0"/>
              <a:t>= 1019</a:t>
            </a:r>
            <a:r>
              <a:rPr lang="ko-KR" altLang="en-US" dirty="0"/>
              <a:t>번지</a:t>
            </a:r>
          </a:p>
          <a:p>
            <a:pPr marL="447675" lvl="2" indent="0">
              <a:buNone/>
            </a:pPr>
            <a:r>
              <a:rPr lang="ko-KR" altLang="en-US" dirty="0"/>
              <a:t>           </a:t>
            </a:r>
            <a:r>
              <a:rPr lang="ko-KR" altLang="en-US" dirty="0" smtClean="0"/>
              <a:t>널 값을 </a:t>
            </a:r>
            <a:r>
              <a:rPr lang="ko-KR" altLang="en-US" dirty="0"/>
              <a:t>만날 때까지 계속 출력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ic</a:t>
            </a:r>
            <a:r>
              <a:rPr lang="en-US" altLang="ko-KR" dirty="0"/>
              <a:t>-C </a:t>
            </a:r>
            <a:r>
              <a:rPr lang="ko-KR" altLang="en-US" dirty="0"/>
              <a:t>출력</a:t>
            </a:r>
          </a:p>
          <a:p>
            <a:pPr lvl="2"/>
            <a:r>
              <a:rPr lang="en-US" altLang="ko-KR" dirty="0"/>
              <a:t>11</a:t>
            </a:r>
            <a:r>
              <a:rPr lang="ko-KR" altLang="en-US" dirty="0"/>
              <a:t>행 </a:t>
            </a:r>
            <a:r>
              <a:rPr lang="en-US" altLang="ko-KR" dirty="0"/>
              <a:t>: p+3 - 1016</a:t>
            </a:r>
            <a:r>
              <a:rPr lang="ko-KR" altLang="en-US" dirty="0"/>
              <a:t>에서 </a:t>
            </a:r>
            <a:r>
              <a:rPr lang="en-US" altLang="ko-KR" dirty="0"/>
              <a:t>3</a:t>
            </a:r>
            <a:r>
              <a:rPr lang="ko-KR" altLang="en-US" dirty="0"/>
              <a:t>칸을 건너뜀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/>
              <a:t>1019</a:t>
            </a:r>
            <a:r>
              <a:rPr lang="ko-KR" altLang="en-US" dirty="0"/>
              <a:t>번지</a:t>
            </a:r>
          </a:p>
          <a:p>
            <a:pPr marL="447675" lvl="2" indent="0">
              <a:buNone/>
            </a:pPr>
            <a:r>
              <a:rPr lang="en-US" altLang="ko-KR" dirty="0"/>
              <a:t>           1019</a:t>
            </a:r>
            <a:r>
              <a:rPr lang="ko-KR" altLang="en-US" dirty="0"/>
              <a:t>번지에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’ </a:t>
            </a:r>
            <a:r>
              <a:rPr lang="ko-KR" altLang="en-US" dirty="0"/>
              <a:t>값이 저장되어 있으므로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ic</a:t>
            </a:r>
            <a:r>
              <a:rPr lang="en-US" altLang="ko-KR" dirty="0"/>
              <a:t>-C </a:t>
            </a:r>
            <a:r>
              <a:rPr lang="ko-KR" altLang="en-US" dirty="0"/>
              <a:t>출력</a:t>
            </a:r>
          </a:p>
          <a:p>
            <a:pPr marL="266700" lvl="1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13</a:t>
            </a:r>
            <a:r>
              <a:rPr lang="ko-KR" altLang="en-US" dirty="0"/>
              <a:t>행 </a:t>
            </a:r>
            <a:r>
              <a:rPr lang="en-US" altLang="ko-KR" dirty="0"/>
              <a:t>:  s[3] </a:t>
            </a:r>
            <a:r>
              <a:rPr lang="ko-KR" altLang="en-US" dirty="0"/>
              <a:t>출력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  <a:p>
            <a:pPr lvl="2"/>
            <a:r>
              <a:rPr lang="en-US" altLang="ko-KR" dirty="0"/>
              <a:t>14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*</a:t>
            </a:r>
            <a:r>
              <a:rPr lang="en-US" altLang="ko-KR" dirty="0"/>
              <a:t>(p+3) - p</a:t>
            </a:r>
            <a:r>
              <a:rPr lang="ko-KR" altLang="en-US" dirty="0"/>
              <a:t>에서 </a:t>
            </a:r>
            <a:r>
              <a:rPr lang="en-US" altLang="ko-KR" dirty="0"/>
              <a:t>3</a:t>
            </a:r>
            <a:r>
              <a:rPr lang="ko-KR" altLang="en-US" dirty="0"/>
              <a:t>칸 더 간 주소</a:t>
            </a:r>
            <a:r>
              <a:rPr lang="en-US" altLang="ko-KR" dirty="0"/>
              <a:t>(1019</a:t>
            </a:r>
            <a:r>
              <a:rPr lang="ko-KR" altLang="en-US" dirty="0"/>
              <a:t>번지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실제값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endParaRPr lang="en-US" altLang="ko-KR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7128792" cy="141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9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포인터의 관계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배열과 포인터의 관계 ②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4464496" cy="3703028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424074"/>
            <a:ext cx="4666282" cy="113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9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포인터의 관계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 변수로 배열 전달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6832"/>
            <a:ext cx="6563944" cy="4392488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92" y="2636912"/>
            <a:ext cx="394283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메모리와 주소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424936" cy="5655865"/>
          </a:xfrm>
        </p:spPr>
        <p:txBody>
          <a:bodyPr/>
          <a:lstStyle/>
          <a:p>
            <a:r>
              <a:rPr lang="ko-KR" altLang="en-US" sz="2600" dirty="0"/>
              <a:t>메모리 구조와 주소</a:t>
            </a:r>
          </a:p>
          <a:p>
            <a:pPr lvl="1"/>
            <a:r>
              <a:rPr lang="ko-KR" altLang="en-US" sz="2200" dirty="0"/>
              <a:t>정수형 변수의 메모리 할당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ko-KR" altLang="en-US" sz="1800" dirty="0" smtClean="0"/>
              <a:t>메모리는 </a:t>
            </a:r>
            <a:r>
              <a:rPr lang="ko-KR" altLang="en-US" sz="1800" dirty="0"/>
              <a:t>바이트</a:t>
            </a:r>
            <a:r>
              <a:rPr lang="en-US" altLang="ko-KR" sz="1800" dirty="0"/>
              <a:t>(Byte) </a:t>
            </a:r>
            <a:r>
              <a:rPr lang="ko-KR" altLang="en-US" sz="1800" dirty="0"/>
              <a:t>단위로 나뉘며</a:t>
            </a:r>
            <a:r>
              <a:rPr lang="en-US" altLang="ko-KR" sz="1800" dirty="0"/>
              <a:t>, </a:t>
            </a:r>
            <a:r>
              <a:rPr lang="ko-KR" altLang="en-US" sz="1800" dirty="0"/>
              <a:t>각 바이트에는 주소가 </a:t>
            </a:r>
            <a:r>
              <a:rPr lang="ko-KR" altLang="en-US" sz="1800" dirty="0" smtClean="0"/>
              <a:t>지정됨</a:t>
            </a:r>
            <a:endParaRPr lang="en-US" altLang="ko-KR" sz="1800" dirty="0"/>
          </a:p>
          <a:p>
            <a:pPr lvl="2"/>
            <a:r>
              <a:rPr lang="ko-KR" altLang="en-US" sz="1800" dirty="0"/>
              <a:t>정수형 변수의 크기는 </a:t>
            </a:r>
            <a:r>
              <a:rPr lang="en-US" altLang="ko-KR" sz="1800" dirty="0"/>
              <a:t>4</a:t>
            </a:r>
            <a:r>
              <a:rPr lang="ko-KR" altLang="en-US" sz="1800" dirty="0"/>
              <a:t>바이트이므로 이 메모리에 정수형 변수 </a:t>
            </a:r>
            <a:r>
              <a:rPr lang="en-US" altLang="ko-KR" sz="1800" dirty="0"/>
              <a:t>a</a:t>
            </a:r>
            <a:r>
              <a:rPr lang="ko-KR" altLang="en-US" sz="1800" dirty="0"/>
              <a:t>를 선언하면 임의의 위치에 </a:t>
            </a:r>
            <a:r>
              <a:rPr lang="en-US" altLang="ko-KR" sz="1800" dirty="0" smtClean="0"/>
              <a:t>4</a:t>
            </a:r>
            <a:r>
              <a:rPr lang="ko-KR" altLang="en-US" sz="1800" dirty="0"/>
              <a:t>바이트가 </a:t>
            </a:r>
            <a:r>
              <a:rPr lang="ko-KR" altLang="en-US" sz="1800" dirty="0" smtClean="0"/>
              <a:t>자리잡음</a:t>
            </a:r>
            <a:endParaRPr lang="en-US" altLang="ko-KR" sz="1800" dirty="0"/>
          </a:p>
          <a:p>
            <a:pPr lvl="2"/>
            <a:r>
              <a:rPr lang="ko-KR" altLang="en-US" sz="1800" dirty="0"/>
              <a:t>변수가 위치하는 곳 </a:t>
            </a:r>
            <a:r>
              <a:rPr lang="en-US" altLang="ko-KR" sz="1800" dirty="0"/>
              <a:t>: </a:t>
            </a:r>
            <a:r>
              <a:rPr lang="ko-KR" altLang="en-US" sz="1800" dirty="0"/>
              <a:t>주소</a:t>
            </a:r>
            <a:r>
              <a:rPr lang="en-US" altLang="ko-KR" sz="1800" dirty="0"/>
              <a:t>(address)</a:t>
            </a:r>
          </a:p>
          <a:p>
            <a:pPr lvl="2"/>
            <a:r>
              <a:rPr lang="ko-KR" altLang="en-US" sz="1800" dirty="0"/>
              <a:t>변수의 주소를 알려면 변수 앞에 ‘</a:t>
            </a:r>
            <a:r>
              <a:rPr lang="en-US" altLang="ko-KR" sz="1800" dirty="0"/>
              <a:t>&amp;’</a:t>
            </a:r>
            <a:r>
              <a:rPr lang="ko-KR" altLang="en-US" sz="1800" dirty="0"/>
              <a:t>를 붙임</a:t>
            </a:r>
          </a:p>
          <a:p>
            <a:pPr lvl="2"/>
            <a:r>
              <a:rPr lang="en-US" altLang="ko-KR" sz="1800" dirty="0"/>
              <a:t>a</a:t>
            </a:r>
            <a:r>
              <a:rPr lang="ko-KR" altLang="en-US" sz="1800" dirty="0"/>
              <a:t>의 주소</a:t>
            </a:r>
            <a:r>
              <a:rPr lang="en-US" altLang="ko-KR" sz="1800" dirty="0"/>
              <a:t>(&amp;a) = 1036</a:t>
            </a:r>
            <a:r>
              <a:rPr lang="ko-KR" altLang="en-US" sz="1800" dirty="0"/>
              <a:t>번지</a:t>
            </a:r>
            <a:r>
              <a:rPr lang="en-US" altLang="ko-KR" sz="1800" dirty="0"/>
              <a:t>, b</a:t>
            </a:r>
            <a:r>
              <a:rPr lang="ko-KR" altLang="en-US" sz="1800" dirty="0"/>
              <a:t>의 주소</a:t>
            </a:r>
            <a:r>
              <a:rPr lang="en-US" altLang="ko-KR" sz="1800" dirty="0"/>
              <a:t>(&amp;b) = </a:t>
            </a:r>
            <a:r>
              <a:rPr lang="en-US" altLang="ko-KR" sz="1800" dirty="0" smtClean="0"/>
              <a:t>1048</a:t>
            </a:r>
            <a:r>
              <a:rPr lang="ko-KR" altLang="en-US" sz="1800" dirty="0" smtClean="0"/>
              <a:t>번지</a:t>
            </a:r>
            <a:endParaRPr lang="ko-KR" altLang="en-US" sz="1800" dirty="0"/>
          </a:p>
          <a:p>
            <a:pPr lvl="1"/>
            <a:endParaRPr lang="en-US" altLang="ko-KR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04" y="2284101"/>
            <a:ext cx="6984776" cy="199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14543"/>
            <a:ext cx="2574404" cy="19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개의 정수를 입력으로 받아서 배열에 저장한다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배열을 매개변수로 받아서 배열 값들의 합을 반환하는 함수 </a:t>
            </a:r>
            <a:r>
              <a:rPr lang="en-US" altLang="ko-KR" sz="2400" dirty="0" smtClean="0"/>
              <a:t>Sum</a:t>
            </a:r>
            <a:r>
              <a:rPr lang="ko-KR" altLang="en-US" sz="2400" dirty="0" smtClean="0"/>
              <a:t>을 만든다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합을 다음 줄에 출력한다 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03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424936" cy="5655865"/>
          </a:xfrm>
        </p:spPr>
        <p:txBody>
          <a:bodyPr/>
          <a:lstStyle/>
          <a:p>
            <a:r>
              <a:rPr lang="ko-KR" altLang="en-US" dirty="0"/>
              <a:t>동적 메모리 확보 </a:t>
            </a:r>
            <a:r>
              <a:rPr lang="en-US" altLang="ko-KR" dirty="0"/>
              <a:t>: </a:t>
            </a:r>
            <a:r>
              <a:rPr lang="en-US" altLang="ko-KR" dirty="0" err="1"/>
              <a:t>malloc</a:t>
            </a:r>
            <a:r>
              <a:rPr lang="en-US" altLang="ko-KR" dirty="0"/>
              <a:t>( )</a:t>
            </a:r>
          </a:p>
          <a:p>
            <a:pPr lvl="1"/>
            <a:r>
              <a:rPr lang="ko-KR" altLang="en-US" dirty="0"/>
              <a:t>동적 메모리 확보의 개념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프로그램 실행 시 필요한 메모리 크기가 고정되는 경우에 필요로 하는 메모리의 크기가 다른 경우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메모리 낭비 문제 발생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해결 방법 </a:t>
            </a:r>
            <a:r>
              <a:rPr lang="en-US" altLang="ko-KR" dirty="0"/>
              <a:t>:  </a:t>
            </a:r>
            <a:r>
              <a:rPr lang="ko-KR" altLang="en-US" dirty="0"/>
              <a:t>메모리를 미리 잡아두지 않고</a:t>
            </a:r>
            <a:r>
              <a:rPr lang="en-US" altLang="ko-KR" dirty="0"/>
              <a:t>, </a:t>
            </a:r>
            <a:r>
              <a:rPr lang="ko-KR" altLang="en-US" dirty="0"/>
              <a:t>필요할 때마다 확보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dirty="0"/>
              <a:t>	            </a:t>
            </a:r>
            <a:r>
              <a:rPr lang="en-US" altLang="ko-KR" dirty="0" err="1"/>
              <a:t>malloc</a:t>
            </a:r>
            <a:r>
              <a:rPr lang="en-US" altLang="ko-KR" dirty="0"/>
              <a:t>() </a:t>
            </a:r>
            <a:r>
              <a:rPr lang="ko-KR" altLang="en-US" dirty="0"/>
              <a:t>함수 사용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endParaRPr lang="en-US" altLang="ko-KR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6840760" cy="233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0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424936" cy="5655865"/>
          </a:xfrm>
        </p:spPr>
        <p:txBody>
          <a:bodyPr/>
          <a:lstStyle/>
          <a:p>
            <a:pPr lvl="1"/>
            <a:r>
              <a:rPr lang="en-US" altLang="ko-KR" dirty="0" err="1" smtClean="0"/>
              <a:t>malloc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함수의 </a:t>
            </a:r>
            <a:r>
              <a:rPr lang="ko-KR" altLang="en-US" dirty="0"/>
              <a:t>사용 형식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malloc</a:t>
            </a:r>
            <a:r>
              <a:rPr lang="en-US" altLang="ko-KR" dirty="0"/>
              <a:t>( ) </a:t>
            </a:r>
            <a:r>
              <a:rPr lang="ko-KR" altLang="en-US" dirty="0"/>
              <a:t>함수의 사용 예</a:t>
            </a:r>
            <a:endParaRPr lang="en-US" altLang="ko-KR" dirty="0"/>
          </a:p>
          <a:p>
            <a:pPr lvl="2"/>
            <a:r>
              <a:rPr lang="ko-KR" altLang="en-US" dirty="0"/>
              <a:t>포인터 변수를 </a:t>
            </a:r>
            <a:r>
              <a:rPr lang="en-US" altLang="ko-KR" dirty="0" err="1"/>
              <a:t>int</a:t>
            </a:r>
            <a:r>
              <a:rPr lang="en-US" altLang="ko-KR" dirty="0"/>
              <a:t>* p;</a:t>
            </a:r>
            <a:r>
              <a:rPr lang="ko-KR" altLang="en-US" dirty="0"/>
              <a:t>로 선언한 경우</a:t>
            </a:r>
          </a:p>
          <a:p>
            <a:pPr lvl="2"/>
            <a:r>
              <a:rPr lang="ko-KR" altLang="en-US" dirty="0"/>
              <a:t>포인터 변수의 </a:t>
            </a:r>
            <a:r>
              <a:rPr lang="ko-KR" altLang="en-US" dirty="0" err="1"/>
              <a:t>데이터형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 lvl="2"/>
            <a:r>
              <a:rPr lang="ko-KR" altLang="en-US" dirty="0"/>
              <a:t>포인터 변수의 </a:t>
            </a:r>
            <a:r>
              <a:rPr lang="ko-KR" altLang="en-US" dirty="0" err="1"/>
              <a:t>데이터형인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의 크기 </a:t>
            </a:r>
            <a:r>
              <a:rPr lang="en-US" altLang="ko-KR" dirty="0"/>
              <a:t>: 4</a:t>
            </a:r>
          </a:p>
          <a:p>
            <a:pPr lvl="2"/>
            <a:r>
              <a:rPr lang="ko-KR" altLang="en-US" dirty="0"/>
              <a:t>사용자가 요구한 크기는 </a:t>
            </a:r>
            <a:r>
              <a:rPr lang="en-US" altLang="ko-KR" dirty="0"/>
              <a:t>: 3</a:t>
            </a:r>
          </a:p>
          <a:p>
            <a:pPr lvl="2"/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형의 크기를 모를 경우</a:t>
            </a:r>
            <a:r>
              <a:rPr lang="en-US" altLang="ko-KR" dirty="0"/>
              <a:t>, </a:t>
            </a:r>
            <a:r>
              <a:rPr lang="en-US" altLang="ko-KR" dirty="0" err="1"/>
              <a:t>sizeof</a:t>
            </a:r>
            <a:r>
              <a:rPr lang="en-US" altLang="ko-KR" dirty="0"/>
              <a:t>()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marL="447675" lvl="2" indent="0">
              <a:buNone/>
            </a:pP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endParaRPr lang="en-US" altLang="ko-KR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740352" cy="44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98749"/>
            <a:ext cx="4104456" cy="48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152430"/>
            <a:ext cx="4104456" cy="5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0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424936" cy="5655865"/>
          </a:xfrm>
        </p:spPr>
        <p:txBody>
          <a:bodyPr/>
          <a:lstStyle/>
          <a:p>
            <a:pPr lvl="1"/>
            <a:r>
              <a:rPr lang="en-US" altLang="ko-KR" dirty="0" err="1" smtClean="0"/>
              <a:t>malloc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 종료</a:t>
            </a:r>
          </a:p>
          <a:p>
            <a:pPr lvl="2"/>
            <a:r>
              <a:rPr lang="en-US" altLang="ko-KR" dirty="0" smtClean="0"/>
              <a:t>free()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사용한 메모리를 반납</a:t>
            </a:r>
          </a:p>
          <a:p>
            <a:pPr lvl="2"/>
            <a:r>
              <a:rPr lang="ko-KR" altLang="en-US" dirty="0" smtClean="0"/>
              <a:t>포인터 변수에 널</a:t>
            </a:r>
            <a:r>
              <a:rPr lang="en-US" altLang="ko-KR" dirty="0" smtClean="0"/>
              <a:t>(null) </a:t>
            </a:r>
            <a:r>
              <a:rPr lang="ko-KR" altLang="en-US" dirty="0" smtClean="0"/>
              <a:t>값을 넣는다는 의미</a:t>
            </a:r>
          </a:p>
          <a:p>
            <a:pPr lvl="2"/>
            <a:r>
              <a:rPr lang="ko-KR" altLang="en-US" dirty="0" smtClean="0"/>
              <a:t>포인터 변수는 아무것도 가리키지 않으므로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공간을 운영체제에 반납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프로그램의 시작에 </a:t>
            </a:r>
            <a:r>
              <a:rPr lang="en-US" altLang="ko-KR" dirty="0" err="1" smtClean="0"/>
              <a:t>stdlib.h</a:t>
            </a:r>
            <a:r>
              <a:rPr lang="en-US" altLang="ko-KR" dirty="0" smtClean="0"/>
              <a:t> </a:t>
            </a:r>
            <a:r>
              <a:rPr lang="ko-KR" altLang="en-US" dirty="0" smtClean="0"/>
              <a:t>헤더 파일을 </a:t>
            </a:r>
            <a:r>
              <a:rPr lang="en-US" altLang="ko-KR" dirty="0" smtClean="0"/>
              <a:t>include </a:t>
            </a:r>
            <a:r>
              <a:rPr lang="ko-KR" altLang="en-US" dirty="0" smtClean="0"/>
              <a:t>시켜야만 함</a:t>
            </a:r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marL="447675" lvl="2" indent="0">
              <a:buNone/>
            </a:pPr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39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메모리 할당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함수 사용 </a:t>
            </a:r>
            <a:r>
              <a:rPr lang="ko-KR" altLang="en-US" sz="2400" dirty="0"/>
              <a:t>①</a:t>
            </a:r>
            <a:endParaRPr lang="en-US" altLang="ko-KR" sz="2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09262"/>
            <a:ext cx="5496692" cy="4648849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34" y="5746551"/>
            <a:ext cx="4027379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메모리 할당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함수 사용 </a:t>
            </a:r>
            <a:r>
              <a:rPr lang="ko-KR" altLang="en-US" sz="2400" dirty="0"/>
              <a:t>②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6816269" cy="4032448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682560"/>
            <a:ext cx="3672408" cy="6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동적 메모리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하나의 정수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을 입력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다음 줄에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정수를 빈칸을 사이에 두고 입력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다음 줄에 이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정수의 합을 출력한다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9676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6" y="2112537"/>
            <a:ext cx="6042628" cy="2385525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메모리와 주소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변수의 주소 알아내기</a:t>
            </a:r>
            <a:endParaRPr lang="en-US" altLang="ko-KR" sz="2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86248" y="3717033"/>
            <a:ext cx="5890008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blackWhite">
          <a:xfrm>
            <a:off x="6795382" y="3821807"/>
            <a:ext cx="20162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주소 출력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76" y="4566353"/>
            <a:ext cx="4527029" cy="126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2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메모리와 주소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424936" cy="5655865"/>
          </a:xfrm>
        </p:spPr>
        <p:txBody>
          <a:bodyPr/>
          <a:lstStyle/>
          <a:p>
            <a:pPr lvl="1"/>
            <a:r>
              <a:rPr lang="ko-KR" altLang="en-US" sz="2200" dirty="0" smtClean="0"/>
              <a:t>정수형 배열의 </a:t>
            </a:r>
            <a:r>
              <a:rPr lang="ko-KR" altLang="en-US" sz="2200" dirty="0"/>
              <a:t>메모리 할당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1800" dirty="0" smtClean="0"/>
          </a:p>
          <a:p>
            <a:pPr lvl="2"/>
            <a:r>
              <a:rPr lang="ko-KR" altLang="en-US" sz="1800" dirty="0" smtClean="0"/>
              <a:t>배열의 </a:t>
            </a:r>
            <a:r>
              <a:rPr lang="ko-KR" altLang="en-US" sz="1800" dirty="0"/>
              <a:t>주소 표현</a:t>
            </a:r>
          </a:p>
          <a:p>
            <a:pPr lvl="2"/>
            <a:r>
              <a:rPr lang="en-US" altLang="ko-KR" sz="1800" dirty="0"/>
              <a:t>aa[0]</a:t>
            </a:r>
            <a:r>
              <a:rPr lang="ko-KR" altLang="en-US" sz="1800" dirty="0"/>
              <a:t>의 주소</a:t>
            </a:r>
            <a:r>
              <a:rPr lang="en-US" altLang="ko-KR" sz="1800" dirty="0"/>
              <a:t>(&amp;aa[0]) = 1031</a:t>
            </a:r>
            <a:r>
              <a:rPr lang="ko-KR" altLang="en-US" sz="1800" dirty="0"/>
              <a:t>번지</a:t>
            </a:r>
          </a:p>
          <a:p>
            <a:pPr lvl="2"/>
            <a:r>
              <a:rPr lang="en-US" altLang="ko-KR" sz="1800" dirty="0"/>
              <a:t>aa[1]</a:t>
            </a:r>
            <a:r>
              <a:rPr lang="ko-KR" altLang="en-US" sz="1800" dirty="0"/>
              <a:t>의 주소</a:t>
            </a:r>
            <a:r>
              <a:rPr lang="en-US" altLang="ko-KR" sz="1800" dirty="0"/>
              <a:t>(&amp;aa[1]) = 1035</a:t>
            </a:r>
            <a:r>
              <a:rPr lang="ko-KR" altLang="en-US" sz="1800" dirty="0"/>
              <a:t>번지</a:t>
            </a:r>
          </a:p>
          <a:p>
            <a:pPr lvl="2"/>
            <a:r>
              <a:rPr lang="en-US" altLang="ko-KR" sz="1800" dirty="0"/>
              <a:t>aa[2]</a:t>
            </a:r>
            <a:r>
              <a:rPr lang="ko-KR" altLang="en-US" sz="1800" dirty="0"/>
              <a:t>의 주소</a:t>
            </a:r>
            <a:r>
              <a:rPr lang="en-US" altLang="ko-KR" sz="1800" dirty="0"/>
              <a:t>(&amp;aa[2]) = 1039</a:t>
            </a:r>
            <a:r>
              <a:rPr lang="ko-KR" altLang="en-US" sz="1800" dirty="0" smtClean="0"/>
              <a:t>번지</a:t>
            </a:r>
            <a:endParaRPr lang="ko-KR" altLang="en-US" sz="1800" dirty="0"/>
          </a:p>
          <a:p>
            <a:pPr lvl="2"/>
            <a:r>
              <a:rPr lang="ko-KR" altLang="en-US" sz="1800" dirty="0"/>
              <a:t>배열 이름 </a:t>
            </a:r>
            <a:r>
              <a:rPr lang="en-US" altLang="ko-KR" sz="1800" dirty="0"/>
              <a:t>aa = </a:t>
            </a:r>
            <a:r>
              <a:rPr lang="ko-KR" altLang="en-US" sz="1800" dirty="0"/>
              <a:t>전체 배열의 주소 </a:t>
            </a:r>
            <a:r>
              <a:rPr lang="en-US" altLang="ko-KR" sz="1800" dirty="0"/>
              <a:t>= 1031</a:t>
            </a:r>
            <a:r>
              <a:rPr lang="ko-KR" altLang="en-US" sz="1800" dirty="0"/>
              <a:t>번지</a:t>
            </a:r>
          </a:p>
          <a:p>
            <a:pPr lvl="2"/>
            <a:r>
              <a:rPr lang="ko-KR" altLang="en-US" sz="1800" dirty="0" smtClean="0"/>
              <a:t>배열 </a:t>
            </a:r>
            <a:r>
              <a:rPr lang="en-US" altLang="ko-KR" sz="1800" dirty="0"/>
              <a:t>aa</a:t>
            </a:r>
            <a:r>
              <a:rPr lang="ko-KR" altLang="en-US" sz="1800" dirty="0"/>
              <a:t>의 주소를 구할 때는 ‘</a:t>
            </a:r>
            <a:r>
              <a:rPr lang="en-US" altLang="ko-KR" sz="1800" dirty="0"/>
              <a:t>&amp;’</a:t>
            </a:r>
            <a:r>
              <a:rPr lang="ko-KR" altLang="en-US" sz="1800" dirty="0"/>
              <a:t>를 쓰지 않고</a:t>
            </a:r>
            <a:r>
              <a:rPr lang="en-US" altLang="ko-KR" sz="1800" dirty="0"/>
              <a:t>, </a:t>
            </a:r>
            <a:r>
              <a:rPr lang="ko-KR" altLang="en-US" sz="1800" dirty="0"/>
              <a:t>단순히 ‘</a:t>
            </a:r>
            <a:r>
              <a:rPr lang="en-US" altLang="ko-KR" sz="1800" dirty="0"/>
              <a:t>aa’</a:t>
            </a:r>
            <a:r>
              <a:rPr lang="ko-KR" altLang="en-US" sz="1800" dirty="0"/>
              <a:t>로 </a:t>
            </a:r>
            <a:r>
              <a:rPr lang="ko-KR" altLang="en-US" sz="1800" dirty="0" smtClean="0"/>
              <a:t>표현</a:t>
            </a:r>
            <a:endParaRPr lang="ko-KR" altLang="en-US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64" y="1700808"/>
            <a:ext cx="7472511" cy="23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2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20" y="1988840"/>
            <a:ext cx="7086901" cy="2592288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메모리와 주소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정수형 배열의 메모리 할당 ① </a:t>
            </a:r>
            <a:endParaRPr lang="en-US" altLang="ko-KR" sz="2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64420" y="4042792"/>
            <a:ext cx="6528580" cy="2613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blackWhite">
          <a:xfrm>
            <a:off x="5087525" y="4322782"/>
            <a:ext cx="20162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배열이름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(aa)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출력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20" y="4771078"/>
            <a:ext cx="5179863" cy="168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6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메모리와 주소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424936" cy="5655865"/>
          </a:xfrm>
        </p:spPr>
        <p:txBody>
          <a:bodyPr/>
          <a:lstStyle/>
          <a:p>
            <a:pPr lvl="1"/>
            <a:r>
              <a:rPr lang="ko-KR" altLang="en-US" sz="2200" dirty="0"/>
              <a:t>배열의 이름 </a:t>
            </a:r>
            <a:r>
              <a:rPr lang="ko-KR" altLang="en-US" sz="2200" dirty="0" smtClean="0"/>
              <a:t>활용법</a:t>
            </a:r>
            <a:endParaRPr lang="en-US" altLang="ko-KR" sz="1800" dirty="0" smtClean="0"/>
          </a:p>
          <a:p>
            <a:pPr lvl="2"/>
            <a:r>
              <a:rPr lang="en-US" altLang="ko-KR" sz="1800" dirty="0"/>
              <a:t>aa </a:t>
            </a:r>
            <a:r>
              <a:rPr lang="ko-KR" altLang="en-US" sz="1800" dirty="0"/>
              <a:t>값을 </a:t>
            </a:r>
            <a:r>
              <a:rPr lang="en-US" altLang="ko-KR" sz="1800" dirty="0"/>
              <a:t>1031</a:t>
            </a:r>
            <a:r>
              <a:rPr lang="ko-KR" altLang="en-US" sz="1800" dirty="0"/>
              <a:t>로 가정하고</a:t>
            </a:r>
            <a:r>
              <a:rPr lang="en-US" altLang="ko-KR" sz="1800" dirty="0"/>
              <a:t>, aa+1</a:t>
            </a:r>
            <a:r>
              <a:rPr lang="ko-KR" altLang="en-US" sz="1800" dirty="0"/>
              <a:t>을 계산한 결과는 무엇일까</a:t>
            </a:r>
            <a:r>
              <a:rPr lang="en-US" altLang="ko-KR" sz="1800" dirty="0"/>
              <a:t>?</a:t>
            </a:r>
          </a:p>
          <a:p>
            <a:pPr lvl="2"/>
            <a:r>
              <a:rPr lang="ko-KR" altLang="en-US" sz="1800" dirty="0"/>
              <a:t>예상결과 </a:t>
            </a:r>
            <a:r>
              <a:rPr lang="en-US" altLang="ko-KR" sz="1800" dirty="0"/>
              <a:t>: aa+1 </a:t>
            </a:r>
            <a:r>
              <a:rPr lang="en-US" altLang="ko-KR" sz="1800" dirty="0" smtClean="0">
                <a:sym typeface="Wingdings" panose="05000000000000000000" pitchFamily="2" charset="2"/>
              </a:rPr>
              <a:t>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1031 + 1 = 1032 (X)</a:t>
            </a:r>
          </a:p>
          <a:p>
            <a:pPr lvl="2"/>
            <a:r>
              <a:rPr lang="ko-KR" altLang="en-US" sz="1800" dirty="0"/>
              <a:t>실제 결과</a:t>
            </a:r>
            <a:r>
              <a:rPr lang="en-US" altLang="ko-KR" sz="1800" dirty="0"/>
              <a:t>: aa+1 </a:t>
            </a:r>
            <a:r>
              <a:rPr lang="en-US" altLang="ko-KR" sz="1800" dirty="0" smtClean="0">
                <a:sym typeface="Wingdings" panose="05000000000000000000" pitchFamily="2" charset="2"/>
              </a:rPr>
              <a:t>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1031 + 4 = 1035 (O)</a:t>
            </a:r>
          </a:p>
          <a:p>
            <a:pPr lvl="2"/>
            <a:r>
              <a:rPr lang="ko-KR" altLang="en-US" sz="1800" dirty="0" smtClean="0"/>
              <a:t>‘</a:t>
            </a:r>
            <a:r>
              <a:rPr lang="en-US" altLang="ko-KR" sz="1800" dirty="0"/>
              <a:t>+1’</a:t>
            </a:r>
            <a:r>
              <a:rPr lang="ko-KR" altLang="en-US" sz="1800" dirty="0"/>
              <a:t>의 의미 </a:t>
            </a:r>
            <a:r>
              <a:rPr lang="en-US" altLang="ko-KR" sz="1800" dirty="0"/>
              <a:t>: </a:t>
            </a:r>
            <a:r>
              <a:rPr lang="ko-KR" altLang="en-US" sz="1800" dirty="0"/>
              <a:t>배열 </a:t>
            </a:r>
            <a:r>
              <a:rPr lang="en-US" altLang="ko-KR" sz="1800" dirty="0"/>
              <a:t>aa</a:t>
            </a:r>
            <a:r>
              <a:rPr lang="ko-KR" altLang="en-US" sz="1800" dirty="0"/>
              <a:t>의 위치에서 </a:t>
            </a:r>
            <a:r>
              <a:rPr lang="ko-KR" altLang="en-US" sz="1800" dirty="0" smtClean="0"/>
              <a:t>한 칸 </a:t>
            </a:r>
            <a:r>
              <a:rPr lang="ko-KR" altLang="en-US" sz="1800" dirty="0"/>
              <a:t>건너뜀</a:t>
            </a:r>
          </a:p>
          <a:p>
            <a:pPr lvl="2"/>
            <a:r>
              <a:rPr lang="ko-KR" altLang="en-US" sz="1800" dirty="0" smtClean="0"/>
              <a:t>한 칸 </a:t>
            </a:r>
            <a:r>
              <a:rPr lang="en-US" altLang="ko-KR" sz="1800" dirty="0"/>
              <a:t>: aa</a:t>
            </a:r>
            <a:r>
              <a:rPr lang="ko-KR" altLang="en-US" sz="1800" dirty="0"/>
              <a:t>가 정수형 배열이므로 </a:t>
            </a:r>
            <a:r>
              <a:rPr lang="en-US" altLang="ko-KR" sz="1800" dirty="0"/>
              <a:t>4byte</a:t>
            </a:r>
          </a:p>
          <a:p>
            <a:pPr lvl="2"/>
            <a:r>
              <a:rPr lang="ko-KR" altLang="en-US" sz="1800" dirty="0"/>
              <a:t>즉</a:t>
            </a:r>
            <a:r>
              <a:rPr lang="en-US" altLang="ko-KR" sz="1800" dirty="0"/>
              <a:t>, aa+1 = &amp;aa[1] = 1035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599708"/>
            <a:ext cx="4151052" cy="115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26416"/>
            <a:ext cx="6120680" cy="144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580582"/>
            <a:ext cx="1872208" cy="1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60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36" y="2044233"/>
            <a:ext cx="7249916" cy="2392879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메모리와 주소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정수형 배열의 메모리 할당 ②</a:t>
            </a:r>
            <a:r>
              <a:rPr lang="ko-KR" altLang="en-US" dirty="0" smtClean="0"/>
              <a:t> </a:t>
            </a:r>
            <a:endParaRPr lang="en-US" altLang="ko-KR" sz="24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36" y="4657427"/>
            <a:ext cx="4898907" cy="147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2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424936" cy="5655865"/>
          </a:xfrm>
        </p:spPr>
        <p:txBody>
          <a:bodyPr/>
          <a:lstStyle/>
          <a:p>
            <a:r>
              <a:rPr lang="ko-KR" altLang="en-US" sz="2600" dirty="0"/>
              <a:t>포인터의 기본 개념</a:t>
            </a:r>
          </a:p>
          <a:p>
            <a:pPr lvl="1"/>
            <a:r>
              <a:rPr lang="ko-KR" altLang="en-US" sz="2200" dirty="0"/>
              <a:t>포인터란 주소를 담는 그릇</a:t>
            </a:r>
            <a:r>
              <a:rPr lang="en-US" altLang="ko-KR" sz="2200" dirty="0"/>
              <a:t>(</a:t>
            </a:r>
            <a:r>
              <a:rPr lang="ko-KR" altLang="en-US" sz="2200" dirty="0"/>
              <a:t>변수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/>
              <a:t>포인터 선언 </a:t>
            </a:r>
            <a:r>
              <a:rPr lang="en-US" altLang="ko-KR" sz="2200" dirty="0"/>
              <a:t>: * </a:t>
            </a:r>
            <a:r>
              <a:rPr lang="ko-KR" altLang="en-US" sz="2200" dirty="0"/>
              <a:t>를 붙여줌</a:t>
            </a:r>
          </a:p>
          <a:p>
            <a:pPr lvl="1"/>
            <a:r>
              <a:rPr lang="ko-KR" altLang="en-US" sz="2200" dirty="0"/>
              <a:t>포인터 변수 </a:t>
            </a:r>
            <a:r>
              <a:rPr lang="en-US" altLang="ko-KR" sz="2200" dirty="0"/>
              <a:t>p</a:t>
            </a:r>
            <a:r>
              <a:rPr lang="ko-KR" altLang="en-US" sz="2200" dirty="0"/>
              <a:t>에는 변수의 주소가 들어감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endParaRPr lang="en-US" altLang="ko-KR" sz="24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56992"/>
            <a:ext cx="4104456" cy="283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41" y="6410192"/>
            <a:ext cx="1428551" cy="19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3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424936" cy="5655865"/>
          </a:xfrm>
        </p:spPr>
        <p:txBody>
          <a:bodyPr/>
          <a:lstStyle/>
          <a:p>
            <a:pPr lvl="1"/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marL="266700" lvl="1" indent="0">
              <a:buNone/>
            </a:pPr>
            <a:endParaRPr lang="en-US" altLang="ko-KR" sz="2200" dirty="0" smtClean="0"/>
          </a:p>
          <a:p>
            <a:pPr marL="266700" lvl="1" indent="0">
              <a:buNone/>
            </a:pPr>
            <a:r>
              <a:rPr lang="ko-KR" altLang="en-US" sz="1800" dirty="0"/>
              <a:t> </a:t>
            </a:r>
            <a:r>
              <a:rPr lang="en-US" altLang="ko-KR" sz="1800" dirty="0"/>
              <a:t> ➊ </a:t>
            </a:r>
            <a:r>
              <a:rPr lang="en-US" altLang="ko-KR" sz="1800" b="0" dirty="0"/>
              <a:t>char </a:t>
            </a:r>
            <a:r>
              <a:rPr lang="en-US" altLang="ko-KR" sz="1800" b="0" dirty="0" err="1"/>
              <a:t>ch</a:t>
            </a:r>
            <a:r>
              <a:rPr lang="en-US" altLang="ko-KR" sz="1800" b="0" dirty="0"/>
              <a:t> : 1byte</a:t>
            </a:r>
            <a:r>
              <a:rPr lang="ko-KR" altLang="en-US" sz="1800" b="0" dirty="0"/>
              <a:t>를 차지하므로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주소 </a:t>
            </a:r>
            <a:r>
              <a:rPr lang="en-US" altLang="ko-KR" sz="1800" b="0" dirty="0"/>
              <a:t>1031</a:t>
            </a:r>
            <a:r>
              <a:rPr lang="ko-KR" altLang="en-US" sz="1800" b="0" dirty="0"/>
              <a:t>번지에 </a:t>
            </a:r>
            <a:r>
              <a:rPr lang="en-US" altLang="ko-KR" sz="1800" b="0" dirty="0"/>
              <a:t>1byte </a:t>
            </a:r>
            <a:r>
              <a:rPr lang="ko-KR" altLang="en-US" sz="1800" b="0" dirty="0"/>
              <a:t>자리잡음</a:t>
            </a:r>
            <a:endParaRPr lang="en-US" altLang="ko-KR" sz="1800" b="0" dirty="0"/>
          </a:p>
          <a:p>
            <a:pPr marL="266700" lvl="1" indent="0">
              <a:buNone/>
            </a:pPr>
            <a:r>
              <a:rPr lang="en-US" altLang="ko-KR" sz="1800" b="0" dirty="0"/>
              <a:t>  ➋ char* p : 1032~1035</a:t>
            </a:r>
            <a:r>
              <a:rPr lang="ko-KR" altLang="en-US" sz="1800" b="0" dirty="0"/>
              <a:t>번지까지 </a:t>
            </a:r>
            <a:r>
              <a:rPr lang="en-US" altLang="ko-KR" sz="1800" b="0" dirty="0"/>
              <a:t>4byte </a:t>
            </a:r>
            <a:r>
              <a:rPr lang="ko-KR" altLang="en-US" sz="1800" b="0" dirty="0"/>
              <a:t>자리잡음</a:t>
            </a:r>
            <a:endParaRPr lang="en-US" altLang="ko-KR" sz="1800" b="0" dirty="0"/>
          </a:p>
          <a:p>
            <a:pPr marL="266700" lvl="1" indent="0">
              <a:buNone/>
            </a:pPr>
            <a:r>
              <a:rPr lang="en-US" altLang="ko-KR" sz="1800" b="0" dirty="0"/>
              <a:t>  ➌ </a:t>
            </a:r>
            <a:r>
              <a:rPr lang="en-US" altLang="ko-KR" sz="1800" b="0" dirty="0" err="1"/>
              <a:t>ch</a:t>
            </a:r>
            <a:r>
              <a:rPr lang="en-US" altLang="ko-KR" sz="1800" b="0" dirty="0"/>
              <a:t> = ‘A’ : </a:t>
            </a:r>
            <a:r>
              <a:rPr lang="ko-KR" altLang="en-US" sz="1800" b="0" dirty="0"/>
              <a:t>변수 </a:t>
            </a:r>
            <a:r>
              <a:rPr lang="en-US" altLang="ko-KR" sz="1800" b="0" dirty="0" err="1"/>
              <a:t>ch</a:t>
            </a:r>
            <a:r>
              <a:rPr lang="ko-KR" altLang="en-US" sz="1800" b="0" dirty="0"/>
              <a:t>에 ‘</a:t>
            </a:r>
            <a:r>
              <a:rPr lang="en-US" altLang="ko-KR" sz="1800" b="0" dirty="0"/>
              <a:t>A’ </a:t>
            </a:r>
            <a:r>
              <a:rPr lang="ko-KR" altLang="en-US" sz="1800" b="0" dirty="0"/>
              <a:t>값 넣기</a:t>
            </a:r>
            <a:endParaRPr lang="en-US" altLang="ko-KR" sz="1800" b="0" dirty="0"/>
          </a:p>
          <a:p>
            <a:pPr marL="266700" lvl="1" indent="0">
              <a:buNone/>
            </a:pPr>
            <a:r>
              <a:rPr lang="en-US" altLang="ko-KR" sz="1800" b="0" dirty="0"/>
              <a:t>  ➍ p = &amp;</a:t>
            </a:r>
            <a:r>
              <a:rPr lang="en-US" altLang="ko-KR" sz="1800" b="0" dirty="0" err="1"/>
              <a:t>ch</a:t>
            </a:r>
            <a:r>
              <a:rPr lang="en-US" altLang="ko-KR" sz="1800" b="0" dirty="0"/>
              <a:t> : &amp;</a:t>
            </a:r>
            <a:r>
              <a:rPr lang="en-US" altLang="ko-KR" sz="1800" b="0" dirty="0" err="1"/>
              <a:t>ch</a:t>
            </a:r>
            <a:r>
              <a:rPr lang="ko-KR" altLang="en-US" sz="1800" b="0" dirty="0"/>
              <a:t>는 </a:t>
            </a:r>
            <a:r>
              <a:rPr lang="en-US" altLang="ko-KR" sz="1800" b="0" dirty="0"/>
              <a:t>1031</a:t>
            </a:r>
            <a:r>
              <a:rPr lang="ko-KR" altLang="en-US" sz="1800" b="0" dirty="0"/>
              <a:t>번지 이므로 포인터 변수 </a:t>
            </a:r>
            <a:r>
              <a:rPr lang="en-US" altLang="ko-KR" sz="1800" b="0" dirty="0"/>
              <a:t>p</a:t>
            </a:r>
            <a:r>
              <a:rPr lang="ko-KR" altLang="en-US" sz="1800" b="0" dirty="0"/>
              <a:t>에는 </a:t>
            </a:r>
            <a:r>
              <a:rPr lang="en-US" altLang="ko-KR" sz="1800" b="0" dirty="0"/>
              <a:t>1031</a:t>
            </a:r>
            <a:r>
              <a:rPr lang="ko-KR" altLang="en-US" sz="1800" b="0" dirty="0"/>
              <a:t>이 </a:t>
            </a:r>
            <a:r>
              <a:rPr lang="ko-KR" altLang="en-US" sz="1800" b="0" dirty="0" smtClean="0"/>
              <a:t>들어감</a:t>
            </a:r>
            <a:endParaRPr lang="en-US" altLang="ko-KR" sz="1800" b="0" dirty="0"/>
          </a:p>
          <a:p>
            <a:pPr marL="266700" lvl="1" indent="0">
              <a:buNone/>
            </a:pP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endParaRPr lang="en-US" altLang="ko-KR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71425"/>
            <a:ext cx="6696744" cy="16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88901"/>
            <a:ext cx="5472608" cy="185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3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7513</TotalTime>
  <Words>865</Words>
  <Application>Microsoft Office PowerPoint</Application>
  <PresentationFormat>화면 슬라이드 쇼(4:3)</PresentationFormat>
  <Paragraphs>184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HY견고딕</vt:lpstr>
      <vt:lpstr>굴림</vt:lpstr>
      <vt:lpstr>돋움</vt:lpstr>
      <vt:lpstr>맑은 고딕</vt:lpstr>
      <vt:lpstr>Arial</vt:lpstr>
      <vt:lpstr>Garamond</vt:lpstr>
      <vt:lpstr>Tahoma</vt:lpstr>
      <vt:lpstr>Wingdings</vt:lpstr>
      <vt:lpstr>Office 테마</vt:lpstr>
      <vt:lpstr>10장. 포인터</vt:lpstr>
      <vt:lpstr>메모리와 주소</vt:lpstr>
      <vt:lpstr>메모리와 주소 </vt:lpstr>
      <vt:lpstr>메모리와 주소</vt:lpstr>
      <vt:lpstr>메모리와 주소 </vt:lpstr>
      <vt:lpstr>메모리와 주소</vt:lpstr>
      <vt:lpstr>메모리와 주소 </vt:lpstr>
      <vt:lpstr>포인터</vt:lpstr>
      <vt:lpstr>포인터</vt:lpstr>
      <vt:lpstr>포인터 </vt:lpstr>
      <vt:lpstr>포인터</vt:lpstr>
      <vt:lpstr>포인터 </vt:lpstr>
      <vt:lpstr>포인터 </vt:lpstr>
      <vt:lpstr>[연습문제] 포인터</vt:lpstr>
      <vt:lpstr>배열과 포인터의 관계</vt:lpstr>
      <vt:lpstr>배열과 포인터의 관계 </vt:lpstr>
      <vt:lpstr>배열과 포인터의 관계</vt:lpstr>
      <vt:lpstr>배열과 포인터의 관계 </vt:lpstr>
      <vt:lpstr>배열과 포인터의 관계  </vt:lpstr>
      <vt:lpstr>[연습문제] 배열과 문자열</vt:lpstr>
      <vt:lpstr>동적 메모리 할당</vt:lpstr>
      <vt:lpstr>동적 메모리 할당</vt:lpstr>
      <vt:lpstr>동적 메모리 할당</vt:lpstr>
      <vt:lpstr>동적 메모리 할당 </vt:lpstr>
      <vt:lpstr>동적 메모리 할당 </vt:lpstr>
      <vt:lpstr>[연습문제] 동적 메모리 할당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jhoon</cp:lastModifiedBy>
  <cp:revision>760</cp:revision>
  <dcterms:created xsi:type="dcterms:W3CDTF">2012-07-11T10:23:22Z</dcterms:created>
  <dcterms:modified xsi:type="dcterms:W3CDTF">2019-11-19T05:47:48Z</dcterms:modified>
</cp:coreProperties>
</file>