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449" r:id="rId2"/>
    <p:sldId id="450" r:id="rId3"/>
    <p:sldId id="532" r:id="rId4"/>
    <p:sldId id="533" r:id="rId5"/>
    <p:sldId id="577" r:id="rId6"/>
    <p:sldId id="534" r:id="rId7"/>
    <p:sldId id="535" r:id="rId8"/>
    <p:sldId id="536" r:id="rId9"/>
    <p:sldId id="537" r:id="rId10"/>
    <p:sldId id="578" r:id="rId11"/>
    <p:sldId id="570" r:id="rId12"/>
    <p:sldId id="538" r:id="rId13"/>
    <p:sldId id="539" r:id="rId14"/>
    <p:sldId id="540" r:id="rId15"/>
    <p:sldId id="579" r:id="rId16"/>
    <p:sldId id="541" r:id="rId17"/>
    <p:sldId id="542" r:id="rId18"/>
    <p:sldId id="543" r:id="rId19"/>
    <p:sldId id="580" r:id="rId20"/>
    <p:sldId id="571" r:id="rId21"/>
    <p:sldId id="544" r:id="rId22"/>
    <p:sldId id="545" r:id="rId23"/>
    <p:sldId id="572" r:id="rId24"/>
    <p:sldId id="546" r:id="rId25"/>
    <p:sldId id="547" r:id="rId26"/>
    <p:sldId id="548" r:id="rId27"/>
    <p:sldId id="549" r:id="rId28"/>
    <p:sldId id="550" r:id="rId29"/>
    <p:sldId id="573" r:id="rId30"/>
    <p:sldId id="551" r:id="rId31"/>
    <p:sldId id="552" r:id="rId32"/>
    <p:sldId id="553" r:id="rId33"/>
    <p:sldId id="554" r:id="rId34"/>
    <p:sldId id="581" r:id="rId35"/>
    <p:sldId id="555" r:id="rId36"/>
    <p:sldId id="556" r:id="rId37"/>
    <p:sldId id="557" r:id="rId38"/>
    <p:sldId id="558" r:id="rId39"/>
    <p:sldId id="574" r:id="rId40"/>
    <p:sldId id="559" r:id="rId41"/>
    <p:sldId id="560" r:id="rId42"/>
    <p:sldId id="561" r:id="rId43"/>
    <p:sldId id="562" r:id="rId44"/>
    <p:sldId id="563" r:id="rId45"/>
    <p:sldId id="582" r:id="rId46"/>
    <p:sldId id="564" r:id="rId47"/>
    <p:sldId id="565" r:id="rId48"/>
    <p:sldId id="566" r:id="rId49"/>
    <p:sldId id="575" r:id="rId50"/>
    <p:sldId id="567" r:id="rId51"/>
    <p:sldId id="568" r:id="rId52"/>
    <p:sldId id="576" r:id="rId53"/>
    <p:sldId id="569" r:id="rId5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8B"/>
    <a:srgbClr val="FDDDD3"/>
    <a:srgbClr val="FBF5C5"/>
    <a:srgbClr val="669900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6" autoAdjust="0"/>
    <p:restoredTop sz="99281" autoAdjust="0"/>
  </p:normalViewPr>
  <p:slideViewPr>
    <p:cSldViewPr>
      <p:cViewPr varScale="1">
        <p:scale>
          <a:sx n="85" d="100"/>
          <a:sy n="85" d="100"/>
        </p:scale>
        <p:origin x="948" y="90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3600" y="1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 smtClean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for Beginner(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개정판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318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2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136904" cy="5688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7992888" cy="5688632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 smtClean="0"/>
              <a:t>텍스트를 편집해주세요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2019-09-24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10" y="3687167"/>
            <a:ext cx="7943582" cy="1902073"/>
          </a:xfrm>
        </p:spPr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연산자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산술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두 정수를 입력으로 받아서 두 정수의 </a:t>
            </a:r>
            <a:r>
              <a:rPr lang="ko-KR" altLang="en-US" sz="2400" dirty="0" smtClean="0"/>
              <a:t>나눗셈과 나머지 연산자의 결과를 출력하는 </a:t>
            </a:r>
            <a:r>
              <a:rPr lang="ko-KR" altLang="en-US" sz="2400" dirty="0" smtClean="0"/>
              <a:t>프로그램을 작성하시오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83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산술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동전의 단위가 </a:t>
            </a:r>
            <a:r>
              <a:rPr lang="en-US" altLang="ko-KR" sz="2400" dirty="0" smtClean="0"/>
              <a:t>100</a:t>
            </a:r>
            <a:r>
              <a:rPr lang="ko-KR" altLang="en-US" sz="2400" dirty="0" smtClean="0"/>
              <a:t>원</a:t>
            </a:r>
            <a:r>
              <a:rPr lang="en-US" altLang="ko-KR" sz="2400" dirty="0" smtClean="0"/>
              <a:t>, 50</a:t>
            </a:r>
            <a:r>
              <a:rPr lang="ko-KR" altLang="en-US" sz="2400" dirty="0" smtClean="0"/>
              <a:t>원</a:t>
            </a:r>
            <a:r>
              <a:rPr lang="en-US" altLang="ko-KR" sz="2400" dirty="0" smtClean="0"/>
              <a:t>, 10</a:t>
            </a:r>
            <a:r>
              <a:rPr lang="ko-KR" altLang="en-US" sz="2400" dirty="0" smtClean="0"/>
              <a:t>원</a:t>
            </a:r>
            <a:r>
              <a:rPr lang="en-US" altLang="ko-KR" sz="2400" dirty="0" smtClean="0"/>
              <a:t>, 1</a:t>
            </a:r>
            <a:r>
              <a:rPr lang="ko-KR" altLang="en-US" sz="2400" dirty="0" smtClean="0"/>
              <a:t>원이다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거스름 돈의 액수를 나타내는 정수를 입력으로 받아서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각 단위의 동전이 몇 개씩 거스름돈에 사용되는지 출력하는 프로그램을 작성하시오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가능하면 동전의 개수가 최소가 되도록 함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22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증감 연산자</a:t>
            </a:r>
            <a:endParaRPr lang="ko-KR" altLang="en-US" dirty="0"/>
          </a:p>
          <a:p>
            <a:pPr lvl="1"/>
            <a:r>
              <a:rPr lang="ko-KR" altLang="en-US" sz="2400" dirty="0"/>
              <a:t>증감 연산자는 </a:t>
            </a:r>
            <a:r>
              <a:rPr lang="ko-KR" altLang="en-US" sz="2400" dirty="0" err="1"/>
              <a:t>단항</a:t>
            </a:r>
            <a:r>
              <a:rPr lang="ko-KR" altLang="en-US" sz="2400" dirty="0"/>
              <a:t> 연산자</a:t>
            </a:r>
            <a:endParaRPr lang="en-US" altLang="ko-KR" sz="2400" dirty="0"/>
          </a:p>
          <a:p>
            <a:pPr lvl="2">
              <a:lnSpc>
                <a:spcPct val="150000"/>
              </a:lnSpc>
            </a:pPr>
            <a:r>
              <a:rPr lang="ko-KR" altLang="en-US" sz="2000" dirty="0" err="1"/>
              <a:t>피연산자의</a:t>
            </a:r>
            <a:r>
              <a:rPr lang="ko-KR" altLang="en-US" sz="2000" dirty="0"/>
              <a:t> 값을 </a:t>
            </a:r>
            <a:r>
              <a:rPr lang="en-US" altLang="ko-KR" sz="2000" dirty="0"/>
              <a:t>1 </a:t>
            </a:r>
            <a:r>
              <a:rPr lang="ko-KR" altLang="en-US" sz="2000" dirty="0"/>
              <a:t>증가시킬 때는 ‘</a:t>
            </a:r>
            <a:r>
              <a:rPr lang="en-US" altLang="ko-KR" sz="2000" dirty="0"/>
              <a:t>++’ </a:t>
            </a:r>
          </a:p>
          <a:p>
            <a:pPr lvl="2">
              <a:lnSpc>
                <a:spcPct val="150000"/>
              </a:lnSpc>
            </a:pPr>
            <a:r>
              <a:rPr lang="ko-KR" altLang="en-US" sz="2000" dirty="0" err="1"/>
              <a:t>피연산자의</a:t>
            </a:r>
            <a:r>
              <a:rPr lang="ko-KR" altLang="en-US" sz="2000" dirty="0"/>
              <a:t> 값을 </a:t>
            </a:r>
            <a:r>
              <a:rPr lang="en-US" altLang="ko-KR" sz="2000" dirty="0"/>
              <a:t>1 </a:t>
            </a:r>
            <a:r>
              <a:rPr lang="ko-KR" altLang="en-US" sz="2000" dirty="0"/>
              <a:t>감소시킬 때는 ‘</a:t>
            </a:r>
            <a:r>
              <a:rPr lang="en-US" altLang="ko-KR" sz="2000" dirty="0"/>
              <a:t>--’ </a:t>
            </a:r>
          </a:p>
          <a:p>
            <a:pPr lvl="2">
              <a:lnSpc>
                <a:spcPct val="150000"/>
              </a:lnSpc>
            </a:pPr>
            <a:r>
              <a:rPr lang="ko-KR" altLang="en-US" sz="2000" dirty="0"/>
              <a:t>하나의 연산자로 대입 연산까지 수행</a:t>
            </a:r>
            <a:endParaRPr lang="en-US" altLang="ko-KR" sz="2000" dirty="0"/>
          </a:p>
          <a:p>
            <a:pPr lvl="3"/>
            <a:r>
              <a:rPr lang="ko-KR" altLang="en-US" sz="2000" dirty="0"/>
              <a:t>변수의 값을 </a:t>
            </a:r>
            <a:r>
              <a:rPr lang="en-US" altLang="ko-KR" sz="2000" dirty="0"/>
              <a:t>1</a:t>
            </a:r>
            <a:r>
              <a:rPr lang="ko-KR" altLang="en-US" sz="2000" dirty="0"/>
              <a:t>씩 증가시키거나 감소시킬 때 쉽게 표현 가능</a:t>
            </a:r>
            <a:endParaRPr lang="en-US" altLang="ko-KR" sz="2000" dirty="0"/>
          </a:p>
          <a:p>
            <a:pPr lvl="4"/>
            <a:r>
              <a:rPr lang="en-US" altLang="ko-KR" sz="2000" dirty="0"/>
              <a:t>a</a:t>
            </a:r>
            <a:r>
              <a:rPr lang="ko-KR" altLang="en-US" sz="2000" dirty="0"/>
              <a:t>라는 </a:t>
            </a:r>
            <a:r>
              <a:rPr lang="en-US" altLang="ko-KR" sz="2000" dirty="0" err="1"/>
              <a:t>int</a:t>
            </a:r>
            <a:r>
              <a:rPr lang="ko-KR" altLang="en-US" sz="2000" dirty="0"/>
              <a:t>형 변수에 </a:t>
            </a:r>
            <a:r>
              <a:rPr lang="en-US" altLang="ko-KR" sz="2000" dirty="0"/>
              <a:t>1</a:t>
            </a:r>
            <a:r>
              <a:rPr lang="ko-KR" altLang="en-US" sz="2000" dirty="0"/>
              <a:t>을 더할 때 </a:t>
            </a:r>
            <a:endParaRPr lang="en-US" altLang="ko-KR" sz="2000" dirty="0"/>
          </a:p>
          <a:p>
            <a:pPr lvl="4"/>
            <a:r>
              <a:rPr lang="en-US" altLang="ko-KR" sz="2000" dirty="0"/>
              <a:t>a = a + </a:t>
            </a:r>
            <a:r>
              <a:rPr lang="en-US" altLang="ko-KR" sz="2000" dirty="0" smtClean="0"/>
              <a:t>1 </a:t>
            </a:r>
            <a:r>
              <a:rPr lang="ko-KR" altLang="en-US" sz="2000" dirty="0"/>
              <a:t>대신 </a:t>
            </a:r>
            <a:r>
              <a:rPr lang="en-US" altLang="ko-KR" sz="2000" dirty="0"/>
              <a:t>++</a:t>
            </a:r>
            <a:r>
              <a:rPr lang="en-US" altLang="ko-KR" sz="2000" dirty="0" smtClean="0"/>
              <a:t>a </a:t>
            </a:r>
            <a:r>
              <a:rPr lang="ko-KR" altLang="en-US" sz="2000" dirty="0" smtClean="0"/>
              <a:t>로 </a:t>
            </a:r>
            <a:r>
              <a:rPr lang="ko-KR" altLang="en-US" sz="2000" dirty="0"/>
              <a:t>간단히 표현</a:t>
            </a:r>
          </a:p>
          <a:p>
            <a:pPr lvl="1"/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229200"/>
            <a:ext cx="42957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31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증감 연산자</a:t>
            </a:r>
            <a:endParaRPr lang="ko-KR" altLang="en-US" dirty="0"/>
          </a:p>
          <a:p>
            <a:pPr lvl="1"/>
            <a:r>
              <a:rPr lang="ko-KR" altLang="en-US" sz="2400" dirty="0"/>
              <a:t>증감 </a:t>
            </a:r>
            <a:r>
              <a:rPr lang="ko-KR" altLang="en-US" sz="2400" dirty="0" smtClean="0"/>
              <a:t>연산자의 연산 예제</a:t>
            </a:r>
            <a:endParaRPr lang="ko-KR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32" y="2450633"/>
            <a:ext cx="8088641" cy="4104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200" y="5445224"/>
            <a:ext cx="3303551" cy="1012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76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증감 연산자</a:t>
            </a:r>
            <a:endParaRPr lang="ko-KR" altLang="en-US" dirty="0"/>
          </a:p>
          <a:p>
            <a:pPr lvl="1"/>
            <a:r>
              <a:rPr lang="ko-KR" altLang="en-US" dirty="0" err="1" smtClean="0"/>
              <a:t>전위형은</a:t>
            </a:r>
            <a:r>
              <a:rPr lang="ko-KR" altLang="en-US" dirty="0" smtClean="0"/>
              <a:t> 증감 </a:t>
            </a:r>
            <a:r>
              <a:rPr lang="ko-KR" altLang="en-US" dirty="0"/>
              <a:t>후 연산</a:t>
            </a:r>
            <a:endParaRPr lang="en-US" altLang="ko-KR" dirty="0"/>
          </a:p>
          <a:p>
            <a:pPr lvl="1"/>
            <a:r>
              <a:rPr lang="ko-KR" altLang="en-US" dirty="0" err="1"/>
              <a:t>후위형은</a:t>
            </a:r>
            <a:r>
              <a:rPr lang="ko-KR" altLang="en-US" dirty="0"/>
              <a:t> 연산 사용 후 증감 </a:t>
            </a:r>
            <a:r>
              <a:rPr lang="en-US" altLang="ko-KR" dirty="0"/>
              <a:t>– </a:t>
            </a:r>
            <a:r>
              <a:rPr lang="ko-KR" altLang="en-US" dirty="0"/>
              <a:t>다른 연산자와 사용시 제일 나중 순위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6912768" cy="387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356992"/>
            <a:ext cx="4968552" cy="1103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28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산술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두 정수를 입력으로 받아서 </a:t>
            </a:r>
            <a:r>
              <a:rPr lang="ko-KR" altLang="en-US" sz="2400" dirty="0" smtClean="0"/>
              <a:t>변수 </a:t>
            </a:r>
            <a:r>
              <a:rPr lang="en-US" altLang="ko-KR" sz="2400" dirty="0" smtClean="0"/>
              <a:t>a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b</a:t>
            </a:r>
            <a:r>
              <a:rPr lang="ko-KR" altLang="en-US" sz="2400" dirty="0" smtClean="0"/>
              <a:t>에 저장한 후 </a:t>
            </a:r>
            <a:r>
              <a:rPr lang="en-US" altLang="ko-KR" sz="2400" dirty="0" smtClean="0"/>
              <a:t>++a*2+3 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b--*2+1 </a:t>
            </a:r>
            <a:r>
              <a:rPr lang="ko-KR" altLang="en-US" sz="2400" dirty="0" smtClean="0"/>
              <a:t>의 결과를 출력하는 </a:t>
            </a:r>
            <a:r>
              <a:rPr lang="ko-KR" altLang="en-US" sz="2400" dirty="0" smtClean="0"/>
              <a:t>프로그램을 작성하시오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251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 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 연산자</a:t>
            </a:r>
            <a:endParaRPr lang="ko-KR" altLang="en-US" dirty="0"/>
          </a:p>
          <a:p>
            <a:pPr lvl="2"/>
            <a:r>
              <a:rPr lang="ko-KR" altLang="en-US" sz="2000" dirty="0"/>
              <a:t>대소 관계 연산자 </a:t>
            </a:r>
            <a:endParaRPr lang="en-US" altLang="ko-KR" sz="2000" dirty="0"/>
          </a:p>
          <a:p>
            <a:pPr marL="628650" lvl="3" indent="0">
              <a:buNone/>
            </a:pPr>
            <a:r>
              <a:rPr lang="en-US" altLang="ko-KR" sz="2000" dirty="0" smtClean="0"/>
              <a:t>:   &lt; </a:t>
            </a:r>
            <a:r>
              <a:rPr lang="ko-KR" altLang="en-US" sz="2000" dirty="0"/>
              <a:t>또는 </a:t>
            </a:r>
            <a:r>
              <a:rPr lang="en-US" altLang="ko-KR" sz="2000" dirty="0"/>
              <a:t>&gt; </a:t>
            </a:r>
            <a:r>
              <a:rPr lang="ko-KR" altLang="en-US" sz="2000" dirty="0"/>
              <a:t>등의 기호 사용</a:t>
            </a:r>
            <a:endParaRPr lang="en-US" altLang="ko-KR" sz="2000" dirty="0"/>
          </a:p>
          <a:p>
            <a:pPr lvl="3"/>
            <a:endParaRPr lang="en-US" altLang="ko-KR" sz="2000" dirty="0"/>
          </a:p>
          <a:p>
            <a:pPr lvl="2"/>
            <a:r>
              <a:rPr lang="ko-KR" altLang="en-US" sz="2000" dirty="0"/>
              <a:t>동등 관계 연산자 </a:t>
            </a:r>
            <a:endParaRPr lang="en-US" altLang="ko-KR" sz="2000" dirty="0"/>
          </a:p>
          <a:p>
            <a:pPr marL="628650" lvl="3" indent="0">
              <a:buNone/>
            </a:pPr>
            <a:r>
              <a:rPr lang="en-US" altLang="ko-KR" sz="2000" dirty="0"/>
              <a:t>:</a:t>
            </a:r>
            <a:r>
              <a:rPr lang="en-US" altLang="ko-KR" sz="2000" dirty="0" smtClean="0"/>
              <a:t>   ==</a:t>
            </a:r>
            <a:r>
              <a:rPr lang="ko-KR" altLang="en-US" sz="2000" dirty="0"/>
              <a:t>나 </a:t>
            </a:r>
            <a:r>
              <a:rPr lang="en-US" altLang="ko-KR" sz="2000" dirty="0"/>
              <a:t>!= </a:t>
            </a:r>
            <a:r>
              <a:rPr lang="ko-KR" altLang="en-US" sz="2000" dirty="0"/>
              <a:t>기호 사용</a:t>
            </a:r>
            <a:endParaRPr lang="en-US" altLang="ko-KR" sz="2000" dirty="0"/>
          </a:p>
          <a:p>
            <a:pPr lvl="3"/>
            <a:endParaRPr lang="en-US" altLang="ko-KR" sz="2000" dirty="0"/>
          </a:p>
          <a:p>
            <a:pPr lvl="2"/>
            <a:r>
              <a:rPr lang="ko-KR" altLang="en-US" sz="2000" dirty="0" err="1"/>
              <a:t>피연산자</a:t>
            </a:r>
            <a:r>
              <a:rPr lang="ko-KR" altLang="en-US" sz="2000" dirty="0"/>
              <a:t> </a:t>
            </a:r>
            <a:r>
              <a:rPr lang="en-US" altLang="ko-KR" sz="2000" dirty="0"/>
              <a:t>2</a:t>
            </a:r>
            <a:r>
              <a:rPr lang="ko-KR" altLang="en-US" sz="2000" dirty="0"/>
              <a:t>개 사용하며</a:t>
            </a:r>
            <a:r>
              <a:rPr lang="en-US" altLang="ko-KR" sz="2000" dirty="0"/>
              <a:t>, </a:t>
            </a:r>
            <a:r>
              <a:rPr lang="ko-KR" altLang="en-US" sz="2000" dirty="0"/>
              <a:t>연산의 결과값은 </a:t>
            </a:r>
            <a:r>
              <a:rPr lang="en-US" altLang="ko-KR" sz="2000" dirty="0"/>
              <a:t>1 </a:t>
            </a:r>
            <a:r>
              <a:rPr lang="ko-KR" altLang="en-US" sz="2000" dirty="0"/>
              <a:t>또는 </a:t>
            </a:r>
            <a:r>
              <a:rPr lang="en-US" altLang="ko-KR" sz="2000" dirty="0"/>
              <a:t>0</a:t>
            </a:r>
          </a:p>
          <a:p>
            <a:pPr lvl="2"/>
            <a:endParaRPr lang="en-US" altLang="ko-KR" sz="2000" dirty="0"/>
          </a:p>
          <a:p>
            <a:pPr lvl="2"/>
            <a:r>
              <a:rPr lang="ko-KR" altLang="en-US" sz="2000" dirty="0"/>
              <a:t>컴파일러는 </a:t>
            </a:r>
            <a:r>
              <a:rPr lang="en-US" altLang="ko-KR" sz="2000" dirty="0"/>
              <a:t>0</a:t>
            </a:r>
            <a:r>
              <a:rPr lang="ko-KR" altLang="en-US" sz="2000" dirty="0"/>
              <a:t>은 거짓으로</a:t>
            </a:r>
            <a:r>
              <a:rPr lang="en-US" altLang="ko-KR" sz="2000" dirty="0"/>
              <a:t>, 0</a:t>
            </a:r>
            <a:r>
              <a:rPr lang="ko-KR" altLang="en-US" sz="2000" dirty="0"/>
              <a:t>이 아닌 값은 참</a:t>
            </a:r>
            <a:r>
              <a:rPr lang="en-US" altLang="ko-KR" sz="2000" dirty="0"/>
              <a:t>(true)</a:t>
            </a:r>
            <a:r>
              <a:rPr lang="ko-KR" altLang="en-US" sz="2000" dirty="0"/>
              <a:t>으로 판단</a:t>
            </a:r>
            <a:endParaRPr lang="en-US" altLang="ko-KR" sz="2000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1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 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 연산자</a:t>
            </a:r>
            <a:endParaRPr lang="ko-KR" altLang="en-US" dirty="0"/>
          </a:p>
          <a:p>
            <a:pPr lvl="1"/>
            <a:r>
              <a:rPr lang="ko-KR" altLang="en-US" sz="2400" dirty="0" smtClean="0"/>
              <a:t>관계 연산자의 종류</a:t>
            </a:r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75" b="-162"/>
          <a:stretch/>
        </p:blipFill>
        <p:spPr bwMode="auto">
          <a:xfrm>
            <a:off x="971600" y="2492896"/>
            <a:ext cx="7128792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93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 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 연산자</a:t>
            </a:r>
            <a:endParaRPr lang="ko-KR" altLang="en-US" dirty="0"/>
          </a:p>
          <a:p>
            <a:pPr lvl="1"/>
            <a:r>
              <a:rPr lang="ko-KR" altLang="en-US" dirty="0"/>
              <a:t>관계 연산의 결과값 확인 예제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1" y="2276872"/>
            <a:ext cx="5278247" cy="2221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09120"/>
            <a:ext cx="5659151" cy="224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896632"/>
            <a:ext cx="2974682" cy="1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1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하나의 정수를 입력으로 받는다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 정수가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의 </a:t>
            </a:r>
            <a:r>
              <a:rPr lang="ko-KR" altLang="en-US" sz="2400" dirty="0" smtClean="0"/>
              <a:t>배수이면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을 출력하고 아니면 </a:t>
            </a:r>
            <a:r>
              <a:rPr lang="en-US" altLang="ko-KR" sz="2400" dirty="0" smtClean="0"/>
              <a:t>0</a:t>
            </a:r>
            <a:r>
              <a:rPr lang="ko-KR" altLang="en-US" sz="2400" dirty="0" smtClean="0"/>
              <a:t>을 출력하는 프로그램을 작성하시오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836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연산자와 </a:t>
            </a:r>
            <a:r>
              <a:rPr lang="ko-KR" altLang="en-US" dirty="0" err="1" smtClean="0"/>
              <a:t>피연산자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연산자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컴파일 후 명령어로 바뀜</a:t>
            </a:r>
            <a:endParaRPr lang="en-US" altLang="ko-KR" sz="2400" dirty="0"/>
          </a:p>
          <a:p>
            <a:pPr lvl="1"/>
            <a:endParaRPr lang="ko-KR" alt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73818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58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관계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첫째 줄에 하나의 정수를 입력 받고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둘째 줄에 세 개의 정수를 입력으로 받는다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둘째 줄의 정수들 중 첫째 줄의 정수보다 큰 정수의 개수를 출력하는 프로그램을 작성하시오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299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논리 연산자</a:t>
            </a:r>
            <a:endParaRPr lang="ko-KR" altLang="en-US" dirty="0"/>
          </a:p>
          <a:p>
            <a:pPr lvl="1"/>
            <a:r>
              <a:rPr lang="ko-KR" altLang="en-US" sz="2400" dirty="0"/>
              <a:t>논리 연산자의 형태와 결과값</a:t>
            </a:r>
            <a:endParaRPr lang="en-US" altLang="ko-KR" sz="2400" dirty="0"/>
          </a:p>
          <a:p>
            <a:pPr lvl="2"/>
            <a:r>
              <a:rPr lang="ko-KR" altLang="en-US" sz="2200" dirty="0"/>
              <a:t>논리 연산자의 종류</a:t>
            </a:r>
          </a:p>
          <a:p>
            <a:pPr lvl="1"/>
            <a:endParaRPr lang="ko-KR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7" b="1722"/>
          <a:stretch/>
        </p:blipFill>
        <p:spPr bwMode="auto">
          <a:xfrm>
            <a:off x="986219" y="2885703"/>
            <a:ext cx="745959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54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논리 연산자</a:t>
            </a:r>
            <a:endParaRPr lang="ko-KR" altLang="en-US" dirty="0"/>
          </a:p>
          <a:p>
            <a:pPr lvl="1"/>
            <a:r>
              <a:rPr lang="ko-KR" altLang="en-US" sz="2400" dirty="0"/>
              <a:t>논리 연산자의 형태와 </a:t>
            </a:r>
            <a:r>
              <a:rPr lang="ko-KR" altLang="en-US" sz="2400" dirty="0" smtClean="0"/>
              <a:t>결과값 확인 예제</a:t>
            </a:r>
            <a:endParaRPr lang="en-US" altLang="ko-KR" sz="2400" dirty="0"/>
          </a:p>
          <a:p>
            <a:pPr lvl="1"/>
            <a:endParaRPr lang="ko-KR" alt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28" y="2352564"/>
            <a:ext cx="7287344" cy="420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694711"/>
            <a:ext cx="2418473" cy="948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89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하나의 정수를 입력으로 받는다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 정수가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의 배수이면서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의 배수가 되면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을 출력하고 아니면 </a:t>
            </a:r>
            <a:r>
              <a:rPr lang="en-US" altLang="ko-KR" sz="2400" dirty="0" smtClean="0"/>
              <a:t>0</a:t>
            </a:r>
            <a:r>
              <a:rPr lang="ko-KR" altLang="en-US" sz="2400" dirty="0" smtClean="0"/>
              <a:t>을 출력하는 프로그램을 작성하시오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343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연산자의 결과값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2400" dirty="0"/>
              <a:t>연산의 결과값은 변수에 저장하지 않으면 </a:t>
            </a:r>
            <a:r>
              <a:rPr lang="ko-KR" altLang="en-US" sz="2400" dirty="0" smtClean="0"/>
              <a:t>버려짐</a:t>
            </a:r>
            <a:endParaRPr lang="en-US" altLang="ko-KR" sz="2400" dirty="0"/>
          </a:p>
          <a:p>
            <a:pPr lvl="2">
              <a:lnSpc>
                <a:spcPct val="150000"/>
              </a:lnSpc>
            </a:pPr>
            <a:r>
              <a:rPr lang="ko-KR" altLang="en-US" sz="2000" dirty="0"/>
              <a:t>연산 결과 곧바로 </a:t>
            </a:r>
            <a:r>
              <a:rPr lang="ko-KR" altLang="en-US" sz="2000" dirty="0" smtClean="0"/>
              <a:t>사용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2000" dirty="0"/>
              <a:t>바로 사용하지 않을 경우 대입 연산 통해 다른 변수에 저장</a:t>
            </a:r>
            <a:endParaRPr lang="en-US" altLang="ko-KR" sz="2000" dirty="0"/>
          </a:p>
          <a:p>
            <a:pPr lvl="3">
              <a:lnSpc>
                <a:spcPct val="150000"/>
              </a:lnSpc>
            </a:pPr>
            <a:r>
              <a:rPr lang="ko-KR" altLang="en-US" sz="2000" dirty="0"/>
              <a:t>연산은 </a:t>
            </a:r>
            <a:r>
              <a:rPr lang="en-US" altLang="ko-KR" sz="2000" dirty="0"/>
              <a:t>CPU </a:t>
            </a:r>
            <a:r>
              <a:rPr lang="ko-KR" altLang="en-US" sz="2000" dirty="0"/>
              <a:t>안에서 이뤄지지만 변수는 메모리에 있기 때문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66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연산자의 결과값</a:t>
            </a:r>
            <a:endParaRPr lang="en-US" altLang="ko-KR" dirty="0" smtClean="0"/>
          </a:p>
          <a:p>
            <a:pPr lvl="1"/>
            <a:r>
              <a:rPr lang="ko-KR" altLang="en-US" sz="2400" dirty="0"/>
              <a:t>연산의 </a:t>
            </a:r>
            <a:r>
              <a:rPr lang="ko-KR" altLang="en-US" sz="2400" dirty="0" smtClean="0"/>
              <a:t>결과값 처리 예제</a:t>
            </a:r>
            <a:endParaRPr lang="ko-KR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89120"/>
            <a:ext cx="7708726" cy="406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880960"/>
            <a:ext cx="2647087" cy="94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57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연산자와 그 외의 멋진 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기타 연산자의 종류</a:t>
            </a:r>
            <a:endParaRPr lang="ko-KR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91" y="1916832"/>
            <a:ext cx="81724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3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연산자와 그 외의 멋진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형변환</a:t>
            </a:r>
            <a:r>
              <a:rPr lang="ko-KR" altLang="en-US" dirty="0" smtClean="0"/>
              <a:t> 연산자</a:t>
            </a:r>
            <a:endParaRPr lang="en-US" altLang="ko-KR" sz="1600" dirty="0" smtClean="0"/>
          </a:p>
          <a:p>
            <a:pPr lvl="1"/>
            <a:r>
              <a:rPr lang="ko-KR" altLang="en-US" sz="2400" dirty="0" err="1" smtClean="0"/>
              <a:t>형변환</a:t>
            </a:r>
            <a:endParaRPr lang="en-US" altLang="ko-KR" sz="2400" dirty="0" smtClean="0"/>
          </a:p>
          <a:p>
            <a:pPr lvl="2"/>
            <a:r>
              <a:rPr lang="ko-KR" altLang="en-US" sz="2200" dirty="0"/>
              <a:t>괄호 안에 원하는 </a:t>
            </a:r>
            <a:r>
              <a:rPr lang="ko-KR" altLang="en-US" sz="2200" dirty="0" err="1"/>
              <a:t>자료형</a:t>
            </a:r>
            <a:r>
              <a:rPr lang="ko-KR" altLang="en-US" sz="2200" dirty="0"/>
              <a:t> 넣고 괄호에 이어 변환할 </a:t>
            </a:r>
            <a:r>
              <a:rPr lang="ko-KR" altLang="en-US" sz="2200" dirty="0" err="1"/>
              <a:t>피연산자</a:t>
            </a:r>
            <a:r>
              <a:rPr lang="ko-KR" altLang="en-US" sz="2200" dirty="0"/>
              <a:t> 놓음</a:t>
            </a:r>
          </a:p>
          <a:p>
            <a:pPr lvl="2"/>
            <a:r>
              <a:rPr lang="en-US" altLang="ko-KR" sz="2200" dirty="0"/>
              <a:t>(</a:t>
            </a:r>
            <a:r>
              <a:rPr lang="en-US" altLang="ko-KR" sz="2200" dirty="0" err="1"/>
              <a:t>int</a:t>
            </a:r>
            <a:r>
              <a:rPr lang="en-US" altLang="ko-KR" sz="2200" dirty="0" smtClean="0"/>
              <a:t>) a</a:t>
            </a:r>
            <a:r>
              <a:rPr lang="ko-KR" altLang="en-US" sz="2200" dirty="0"/>
              <a:t>와 같이 사용</a:t>
            </a:r>
          </a:p>
          <a:p>
            <a:pPr lvl="2"/>
            <a:r>
              <a:rPr lang="ko-KR" altLang="en-US" sz="2200" dirty="0" err="1"/>
              <a:t>피연산자의</a:t>
            </a:r>
            <a:r>
              <a:rPr lang="ko-KR" altLang="en-US" sz="2200" dirty="0"/>
              <a:t> 값 복사해 형태 바꿈</a:t>
            </a:r>
          </a:p>
          <a:p>
            <a:pPr lvl="2"/>
            <a:r>
              <a:rPr lang="ko-KR" altLang="en-US" sz="2200" dirty="0"/>
              <a:t>연산 후에도 메모리에 있는 </a:t>
            </a:r>
            <a:r>
              <a:rPr lang="ko-KR" altLang="en-US" sz="2200" dirty="0" err="1"/>
              <a:t>피연산자의</a:t>
            </a:r>
            <a:r>
              <a:rPr lang="ko-KR" altLang="en-US" sz="2200" dirty="0"/>
              <a:t> 형태</a:t>
            </a:r>
            <a:r>
              <a:rPr lang="en-US" altLang="ko-KR" sz="2200" dirty="0"/>
              <a:t>, </a:t>
            </a:r>
            <a:r>
              <a:rPr lang="ko-KR" altLang="en-US" sz="2200" dirty="0"/>
              <a:t>값 변하지 않음</a:t>
            </a:r>
          </a:p>
          <a:p>
            <a:pPr lvl="1"/>
            <a:endParaRPr lang="en-US" altLang="ko-KR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482802"/>
            <a:ext cx="68294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2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연산자와 그 외의 멋진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형변환</a:t>
            </a:r>
            <a:r>
              <a:rPr lang="ko-KR" altLang="en-US" dirty="0" smtClean="0"/>
              <a:t> 연산자</a:t>
            </a:r>
            <a:endParaRPr lang="en-US" altLang="ko-KR" sz="1600" dirty="0" smtClean="0"/>
          </a:p>
          <a:p>
            <a:pPr lvl="1"/>
            <a:r>
              <a:rPr lang="ko-KR" altLang="en-US" sz="2400" dirty="0" err="1" smtClean="0"/>
              <a:t>형변환</a:t>
            </a:r>
            <a:r>
              <a:rPr lang="ko-KR" altLang="en-US" sz="2400" dirty="0" smtClean="0"/>
              <a:t> 연산자 활용 예제</a:t>
            </a:r>
            <a:endParaRPr lang="en-US" altLang="ko-KR" sz="2400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50563"/>
            <a:ext cx="7416824" cy="439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80928"/>
            <a:ext cx="31146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980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형변환</a:t>
            </a:r>
            <a:r>
              <a:rPr lang="ko-KR" altLang="en-US" dirty="0" smtClean="0"/>
              <a:t>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원의 반지름 </a:t>
            </a:r>
            <a:r>
              <a:rPr lang="en-US" altLang="ko-KR" sz="2400" dirty="0" smtClean="0"/>
              <a:t>r</a:t>
            </a:r>
            <a:r>
              <a:rPr lang="ko-KR" altLang="en-US" sz="2400" dirty="0" smtClean="0"/>
              <a:t>을 나타내는 하나의 정수를 입력으로 받는다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원의 면적 값</a:t>
            </a:r>
            <a:r>
              <a:rPr lang="en-US" altLang="ko-KR" sz="2400" dirty="0" smtClean="0"/>
              <a:t>(</a:t>
            </a:r>
            <a:r>
              <a:rPr lang="ko-KR" altLang="en-US" sz="2400" dirty="0">
                <a:sym typeface="Symbol" panose="05050102010706020507" pitchFamily="18" charset="2"/>
              </a:rPr>
              <a:t></a:t>
            </a:r>
            <a:r>
              <a:rPr lang="en-US" altLang="ko-KR" sz="2400" dirty="0">
                <a:sym typeface="Symbol" panose="05050102010706020507" pitchFamily="18" charset="2"/>
              </a:rPr>
              <a:t>r</a:t>
            </a:r>
            <a:r>
              <a:rPr lang="en-US" altLang="ko-KR" sz="2400" baseline="30000" dirty="0">
                <a:sym typeface="Symbol" panose="05050102010706020507" pitchFamily="18" charset="2"/>
              </a:rPr>
              <a:t>2</a:t>
            </a:r>
            <a:r>
              <a:rPr lang="en-US" altLang="ko-KR" sz="2400" dirty="0">
                <a:sym typeface="Symbol" panose="05050102010706020507" pitchFamily="18" charset="2"/>
              </a:rPr>
              <a:t> </a:t>
            </a:r>
            <a:r>
              <a:rPr lang="en-US" altLang="ko-KR" sz="2400" dirty="0" smtClean="0">
                <a:sym typeface="Symbol" panose="05050102010706020507" pitchFamily="18" charset="2"/>
              </a:rPr>
              <a:t>, </a:t>
            </a:r>
            <a:r>
              <a:rPr lang="en-US" altLang="ko-KR" sz="2400" dirty="0">
                <a:sym typeface="Symbol" panose="05050102010706020507" pitchFamily="18" charset="2"/>
              </a:rPr>
              <a:t>=</a:t>
            </a:r>
            <a:r>
              <a:rPr lang="en-US" altLang="ko-KR" sz="2400" dirty="0" smtClean="0">
                <a:sym typeface="Symbol" panose="05050102010706020507" pitchFamily="18" charset="2"/>
              </a:rPr>
              <a:t>3.14)</a:t>
            </a:r>
            <a:r>
              <a:rPr lang="ko-KR" altLang="en-US" sz="2400" dirty="0" smtClean="0">
                <a:sym typeface="Symbol" panose="05050102010706020507" pitchFamily="18" charset="2"/>
              </a:rPr>
              <a:t>을 실수로 </a:t>
            </a:r>
            <a:r>
              <a:rPr lang="ko-KR" altLang="en-US" sz="2400" dirty="0" smtClean="0"/>
              <a:t>출력하는 프로그램을 작성하시오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881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산술 연산자와 대입 연산자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산술 연산자</a:t>
            </a:r>
            <a:endParaRPr lang="en-US" altLang="ko-KR" sz="2400" dirty="0"/>
          </a:p>
          <a:p>
            <a:pPr lvl="2"/>
            <a:r>
              <a:rPr lang="en-US" altLang="ko-KR" sz="2000" dirty="0"/>
              <a:t>+, -, *, /, % </a:t>
            </a:r>
            <a:r>
              <a:rPr lang="en-US" altLang="ko-KR" sz="2000" dirty="0" smtClean="0"/>
              <a:t>: </a:t>
            </a:r>
            <a:r>
              <a:rPr lang="en-US" altLang="ko-KR" sz="2000" dirty="0"/>
              <a:t>2</a:t>
            </a:r>
            <a:r>
              <a:rPr lang="ko-KR" altLang="en-US" sz="2000" dirty="0"/>
              <a:t>개의 </a:t>
            </a:r>
            <a:r>
              <a:rPr lang="ko-KR" altLang="en-US" sz="2000" dirty="0" err="1"/>
              <a:t>피연산자</a:t>
            </a:r>
            <a:r>
              <a:rPr lang="ko-KR" altLang="en-US" sz="2000" dirty="0"/>
              <a:t> 사용</a:t>
            </a:r>
            <a:endParaRPr lang="en-US" altLang="ko-KR" sz="2000" dirty="0"/>
          </a:p>
          <a:p>
            <a:pPr lvl="2"/>
            <a:r>
              <a:rPr lang="en-US" altLang="ko-KR" sz="2000" dirty="0"/>
              <a:t>- </a:t>
            </a:r>
            <a:r>
              <a:rPr lang="ko-KR" altLang="en-US" sz="2000" dirty="0"/>
              <a:t>연산자는 </a:t>
            </a:r>
            <a:r>
              <a:rPr lang="ko-KR" altLang="en-US" sz="2000" dirty="0" err="1"/>
              <a:t>피연산자를</a:t>
            </a:r>
            <a:r>
              <a:rPr lang="ko-KR" altLang="en-US" sz="2000" dirty="0"/>
              <a:t> 하나만 사용해 부호를 바꾸는 기능 있음</a:t>
            </a:r>
            <a:endParaRPr lang="en-US" altLang="ko-KR" sz="2000" dirty="0"/>
          </a:p>
          <a:p>
            <a:pPr lvl="1"/>
            <a:r>
              <a:rPr lang="ko-KR" altLang="en-US" sz="2400" dirty="0"/>
              <a:t>대입 연산자</a:t>
            </a:r>
            <a:endParaRPr lang="en-US" altLang="ko-KR" sz="2400" dirty="0"/>
          </a:p>
          <a:p>
            <a:pPr lvl="2"/>
            <a:r>
              <a:rPr lang="en-US" altLang="ko-KR" sz="2000" dirty="0"/>
              <a:t>= </a:t>
            </a:r>
            <a:r>
              <a:rPr lang="ko-KR" altLang="en-US" sz="2000" dirty="0"/>
              <a:t>기호 사용</a:t>
            </a:r>
            <a:endParaRPr lang="en-US" altLang="ko-KR" sz="2000" dirty="0"/>
          </a:p>
          <a:p>
            <a:pPr lvl="2"/>
            <a:r>
              <a:rPr lang="ko-KR" altLang="en-US" sz="2000" dirty="0"/>
              <a:t>오른쪽 수식의 결과를 왼쪽 변수에 저장</a:t>
            </a:r>
            <a:endParaRPr lang="en-US" altLang="ko-KR" sz="2000" dirty="0"/>
          </a:p>
          <a:p>
            <a:pPr lvl="3"/>
            <a:r>
              <a:rPr lang="ko-KR" altLang="en-US" sz="2000" dirty="0"/>
              <a:t>수식은 상수</a:t>
            </a:r>
            <a:r>
              <a:rPr lang="en-US" altLang="ko-KR" sz="2000" dirty="0"/>
              <a:t>, </a:t>
            </a:r>
            <a:r>
              <a:rPr lang="ko-KR" altLang="en-US" sz="2000" dirty="0"/>
              <a:t>변수</a:t>
            </a:r>
            <a:r>
              <a:rPr lang="en-US" altLang="ko-KR" sz="2000" dirty="0"/>
              <a:t>, </a:t>
            </a:r>
            <a:r>
              <a:rPr lang="ko-KR" altLang="en-US" sz="2000" dirty="0"/>
              <a:t>연산자를 사용한 식 모두 포함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94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연산자와 그 외의 멋진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sizeof</a:t>
            </a:r>
            <a:r>
              <a:rPr lang="ko-KR" altLang="en-US" dirty="0" smtClean="0"/>
              <a:t> 연산자</a:t>
            </a:r>
            <a:endParaRPr lang="en-US" altLang="ko-KR" sz="1600" dirty="0" smtClean="0"/>
          </a:p>
          <a:p>
            <a:pPr lvl="1"/>
            <a:r>
              <a:rPr lang="ko-KR" altLang="en-US" sz="2400" dirty="0" err="1" smtClean="0"/>
              <a:t>피연산자</a:t>
            </a:r>
            <a:r>
              <a:rPr lang="ko-KR" altLang="en-US" sz="2400" dirty="0" smtClean="0"/>
              <a:t> 하나만 </a:t>
            </a:r>
            <a:r>
              <a:rPr lang="ko-KR" altLang="en-US" sz="2400" dirty="0"/>
              <a:t>사용 가능</a:t>
            </a:r>
            <a:endParaRPr lang="en-US" altLang="ko-KR" sz="2400" dirty="0"/>
          </a:p>
          <a:p>
            <a:pPr lvl="2"/>
            <a:r>
              <a:rPr lang="ko-KR" altLang="en-US" sz="2000" dirty="0"/>
              <a:t>변수</a:t>
            </a:r>
            <a:r>
              <a:rPr lang="en-US" altLang="ko-KR" sz="2000" dirty="0"/>
              <a:t>, </a:t>
            </a:r>
            <a:r>
              <a:rPr lang="ko-KR" altLang="en-US" sz="2000" dirty="0"/>
              <a:t>상수</a:t>
            </a:r>
            <a:r>
              <a:rPr lang="en-US" altLang="ko-KR" sz="2000" dirty="0"/>
              <a:t>, </a:t>
            </a:r>
            <a:r>
              <a:rPr lang="ko-KR" altLang="en-US" sz="2000" dirty="0"/>
              <a:t>수식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자료형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r>
              <a:rPr lang="ko-KR" altLang="en-US" sz="2400" dirty="0"/>
              <a:t>데이터 크기 </a:t>
            </a:r>
            <a:r>
              <a:rPr lang="ko-KR" altLang="en-US" sz="2400" dirty="0" smtClean="0"/>
              <a:t>확인</a:t>
            </a:r>
            <a:endParaRPr lang="en-US" altLang="ko-KR" dirty="0" smtClean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56992"/>
            <a:ext cx="67532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08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연산자와 그 외의 멋진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sizeof</a:t>
            </a:r>
            <a:r>
              <a:rPr lang="ko-KR" altLang="en-US" dirty="0" smtClean="0"/>
              <a:t> 연산자</a:t>
            </a:r>
            <a:endParaRPr lang="en-US" altLang="ko-KR" sz="1600" dirty="0" smtClean="0"/>
          </a:p>
          <a:p>
            <a:pPr lvl="1"/>
            <a:r>
              <a:rPr lang="en-US" altLang="ko-KR" sz="2400" dirty="0" err="1" smtClean="0"/>
              <a:t>sizeof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연산자 활용 예제</a:t>
            </a:r>
            <a:endParaRPr lang="en-US" altLang="ko-KR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7678786" cy="432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82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연산자와 그 외의 멋진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복합대입 연산자</a:t>
            </a:r>
            <a:endParaRPr lang="en-US" altLang="ko-KR" sz="1600" dirty="0" smtClean="0"/>
          </a:p>
          <a:p>
            <a:pPr lvl="1"/>
            <a:r>
              <a:rPr lang="ko-KR" altLang="en-US" sz="2400" dirty="0" smtClean="0"/>
              <a:t>대입 연산자와 산술 연산자가 결합된 형태</a:t>
            </a:r>
            <a:endParaRPr lang="en-US" altLang="ko-KR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97832"/>
            <a:ext cx="52482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71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연산자와 그 외의 멋진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복합대입 연산자</a:t>
            </a:r>
            <a:endParaRPr lang="en-US" altLang="ko-KR" sz="1600" dirty="0" smtClean="0"/>
          </a:p>
          <a:p>
            <a:pPr lvl="1"/>
            <a:r>
              <a:rPr lang="ko-KR" altLang="en-US" sz="2400" dirty="0" smtClean="0"/>
              <a:t>복합대입 연산자 활용 예제</a:t>
            </a:r>
            <a:endParaRPr lang="en-US" altLang="ko-KR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689118" y="2464063"/>
            <a:ext cx="7987338" cy="4277305"/>
            <a:chOff x="755576" y="2348880"/>
            <a:chExt cx="8206680" cy="4660255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755" y="2348880"/>
              <a:ext cx="8086725" cy="3752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3" b="53471"/>
            <a:stretch/>
          </p:blipFill>
          <p:spPr bwMode="auto">
            <a:xfrm>
              <a:off x="755576" y="6069583"/>
              <a:ext cx="8206680" cy="939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24" r="57076" b="9846"/>
          <a:stretch/>
        </p:blipFill>
        <p:spPr bwMode="auto">
          <a:xfrm>
            <a:off x="4319972" y="3122050"/>
            <a:ext cx="3528392" cy="812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5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복합대입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하나의 정수를 입력으로 받는다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 </a:t>
            </a:r>
            <a:r>
              <a:rPr lang="ko-KR" altLang="en-US" sz="2400" dirty="0" smtClean="0"/>
              <a:t>정수에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을 더한 후에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을 곱한 결과를 출력하는 프로그램을 작성하시오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9429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연산자와 그 외의 멋진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콤마 연산자</a:t>
            </a:r>
            <a:endParaRPr lang="en-US" altLang="ko-KR" sz="1600" dirty="0" smtClean="0"/>
          </a:p>
          <a:p>
            <a:pPr lvl="1"/>
            <a:r>
              <a:rPr lang="ko-KR" altLang="en-US" sz="2400" dirty="0"/>
              <a:t>한 번에 여러 개의 수식 차례로 나열해야 할 때 사용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2"/>
            <a:r>
              <a:rPr lang="ko-KR" altLang="en-US" sz="2000" dirty="0"/>
              <a:t>왼쪽부터 오른쪽으로 차례로 연산 수행</a:t>
            </a:r>
            <a:endParaRPr lang="en-US" altLang="ko-KR" sz="2000" dirty="0"/>
          </a:p>
          <a:p>
            <a:pPr lvl="2"/>
            <a:endParaRPr lang="en-US" altLang="ko-KR" sz="2000" dirty="0"/>
          </a:p>
          <a:p>
            <a:pPr lvl="2"/>
            <a:r>
              <a:rPr lang="ko-KR" altLang="en-US" sz="2000" dirty="0"/>
              <a:t>가장 오른쪽 </a:t>
            </a:r>
            <a:r>
              <a:rPr lang="ko-KR" altLang="en-US" sz="2000" dirty="0" err="1"/>
              <a:t>피연산자가</a:t>
            </a:r>
            <a:r>
              <a:rPr lang="ko-KR" altLang="en-US" sz="2000" dirty="0"/>
              <a:t> 최종 결과값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9423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연산자와 그 외의 멋진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콤마 연산자</a:t>
            </a:r>
            <a:endParaRPr lang="en-US" altLang="ko-KR" sz="1600" dirty="0" smtClean="0"/>
          </a:p>
          <a:p>
            <a:pPr lvl="1"/>
            <a:r>
              <a:rPr lang="ko-KR" altLang="en-US" sz="2400" dirty="0" smtClean="0"/>
              <a:t>콤마 연산자 활용 예제</a:t>
            </a:r>
            <a:endParaRPr lang="en-US" altLang="ko-KR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17508"/>
            <a:ext cx="7848550" cy="421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93125"/>
            <a:ext cx="3529090" cy="96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18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연산자와 그 외의 멋진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조건 연산자</a:t>
            </a:r>
            <a:endParaRPr lang="en-US" altLang="ko-KR" sz="1600" dirty="0" smtClean="0"/>
          </a:p>
          <a:p>
            <a:pPr lvl="1"/>
            <a:r>
              <a:rPr lang="en-US" altLang="ko-KR" sz="2400" dirty="0" smtClean="0"/>
              <a:t> ?</a:t>
            </a:r>
            <a:r>
              <a:rPr lang="ko-KR" altLang="en-US" sz="2400" dirty="0"/>
              <a:t>와 </a:t>
            </a:r>
            <a:r>
              <a:rPr lang="en-US" altLang="ko-KR" sz="2400" dirty="0"/>
              <a:t>: </a:t>
            </a:r>
            <a:r>
              <a:rPr lang="ko-KR" altLang="en-US" sz="2400" dirty="0"/>
              <a:t>기호 </a:t>
            </a:r>
            <a:r>
              <a:rPr lang="ko-KR" altLang="en-US" sz="2400" dirty="0" smtClean="0"/>
              <a:t>사용</a:t>
            </a:r>
            <a:endParaRPr lang="en-US" altLang="ko-KR" sz="2400" dirty="0"/>
          </a:p>
          <a:p>
            <a:pPr lvl="1"/>
            <a:r>
              <a:rPr lang="ko-KR" altLang="en-US" sz="2400" dirty="0" err="1"/>
              <a:t>피연산자를</a:t>
            </a:r>
            <a:r>
              <a:rPr lang="ko-KR" altLang="en-US" sz="2400" dirty="0"/>
              <a:t> 세 개 취하는 유일한 </a:t>
            </a:r>
            <a:r>
              <a:rPr lang="ko-KR" altLang="en-US" sz="2400" dirty="0" err="1"/>
              <a:t>삼항</a:t>
            </a:r>
            <a:r>
              <a:rPr lang="ko-KR" altLang="en-US" sz="2400" dirty="0"/>
              <a:t> 연산자</a:t>
            </a:r>
            <a:endParaRPr lang="en-US" altLang="ko-KR" sz="2400" dirty="0"/>
          </a:p>
          <a:p>
            <a:pPr lvl="2"/>
            <a:r>
              <a:rPr lang="ko-KR" altLang="en-US" sz="2000" dirty="0"/>
              <a:t>첫 번째 </a:t>
            </a:r>
            <a:r>
              <a:rPr lang="ko-KR" altLang="en-US" sz="2000" dirty="0" err="1"/>
              <a:t>피연산자가</a:t>
            </a:r>
            <a:r>
              <a:rPr lang="ko-KR" altLang="en-US" sz="2000" dirty="0"/>
              <a:t> 참이면 두 번째 </a:t>
            </a:r>
            <a:r>
              <a:rPr lang="ko-KR" altLang="en-US" sz="2000" dirty="0" err="1"/>
              <a:t>피연산자가</a:t>
            </a:r>
            <a:r>
              <a:rPr lang="ko-KR" altLang="en-US" sz="2000" dirty="0"/>
              <a:t> 결과값</a:t>
            </a:r>
            <a:endParaRPr lang="en-US" altLang="ko-KR" sz="2000" dirty="0"/>
          </a:p>
          <a:p>
            <a:pPr lvl="2"/>
            <a:r>
              <a:rPr lang="ko-KR" altLang="en-US" sz="2000" dirty="0"/>
              <a:t>거짓이면 세 번째 </a:t>
            </a:r>
            <a:r>
              <a:rPr lang="ko-KR" altLang="en-US" sz="2000" dirty="0" err="1"/>
              <a:t>피연산자가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결과값</a:t>
            </a:r>
            <a:endParaRPr lang="en-US" altLang="ko-KR" sz="2000" dirty="0"/>
          </a:p>
          <a:p>
            <a:pPr lvl="1"/>
            <a:r>
              <a:rPr lang="ko-KR" altLang="en-US" sz="2400" dirty="0"/>
              <a:t>첫 번째 </a:t>
            </a:r>
            <a:r>
              <a:rPr lang="ko-KR" altLang="en-US" sz="2400" dirty="0" err="1"/>
              <a:t>피연산자는</a:t>
            </a:r>
            <a:r>
              <a:rPr lang="ko-KR" altLang="en-US" sz="2400" dirty="0"/>
              <a:t> 주로 </a:t>
            </a:r>
            <a:r>
              <a:rPr lang="ko-KR" altLang="en-US" sz="2400" dirty="0" err="1"/>
              <a:t>조건식</a:t>
            </a:r>
            <a:r>
              <a:rPr lang="ko-KR" altLang="en-US" sz="2400" dirty="0"/>
              <a:t> 사용</a:t>
            </a:r>
            <a:endParaRPr lang="en-US" altLang="ko-KR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365104"/>
            <a:ext cx="35623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022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연산자와 그 외의 멋진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조건 연산자</a:t>
            </a:r>
            <a:endParaRPr lang="en-US" altLang="ko-KR" sz="1600" dirty="0" smtClean="0"/>
          </a:p>
          <a:p>
            <a:pPr lvl="1"/>
            <a:r>
              <a:rPr lang="ko-KR" altLang="en-US" sz="2400" dirty="0" smtClean="0"/>
              <a:t>조건 연산자 활용 예제</a:t>
            </a:r>
            <a:endParaRPr lang="en-US" altLang="ko-KR" sz="20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7917140" cy="4289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1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조건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서로 다른 세 개의 정수를 입력으로 받는다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이들 중 가장 큰 정수를 출력하는 프로그램을 작성하시오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77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산술 연산자와 대입 연산자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연산자의 사용법 예제</a:t>
            </a:r>
            <a:endParaRPr lang="en-US" altLang="ko-KR" sz="2400" dirty="0"/>
          </a:p>
          <a:p>
            <a:pPr lvl="1"/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87" y="2358011"/>
            <a:ext cx="555307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5565122"/>
            <a:ext cx="55911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9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연산자와 그 외의 멋진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비트 연산자</a:t>
            </a:r>
            <a:endParaRPr lang="en-US" altLang="ko-KR" sz="1600" dirty="0" smtClean="0"/>
          </a:p>
          <a:p>
            <a:pPr lvl="1"/>
            <a:r>
              <a:rPr lang="en-US" altLang="ko-KR" sz="2400" dirty="0" smtClean="0"/>
              <a:t> </a:t>
            </a:r>
            <a:r>
              <a:rPr lang="ko-KR" altLang="en-US" sz="2400" dirty="0"/>
              <a:t>데이터를 비트 단위로 연산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ko-KR" altLang="en-US" sz="2400" dirty="0"/>
              <a:t>비트 논리 연산자 </a:t>
            </a:r>
            <a:r>
              <a:rPr lang="en-US" altLang="ko-KR" sz="2400" dirty="0"/>
              <a:t>- </a:t>
            </a:r>
            <a:r>
              <a:rPr lang="ko-KR" altLang="en-US" sz="2400" dirty="0"/>
              <a:t>논리연산 수행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ko-KR" altLang="en-US" sz="2400" dirty="0"/>
              <a:t>비트 이동 연산자 </a:t>
            </a:r>
            <a:r>
              <a:rPr lang="en-US" altLang="ko-KR" sz="2400" dirty="0"/>
              <a:t>- </a:t>
            </a:r>
            <a:r>
              <a:rPr lang="ko-KR" altLang="en-US" sz="2400" dirty="0"/>
              <a:t>비트들 좌우로 움직임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ko-KR" altLang="en-US" sz="2400" dirty="0"/>
              <a:t>데이터를 비트로 정확히 표현 가능한 정수형만 사용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06122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연산자와 그 외의 멋진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비트 연산자</a:t>
            </a:r>
            <a:endParaRPr lang="en-US" altLang="ko-KR" sz="1600" dirty="0" smtClean="0"/>
          </a:p>
          <a:p>
            <a:pPr lvl="1"/>
            <a:r>
              <a:rPr lang="en-US" altLang="ko-KR" sz="2400" dirty="0" smtClean="0"/>
              <a:t> </a:t>
            </a:r>
            <a:r>
              <a:rPr lang="ko-KR" altLang="en-US" sz="2400" dirty="0" smtClean="0"/>
              <a:t>비트 연산자의 종류</a:t>
            </a:r>
            <a:endParaRPr lang="en-US" altLang="ko-KR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32" y="2492896"/>
            <a:ext cx="8017768" cy="289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54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연산자와 그 외의 멋진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비트 연산자</a:t>
            </a:r>
            <a:endParaRPr lang="en-US" altLang="ko-KR" sz="1600" dirty="0" smtClean="0"/>
          </a:p>
          <a:p>
            <a:pPr lvl="1"/>
            <a:r>
              <a:rPr lang="en-US" altLang="ko-KR" sz="2400" dirty="0" smtClean="0"/>
              <a:t> </a:t>
            </a:r>
            <a:r>
              <a:rPr lang="ko-KR" altLang="en-US" sz="2400" dirty="0" smtClean="0"/>
              <a:t>비트 논리 연산자의 결과값</a:t>
            </a:r>
            <a:endParaRPr lang="en-US" altLang="ko-KR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18687" y="2924944"/>
          <a:ext cx="2111895" cy="138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3965"/>
                <a:gridCol w="703965"/>
                <a:gridCol w="703965"/>
              </a:tblGrid>
              <a:tr h="461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1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1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459320" y="2936069"/>
          <a:ext cx="2111895" cy="1379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3965"/>
                <a:gridCol w="703965"/>
                <a:gridCol w="703965"/>
              </a:tblGrid>
              <a:tr h="3781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1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1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6060505" y="2947744"/>
          <a:ext cx="2111895" cy="138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3965"/>
                <a:gridCol w="703965"/>
                <a:gridCol w="703965"/>
              </a:tblGrid>
              <a:tr h="461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1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1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962703" y="3368117"/>
            <a:ext cx="19678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8767" y="2947744"/>
            <a:ext cx="0" cy="13611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578622" y="3410761"/>
            <a:ext cx="19678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154686" y="3002745"/>
            <a:ext cx="0" cy="13611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169016" y="3384593"/>
            <a:ext cx="19678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745080" y="2964220"/>
            <a:ext cx="0" cy="13611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11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연산자와 그 외의 멋진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비트 연산자</a:t>
            </a:r>
            <a:endParaRPr lang="en-US" altLang="ko-KR" sz="1600" dirty="0" smtClean="0"/>
          </a:p>
          <a:p>
            <a:pPr lvl="1"/>
            <a:r>
              <a:rPr lang="en-US" altLang="ko-KR" sz="2400" dirty="0" smtClean="0"/>
              <a:t> </a:t>
            </a:r>
            <a:r>
              <a:rPr lang="ko-KR" altLang="en-US" sz="2400" dirty="0" smtClean="0"/>
              <a:t>비트 논리 연산자의 결과값 예제</a:t>
            </a:r>
            <a:endParaRPr lang="en-US" altLang="ko-KR" sz="2400" dirty="0"/>
          </a:p>
        </p:txBody>
      </p: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20888"/>
            <a:ext cx="57816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41" y="4449713"/>
            <a:ext cx="56959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95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연산자와 그 외의 멋진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비트 연산자</a:t>
            </a:r>
            <a:endParaRPr lang="en-US" altLang="ko-KR" sz="1600" dirty="0" smtClean="0"/>
          </a:p>
          <a:p>
            <a:pPr lvl="1"/>
            <a:r>
              <a:rPr lang="en-US" altLang="ko-KR" sz="2400" dirty="0" smtClean="0"/>
              <a:t> </a:t>
            </a:r>
            <a:r>
              <a:rPr lang="ko-KR" altLang="en-US" sz="2400" dirty="0" smtClean="0"/>
              <a:t>비트 논리 연산자의 결과값 예제</a:t>
            </a:r>
            <a:endParaRPr lang="en-US" altLang="ko-KR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53244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75" y="4626496"/>
            <a:ext cx="57245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57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산술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두 정수를 입력으로 받아서 </a:t>
            </a:r>
            <a:r>
              <a:rPr lang="ko-KR" altLang="en-US" sz="2400" dirty="0" smtClean="0"/>
              <a:t>변수 </a:t>
            </a:r>
            <a:r>
              <a:rPr lang="en-US" altLang="ko-KR" sz="2400" dirty="0" smtClean="0"/>
              <a:t>a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b</a:t>
            </a:r>
            <a:r>
              <a:rPr lang="ko-KR" altLang="en-US" sz="2400" dirty="0" smtClean="0"/>
              <a:t>에 저장한 후 </a:t>
            </a:r>
            <a:r>
              <a:rPr lang="en-US" altLang="ko-KR" sz="2400" dirty="0" err="1" smtClean="0"/>
              <a:t>a&amp;b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a|b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a^b</a:t>
            </a:r>
            <a:r>
              <a:rPr lang="en-US" altLang="ko-KR" sz="2400" dirty="0" smtClean="0"/>
              <a:t>, ~a </a:t>
            </a:r>
            <a:r>
              <a:rPr lang="ko-KR" altLang="en-US" sz="2400" dirty="0" smtClean="0"/>
              <a:t>의 결과를 출력하는 </a:t>
            </a:r>
            <a:r>
              <a:rPr lang="ko-KR" altLang="en-US" sz="2400" dirty="0" smtClean="0"/>
              <a:t>프로그램을 작성하시오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717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연산자와 그 외의 멋진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비트 연산자</a:t>
            </a:r>
            <a:endParaRPr lang="en-US" altLang="ko-KR" sz="2400" dirty="0"/>
          </a:p>
          <a:p>
            <a:pPr lvl="1"/>
            <a:r>
              <a:rPr lang="ko-KR" altLang="en-US" sz="2400" dirty="0"/>
              <a:t>비트 이동 </a:t>
            </a:r>
            <a:r>
              <a:rPr lang="ko-KR" altLang="en-US" sz="2400" dirty="0" smtClean="0"/>
              <a:t>연산자</a:t>
            </a:r>
            <a:endParaRPr lang="en-US" altLang="ko-KR" sz="2400" dirty="0"/>
          </a:p>
          <a:p>
            <a:pPr lvl="2"/>
            <a:r>
              <a:rPr lang="en-US" altLang="ko-KR" sz="2000" dirty="0"/>
              <a:t>&lt;&lt; </a:t>
            </a:r>
            <a:r>
              <a:rPr lang="en-US" altLang="ko-KR" sz="2000" dirty="0" smtClean="0"/>
              <a:t>:  </a:t>
            </a:r>
            <a:r>
              <a:rPr lang="ko-KR" altLang="en-US" sz="2000" dirty="0"/>
              <a:t>비트들을 왼쪽으로 이동 </a:t>
            </a:r>
            <a:endParaRPr lang="en-US" altLang="ko-KR" sz="2000" dirty="0"/>
          </a:p>
          <a:p>
            <a:pPr lvl="3"/>
            <a:r>
              <a:rPr lang="ko-KR" altLang="en-US" sz="2000" dirty="0"/>
              <a:t>왼쪽으로 한 비트씩 이동할 때마다 </a:t>
            </a:r>
            <a:r>
              <a:rPr lang="en-US" altLang="ko-KR" sz="2000" dirty="0"/>
              <a:t>2</a:t>
            </a:r>
            <a:r>
              <a:rPr lang="ko-KR" altLang="en-US" sz="2000" dirty="0"/>
              <a:t> 곱해짐</a:t>
            </a:r>
            <a:endParaRPr lang="en-US" altLang="ko-KR" sz="2000" dirty="0"/>
          </a:p>
          <a:p>
            <a:pPr lvl="3"/>
            <a:r>
              <a:rPr lang="ko-KR" altLang="en-US" sz="2000" dirty="0"/>
              <a:t>왼쪽 밀려나는 비트는 사라짐</a:t>
            </a:r>
            <a:endParaRPr lang="en-US" altLang="ko-KR" sz="2000" dirty="0"/>
          </a:p>
          <a:p>
            <a:pPr lvl="3"/>
            <a:r>
              <a:rPr lang="ko-KR" altLang="en-US" sz="2000" dirty="0"/>
              <a:t>오른쪽 남는 비트는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채워짐</a:t>
            </a:r>
            <a:endParaRPr lang="en-US" altLang="ko-KR" sz="2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00" y="4293096"/>
            <a:ext cx="79248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9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연산자와 그 외의 멋진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비트 연산자</a:t>
            </a:r>
            <a:endParaRPr lang="en-US" altLang="ko-KR" sz="2400" dirty="0"/>
          </a:p>
          <a:p>
            <a:pPr lvl="1"/>
            <a:r>
              <a:rPr lang="ko-KR" altLang="en-US" sz="2400" dirty="0"/>
              <a:t>비트 이동 </a:t>
            </a:r>
            <a:r>
              <a:rPr lang="ko-KR" altLang="en-US" sz="2400" dirty="0" smtClean="0"/>
              <a:t>연산자</a:t>
            </a:r>
            <a:endParaRPr lang="en-US" altLang="ko-KR" sz="2400" dirty="0"/>
          </a:p>
          <a:p>
            <a:pPr lvl="2"/>
            <a:r>
              <a:rPr lang="en-US" altLang="ko-KR" sz="2400" dirty="0"/>
              <a:t>&gt;&gt;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:  </a:t>
            </a:r>
            <a:r>
              <a:rPr lang="ko-KR" altLang="en-US" sz="2400" dirty="0"/>
              <a:t>비트들을 오른쪽으로 이동</a:t>
            </a:r>
            <a:endParaRPr lang="en-US" altLang="ko-KR" sz="2400" dirty="0"/>
          </a:p>
          <a:p>
            <a:pPr lvl="3"/>
            <a:r>
              <a:rPr lang="ko-KR" altLang="en-US" sz="2000" dirty="0"/>
              <a:t>오른쪽으로 밀려나는 비트는 사라짐</a:t>
            </a:r>
            <a:endParaRPr lang="en-US" altLang="ko-KR" sz="2000" dirty="0"/>
          </a:p>
          <a:p>
            <a:pPr lvl="3"/>
            <a:r>
              <a:rPr lang="ko-KR" altLang="en-US" sz="2000" dirty="0"/>
              <a:t>왼쪽 남는 비트는 부호 비트로 채움</a:t>
            </a:r>
            <a:endParaRPr lang="en-US" altLang="ko-KR" sz="2000" dirty="0"/>
          </a:p>
          <a:p>
            <a:pPr lvl="4"/>
            <a:r>
              <a:rPr lang="en-US" altLang="ko-KR" sz="2000" dirty="0"/>
              <a:t>unsigned</a:t>
            </a:r>
            <a:r>
              <a:rPr lang="ko-KR" altLang="en-US" sz="2000" dirty="0"/>
              <a:t>의 경우 항상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채움</a:t>
            </a:r>
            <a:endParaRPr lang="en-US" altLang="ko-K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6" y="4221088"/>
            <a:ext cx="72009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380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연산자와 그 외의 멋진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비트 연산자</a:t>
            </a:r>
            <a:endParaRPr lang="en-US" altLang="ko-KR" sz="1600" dirty="0" smtClean="0"/>
          </a:p>
          <a:p>
            <a:pPr lvl="1"/>
            <a:r>
              <a:rPr lang="en-US" altLang="ko-KR" sz="2400" dirty="0" smtClean="0"/>
              <a:t> </a:t>
            </a:r>
            <a:r>
              <a:rPr lang="ko-KR" altLang="en-US" sz="2400" dirty="0" smtClean="0"/>
              <a:t>비트 연산자의 활용 예제</a:t>
            </a:r>
            <a:endParaRPr lang="en-US" altLang="ko-KR" sz="24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90809"/>
            <a:ext cx="7767017" cy="4522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234" y="4509120"/>
            <a:ext cx="31051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44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/>
              <a:t>2, 2</a:t>
            </a:r>
            <a:r>
              <a:rPr lang="en-US" altLang="ko-KR" sz="2400" baseline="30000" dirty="0" smtClean="0"/>
              <a:t>2</a:t>
            </a:r>
            <a:r>
              <a:rPr lang="en-US" altLang="ko-KR" sz="2400" dirty="0" smtClean="0"/>
              <a:t>, 2</a:t>
            </a:r>
            <a:r>
              <a:rPr lang="en-US" altLang="ko-KR" sz="2400" baseline="30000" dirty="0" smtClean="0"/>
              <a:t>3</a:t>
            </a:r>
            <a:r>
              <a:rPr lang="en-US" altLang="ko-KR" sz="2400" dirty="0" smtClean="0"/>
              <a:t>, 2</a:t>
            </a:r>
            <a:r>
              <a:rPr lang="en-US" altLang="ko-KR" sz="2400" baseline="30000" dirty="0"/>
              <a:t>4</a:t>
            </a:r>
            <a:r>
              <a:rPr lang="en-US" altLang="ko-KR" sz="2400" dirty="0" smtClean="0"/>
              <a:t>, 2</a:t>
            </a:r>
            <a:r>
              <a:rPr lang="en-US" altLang="ko-KR" sz="2400" baseline="30000" dirty="0" smtClean="0"/>
              <a:t>5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값을 차례대로 출력하는 프로그램을 작성하시오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82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산술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3285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두 정수를 입력으로 받아서 두 정수의 덧셈</a:t>
            </a:r>
            <a:r>
              <a:rPr lang="en-US" altLang="ko-KR" sz="2400" dirty="0" smtClean="0"/>
              <a:t>, 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뺄셈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곱셈의 결과를 </a:t>
            </a:r>
            <a:r>
              <a:rPr lang="ko-KR" altLang="en-US" sz="2400" dirty="0" smtClean="0"/>
              <a:t>변수들에 저장하고 변수들을 출력하는 </a:t>
            </a:r>
            <a:r>
              <a:rPr lang="ko-KR" altLang="en-US" sz="2400" dirty="0" smtClean="0"/>
              <a:t>프로그램을 작성하시오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679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연산자와 그 외의 멋진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연산자 우선순위와 연산방향</a:t>
            </a:r>
            <a:endParaRPr lang="en-US" altLang="ko-KR" sz="2400" dirty="0"/>
          </a:p>
          <a:p>
            <a:pPr lvl="1"/>
            <a:r>
              <a:rPr lang="ko-KR" altLang="en-US" sz="2400" dirty="0" smtClean="0"/>
              <a:t>연산자 우선순위</a:t>
            </a:r>
            <a:endParaRPr lang="en-US" altLang="ko-KR" dirty="0"/>
          </a:p>
          <a:p>
            <a:pPr lvl="2"/>
            <a:r>
              <a:rPr lang="ko-KR" altLang="en-US" sz="2400" dirty="0" smtClean="0"/>
              <a:t>수식에서 두 </a:t>
            </a:r>
            <a:r>
              <a:rPr lang="ko-KR" altLang="en-US" sz="2400" dirty="0" err="1" smtClean="0"/>
              <a:t>개이상의</a:t>
            </a:r>
            <a:r>
              <a:rPr lang="ko-KR" altLang="en-US" sz="2400" dirty="0" smtClean="0"/>
              <a:t> 연산자가 사용된 경우 연산의 순서를 정해야 함</a:t>
            </a:r>
            <a:endParaRPr lang="en-US" altLang="ko-KR" sz="2400" dirty="0" smtClean="0"/>
          </a:p>
          <a:p>
            <a:pPr lvl="2"/>
            <a:r>
              <a:rPr lang="ko-KR" altLang="en-US" sz="2400" dirty="0" err="1" smtClean="0"/>
              <a:t>피연산자</a:t>
            </a:r>
            <a:r>
              <a:rPr lang="ko-KR" altLang="en-US" sz="2400" dirty="0" smtClean="0"/>
              <a:t> 개수가 </a:t>
            </a:r>
            <a:r>
              <a:rPr lang="ko-KR" altLang="en-US" sz="2400" dirty="0"/>
              <a:t>적은 것이 많은 것보다 우선순위 빠름</a:t>
            </a:r>
            <a:endParaRPr lang="en-US" altLang="ko-KR" sz="2400" dirty="0"/>
          </a:p>
          <a:p>
            <a:pPr lvl="2"/>
            <a:r>
              <a:rPr lang="ko-KR" altLang="en-US" sz="2400" dirty="0"/>
              <a:t>산술 연산자 </a:t>
            </a:r>
            <a:r>
              <a:rPr lang="en-US" altLang="ko-KR" sz="2400" dirty="0"/>
              <a:t>&gt; </a:t>
            </a:r>
            <a:r>
              <a:rPr lang="ko-KR" altLang="en-US" sz="2400" dirty="0"/>
              <a:t>관계 연산자 </a:t>
            </a:r>
            <a:r>
              <a:rPr lang="en-US" altLang="ko-KR" sz="2400" dirty="0"/>
              <a:t>&gt; </a:t>
            </a:r>
            <a:r>
              <a:rPr lang="ko-KR" altLang="en-US" sz="2400" dirty="0"/>
              <a:t>논리 연산자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1006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연산자와 그 외의 멋진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연산자 우선순위와 연산방향</a:t>
            </a:r>
            <a:endParaRPr lang="en-US" altLang="ko-KR" sz="2400" dirty="0"/>
          </a:p>
          <a:p>
            <a:pPr lvl="1"/>
            <a:r>
              <a:rPr lang="ko-KR" altLang="en-US" sz="2400" dirty="0" smtClean="0"/>
              <a:t>연산자 우선순위 예제</a:t>
            </a:r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 smtClean="0"/>
          </a:p>
          <a:p>
            <a:pPr lvl="1"/>
            <a:r>
              <a:rPr lang="ko-KR" altLang="en-US" sz="2400" dirty="0" smtClean="0"/>
              <a:t>우선순위가 같거나 동일 연산자 반복 사용시 연산 방향</a:t>
            </a:r>
            <a:endParaRPr lang="en-US" altLang="ko-KR" sz="2400" dirty="0" smtClean="0"/>
          </a:p>
          <a:p>
            <a:pPr marL="447675" lvl="2" indent="0">
              <a:buNone/>
            </a:pPr>
            <a:endParaRPr lang="en-US" altLang="ko-KR" sz="2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54768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87" y="4512741"/>
            <a:ext cx="71532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715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연산자와 그 외의 멋진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연산자 우선순위와 연산방향</a:t>
            </a:r>
            <a:endParaRPr lang="en-US" altLang="ko-KR" sz="2400" dirty="0"/>
          </a:p>
          <a:p>
            <a:pPr marL="447675" lvl="2" indent="0">
              <a:buNone/>
            </a:pPr>
            <a:endParaRPr lang="en-US" altLang="ko-KR" sz="20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281987" cy="488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0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연산자와 그 외의 멋진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연산자 우선순위와 연산방향</a:t>
            </a:r>
            <a:endParaRPr lang="en-US" altLang="ko-KR" sz="2400" dirty="0"/>
          </a:p>
          <a:p>
            <a:pPr lvl="1"/>
            <a:r>
              <a:rPr lang="ko-KR" altLang="en-US" sz="2400" dirty="0" smtClean="0"/>
              <a:t>연산자 우선순위와 연산 방향 예제</a:t>
            </a: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6768752" cy="4502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5" y="2450212"/>
            <a:ext cx="2558757" cy="160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32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산술 연산자와 대입 연산자</a:t>
            </a:r>
            <a:endParaRPr lang="en-US" altLang="ko-KR" dirty="0" smtClean="0"/>
          </a:p>
          <a:p>
            <a:pPr lvl="1"/>
            <a:r>
              <a:rPr lang="ko-KR" altLang="en-US" sz="2400" dirty="0" err="1" smtClean="0"/>
              <a:t>연산식의</a:t>
            </a:r>
            <a:r>
              <a:rPr lang="ko-KR" altLang="en-US" sz="2400" dirty="0" smtClean="0"/>
              <a:t> 처리</a:t>
            </a:r>
            <a:endParaRPr lang="en-US" altLang="ko-KR" sz="2400" dirty="0"/>
          </a:p>
          <a:p>
            <a:pPr lvl="2">
              <a:lnSpc>
                <a:spcPct val="200000"/>
              </a:lnSpc>
            </a:pPr>
            <a:r>
              <a:rPr lang="en-US" altLang="ko-KR" sz="2000" dirty="0"/>
              <a:t>ex) </a:t>
            </a:r>
            <a:r>
              <a:rPr lang="ko-KR" altLang="en-US" sz="2000" dirty="0"/>
              <a:t>수식 </a:t>
            </a:r>
            <a:r>
              <a:rPr lang="en-US" altLang="ko-KR" sz="2000" dirty="0"/>
              <a:t>‘sum= </a:t>
            </a:r>
            <a:r>
              <a:rPr lang="en-US" altLang="ko-KR" sz="2000" dirty="0" err="1"/>
              <a:t>a+b</a:t>
            </a:r>
            <a:r>
              <a:rPr lang="en-US" altLang="ko-KR" sz="2000" dirty="0"/>
              <a:t>’</a:t>
            </a:r>
            <a:r>
              <a:rPr lang="ko-KR" altLang="en-US" sz="2000" dirty="0"/>
              <a:t>의 연산과정</a:t>
            </a:r>
            <a:endParaRPr lang="en-US" altLang="ko-KR" sz="2000" dirty="0"/>
          </a:p>
          <a:p>
            <a:pPr lvl="1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69913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97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나눗셈 연산자와 나머지 연산자</a:t>
            </a:r>
          </a:p>
          <a:p>
            <a:pPr lvl="1"/>
            <a:r>
              <a:rPr lang="ko-KR" altLang="en-US" sz="2400" dirty="0"/>
              <a:t>나눗셈 연산자</a:t>
            </a:r>
            <a:endParaRPr lang="en-US" altLang="ko-KR" sz="2400" dirty="0"/>
          </a:p>
          <a:p>
            <a:pPr lvl="2"/>
            <a:r>
              <a:rPr lang="ko-KR" altLang="en-US" sz="2000" dirty="0"/>
              <a:t>정수로 연산할 때 몫 구함</a:t>
            </a:r>
            <a:endParaRPr lang="en-US" altLang="ko-KR" sz="2000" dirty="0"/>
          </a:p>
          <a:p>
            <a:pPr lvl="2"/>
            <a:r>
              <a:rPr lang="ko-KR" altLang="en-US" sz="2000" dirty="0"/>
              <a:t>실수로 연산할 때는 소수점까지 구함</a:t>
            </a:r>
            <a:endParaRPr lang="en-US" altLang="ko-KR" sz="2000" dirty="0"/>
          </a:p>
          <a:p>
            <a:pPr lvl="2"/>
            <a:endParaRPr lang="en-US" altLang="ko-KR" sz="2000" dirty="0"/>
          </a:p>
          <a:p>
            <a:pPr lvl="1"/>
            <a:r>
              <a:rPr lang="ko-KR" altLang="en-US" sz="2400" dirty="0"/>
              <a:t>나머지만 구할 때 </a:t>
            </a:r>
            <a:r>
              <a:rPr lang="en-US" altLang="ko-KR" sz="2400" dirty="0"/>
              <a:t>-</a:t>
            </a:r>
            <a:r>
              <a:rPr lang="ko-KR" altLang="en-US" sz="2400" dirty="0"/>
              <a:t> </a:t>
            </a:r>
            <a:r>
              <a:rPr lang="en-US" altLang="ko-KR" sz="2400" dirty="0"/>
              <a:t>% </a:t>
            </a:r>
            <a:r>
              <a:rPr lang="ko-KR" altLang="en-US" sz="2400" dirty="0"/>
              <a:t>기호 사용</a:t>
            </a:r>
            <a:endParaRPr lang="en-US" altLang="ko-KR" sz="2400" dirty="0"/>
          </a:p>
          <a:p>
            <a:pPr lvl="2"/>
            <a:r>
              <a:rPr lang="ko-KR" altLang="en-US" sz="2000" dirty="0"/>
              <a:t>실수 연산에는 나머지의 개념이 없음</a:t>
            </a:r>
            <a:endParaRPr lang="en-US" altLang="ko-KR" sz="2000" dirty="0"/>
          </a:p>
          <a:p>
            <a:pPr lvl="3"/>
            <a:r>
              <a:rPr lang="ko-KR" altLang="en-US" sz="2000" dirty="0"/>
              <a:t>나머지 연산자의 </a:t>
            </a:r>
            <a:r>
              <a:rPr lang="ko-KR" altLang="en-US" sz="2000" dirty="0" err="1"/>
              <a:t>피연산자는</a:t>
            </a:r>
            <a:r>
              <a:rPr lang="ko-KR" altLang="en-US" sz="2000" dirty="0"/>
              <a:t> 반드시 정수만 사용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12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나눗셈 연산자와 나머지 연산자</a:t>
            </a:r>
          </a:p>
          <a:p>
            <a:pPr lvl="1"/>
            <a:r>
              <a:rPr lang="ko-KR" altLang="en-US" sz="2400" dirty="0" smtClean="0"/>
              <a:t>몫과 나머지를 구하는 연산 예제</a:t>
            </a:r>
            <a:endParaRPr lang="ko-KR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15" y="2564904"/>
            <a:ext cx="7965565" cy="2858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021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연산자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나눗셈 연산자와 나머지 연산자</a:t>
            </a:r>
          </a:p>
          <a:p>
            <a:pPr lvl="1"/>
            <a:r>
              <a:rPr lang="ko-KR" altLang="en-US" sz="2400" dirty="0" smtClean="0"/>
              <a:t>몫과 나머지를 구하는 연산 예제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24" y="2636912"/>
            <a:ext cx="816292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82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6364</TotalTime>
  <Words>1162</Words>
  <Application>Microsoft Office PowerPoint</Application>
  <PresentationFormat>화면 슬라이드 쇼(4:3)</PresentationFormat>
  <Paragraphs>237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2" baseType="lpstr">
      <vt:lpstr>HY견고딕</vt:lpstr>
      <vt:lpstr>굴림</vt:lpstr>
      <vt:lpstr>맑은 고딕</vt:lpstr>
      <vt:lpstr>Arial</vt:lpstr>
      <vt:lpstr>Garamond</vt:lpstr>
      <vt:lpstr>Symbol</vt:lpstr>
      <vt:lpstr>Tahoma</vt:lpstr>
      <vt:lpstr>Wingdings</vt:lpstr>
      <vt:lpstr>Office 테마</vt:lpstr>
      <vt:lpstr>4장. 연산자</vt:lpstr>
      <vt:lpstr>연산자 </vt:lpstr>
      <vt:lpstr>산술 연산자 </vt:lpstr>
      <vt:lpstr>산술 연산자 </vt:lpstr>
      <vt:lpstr>[연습문제] 산술 연산자</vt:lpstr>
      <vt:lpstr>산술 연산자 </vt:lpstr>
      <vt:lpstr>산술 연산자 </vt:lpstr>
      <vt:lpstr>산술 연산자 </vt:lpstr>
      <vt:lpstr>산술 연산자 </vt:lpstr>
      <vt:lpstr>[연습문제] 산술 연산자</vt:lpstr>
      <vt:lpstr>[연습문제] 산술 연산</vt:lpstr>
      <vt:lpstr>산술 연산자 </vt:lpstr>
      <vt:lpstr>산술 연산자 </vt:lpstr>
      <vt:lpstr>산술 연산자 </vt:lpstr>
      <vt:lpstr>[연습문제] 산술 연산자</vt:lpstr>
      <vt:lpstr>관계 연산자 </vt:lpstr>
      <vt:lpstr>관계 연산자 </vt:lpstr>
      <vt:lpstr>관계 연산자 </vt:lpstr>
      <vt:lpstr>[연습문제] 논리 연산자</vt:lpstr>
      <vt:lpstr>[연습문제] 관계 연산자</vt:lpstr>
      <vt:lpstr>논리 연산자 </vt:lpstr>
      <vt:lpstr>논리 연산자 </vt:lpstr>
      <vt:lpstr>[연습문제] 논리 연산자</vt:lpstr>
      <vt:lpstr>연산자 </vt:lpstr>
      <vt:lpstr>연산자 </vt:lpstr>
      <vt:lpstr>비트 연산자와 그 외의 멋진 연산자 </vt:lpstr>
      <vt:lpstr>비트 연산자와 그 외의 멋진 연산자 </vt:lpstr>
      <vt:lpstr>비트 연산자와 그 외의 멋진 연산자 </vt:lpstr>
      <vt:lpstr>[연습문제] 형변환 연산자</vt:lpstr>
      <vt:lpstr>비트 연산자와 그 외의 멋진 연산자 </vt:lpstr>
      <vt:lpstr>비트 연산자와 그 외의 멋진 연산자 </vt:lpstr>
      <vt:lpstr>비트 연산자와 그 외의 멋진 연산자 </vt:lpstr>
      <vt:lpstr>비트 연산자와 그 외의 멋진 연산자 </vt:lpstr>
      <vt:lpstr>[연습문제] 복합대입 연산자</vt:lpstr>
      <vt:lpstr>비트 연산자와 그 외의 멋진 연산자 </vt:lpstr>
      <vt:lpstr>비트 연산자와 그 외의 멋진 연산자 </vt:lpstr>
      <vt:lpstr>비트 연산자와 그 외의 멋진 연산자 </vt:lpstr>
      <vt:lpstr>비트 연산자와 그 외의 멋진 연산자 </vt:lpstr>
      <vt:lpstr>[연습문제] 조건 연산자</vt:lpstr>
      <vt:lpstr>비트 연산자와 그 외의 멋진 연산자 </vt:lpstr>
      <vt:lpstr>비트 연산자와 그 외의 멋진 연산자 </vt:lpstr>
      <vt:lpstr>비트 연산자와 그 외의 멋진 연산자 </vt:lpstr>
      <vt:lpstr>비트 연산자와 그 외의 멋진 연산자 </vt:lpstr>
      <vt:lpstr>비트 연산자와 그 외의 멋진 연산자 </vt:lpstr>
      <vt:lpstr>[연습문제] 산술 연산자</vt:lpstr>
      <vt:lpstr>비트 연산자와 그 외의 멋진 연산자 </vt:lpstr>
      <vt:lpstr>비트 연산자와 그 외의 멋진 연산자 </vt:lpstr>
      <vt:lpstr>비트 연산자와 그 외의 멋진 연산자 </vt:lpstr>
      <vt:lpstr>[연습문제] 비트 연산자</vt:lpstr>
      <vt:lpstr>비트 연산자와 그 외의 멋진 연산자 </vt:lpstr>
      <vt:lpstr>비트 연산자와 그 외의 멋진 연산자 </vt:lpstr>
      <vt:lpstr>비트 연산자와 그 외의 멋진 연산자 </vt:lpstr>
      <vt:lpstr>비트 연산자와 그 외의 멋진 연산자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jhoon</cp:lastModifiedBy>
  <cp:revision>640</cp:revision>
  <dcterms:created xsi:type="dcterms:W3CDTF">2012-07-11T10:23:22Z</dcterms:created>
  <dcterms:modified xsi:type="dcterms:W3CDTF">2019-09-24T09:53:00Z</dcterms:modified>
</cp:coreProperties>
</file>