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49" r:id="rId2"/>
    <p:sldId id="450" r:id="rId3"/>
    <p:sldId id="637" r:id="rId4"/>
    <p:sldId id="655" r:id="rId5"/>
    <p:sldId id="656" r:id="rId6"/>
    <p:sldId id="657" r:id="rId7"/>
    <p:sldId id="658" r:id="rId8"/>
    <p:sldId id="659" r:id="rId9"/>
    <p:sldId id="680" r:id="rId10"/>
    <p:sldId id="681" r:id="rId11"/>
    <p:sldId id="682" r:id="rId12"/>
    <p:sldId id="660" r:id="rId13"/>
    <p:sldId id="661" r:id="rId14"/>
    <p:sldId id="662" r:id="rId15"/>
    <p:sldId id="663" r:id="rId16"/>
    <p:sldId id="664" r:id="rId17"/>
    <p:sldId id="665" r:id="rId18"/>
    <p:sldId id="683" r:id="rId19"/>
    <p:sldId id="666" r:id="rId20"/>
    <p:sldId id="667" r:id="rId21"/>
    <p:sldId id="684" r:id="rId22"/>
    <p:sldId id="638" r:id="rId23"/>
    <p:sldId id="668" r:id="rId24"/>
    <p:sldId id="669" r:id="rId25"/>
    <p:sldId id="696" r:id="rId26"/>
    <p:sldId id="670" r:id="rId27"/>
    <p:sldId id="697" r:id="rId28"/>
    <p:sldId id="698" r:id="rId29"/>
    <p:sldId id="699" r:id="rId30"/>
    <p:sldId id="700" r:id="rId31"/>
    <p:sldId id="671" r:id="rId32"/>
    <p:sldId id="672" r:id="rId33"/>
    <p:sldId id="686" r:id="rId34"/>
    <p:sldId id="673" r:id="rId35"/>
    <p:sldId id="674" r:id="rId36"/>
    <p:sldId id="687" r:id="rId37"/>
    <p:sldId id="675" r:id="rId38"/>
    <p:sldId id="676" r:id="rId39"/>
    <p:sldId id="701" r:id="rId40"/>
    <p:sldId id="677" r:id="rId41"/>
    <p:sldId id="678" r:id="rId42"/>
    <p:sldId id="679" r:id="rId43"/>
    <p:sldId id="689" r:id="rId44"/>
    <p:sldId id="688" r:id="rId45"/>
    <p:sldId id="690" r:id="rId46"/>
    <p:sldId id="691" r:id="rId47"/>
    <p:sldId id="692" r:id="rId48"/>
    <p:sldId id="695" r:id="rId49"/>
    <p:sldId id="693" r:id="rId50"/>
    <p:sldId id="694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FF"/>
    <a:srgbClr val="29C2FF"/>
    <a:srgbClr val="00A4E6"/>
    <a:srgbClr val="5BD0FF"/>
    <a:srgbClr val="97E1FF"/>
    <a:srgbClr val="F7FF8B"/>
    <a:srgbClr val="FDDDD3"/>
    <a:srgbClr val="FBF5C5"/>
    <a:srgbClr val="669900"/>
    <a:srgbClr val="C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94" d="100"/>
          <a:sy n="94" d="100"/>
        </p:scale>
        <p:origin x="8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2019-11-19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입력 숫자의 개수 </a:t>
            </a:r>
            <a:r>
              <a:rPr lang="en-US" altLang="ko-KR" sz="2400" dirty="0" smtClean="0"/>
              <a:t>N(1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≤N≤20)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이 주어진다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이어지는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줄 각각에서 정수를 하나씩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입력된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정수들 중에서 짝수들의 합을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50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입력 숫자의 개수 </a:t>
            </a:r>
            <a:r>
              <a:rPr lang="en-US" altLang="ko-KR" sz="2400" dirty="0" smtClean="0"/>
              <a:t>N(1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≤N≤20)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이 주어진다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이어지는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줄 각각에서 정수를 하나씩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입력된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정수들 중 최대값을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  <a:p>
            <a:pPr lvl="1"/>
            <a:r>
              <a:rPr lang="ko-KR" altLang="en-US" sz="2400" dirty="0" smtClean="0"/>
              <a:t>배열을 정의하는 동시에 값을 대입하는 것</a:t>
            </a:r>
            <a:endParaRPr lang="en-US" altLang="ko-KR" sz="2400" dirty="0" smtClean="0"/>
          </a:p>
          <a:p>
            <a:pPr lvl="2">
              <a:lnSpc>
                <a:spcPct val="150000"/>
              </a:lnSpc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값을 담은 배열 </a:t>
            </a:r>
            <a:r>
              <a:rPr lang="en-US" altLang="ko-KR" sz="2000" dirty="0" smtClean="0"/>
              <a:t>aa</a:t>
            </a:r>
            <a:r>
              <a:rPr lang="ko-KR" altLang="en-US" sz="2000" dirty="0" smtClean="0"/>
              <a:t>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최기화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블록</a:t>
            </a:r>
            <a:r>
              <a:rPr lang="en-US" altLang="ko-KR" sz="2000" dirty="0" smtClean="0"/>
              <a:t>({})</a:t>
            </a:r>
            <a:r>
              <a:rPr lang="ko-KR" altLang="en-US" sz="2000" dirty="0" smtClean="0"/>
              <a:t>과 콤마</a:t>
            </a:r>
            <a:r>
              <a:rPr lang="en-US" altLang="ko-KR" sz="2000" dirty="0" smtClean="0"/>
              <a:t>(,)</a:t>
            </a:r>
            <a:r>
              <a:rPr lang="ko-KR" altLang="en-US" sz="2000" dirty="0" smtClean="0"/>
              <a:t>를 사용</a:t>
            </a:r>
            <a:r>
              <a:rPr lang="en-US" altLang="ko-KR" sz="2000" dirty="0" smtClean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초기화 하지 않고 선언만 한 경우 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8721"/>
            <a:ext cx="3870555" cy="50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51" y="2998721"/>
            <a:ext cx="2514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92" y="4228187"/>
            <a:ext cx="1767830" cy="20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09" y="5085184"/>
            <a:ext cx="3891880" cy="54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93" y="5085184"/>
            <a:ext cx="2609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26" y="6381328"/>
            <a:ext cx="1777355" cy="20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배열의 개수보다 초기화 값의 개수가 적은 경우</a:t>
            </a:r>
          </a:p>
          <a:p>
            <a:pPr lvl="2">
              <a:lnSpc>
                <a:spcPct val="150000"/>
              </a:lnSpc>
            </a:pP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1,000</a:t>
            </a:r>
            <a:r>
              <a:rPr lang="ko-KR" altLang="en-US" sz="2000" dirty="0"/>
              <a:t>개를 모두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초기화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배열의 개수보다 초기화할 값의 개수가 많은 경우</a:t>
            </a:r>
          </a:p>
          <a:p>
            <a:pPr lvl="2"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3384376" cy="52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01" y="3326178"/>
            <a:ext cx="3384316" cy="5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2946095" y="2957748"/>
            <a:ext cx="0" cy="29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023828" y="2957747"/>
            <a:ext cx="0" cy="29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564904"/>
            <a:ext cx="2505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61048"/>
            <a:ext cx="1816025" cy="19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4" y="4482110"/>
            <a:ext cx="4090344" cy="48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15365"/>
            <a:ext cx="4090344" cy="48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50" y="5614451"/>
            <a:ext cx="3295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8444607" y="5317291"/>
            <a:ext cx="0" cy="35763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4966379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들어갈 곳이 없다</a:t>
            </a:r>
          </a:p>
        </p:txBody>
      </p:sp>
    </p:spTree>
    <p:extLst>
      <p:ext uri="{BB962C8B-B14F-4D97-AF65-F5344CB8AC3E}">
        <p14:creationId xmlns:p14="http://schemas.microsoft.com/office/powerpoint/2010/main" val="8978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초기화 예 ①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668960" cy="439248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971600" y="2852935"/>
            <a:ext cx="5132638" cy="2980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6053238" y="2902637"/>
            <a:ext cx="3078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개수 지정하고 초기화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3140968"/>
            <a:ext cx="5095568" cy="2447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1600" y="3429000"/>
            <a:ext cx="5046141" cy="2162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1600" y="3657606"/>
            <a:ext cx="5058498" cy="1853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blackWhite">
          <a:xfrm>
            <a:off x="5957772" y="3152001"/>
            <a:ext cx="3078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개수 지정하지 않고 초기화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5952508" y="3394063"/>
            <a:ext cx="3078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일부만 초기화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blackWhite">
          <a:xfrm>
            <a:off x="5920702" y="3631343"/>
            <a:ext cx="3078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전체를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초기화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6102" y="4342494"/>
            <a:ext cx="6228185" cy="526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4387157" y="4893430"/>
            <a:ext cx="2586707" cy="2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aa[0]~aa[3]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5301208"/>
            <a:ext cx="6228185" cy="526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blackWhite">
          <a:xfrm>
            <a:off x="4422655" y="5852144"/>
            <a:ext cx="2586707" cy="2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bb[0]~bb[3]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8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초기화 예 ①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465747" cy="223224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09" y="4588527"/>
            <a:ext cx="4954314" cy="165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827584" y="2019917"/>
            <a:ext cx="6475259" cy="599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blackWhite">
          <a:xfrm>
            <a:off x="4560457" y="2672462"/>
            <a:ext cx="2586707" cy="2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cc[0]~cc[3]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3068960"/>
            <a:ext cx="6475259" cy="5997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4560457" y="3721505"/>
            <a:ext cx="2586707" cy="2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[0]~</a:t>
            </a:r>
            <a:r>
              <a:rPr lang="en-US" altLang="ko-KR" sz="1200" b="1" dirty="0" err="1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[3]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9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문을 사용한 배열 초기화</a:t>
            </a:r>
            <a:endParaRPr lang="ko-KR" altLang="en-US" dirty="0"/>
          </a:p>
          <a:p>
            <a:pPr lvl="1"/>
            <a:r>
              <a:rPr lang="ko-KR" altLang="en-US" sz="2400" dirty="0" smtClean="0"/>
              <a:t>① </a:t>
            </a:r>
            <a:r>
              <a:rPr lang="en-US" altLang="ko-KR" sz="2400" dirty="0" smtClean="0"/>
              <a:t>aa[100</a:t>
            </a:r>
            <a:r>
              <a:rPr lang="en-US" altLang="ko-KR" sz="2400" dirty="0"/>
              <a:t>]</a:t>
            </a:r>
            <a:r>
              <a:rPr lang="ko-KR" altLang="en-US" sz="2400" dirty="0"/>
              <a:t>에 </a:t>
            </a:r>
            <a:r>
              <a:rPr lang="en-US" altLang="ko-KR" sz="2400" dirty="0"/>
              <a:t>2</a:t>
            </a:r>
            <a:r>
              <a:rPr lang="ko-KR" altLang="en-US" sz="2400" dirty="0"/>
              <a:t>의 배수로 </a:t>
            </a:r>
            <a:r>
              <a:rPr lang="ko-KR" altLang="en-US" sz="2400" dirty="0" smtClean="0"/>
              <a:t>초기화하기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② </a:t>
            </a:r>
            <a:r>
              <a:rPr lang="en-US" altLang="ko-KR" sz="2400" dirty="0" smtClean="0"/>
              <a:t>bb[100</a:t>
            </a:r>
            <a:r>
              <a:rPr lang="en-US" altLang="ko-KR" sz="2400" dirty="0"/>
              <a:t>]</a:t>
            </a:r>
            <a:r>
              <a:rPr lang="ko-KR" altLang="en-US" sz="2400" dirty="0"/>
              <a:t>에 역순으로 넣기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488832" cy="270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5" y="5949280"/>
            <a:ext cx="1667247" cy="23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754432" cy="443927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초기화 예 ①</a:t>
            </a:r>
            <a:endParaRPr lang="en-US" altLang="ko-KR" sz="24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7585" y="2755579"/>
            <a:ext cx="4536504" cy="38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blackWhite">
          <a:xfrm>
            <a:off x="5270655" y="2796868"/>
            <a:ext cx="2586707" cy="2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aa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bb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선언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3521949"/>
            <a:ext cx="4536506" cy="987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5336306" y="3599616"/>
            <a:ext cx="2586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aa[0], …, aa[99]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0, 2, …, 198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대입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4684068"/>
            <a:ext cx="4510535" cy="10123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5317930" y="4890101"/>
            <a:ext cx="29984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bb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aa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값을 역순으로 대입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5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입력 숫자의 개수 </a:t>
            </a:r>
            <a:r>
              <a:rPr lang="en-US" altLang="ko-KR" sz="2400" dirty="0" smtClean="0"/>
              <a:t>N(1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≤N≤20)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이 주어진다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이어지는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줄 각각에서 정수를 하나씩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입력된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정수들을 역순으로 한 줄에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58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크기 알아내기</a:t>
            </a:r>
            <a:endParaRPr lang="ko-KR" altLang="en-US" dirty="0"/>
          </a:p>
          <a:p>
            <a:pPr lvl="1"/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함수 사용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1000" dirty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aa[4] </a:t>
            </a:r>
            <a:r>
              <a:rPr lang="ko-KR" altLang="en-US" sz="2400" dirty="0" smtClean="0"/>
              <a:t>배열의 크기 알아내기</a:t>
            </a:r>
            <a:endParaRPr lang="en-US" altLang="ko-KR" sz="2400" dirty="0" smtClean="0"/>
          </a:p>
          <a:p>
            <a:pPr marL="266700" lvl="1" indent="0">
              <a:buNone/>
            </a:pPr>
            <a:endParaRPr lang="en-US" altLang="ko-KR" sz="2400" dirty="0" smtClean="0"/>
          </a:p>
          <a:p>
            <a:pPr marL="266700" lvl="1" indent="0">
              <a:buNone/>
            </a:pPr>
            <a:endParaRPr lang="en-US" altLang="ko-KR" sz="1000" dirty="0" smtClean="0"/>
          </a:p>
          <a:p>
            <a:pPr marL="266700" lvl="1" indent="0">
              <a:buNone/>
            </a:pPr>
            <a:r>
              <a:rPr lang="ko-KR" altLang="en-US" sz="1600" dirty="0"/>
              <a:t> ① </a:t>
            </a:r>
            <a:r>
              <a:rPr lang="en-US" altLang="ko-KR" sz="1600" dirty="0"/>
              <a:t>aa </a:t>
            </a:r>
            <a:r>
              <a:rPr lang="ko-KR" altLang="en-US" sz="1600" dirty="0"/>
              <a:t>배열이 메모리에서 차지하고 있는 </a:t>
            </a:r>
            <a:endParaRPr lang="en-US" altLang="ko-KR" sz="1600" dirty="0" smtClean="0"/>
          </a:p>
          <a:p>
            <a:pPr marL="266700" lvl="1" indent="0"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×4</a:t>
            </a:r>
            <a:r>
              <a:rPr lang="ko-KR" altLang="en-US" sz="1600" dirty="0"/>
              <a:t>개</a:t>
            </a:r>
            <a:r>
              <a:rPr lang="en-US" altLang="ko-KR" sz="1600" dirty="0"/>
              <a:t>=16</a:t>
            </a:r>
            <a:r>
              <a:rPr lang="ko-KR" altLang="en-US" sz="1600" dirty="0"/>
              <a:t>바이트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② </a:t>
            </a:r>
            <a:r>
              <a:rPr lang="ko-KR" altLang="en-US" sz="1600" dirty="0"/>
              <a:t>선언한 배열의 데이터 형식의 </a:t>
            </a:r>
            <a:endParaRPr lang="en-US" altLang="ko-KR" sz="1600" dirty="0" smtClean="0"/>
          </a:p>
          <a:p>
            <a:pPr marL="2667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크기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나눈다</a:t>
            </a:r>
            <a:endParaRPr lang="en-US" altLang="ko-KR" sz="16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696744" cy="48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0" y="3587127"/>
            <a:ext cx="6696744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49080"/>
            <a:ext cx="3962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541765"/>
            <a:ext cx="1414264" cy="23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8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사용하는 이유</a:t>
            </a:r>
          </a:p>
          <a:p>
            <a:pPr lvl="1"/>
            <a:r>
              <a:rPr lang="ko-KR" altLang="en-US" sz="2400" dirty="0" smtClean="0"/>
              <a:t>배열의 개념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여러 개의 변수를 나란히 연결하는 개념</a:t>
            </a:r>
          </a:p>
          <a:p>
            <a:pPr lvl="2"/>
            <a:r>
              <a:rPr lang="ko-KR" altLang="en-US" sz="2000" dirty="0"/>
              <a:t>박스</a:t>
            </a:r>
            <a:r>
              <a:rPr lang="en-US" altLang="ko-KR" sz="2000" dirty="0"/>
              <a:t>(</a:t>
            </a:r>
            <a:r>
              <a:rPr lang="ko-KR" altLang="en-US" sz="2000" dirty="0"/>
              <a:t>변수</a:t>
            </a:r>
            <a:r>
              <a:rPr lang="en-US" altLang="ko-KR" sz="2000" dirty="0"/>
              <a:t>)</a:t>
            </a:r>
            <a:r>
              <a:rPr lang="ko-KR" altLang="en-US" sz="2000" dirty="0"/>
              <a:t>를 한 줄로 붙이고</a:t>
            </a:r>
            <a:r>
              <a:rPr lang="en-US" altLang="ko-KR" sz="2000" dirty="0"/>
              <a:t>, </a:t>
            </a:r>
            <a:r>
              <a:rPr lang="ko-KR" altLang="en-US" sz="2000" dirty="0"/>
              <a:t>박스의 이름</a:t>
            </a:r>
            <a:r>
              <a:rPr lang="en-US" altLang="ko-KR" sz="2000" dirty="0"/>
              <a:t>(aa)</a:t>
            </a:r>
            <a:r>
              <a:rPr lang="ko-KR" altLang="en-US" sz="2000" dirty="0"/>
              <a:t>을 지정</a:t>
            </a:r>
          </a:p>
          <a:p>
            <a:pPr lvl="2"/>
            <a:r>
              <a:rPr lang="ko-KR" altLang="en-US" sz="2000" dirty="0"/>
              <a:t>각각의 박스는 </a:t>
            </a:r>
            <a:r>
              <a:rPr lang="en-US" altLang="ko-KR" sz="2000" dirty="0"/>
              <a:t>aa[0], aa[1], … </a:t>
            </a:r>
            <a:r>
              <a:rPr lang="ko-KR" altLang="en-US" sz="2000" dirty="0"/>
              <a:t>과 같이 첨자를 붙임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98" y="3717032"/>
            <a:ext cx="6001147" cy="264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4" y="6525344"/>
            <a:ext cx="1491034" cy="23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2" y="2010240"/>
            <a:ext cx="7703552" cy="2642896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ko-KR" altLang="en-US" dirty="0" smtClean="0"/>
              <a:t>크기를 계산하는 </a:t>
            </a:r>
            <a:r>
              <a:rPr lang="ko-KR" altLang="en-US" dirty="0"/>
              <a:t>예 </a:t>
            </a:r>
            <a:endParaRPr lang="en-US" altLang="ko-KR" sz="24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8103" y="3521949"/>
            <a:ext cx="5288074" cy="4831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6145360" y="3622464"/>
            <a:ext cx="2586707" cy="2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 크기 계산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1" y="4876765"/>
            <a:ext cx="5676714" cy="140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3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double </a:t>
            </a:r>
            <a:r>
              <a:rPr lang="ko-KR" altLang="en-US" sz="2400" dirty="0" smtClean="0"/>
              <a:t>형 배열을 초기화 하고 이 배열의 크기를 출력하는  프로그램을 작성하시오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7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배열과 문자형 배열</a:t>
            </a:r>
          </a:p>
          <a:p>
            <a:pPr lvl="1"/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845611"/>
            <a:ext cx="6192687" cy="477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57" y="6616464"/>
            <a:ext cx="2393999" cy="22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6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3" y="1863002"/>
            <a:ext cx="7005174" cy="394226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선언하고 출력하는 예</a:t>
            </a:r>
            <a:endParaRPr lang="en-US" altLang="ko-KR" sz="24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8102" y="2852936"/>
            <a:ext cx="5264023" cy="2670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blackWhite">
          <a:xfrm>
            <a:off x="6012160" y="2845439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크기가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 문자형 배열 선언하고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초기화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2513" y="3567042"/>
            <a:ext cx="3754202" cy="275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blackWhite">
          <a:xfrm>
            <a:off x="4499992" y="3536150"/>
            <a:ext cx="27363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번째 문자를 바꿈</a:t>
            </a:r>
            <a:endParaRPr lang="en-US" altLang="ko-KR" sz="1200" b="1" dirty="0" smtClean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25" y="5157192"/>
            <a:ext cx="3718447" cy="178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1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출력과 문자열 출력 비교</a:t>
            </a:r>
            <a:endParaRPr lang="ko-KR" altLang="en-US" dirty="0"/>
          </a:p>
          <a:p>
            <a:pPr lvl="1"/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544616" cy="440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6502603"/>
            <a:ext cx="2762423" cy="21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8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여러분 이름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배열을 초기화 하고 이 배열을 출력하는  프로그램을 작성하시오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6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3" y="1941225"/>
            <a:ext cx="6528556" cy="3864039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순서를 뒤집어 출력하는 예 </a:t>
            </a:r>
            <a:endParaRPr lang="en-US" altLang="ko-KR" sz="24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1" y="5654844"/>
            <a:ext cx="4963839" cy="120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2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여러분 이름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배열을 초기화 하고 이름을 뒤집어서 출력하는  프로그램을 작성하시오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8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문자열 입력</a:t>
            </a:r>
            <a:endParaRPr lang="en-US" altLang="ko-KR" sz="800" dirty="0" smtClean="0"/>
          </a:p>
          <a:p>
            <a:pPr lvl="1"/>
            <a:r>
              <a:rPr lang="en-US" altLang="ko-KR" sz="2400" dirty="0" smtClean="0"/>
              <a:t>char </a:t>
            </a:r>
            <a:r>
              <a:rPr lang="ko-KR" altLang="en-US" sz="2400" dirty="0" smtClean="0"/>
              <a:t>배열에 문자열 입력 </a:t>
            </a:r>
            <a:endParaRPr lang="en-US" altLang="ko-KR" sz="2400" dirty="0"/>
          </a:p>
          <a:p>
            <a:pPr lvl="2"/>
            <a:r>
              <a:rPr lang="ko-KR" altLang="en-US" sz="2400" dirty="0"/>
              <a:t>변환문자 </a:t>
            </a:r>
            <a:r>
              <a:rPr lang="en-US" altLang="ko-KR" sz="2400" dirty="0" smtClean="0"/>
              <a:t>%s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2"/>
            <a:r>
              <a:rPr lang="ko-KR" altLang="en-US" sz="2400" dirty="0"/>
              <a:t>문자열 입력할 때는 </a:t>
            </a:r>
            <a:r>
              <a:rPr lang="ko-KR" altLang="en-US" sz="2400" dirty="0" smtClean="0"/>
              <a:t>배열 명에 </a:t>
            </a:r>
            <a:r>
              <a:rPr lang="en-US" altLang="ko-KR" sz="2400" dirty="0"/>
              <a:t>&amp;</a:t>
            </a:r>
            <a:r>
              <a:rPr lang="ko-KR" altLang="en-US" sz="2400" dirty="0"/>
              <a:t>기호 붙이지 않음</a:t>
            </a:r>
          </a:p>
          <a:p>
            <a:pPr lvl="2"/>
            <a:r>
              <a:rPr lang="ko-KR" altLang="en-US" sz="2400" dirty="0"/>
              <a:t>문자열의 중간에 빈칸이 있으면 그 전까지만 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빈칸 없이 연속 입력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pPr lvl="2"/>
            <a:endParaRPr lang="ko-KR" altLang="en-US" sz="2400" dirty="0"/>
          </a:p>
          <a:p>
            <a:pPr marL="447675" lvl="2" indent="0">
              <a:buNone/>
            </a:pPr>
            <a:r>
              <a:rPr lang="en-US" altLang="ko-KR" sz="2000" dirty="0" smtClean="0"/>
              <a:t>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21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endParaRPr lang="en-US" altLang="ko-KR" sz="800" dirty="0" smtClean="0"/>
          </a:p>
          <a:p>
            <a:pPr lvl="1"/>
            <a:r>
              <a:rPr lang="ko-KR" altLang="en-US" sz="2400" dirty="0" smtClean="0"/>
              <a:t>문자와 문자열 입력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예제</a:t>
            </a:r>
            <a:endParaRPr lang="ko-KR" altLang="en-US" sz="2000" dirty="0"/>
          </a:p>
          <a:p>
            <a:pPr marL="447675" lvl="2" indent="0">
              <a:buNone/>
            </a:pPr>
            <a:r>
              <a:rPr lang="en-US" altLang="ko-KR" sz="2000" dirty="0" smtClean="0"/>
              <a:t> </a:t>
            </a:r>
            <a:endParaRPr lang="en-US" altLang="ko-KR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5534797" cy="2915057"/>
          </a:xfrm>
          <a:prstGeom prst="rect">
            <a:avLst/>
          </a:prstGeom>
          <a:ln w="28575">
            <a:solidFill>
              <a:srgbClr val="11BBFF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135188"/>
            <a:ext cx="3296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63812"/>
            <a:ext cx="5877745" cy="4706007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값 여러 개 선언하여 출력하는 예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63031" y="2780927"/>
            <a:ext cx="4373065" cy="515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5381708" y="2921030"/>
            <a:ext cx="3078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여러 개의 입력변수와 합계 변수 선언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24852" y="6009869"/>
            <a:ext cx="4912350" cy="3167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White">
          <a:xfrm>
            <a:off x="5851960" y="6057972"/>
            <a:ext cx="18146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합계 출력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88707"/>
            <a:ext cx="3845358" cy="139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2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err="1" smtClean="0"/>
              <a:t>scanf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함수를 이용해서 문자가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 이하로 이루어진 문자열을 입력 받아서 뒤집어서 출력하는 프로그램을 작성하시오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함수로 문자열 다루기</a:t>
            </a:r>
            <a:endParaRPr lang="en-US" altLang="ko-KR" dirty="0" smtClean="0"/>
          </a:p>
          <a:p>
            <a:pPr lvl="1"/>
            <a:r>
              <a:rPr lang="ko-KR" altLang="en-US" dirty="0"/>
              <a:t>문자열 함수로 문자열 다루기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sz="1100" dirty="0" smtClean="0"/>
          </a:p>
          <a:p>
            <a:pPr lvl="1"/>
            <a:endParaRPr lang="en-US" altLang="ko-KR" sz="1100" dirty="0" smtClean="0"/>
          </a:p>
          <a:p>
            <a:pPr lvl="1"/>
            <a:r>
              <a:rPr lang="ko-KR" altLang="en-US" dirty="0"/>
              <a:t>문자열의 길이를 알려주는 함수 </a:t>
            </a:r>
            <a:r>
              <a:rPr lang="en-US" altLang="ko-KR" dirty="0"/>
              <a:t>: </a:t>
            </a:r>
            <a:r>
              <a:rPr lang="en-US" altLang="ko-KR" dirty="0" err="1"/>
              <a:t>strlen</a:t>
            </a:r>
            <a:r>
              <a:rPr lang="en-US" altLang="ko-KR" dirty="0"/>
              <a:t>( )</a:t>
            </a:r>
          </a:p>
          <a:p>
            <a:pPr lvl="1"/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59" y="2276872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62536"/>
            <a:ext cx="51149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 함수 </a:t>
            </a:r>
            <a:r>
              <a:rPr lang="en-US" altLang="ko-KR" dirty="0" err="1"/>
              <a:t>strlen</a:t>
            </a:r>
            <a:r>
              <a:rPr lang="en-US" altLang="ko-KR" dirty="0"/>
              <a:t>( ) </a:t>
            </a:r>
            <a:r>
              <a:rPr lang="ko-KR" altLang="en-US" dirty="0"/>
              <a:t>사용 예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699095" cy="316835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99557"/>
            <a:ext cx="5386362" cy="131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899592" y="4005064"/>
            <a:ext cx="3744416" cy="3479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줄 각각에 문자열을 하나씩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문자열의 길이 중 더 큰 값을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52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복사하는 함수 </a:t>
            </a:r>
            <a:r>
              <a:rPr lang="en-US" altLang="ko-KR" dirty="0"/>
              <a:t>: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(A, B)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문자열 배열 </a:t>
            </a:r>
            <a:r>
              <a:rPr lang="en-US" altLang="ko-KR" dirty="0" smtClean="0"/>
              <a:t>A’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B’</a:t>
            </a:r>
            <a:r>
              <a:rPr lang="ko-KR" altLang="en-US" dirty="0" smtClean="0"/>
              <a:t>를 복사 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15616" y="2689129"/>
            <a:ext cx="6120680" cy="1459951"/>
            <a:chOff x="1115616" y="2545113"/>
            <a:chExt cx="6120680" cy="1459951"/>
          </a:xfrm>
        </p:grpSpPr>
        <p:grpSp>
          <p:nvGrpSpPr>
            <p:cNvPr id="6" name="그룹 5"/>
            <p:cNvGrpSpPr/>
            <p:nvPr/>
          </p:nvGrpSpPr>
          <p:grpSpPr>
            <a:xfrm>
              <a:off x="1115616" y="2708920"/>
              <a:ext cx="6120680" cy="1296144"/>
              <a:chOff x="1043608" y="2420888"/>
              <a:chExt cx="6120680" cy="12961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43608" y="2564904"/>
                <a:ext cx="6120680" cy="86409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36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strcpy</a:t>
                </a:r>
                <a:r>
                  <a:rPr lang="en-US" altLang="ko-KR" sz="3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               , “XYZ”)</a:t>
                </a:r>
                <a:endParaRPr lang="ko-KR" altLang="en-US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800" y="2420888"/>
                <a:ext cx="2328843" cy="1296144"/>
              </a:xfrm>
              <a:prstGeom prst="rect">
                <a:avLst/>
              </a:prstGeom>
            </p:spPr>
          </p:pic>
        </p:grpSp>
        <p:cxnSp>
          <p:nvCxnSpPr>
            <p:cNvPr id="14" name="직선 연결선 13"/>
            <p:cNvCxnSpPr/>
            <p:nvPr/>
          </p:nvCxnSpPr>
          <p:spPr>
            <a:xfrm flipV="1">
              <a:off x="6156176" y="2545113"/>
              <a:ext cx="0" cy="3600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4008229" y="2545113"/>
              <a:ext cx="21479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5" idx="0"/>
            </p:cNvCxnSpPr>
            <p:nvPr/>
          </p:nvCxnSpPr>
          <p:spPr>
            <a:xfrm>
              <a:off x="4008229" y="2545113"/>
              <a:ext cx="1" cy="16380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 함수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 </a:t>
            </a:r>
            <a:r>
              <a:rPr lang="en-US" altLang="ko-KR" dirty="0"/>
              <a:t>) </a:t>
            </a:r>
            <a:r>
              <a:rPr lang="ko-KR" altLang="en-US" dirty="0"/>
              <a:t>사용 예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928537" cy="280831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37441"/>
            <a:ext cx="5107855" cy="123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971600" y="3647848"/>
            <a:ext cx="3744416" cy="3479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ko-KR" altLang="en-US" sz="2400" dirty="0"/>
              <a:t>줄 각각에 </a:t>
            </a:r>
            <a:r>
              <a:rPr lang="ko-KR" altLang="en-US" sz="2400" dirty="0" smtClean="0"/>
              <a:t>문자열을 </a:t>
            </a:r>
            <a:r>
              <a:rPr lang="ko-KR" altLang="en-US" sz="2400" dirty="0"/>
              <a:t>하나씩 입력 받는다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 줄에 </a:t>
            </a:r>
            <a:r>
              <a:rPr lang="ko-KR" altLang="en-US" sz="2400" dirty="0" smtClean="0"/>
              <a:t>세 문자열 중 길이가 가장 큰 문자열을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57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문자열을 이어주는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err="1" smtClean="0"/>
              <a:t>strcat</a:t>
            </a:r>
            <a:r>
              <a:rPr lang="en-US" altLang="ko-KR" dirty="0" smtClean="0"/>
              <a:t>(A, B)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문자열 배열 </a:t>
            </a:r>
            <a:r>
              <a:rPr lang="en-US" altLang="ko-KR" dirty="0" smtClean="0"/>
              <a:t>A’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B’</a:t>
            </a:r>
            <a:r>
              <a:rPr lang="ko-KR" altLang="en-US" dirty="0" smtClean="0"/>
              <a:t>를 이어서 다시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 배열 </a:t>
            </a:r>
            <a:r>
              <a:rPr lang="en-US" altLang="ko-KR" dirty="0" smtClean="0"/>
              <a:t>A’</a:t>
            </a:r>
            <a:r>
              <a:rPr lang="ko-KR" altLang="en-US" dirty="0" smtClean="0"/>
              <a:t>에 넣음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689129"/>
            <a:ext cx="7560840" cy="1700878"/>
            <a:chOff x="1115616" y="2689129"/>
            <a:chExt cx="7560840" cy="1700878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2996952"/>
              <a:ext cx="7560840" cy="8640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sz="3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strcat</a:t>
              </a:r>
              <a:r>
                <a:rPr lang="en-US" altLang="ko-KR" sz="3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                        , “ABC”)</a:t>
              </a:r>
              <a:endPara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7342190" y="2689129"/>
              <a:ext cx="0" cy="3600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20072" y="2689129"/>
              <a:ext cx="212211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220071" y="2689129"/>
              <a:ext cx="1" cy="16380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852936"/>
              <a:ext cx="3796795" cy="1537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1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 함수 </a:t>
            </a:r>
            <a:r>
              <a:rPr lang="en-US" altLang="ko-KR" dirty="0" err="1" smtClean="0"/>
              <a:t>strcat</a:t>
            </a:r>
            <a:r>
              <a:rPr lang="en-US" altLang="ko-KR" dirty="0" smtClean="0"/>
              <a:t>( </a:t>
            </a:r>
            <a:r>
              <a:rPr lang="en-US" altLang="ko-KR" dirty="0"/>
              <a:t>) </a:t>
            </a:r>
            <a:r>
              <a:rPr lang="ko-KR" altLang="en-US" dirty="0"/>
              <a:t>사용 예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801311" cy="288032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755576" y="3717032"/>
            <a:ext cx="4032448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24" y="4941168"/>
            <a:ext cx="4906119" cy="122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다음과 같이 출력하는 프로그램을 작성하시오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481899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선언 방법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변수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개를 담은 정수형 배열 선언</a:t>
            </a:r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01" y="1930921"/>
            <a:ext cx="3343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331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056784" cy="112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1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문자열을 비교하는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(A, B)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strcmp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A,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B)</a:t>
            </a:r>
            <a:r>
              <a:rPr lang="ko-KR" altLang="en-US" dirty="0"/>
              <a:t> 는 ‘</a:t>
            </a:r>
            <a:r>
              <a:rPr lang="en-US" altLang="ko-KR" dirty="0"/>
              <a:t>A-B’</a:t>
            </a:r>
            <a:r>
              <a:rPr lang="ko-KR" altLang="en-US" dirty="0"/>
              <a:t>의 결과를 </a:t>
            </a:r>
            <a:r>
              <a:rPr lang="ko-KR" altLang="en-US" dirty="0" smtClean="0"/>
              <a:t>돌려줌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결과가 </a:t>
            </a:r>
            <a:r>
              <a:rPr lang="en-US" altLang="ko-KR" dirty="0"/>
              <a:t>0</a:t>
            </a:r>
            <a:r>
              <a:rPr lang="ko-KR" altLang="en-US" dirty="0"/>
              <a:t>이 나오면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같은 문자열이라는 뜻</a:t>
            </a:r>
            <a:r>
              <a:rPr lang="en-US" altLang="ko-KR" dirty="0"/>
              <a:t>, </a:t>
            </a:r>
            <a:r>
              <a:rPr lang="ko-KR" altLang="en-US" dirty="0"/>
              <a:t>그 외의 값은 두 문자열이 다르다는 </a:t>
            </a:r>
            <a:r>
              <a:rPr lang="ko-KR" altLang="en-US" dirty="0" smtClean="0"/>
              <a:t>뜻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86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61383"/>
            <a:ext cx="7502864" cy="3511297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 함수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( </a:t>
            </a:r>
            <a:r>
              <a:rPr lang="en-US" altLang="ko-KR" dirty="0"/>
              <a:t>) </a:t>
            </a:r>
            <a:r>
              <a:rPr lang="ko-KR" altLang="en-US" dirty="0"/>
              <a:t>사용 예</a:t>
            </a:r>
            <a:endParaRPr lang="en-US" altLang="ko-KR" sz="24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4293096"/>
            <a:ext cx="4032448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4541316" cy="110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en-US" altLang="ko-KR" dirty="0" smtClean="0"/>
              <a:t>gets(A)</a:t>
            </a:r>
            <a:endParaRPr lang="en-US" altLang="ko-KR" dirty="0"/>
          </a:p>
          <a:p>
            <a:pPr lvl="1"/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비슷한 </a:t>
            </a:r>
            <a:r>
              <a:rPr lang="ko-KR" altLang="en-US" dirty="0"/>
              <a:t>기능으로</a:t>
            </a:r>
            <a:r>
              <a:rPr lang="en-US" altLang="ko-KR" dirty="0"/>
              <a:t>, </a:t>
            </a:r>
            <a:r>
              <a:rPr lang="ko-KR" altLang="en-US" dirty="0"/>
              <a:t>문자열 입력 시 상대적으로 유용</a:t>
            </a:r>
          </a:p>
          <a:p>
            <a:pPr lvl="1"/>
            <a:r>
              <a:rPr lang="ko-KR" altLang="en-US" dirty="0"/>
              <a:t>최대 입력 문자는 널 문자를 고려해서 ‘배열크기 </a:t>
            </a:r>
            <a:r>
              <a:rPr lang="en-US" altLang="ko-KR" dirty="0"/>
              <a:t>–1’</a:t>
            </a:r>
            <a:r>
              <a:rPr lang="ko-KR" altLang="en-US" dirty="0"/>
              <a:t>까지 입력</a:t>
            </a:r>
          </a:p>
          <a:p>
            <a:pPr lvl="1"/>
            <a:r>
              <a:rPr lang="en-US" altLang="ko-KR" dirty="0"/>
              <a:t>Enter </a:t>
            </a:r>
            <a:r>
              <a:rPr lang="ko-KR" altLang="en-US" dirty="0"/>
              <a:t>키를 입력할 때까지 </a:t>
            </a:r>
            <a:r>
              <a:rPr lang="en-US" altLang="ko-KR" dirty="0" err="1"/>
              <a:t>ss</a:t>
            </a:r>
            <a:r>
              <a:rPr lang="ko-KR" altLang="en-US" dirty="0"/>
              <a:t>에 문자열을 </a:t>
            </a:r>
            <a:r>
              <a:rPr lang="ko-KR" altLang="en-US" dirty="0" smtClean="0"/>
              <a:t>받아들임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00" dirty="0"/>
          </a:p>
          <a:p>
            <a:r>
              <a:rPr lang="ko-KR" altLang="en-US" dirty="0"/>
              <a:t>문자열을 출력하는 함수 </a:t>
            </a:r>
            <a:r>
              <a:rPr lang="en-US" altLang="ko-KR" dirty="0"/>
              <a:t>: puts( )</a:t>
            </a:r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비슷한 </a:t>
            </a:r>
            <a:r>
              <a:rPr lang="ko-KR" altLang="en-US" dirty="0"/>
              <a:t>기능으로</a:t>
            </a:r>
            <a:r>
              <a:rPr lang="en-US" altLang="ko-KR" dirty="0"/>
              <a:t>, </a:t>
            </a:r>
            <a:r>
              <a:rPr lang="ko-KR" altLang="en-US" dirty="0"/>
              <a:t>문자열 출력 시 상대적으로 유용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\n’</a:t>
            </a:r>
            <a:r>
              <a:rPr lang="ko-KR" altLang="en-US" dirty="0"/>
              <a:t>이 없어도 출력한 후 자동으로 줄을 넘김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2802" y="3140968"/>
            <a:ext cx="3552825" cy="904875"/>
            <a:chOff x="1142802" y="3573016"/>
            <a:chExt cx="3552825" cy="90487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02" y="3573016"/>
              <a:ext cx="3552825" cy="90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331640" y="3965823"/>
              <a:ext cx="1584176" cy="39928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gets(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ss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);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16" y="5661248"/>
            <a:ext cx="3543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문자열 입출력 함수</a:t>
            </a:r>
            <a:r>
              <a:rPr lang="en-US" altLang="ko-KR" sz="2400" dirty="0" smtClean="0"/>
              <a:t>gets( </a:t>
            </a:r>
            <a:r>
              <a:rPr lang="en-US" altLang="ko-KR" sz="2400" dirty="0"/>
              <a:t>),puts( )</a:t>
            </a:r>
            <a:r>
              <a:rPr lang="ko-KR" altLang="en-US" sz="2400" dirty="0" smtClean="0"/>
              <a:t>사용 예 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803214" cy="4967227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</p:spTree>
    <p:extLst>
      <p:ext uri="{BB962C8B-B14F-4D97-AF65-F5344CB8AC3E}">
        <p14:creationId xmlns:p14="http://schemas.microsoft.com/office/powerpoint/2010/main" val="18691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/>
              <a:t>배열과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문자가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개 이하로 이루어진 문자열을 입력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문자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가 있으면 </a:t>
            </a:r>
            <a:r>
              <a:rPr lang="en-US" altLang="ko-KR" sz="2400" dirty="0" smtClean="0"/>
              <a:t>#</a:t>
            </a:r>
            <a:r>
              <a:rPr lang="ko-KR" altLang="en-US" sz="2400" dirty="0" smtClean="0"/>
              <a:t>으로 변환한 결과 문자열을 출력하는 프로그램을 작성하시오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gets(), puts()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3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기본 개념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/>
              <a:t>차원 배열을 여러 개 연결한 것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두 개의 첨자 사용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41" y="3073499"/>
            <a:ext cx="33813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72" y="4725144"/>
            <a:ext cx="57531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76" y="4238575"/>
            <a:ext cx="1720652" cy="1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07" y="6271252"/>
            <a:ext cx="1800200" cy="19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배열의 사용 예 ①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9" y="1844824"/>
            <a:ext cx="8087854" cy="3581900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11" y="5394341"/>
            <a:ext cx="4357861" cy="146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배열의 사용 예 ②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35168"/>
            <a:ext cx="4968552" cy="510680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44" y="5410376"/>
            <a:ext cx="4344144" cy="12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5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배열 </a:t>
            </a:r>
            <a:r>
              <a:rPr lang="en-US" altLang="ko-KR" sz="2400" dirty="0" smtClean="0"/>
              <a:t>aa[10][10]</a:t>
            </a:r>
            <a:r>
              <a:rPr lang="ko-KR" altLang="en-US" sz="2400" dirty="0" smtClean="0"/>
              <a:t>를 선언하고 </a:t>
            </a:r>
            <a:r>
              <a:rPr lang="en-US" altLang="ko-KR" sz="2400" dirty="0" smtClean="0"/>
              <a:t>aa[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][k]</a:t>
            </a:r>
            <a:r>
              <a:rPr lang="ko-KR" altLang="en-US" sz="2400" dirty="0" smtClean="0"/>
              <a:t>의 값으로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i+k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저장한다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배열 </a:t>
            </a:r>
            <a:r>
              <a:rPr lang="en-US" altLang="ko-KR" sz="2400" dirty="0" smtClean="0"/>
              <a:t>aa</a:t>
            </a:r>
            <a:r>
              <a:rPr lang="ko-KR" altLang="en-US" sz="2400" dirty="0" smtClean="0"/>
              <a:t>의 모든 요소 값들의 합을 계산하는 프로그램을 작성하시오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1524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초기화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배열을 정의하는 동시에 값 초기화하기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5436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21431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6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4" y="1880683"/>
            <a:ext cx="5725324" cy="467742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값을 선언하여 출력하는 예</a:t>
            </a:r>
            <a:endParaRPr lang="en-US" altLang="ko-KR" sz="2400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5417523" y="2772615"/>
            <a:ext cx="18503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선언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63031" y="2780927"/>
            <a:ext cx="4445073" cy="2880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3935288" cy="139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9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배열의 초기화 예 </a:t>
            </a:r>
            <a:endParaRPr lang="en-US" altLang="ko-KR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5431460" cy="4608512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53101"/>
            <a:ext cx="4065637" cy="133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활용</a:t>
            </a:r>
            <a:endParaRPr lang="ko-KR" altLang="en-US" dirty="0"/>
          </a:p>
          <a:p>
            <a:pPr lvl="1"/>
            <a:r>
              <a:rPr lang="ko-KR" altLang="en-US" sz="2400" dirty="0"/>
              <a:t>배열의 첨자가 순서대로 변할 수 있도록 반복문과 함께 활용해야만 배열의 효율성이 극대화 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2852936"/>
            <a:ext cx="5970134" cy="3584430"/>
            <a:chOff x="1115616" y="2852936"/>
            <a:chExt cx="5970134" cy="358443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852936"/>
              <a:ext cx="5970134" cy="312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6207736"/>
              <a:ext cx="2919586" cy="229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03648" y="3317751"/>
              <a:ext cx="1728192" cy="50405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 입력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ko-KR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scanf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2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" y="2060848"/>
            <a:ext cx="6725589" cy="4210638"/>
          </a:xfrm>
          <a:prstGeom prst="rect">
            <a:avLst/>
          </a:prstGeom>
          <a:ln w="28575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이해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/>
              <a:t>문으로 배열의 첨자를 활용하는 예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6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문으로 배열의 첨자를 활용하는 예</a:t>
            </a:r>
          </a:p>
          <a:p>
            <a:pPr lvl="1"/>
            <a:r>
              <a:rPr lang="en-US" altLang="ko-KR" sz="2400" dirty="0"/>
              <a:t>15</a:t>
            </a:r>
            <a:r>
              <a:rPr lang="ko-KR" altLang="en-US" sz="2400" dirty="0"/>
              <a:t>행 </a:t>
            </a:r>
            <a:r>
              <a:rPr lang="ko-KR" altLang="en-US" sz="2400" dirty="0" smtClean="0"/>
              <a:t>수정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수동 </a:t>
            </a:r>
            <a:r>
              <a:rPr lang="ko-KR" altLang="en-US" sz="2400" dirty="0"/>
              <a:t>덧셈을 </a:t>
            </a:r>
            <a:r>
              <a:rPr lang="en-US" altLang="ko-KR" sz="2400" dirty="0"/>
              <a:t>for </a:t>
            </a:r>
            <a:r>
              <a:rPr lang="ko-KR" altLang="en-US" sz="2400" dirty="0"/>
              <a:t>문을 이용하여 숫자 개</a:t>
            </a:r>
            <a:r>
              <a:rPr lang="ko-KR" altLang="en-US" sz="2400" dirty="0" smtClean="0"/>
              <a:t>수에 </a:t>
            </a:r>
            <a:r>
              <a:rPr lang="ko-KR" altLang="en-US" sz="2400" dirty="0"/>
              <a:t>맞춘 자동 덧셈으로 </a:t>
            </a:r>
            <a:r>
              <a:rPr lang="ko-KR" altLang="en-US" sz="2400" dirty="0" smtClean="0"/>
              <a:t>수정</a:t>
            </a:r>
            <a:endParaRPr lang="en-US" altLang="ko-KR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996952"/>
            <a:ext cx="314451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25571" y="2852936"/>
            <a:ext cx="3490445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입력 숫자의 개수 </a:t>
            </a:r>
            <a:r>
              <a:rPr lang="en-US" altLang="ko-KR" sz="2400" dirty="0" smtClean="0"/>
              <a:t>N(1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≤N≤20)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이 주어진다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이어지는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줄 각각에서 정수를 하나씩 입력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입력된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정수를 빈 칸으로 구분해서 한 줄에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62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7481</TotalTime>
  <Words>1148</Words>
  <Application>Microsoft Office PowerPoint</Application>
  <PresentationFormat>화면 슬라이드 쇼(4:3)</PresentationFormat>
  <Paragraphs>186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HY견고딕</vt:lpstr>
      <vt:lpstr>굴림</vt:lpstr>
      <vt:lpstr>돋움</vt:lpstr>
      <vt:lpstr>맑은 고딕</vt:lpstr>
      <vt:lpstr>Arial</vt:lpstr>
      <vt:lpstr>Garamond</vt:lpstr>
      <vt:lpstr>Tahoma</vt:lpstr>
      <vt:lpstr>Wingdings</vt:lpstr>
      <vt:lpstr>Office 테마</vt:lpstr>
      <vt:lpstr>8장. 배열</vt:lpstr>
      <vt:lpstr>배열의 이해</vt:lpstr>
      <vt:lpstr>배열의 이해 </vt:lpstr>
      <vt:lpstr>배열의 이해</vt:lpstr>
      <vt:lpstr>배열의 이해 </vt:lpstr>
      <vt:lpstr>배열의 이해</vt:lpstr>
      <vt:lpstr>배열의 이해 </vt:lpstr>
      <vt:lpstr>배열의 이해</vt:lpstr>
      <vt:lpstr>[연습문제] 배열의 이해</vt:lpstr>
      <vt:lpstr>[연습문제] 배열의 이해</vt:lpstr>
      <vt:lpstr>[연습문제] 배열의 이해</vt:lpstr>
      <vt:lpstr>배열의 이해</vt:lpstr>
      <vt:lpstr>배열의 이해</vt:lpstr>
      <vt:lpstr>배열의 이해 </vt:lpstr>
      <vt:lpstr>배열의 이해 </vt:lpstr>
      <vt:lpstr>배열의 이해</vt:lpstr>
      <vt:lpstr>배열의 이해 </vt:lpstr>
      <vt:lpstr>[연습문제] 배열의 이해</vt:lpstr>
      <vt:lpstr>배열의 이해</vt:lpstr>
      <vt:lpstr>배열의 이해 </vt:lpstr>
      <vt:lpstr>[연습문제] 배열의 이해</vt:lpstr>
      <vt:lpstr>배열과 문자열</vt:lpstr>
      <vt:lpstr>배열과 문자열 </vt:lpstr>
      <vt:lpstr>배열과 문자열</vt:lpstr>
      <vt:lpstr>[연습문제] 배열과 문자열</vt:lpstr>
      <vt:lpstr>배열과 문자열 </vt:lpstr>
      <vt:lpstr>[연습문제] 배열과 문자열</vt:lpstr>
      <vt:lpstr>배열과 문자열 </vt:lpstr>
      <vt:lpstr>배열과 문자열  </vt:lpstr>
      <vt:lpstr>[연습문제] 배열과 문자열</vt:lpstr>
      <vt:lpstr>배열과 문자열</vt:lpstr>
      <vt:lpstr>배열과 문자열 </vt:lpstr>
      <vt:lpstr>[연습문제] 배열과 문자열</vt:lpstr>
      <vt:lpstr>배열과 문자열</vt:lpstr>
      <vt:lpstr>배열과 문자열 </vt:lpstr>
      <vt:lpstr>[연습문제] 배열과 문자열</vt:lpstr>
      <vt:lpstr>배열과 문자열</vt:lpstr>
      <vt:lpstr>배열과 문자열 </vt:lpstr>
      <vt:lpstr>[연습문제] 배열과 문자열</vt:lpstr>
      <vt:lpstr>배열과 문자열</vt:lpstr>
      <vt:lpstr>배열과 문자열 </vt:lpstr>
      <vt:lpstr>배열과 문자열</vt:lpstr>
      <vt:lpstr>배열과 문자열 </vt:lpstr>
      <vt:lpstr>[연습문제] 배열과 문자열</vt:lpstr>
      <vt:lpstr>2차원 배열</vt:lpstr>
      <vt:lpstr>2차원 배열 </vt:lpstr>
      <vt:lpstr>2차원 배열 </vt:lpstr>
      <vt:lpstr>[연습문제] 2차원 배열</vt:lpstr>
      <vt:lpstr>2차원 배열</vt:lpstr>
      <vt:lpstr>2차원 배열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747</cp:revision>
  <dcterms:created xsi:type="dcterms:W3CDTF">2012-07-11T10:23:22Z</dcterms:created>
  <dcterms:modified xsi:type="dcterms:W3CDTF">2019-11-19T05:24:00Z</dcterms:modified>
</cp:coreProperties>
</file>