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7" r:id="rId3"/>
    <p:sldId id="309" r:id="rId4"/>
    <p:sldId id="310" r:id="rId5"/>
    <p:sldId id="311" r:id="rId6"/>
    <p:sldId id="319" r:id="rId7"/>
    <p:sldId id="320" r:id="rId8"/>
    <p:sldId id="321" r:id="rId9"/>
    <p:sldId id="342" r:id="rId10"/>
    <p:sldId id="335" r:id="rId11"/>
    <p:sldId id="336" r:id="rId12"/>
    <p:sldId id="322" r:id="rId13"/>
    <p:sldId id="323" r:id="rId14"/>
    <p:sldId id="343" r:id="rId15"/>
    <p:sldId id="324" r:id="rId16"/>
    <p:sldId id="325" r:id="rId17"/>
    <p:sldId id="326" r:id="rId18"/>
    <p:sldId id="327" r:id="rId19"/>
    <p:sldId id="328" r:id="rId20"/>
    <p:sldId id="329" r:id="rId21"/>
    <p:sldId id="344" r:id="rId22"/>
    <p:sldId id="312" r:id="rId23"/>
    <p:sldId id="345" r:id="rId24"/>
    <p:sldId id="330" r:id="rId25"/>
    <p:sldId id="337" r:id="rId26"/>
    <p:sldId id="338" r:id="rId27"/>
    <p:sldId id="331" r:id="rId28"/>
    <p:sldId id="317" r:id="rId29"/>
    <p:sldId id="340" r:id="rId30"/>
    <p:sldId id="318" r:id="rId31"/>
    <p:sldId id="332" r:id="rId32"/>
    <p:sldId id="333" r:id="rId33"/>
    <p:sldId id="341" r:id="rId34"/>
    <p:sldId id="346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EEF6"/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514" autoAdjust="0"/>
  </p:normalViewPr>
  <p:slideViewPr>
    <p:cSldViewPr snapToGrid="0">
      <p:cViewPr varScale="1">
        <p:scale>
          <a:sx n="78" d="100"/>
          <a:sy n="78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 계산하기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다각형 그리기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635" y="2378778"/>
            <a:ext cx="5267176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/>
              <a:t>몇각형을</a:t>
            </a:r>
            <a:r>
              <a:rPr lang="ko-KR" altLang="en-US" dirty="0"/>
              <a:t> 그리시겠어요</a:t>
            </a:r>
            <a:r>
              <a:rPr lang="en-US" altLang="ko-KR" dirty="0"/>
              <a:t>?(3-6): 6</a:t>
            </a:r>
          </a:p>
          <a:p>
            <a:r>
              <a:rPr lang="en-US" altLang="ko-KR" dirty="0" smtClean="0"/>
              <a:t>&gt;&gt;&gt;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22" y="1755247"/>
            <a:ext cx="2209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635" y="4066636"/>
            <a:ext cx="779564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 : </a:t>
            </a:r>
            <a:r>
              <a:rPr lang="en-US" altLang="ko-KR" dirty="0" smtClean="0"/>
              <a:t>		# </a:t>
            </a:r>
            <a:r>
              <a:rPr lang="en-US" altLang="ko-KR" dirty="0"/>
              <a:t>n</a:t>
            </a:r>
            <a:r>
              <a:rPr lang="ko-KR" altLang="en-US" dirty="0"/>
              <a:t>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(100</a:t>
            </a:r>
            <a:r>
              <a:rPr lang="en-US" altLang="ko-KR" dirty="0"/>
              <a:t>) </a:t>
            </a:r>
            <a:r>
              <a:rPr lang="en-US" altLang="ko-KR" dirty="0" smtClean="0"/>
              <a:t>  	# </a:t>
            </a:r>
            <a:r>
              <a:rPr lang="ko-KR" altLang="en-US" dirty="0" smtClean="0"/>
              <a:t>반복하는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문장을 </a:t>
            </a:r>
            <a:r>
              <a:rPr lang="ko-KR" altLang="en-US" dirty="0"/>
              <a:t>들여쓰기 하여서 적는다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	</a:t>
            </a:r>
            <a:r>
              <a:rPr lang="en-US" altLang="ko-KR" dirty="0" err="1" smtClean="0"/>
              <a:t>t.left</a:t>
            </a:r>
            <a:r>
              <a:rPr lang="en-US" altLang="ko-KR" dirty="0" smtClean="0"/>
              <a:t>(60)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84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82" y="4499380"/>
            <a:ext cx="22098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11" y="1647413"/>
            <a:ext cx="5777484" cy="2625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122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커피 전문점을 내려고 한다</a:t>
            </a:r>
            <a:r>
              <a:rPr lang="en-US" altLang="ko-KR" dirty="0"/>
              <a:t>. </a:t>
            </a:r>
            <a:r>
              <a:rPr lang="ko-KR" altLang="en-US" dirty="0"/>
              <a:t>다음과 같은 커피 메뉴가 있을 때</a:t>
            </a:r>
            <a:r>
              <a:rPr lang="en-US" altLang="ko-KR" dirty="0"/>
              <a:t>, </a:t>
            </a:r>
            <a:r>
              <a:rPr lang="ko-KR" altLang="en-US" dirty="0"/>
              <a:t>얼마나 많은 매출을 올릴 수 있을 지 계산해보고자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가게 매출 계산하기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/>
              <a:t>아메리카노</a:t>
            </a:r>
            <a:r>
              <a:rPr lang="ko-KR" altLang="en-US" dirty="0"/>
              <a:t> 판매 개수</a:t>
            </a:r>
            <a:r>
              <a:rPr lang="en-US" altLang="ko-KR" dirty="0"/>
              <a:t>: 10</a:t>
            </a:r>
            <a:endParaRPr lang="ko-KR" altLang="en-US" dirty="0"/>
          </a:p>
          <a:p>
            <a:r>
              <a:rPr lang="ko-KR" altLang="en-US" dirty="0" err="1"/>
              <a:t>카페라떼</a:t>
            </a:r>
            <a:r>
              <a:rPr lang="ko-KR" altLang="en-US" dirty="0"/>
              <a:t> 판매 개수</a:t>
            </a:r>
            <a:r>
              <a:rPr lang="en-US" altLang="ko-KR" dirty="0"/>
              <a:t>: 20</a:t>
            </a:r>
            <a:endParaRPr lang="ko-KR" altLang="en-US" dirty="0"/>
          </a:p>
          <a:p>
            <a:r>
              <a:rPr lang="ko-KR" altLang="en-US" dirty="0" err="1"/>
              <a:t>카푸치노</a:t>
            </a:r>
            <a:r>
              <a:rPr lang="ko-KR" altLang="en-US" dirty="0"/>
              <a:t> 판매 개수</a:t>
            </a:r>
            <a:r>
              <a:rPr lang="en-US" altLang="ko-KR" dirty="0"/>
              <a:t>: 30</a:t>
            </a:r>
            <a:endParaRPr lang="ko-KR" altLang="en-US" dirty="0"/>
          </a:p>
          <a:p>
            <a:r>
              <a:rPr lang="ko-KR" altLang="en-US" dirty="0"/>
              <a:t>총 매출은 </a:t>
            </a:r>
            <a:r>
              <a:rPr lang="en-US" altLang="ko-KR" dirty="0"/>
              <a:t>185000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26" y="2782482"/>
            <a:ext cx="4229100" cy="2324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6" y="1885044"/>
            <a:ext cx="6322438" cy="4024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53" y="1332337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 예제에서 원가가 각각 </a:t>
            </a:r>
            <a:r>
              <a:rPr lang="ko-KR" altLang="en-US" dirty="0" err="1" smtClean="0"/>
              <a:t>아메리카노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카페라떼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카푸치노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2100</a:t>
            </a:r>
            <a:r>
              <a:rPr lang="ko-KR" altLang="en-US" dirty="0" smtClean="0"/>
              <a:t>원 일 때 총 이익을 출력하는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1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화씨온도를</a:t>
            </a:r>
            <a:r>
              <a:rPr lang="ko-KR" altLang="en-US" dirty="0" smtClean="0"/>
              <a:t> </a:t>
            </a:r>
            <a:r>
              <a:rPr lang="ko-KR" altLang="en-US" dirty="0"/>
              <a:t>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 smtClean="0"/>
              <a:t>화</a:t>
            </a:r>
            <a:r>
              <a:rPr lang="ko-KR" altLang="en-US" dirty="0" err="1" smtClean="0">
                <a:effectLst/>
              </a:rPr>
              <a:t>씨온도를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err="1" smtClean="0">
                <a:effectLst/>
              </a:rPr>
              <a:t>섭씨온도로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변환하기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/>
              <a:t>화씨온도</a:t>
            </a:r>
            <a:r>
              <a:rPr lang="en-US" altLang="ko-KR" dirty="0"/>
              <a:t>: 100</a:t>
            </a:r>
            <a:endParaRPr lang="ko-KR" altLang="en-US" dirty="0"/>
          </a:p>
          <a:p>
            <a:r>
              <a:rPr lang="ko-KR" altLang="en-US" dirty="0" err="1"/>
              <a:t>섭씨온도</a:t>
            </a:r>
            <a:r>
              <a:rPr lang="en-US" altLang="ko-KR" dirty="0"/>
              <a:t>: 37.77777777777778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683923"/>
            <a:ext cx="5153025" cy="1809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8" y="153510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6" y="4237748"/>
            <a:ext cx="8220456" cy="1247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68939" y="675939"/>
            <a:ext cx="1157023" cy="3181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3" y="1854864"/>
            <a:ext cx="5085461" cy="1370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74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신장과 체중을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en-US" altLang="ko-KR" dirty="0"/>
              <a:t>BMI </a:t>
            </a:r>
            <a:r>
              <a:rPr lang="ko-KR" altLang="en-US" dirty="0"/>
              <a:t>값을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BMI </a:t>
            </a:r>
            <a:r>
              <a:rPr lang="ko-KR" altLang="en-US" dirty="0" smtClean="0">
                <a:effectLst/>
              </a:rPr>
              <a:t>계산하기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85.0</a:t>
            </a:r>
            <a:endParaRPr lang="ko-KR" altLang="en-US" dirty="0"/>
          </a:p>
          <a:p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1.83</a:t>
            </a:r>
            <a:endParaRPr lang="ko-KR" altLang="en-US" dirty="0"/>
          </a:p>
          <a:p>
            <a:r>
              <a:rPr lang="ko-KR" altLang="en-US" dirty="0"/>
              <a:t>당신의 </a:t>
            </a:r>
            <a:r>
              <a:rPr lang="en-US" altLang="ko-KR" dirty="0"/>
              <a:t>BMI= 25.381468541909282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2" y="2661543"/>
            <a:ext cx="5658127" cy="2368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3" y="175024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0" y="2019715"/>
            <a:ext cx="6431478" cy="1724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618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자동 판매기를 시뮬레이션하는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자동 판매기는 사용자로부터 투입한 돈과 물건값을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물건값은 </a:t>
            </a:r>
            <a:r>
              <a:rPr lang="en-US" altLang="ko-KR" dirty="0"/>
              <a:t>100</a:t>
            </a:r>
            <a:r>
              <a:rPr lang="ko-KR" altLang="en-US" dirty="0"/>
              <a:t>원 단위라고 가정한다</a:t>
            </a:r>
            <a:r>
              <a:rPr lang="en-US" altLang="ko-KR" dirty="0"/>
              <a:t>. </a:t>
            </a:r>
            <a:r>
              <a:rPr lang="ko-KR" altLang="en-US" dirty="0"/>
              <a:t>프로그램은 잔돈을 계산하여 출력한다</a:t>
            </a:r>
            <a:r>
              <a:rPr lang="en-US" altLang="ko-KR" dirty="0"/>
              <a:t>. </a:t>
            </a:r>
            <a:r>
              <a:rPr lang="ko-KR" altLang="en-US" dirty="0"/>
              <a:t>자판기는 동전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 err="1"/>
              <a:t>원짜리만</a:t>
            </a:r>
            <a:r>
              <a:rPr lang="ko-KR" altLang="en-US" dirty="0"/>
              <a:t> 가지고 있다고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자동 판매기 프로그램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152" y="3964936"/>
            <a:ext cx="7795648" cy="1634490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투입한 돈</a:t>
            </a:r>
            <a:r>
              <a:rPr lang="en-US" altLang="ko-KR" dirty="0"/>
              <a:t>: 5000</a:t>
            </a:r>
          </a:p>
          <a:p>
            <a:r>
              <a:rPr lang="ko-KR" altLang="en-US" dirty="0"/>
              <a:t>물건값</a:t>
            </a:r>
            <a:r>
              <a:rPr lang="en-US" altLang="ko-KR" dirty="0"/>
              <a:t>: 2600</a:t>
            </a:r>
          </a:p>
          <a:p>
            <a:r>
              <a:rPr lang="ko-KR" altLang="en-US" dirty="0"/>
              <a:t>거스름돈</a:t>
            </a:r>
            <a:r>
              <a:rPr lang="en-US" altLang="ko-KR" dirty="0"/>
              <a:t>: 2400</a:t>
            </a:r>
          </a:p>
          <a:p>
            <a:r>
              <a:rPr lang="en-US" altLang="ko-KR" dirty="0"/>
              <a:t>500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3" y="175024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즐겨보는 영화의 컴퓨터 그래픽 장면들이 컴퓨터의 계산 기능을 통하여 이루어진다는 것은 아주 흥미롭다</a:t>
            </a:r>
            <a:r>
              <a:rPr lang="en-US" altLang="ko-KR" dirty="0"/>
              <a:t>. </a:t>
            </a:r>
            <a:r>
              <a:rPr lang="ko-KR" altLang="en-US" dirty="0"/>
              <a:t>예를 들어서 건물들의 폭발 장면은 물리학의 여러 가지 공식들을 이용하여 컴퓨터로 계산한 결과를 화면에 표시하는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수식은 어디에나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7" y="3536830"/>
            <a:ext cx="5948365" cy="30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4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3" y="1919352"/>
            <a:ext cx="7822193" cy="3270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12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 예제에서 자판기가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원과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원도 거슬러 줄 수 있는 경우에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4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원리금 계산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64" y="235773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2 ** 7 </a:t>
            </a:r>
          </a:p>
          <a:p>
            <a:r>
              <a:rPr lang="en-US" altLang="ko-KR" dirty="0"/>
              <a:t>128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296" y="4467360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pt-BR" altLang="ko-KR" dirty="0"/>
              <a:t>&gt;&gt;&gt; a=1000</a:t>
            </a:r>
          </a:p>
          <a:p>
            <a:r>
              <a:rPr lang="pt-BR" altLang="ko-KR" dirty="0"/>
              <a:t>&gt;&gt;&gt; r=0.05</a:t>
            </a:r>
          </a:p>
          <a:p>
            <a:r>
              <a:rPr lang="pt-BR" altLang="ko-KR" dirty="0"/>
              <a:t>&gt;&gt;&gt; n=10</a:t>
            </a:r>
          </a:p>
          <a:p>
            <a:r>
              <a:rPr lang="pt-BR" altLang="ko-KR" dirty="0"/>
              <a:t>&gt;&gt;&gt; a*(1+r)**n</a:t>
            </a:r>
          </a:p>
          <a:p>
            <a:r>
              <a:rPr lang="pt-BR" altLang="ko-KR" dirty="0"/>
              <a:t>1628.894626777442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52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169825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이하의 정수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입력으로 받아서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이진수 표현을 출력하는 프로그램을 작성하시오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바꿀 수 있는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00" y="45454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40" y="4662308"/>
            <a:ext cx="4404128" cy="7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복합 연산자</a:t>
            </a:r>
            <a:r>
              <a:rPr lang="en-US" altLang="ko-KR" b="1" dirty="0"/>
              <a:t>(compound operator)</a:t>
            </a:r>
            <a:r>
              <a:rPr lang="ko-KR" altLang="en-US" dirty="0"/>
              <a:t>란 </a:t>
            </a:r>
            <a:r>
              <a:rPr lang="en-US" altLang="ko-KR" dirty="0"/>
              <a:t>+=</a:t>
            </a:r>
            <a:r>
              <a:rPr lang="ko-KR" altLang="en-US" dirty="0"/>
              <a:t>처럼 대입 연산자와 다른 연산자를 합쳐 놓은 연산자이다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07" y="2780190"/>
            <a:ext cx="3790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09" y="2128569"/>
            <a:ext cx="433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8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251" y="1816831"/>
            <a:ext cx="7795648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x = </a:t>
            </a:r>
            <a:r>
              <a:rPr lang="en-US" altLang="ko-KR" dirty="0" smtClean="0"/>
              <a:t>1000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x=", x)</a:t>
            </a:r>
          </a:p>
          <a:p>
            <a:r>
              <a:rPr lang="en-US" altLang="ko-KR" dirty="0" smtClean="0"/>
              <a:t>x </a:t>
            </a:r>
            <a:r>
              <a:rPr lang="en-US" altLang="ko-KR" dirty="0"/>
              <a:t>+= 2;</a:t>
            </a:r>
          </a:p>
          <a:p>
            <a:r>
              <a:rPr lang="en-US" altLang="ko-KR" dirty="0"/>
              <a:t>print("x +=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-= 2;</a:t>
            </a:r>
          </a:p>
          <a:p>
            <a:r>
              <a:rPr lang="en-US" altLang="ko-KR" dirty="0"/>
              <a:t>print("x -=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51" y="3813910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/>
              <a:t>초깃값</a:t>
            </a:r>
            <a:r>
              <a:rPr lang="ko-KR" altLang="en-US" dirty="0"/>
              <a:t> </a:t>
            </a:r>
            <a:r>
              <a:rPr lang="en-US" altLang="ko-KR" dirty="0"/>
              <a:t>x= 1000</a:t>
            </a:r>
          </a:p>
          <a:p>
            <a:r>
              <a:rPr lang="en-US" altLang="ko-KR" dirty="0"/>
              <a:t>x += 2 </a:t>
            </a:r>
            <a:r>
              <a:rPr lang="ko-KR" altLang="en-US" dirty="0"/>
              <a:t>후의 </a:t>
            </a:r>
            <a:r>
              <a:rPr lang="en-US" altLang="ko-KR" dirty="0"/>
              <a:t>x= 1002</a:t>
            </a:r>
          </a:p>
          <a:p>
            <a:r>
              <a:rPr lang="en-US" altLang="ko-KR" dirty="0"/>
              <a:t>x -= 2 </a:t>
            </a:r>
            <a:r>
              <a:rPr lang="ko-KR" altLang="en-US" dirty="0"/>
              <a:t>후의 </a:t>
            </a:r>
            <a:r>
              <a:rPr lang="en-US" altLang="ko-KR" dirty="0"/>
              <a:t>x= 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483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설명글와</a:t>
            </a:r>
            <a:r>
              <a:rPr lang="ko-KR" altLang="en-US" dirty="0"/>
              <a:t> 같은 것이다</a:t>
            </a:r>
            <a:r>
              <a:rPr lang="en-US" altLang="ko-KR" dirty="0"/>
              <a:t>. </a:t>
            </a:r>
            <a:r>
              <a:rPr lang="ko-KR" altLang="en-US" dirty="0"/>
              <a:t>주석은 프로그램이 하는 일을 설명한다</a:t>
            </a:r>
            <a:r>
              <a:rPr lang="en-US" altLang="ko-KR" dirty="0"/>
              <a:t>. </a:t>
            </a:r>
            <a:r>
              <a:rPr lang="ko-KR" altLang="en-US" dirty="0"/>
              <a:t>주석은 프로그램의 실행 결과에 영향을 끼치지 않는다</a:t>
            </a:r>
            <a:r>
              <a:rPr lang="en-US" altLang="ko-KR" dirty="0"/>
              <a:t>. </a:t>
            </a:r>
            <a:r>
              <a:rPr lang="en-US" altLang="ko-KR" dirty="0" smtClean="0"/>
              <a:t>‘#’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부분부터 줄의 끝까지 주석으로 취급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258973"/>
            <a:ext cx="8755811" cy="226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9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0">
              <a:spcBef>
                <a:spcPct val="0"/>
              </a:spcBef>
            </a:pPr>
            <a:r>
              <a:rPr lang="ko-KR" altLang="en-US" sz="3600" b="1" kern="12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연산자의 우선 순위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421" y="1673818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s-ES" altLang="ko-KR" dirty="0"/>
              <a:t>&gt;&gt;&gt; 1 + 2 * 3</a:t>
            </a:r>
          </a:p>
          <a:p>
            <a:r>
              <a:rPr lang="es-ES" altLang="ko-KR" dirty="0"/>
              <a:t>7</a:t>
            </a:r>
          </a:p>
          <a:p>
            <a:r>
              <a:rPr lang="en-US" altLang="ko-KR" dirty="0"/>
              <a:t>&gt;&gt;&gt; 4 - 40 - 3</a:t>
            </a:r>
          </a:p>
          <a:p>
            <a:r>
              <a:rPr lang="en-US" altLang="ko-KR" dirty="0"/>
              <a:t>-39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77" y="3170726"/>
            <a:ext cx="2033865" cy="25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순위표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90688"/>
            <a:ext cx="7086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77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(expression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피연산자들과</a:t>
            </a:r>
            <a:r>
              <a:rPr lang="ko-KR" altLang="en-US" dirty="0" smtClean="0"/>
              <a:t> </a:t>
            </a:r>
            <a:r>
              <a:rPr lang="ko-KR" altLang="en-US" dirty="0"/>
              <a:t>연산자의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는 </a:t>
            </a:r>
            <a:r>
              <a:rPr lang="ko-KR" altLang="en-US" dirty="0" smtClean="0"/>
              <a:t>연산을 </a:t>
            </a:r>
            <a:r>
              <a:rPr lang="ko-KR" altLang="en-US" dirty="0"/>
              <a:t>나타내는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r>
              <a:rPr lang="ko-KR" altLang="en-US" dirty="0" err="1" smtClean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는 연산의 대상이 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9" y="3267306"/>
            <a:ext cx="3438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2" y="166606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10 + 20 /2</a:t>
            </a:r>
          </a:p>
          <a:p>
            <a:r>
              <a:rPr lang="en-US" altLang="ko-KR" dirty="0"/>
              <a:t>20.0</a:t>
            </a:r>
          </a:p>
          <a:p>
            <a:endParaRPr lang="en-US" altLang="ko-KR" dirty="0"/>
          </a:p>
          <a:p>
            <a:r>
              <a:rPr lang="en-US" altLang="ko-KR" dirty="0"/>
              <a:t>&gt;&gt;&gt; (10 + 20) /2</a:t>
            </a:r>
          </a:p>
          <a:p>
            <a:r>
              <a:rPr lang="en-US" altLang="ko-KR" dirty="0"/>
              <a:t>15.0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7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잘못된 부분은 어디일까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첫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10</a:t>
            </a:r>
            <a:endParaRPr lang="ko-KR" altLang="en-US" dirty="0"/>
          </a:p>
          <a:p>
            <a:r>
              <a:rPr lang="ko-KR" altLang="en-US" dirty="0"/>
              <a:t>두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20</a:t>
            </a:r>
            <a:endParaRPr lang="ko-KR" altLang="en-US" dirty="0"/>
          </a:p>
          <a:p>
            <a:r>
              <a:rPr lang="ko-KR" altLang="en-US" dirty="0"/>
              <a:t>세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30</a:t>
            </a:r>
            <a:endParaRPr lang="ko-KR" altLang="en-US" dirty="0"/>
          </a:p>
          <a:p>
            <a:r>
              <a:rPr lang="ko-KR" altLang="en-US" dirty="0"/>
              <a:t>평균 </a:t>
            </a:r>
            <a:r>
              <a:rPr lang="en-US" altLang="ko-KR" dirty="0"/>
              <a:t>= 40.0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44" y="153510"/>
            <a:ext cx="1107799" cy="989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70" y="3803904"/>
            <a:ext cx="1323975" cy="1876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" y="2190084"/>
            <a:ext cx="5947220" cy="1860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19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4542" y="4201669"/>
            <a:ext cx="5976665" cy="1321802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/>
              <a:t>첫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10</a:t>
            </a:r>
            <a:endParaRPr lang="ko-KR" altLang="en-US" dirty="0"/>
          </a:p>
          <a:p>
            <a:r>
              <a:rPr lang="ko-KR" altLang="en-US" dirty="0"/>
              <a:t>두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20</a:t>
            </a:r>
            <a:endParaRPr lang="ko-KR" altLang="en-US" dirty="0"/>
          </a:p>
          <a:p>
            <a:r>
              <a:rPr lang="ko-KR" altLang="en-US" dirty="0"/>
              <a:t>세 번째 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30</a:t>
            </a:r>
            <a:endParaRPr lang="ko-KR" altLang="en-US" dirty="0"/>
          </a:p>
          <a:p>
            <a:r>
              <a:rPr lang="ko-KR" altLang="en-US" dirty="0"/>
              <a:t>평균 </a:t>
            </a:r>
            <a:r>
              <a:rPr lang="en-US" altLang="ko-KR" dirty="0"/>
              <a:t>= 20.0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2" y="1885724"/>
            <a:ext cx="5976665" cy="1969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04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200329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다섯 개의 수를 입력으로 받아서 평균을 구하는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0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9080" y="2030681"/>
                <a:ext cx="7594270" cy="2599814"/>
              </a:xfrm>
              <a:prstGeom prst="rect">
                <a:avLst/>
              </a:prstGeom>
              <a:solidFill>
                <a:srgbClr val="DEEEF6"/>
              </a:solidFill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 두 점의 좌표 </a:t>
                </a:r>
                <a:r>
                  <a:rPr lang="en-US" altLang="ko-KR" dirty="0" smtClean="0"/>
                  <a:t>(x1, y1)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(x2, y2)</a:t>
                </a:r>
                <a:r>
                  <a:rPr lang="ko-KR" altLang="en-US" dirty="0" smtClean="0"/>
                  <a:t>를 입력으로 받아서 두 점 사이의 거리를 출력하는 프로그램을 작성하시오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점 사이의 거리는 다음 식으로 계산된다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0" y="2030681"/>
                <a:ext cx="7594270" cy="2599814"/>
              </a:xfrm>
              <a:prstGeom prst="rect">
                <a:avLst/>
              </a:prstGeom>
              <a:blipFill rotWithShape="0">
                <a:blip r:embed="rId2"/>
                <a:stretch>
                  <a:fillRect l="-642" b="-1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00" y="503287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74" y="5140455"/>
            <a:ext cx="3763876" cy="13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7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ko-KR" altLang="en-US" dirty="0" smtClean="0"/>
              <a:t>연산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" y="227512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8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// 4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60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3735" y="3880866"/>
            <a:ext cx="6060256" cy="135839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분자를 </a:t>
            </a:r>
            <a:r>
              <a:rPr lang="ko-KR" altLang="en-US" dirty="0" err="1"/>
              <a:t>입력하시오</a:t>
            </a:r>
            <a:r>
              <a:rPr lang="en-US" altLang="ko-KR" dirty="0"/>
              <a:t>: 7</a:t>
            </a:r>
            <a:endParaRPr lang="ko-KR" altLang="en-US" dirty="0"/>
          </a:p>
          <a:p>
            <a:r>
              <a:rPr lang="ko-KR" altLang="en-US" dirty="0"/>
              <a:t>분모를 </a:t>
            </a:r>
            <a:r>
              <a:rPr lang="ko-KR" altLang="en-US" dirty="0" err="1"/>
              <a:t>입력하시오</a:t>
            </a:r>
            <a:r>
              <a:rPr lang="en-US" altLang="ko-KR" dirty="0"/>
              <a:t>: 4</a:t>
            </a:r>
            <a:endParaRPr lang="ko-KR" altLang="en-US" dirty="0"/>
          </a:p>
          <a:p>
            <a:r>
              <a:rPr lang="ko-KR" altLang="en-US" dirty="0"/>
              <a:t>나눗셈의 몫</a:t>
            </a:r>
            <a:r>
              <a:rPr lang="en-US" altLang="ko-KR" dirty="0"/>
              <a:t>= 1</a:t>
            </a:r>
            <a:endParaRPr lang="ko-KR" altLang="en-US" dirty="0"/>
          </a:p>
          <a:p>
            <a:r>
              <a:rPr lang="ko-KR" altLang="en-US" dirty="0"/>
              <a:t>나눗셈의 나머지</a:t>
            </a:r>
            <a:r>
              <a:rPr lang="en-US" altLang="ko-KR" dirty="0"/>
              <a:t>= 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5" y="1754838"/>
            <a:ext cx="5798405" cy="1791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68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짝수와 홀수의 구분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857655"/>
            <a:ext cx="5918114" cy="712384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정수를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: 28</a:t>
            </a:r>
            <a:endParaRPr lang="ko-KR" altLang="en-US" dirty="0"/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6" y="2359818"/>
            <a:ext cx="5918114" cy="1100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72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초단위의</a:t>
            </a:r>
            <a:r>
              <a:rPr lang="ko-KR" altLang="en-US" dirty="0"/>
              <a:t> 시간을 받아서 몇 분 몇 초인지를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41" y="4765558"/>
            <a:ext cx="4813969" cy="4086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16 40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1" y="2705030"/>
            <a:ext cx="4813969" cy="1662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8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초 단위의 시간을 입력으로 받아서</a:t>
            </a:r>
            <a:r>
              <a:rPr lang="en-US" altLang="ko-KR" dirty="0"/>
              <a:t> </a:t>
            </a:r>
            <a:r>
              <a:rPr lang="ko-KR" altLang="en-US" dirty="0" smtClean="0"/>
              <a:t>몇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초 인지 출력하는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663" y="41068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67" y="4214198"/>
            <a:ext cx="4567279" cy="7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30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700</Words>
  <Application>Microsoft Office PowerPoint</Application>
  <PresentationFormat>화면 슬라이드 쇼(4:3)</PresentationFormat>
  <Paragraphs>154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Cambria Math</vt:lpstr>
      <vt:lpstr>Tahoma</vt:lpstr>
      <vt:lpstr>Wingdings</vt:lpstr>
      <vt:lpstr>New_Natural01</vt:lpstr>
      <vt:lpstr>3장 계산하기</vt:lpstr>
      <vt:lpstr>수식은 어디에나 있다.</vt:lpstr>
      <vt:lpstr>연산자와 피연산자</vt:lpstr>
      <vt:lpstr>산술 연산자</vt:lpstr>
      <vt:lpstr>나눗셈</vt:lpstr>
      <vt:lpstr>나머지 연산자</vt:lpstr>
      <vt:lpstr>나머지 연산자의 용도</vt:lpstr>
      <vt:lpstr>나머지 연산자의 용도</vt:lpstr>
      <vt:lpstr>도전문제</vt:lpstr>
      <vt:lpstr>Lab: 다각형 그리기</vt:lpstr>
      <vt:lpstr>Solution </vt:lpstr>
      <vt:lpstr>Lab: 커피 가게 매출 계산하기</vt:lpstr>
      <vt:lpstr>Solution </vt:lpstr>
      <vt:lpstr>도전문제</vt:lpstr>
      <vt:lpstr>Lab: 화씨온도를  섭씨온도로 변환하기</vt:lpstr>
      <vt:lpstr>Solution </vt:lpstr>
      <vt:lpstr>Lab: BMI 계산하기</vt:lpstr>
      <vt:lpstr>Solution </vt:lpstr>
      <vt:lpstr>Lab: 자동 판매기 프로그램</vt:lpstr>
      <vt:lpstr>Solution </vt:lpstr>
      <vt:lpstr>도전문제</vt:lpstr>
      <vt:lpstr>지수 계산</vt:lpstr>
      <vt:lpstr>도전문제</vt:lpstr>
      <vt:lpstr>복합 연산자</vt:lpstr>
      <vt:lpstr>복합 연산자</vt:lpstr>
      <vt:lpstr>복합 연산자</vt:lpstr>
      <vt:lpstr>주석</vt:lpstr>
      <vt:lpstr>연산자의 우선 순위</vt:lpstr>
      <vt:lpstr>우선 순위표</vt:lpstr>
      <vt:lpstr>괄호의 사용</vt:lpstr>
      <vt:lpstr>Lab: 평균 구하기</vt:lpstr>
      <vt:lpstr>Solution </vt:lpstr>
      <vt:lpstr>도전문제</vt:lpstr>
      <vt:lpstr>도전문제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323</cp:revision>
  <dcterms:created xsi:type="dcterms:W3CDTF">2007-06-29T06:43:39Z</dcterms:created>
  <dcterms:modified xsi:type="dcterms:W3CDTF">2018-03-15T06:20:35Z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