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1"/>
  </p:notesMasterIdLst>
  <p:handoutMasterIdLst>
    <p:handoutMasterId r:id="rId42"/>
  </p:handout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22" r:id="rId16"/>
    <p:sldId id="348" r:id="rId17"/>
    <p:sldId id="350" r:id="rId18"/>
    <p:sldId id="323" r:id="rId19"/>
    <p:sldId id="351" r:id="rId20"/>
    <p:sldId id="366" r:id="rId21"/>
    <p:sldId id="368" r:id="rId22"/>
    <p:sldId id="352" r:id="rId23"/>
    <p:sldId id="371" r:id="rId24"/>
    <p:sldId id="353" r:id="rId25"/>
    <p:sldId id="354" r:id="rId26"/>
    <p:sldId id="355" r:id="rId27"/>
    <p:sldId id="356" r:id="rId28"/>
    <p:sldId id="357" r:id="rId29"/>
    <p:sldId id="358" r:id="rId30"/>
    <p:sldId id="367" r:id="rId31"/>
    <p:sldId id="359" r:id="rId32"/>
    <p:sldId id="360" r:id="rId33"/>
    <p:sldId id="361" r:id="rId34"/>
    <p:sldId id="369" r:id="rId35"/>
    <p:sldId id="362" r:id="rId36"/>
    <p:sldId id="363" r:id="rId37"/>
    <p:sldId id="364" r:id="rId38"/>
    <p:sldId id="365" r:id="rId39"/>
    <p:sldId id="370" r:id="rId4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CCFFFF"/>
    <a:srgbClr val="FFFFCC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 autoAdjust="0"/>
    <p:restoredTop sz="93514" autoAdjust="0"/>
  </p:normalViewPr>
  <p:slideViewPr>
    <p:cSldViewPr snapToGrid="0">
      <p:cViewPr varScale="1">
        <p:scale>
          <a:sx n="80" d="100"/>
          <a:sy n="80" d="100"/>
        </p:scale>
        <p:origin x="9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 </a:t>
            </a:r>
            <a:r>
              <a:rPr lang="ko-KR" altLang="en-US" b="0" dirty="0"/>
              <a:t>자료의 </a:t>
            </a:r>
            <a:r>
              <a:rPr lang="ko-KR" altLang="en-US" b="0" dirty="0" smtClean="0"/>
              <a:t>종류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코드에 오류가 발생하는 이유는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223" y="2250619"/>
            <a:ext cx="7944928" cy="1856125"/>
          </a:xfrm>
          <a:prstGeom prst="roundRect">
            <a:avLst>
              <a:gd name="adj" fmla="val 9556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&gt;&gt;&gt; print('</a:t>
            </a:r>
            <a:r>
              <a:rPr lang="ko-KR" altLang="en-US" dirty="0"/>
              <a:t>나는 현재 </a:t>
            </a:r>
            <a:r>
              <a:rPr lang="en-US" altLang="ko-KR" dirty="0"/>
              <a:t>' + 21 + '</a:t>
            </a:r>
            <a:r>
              <a:rPr lang="ko-KR" altLang="en-US" dirty="0"/>
              <a:t>살이다</a:t>
            </a:r>
            <a:r>
              <a:rPr lang="en-US" altLang="ko-KR" dirty="0"/>
              <a:t>.')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Traceback</a:t>
            </a:r>
            <a:r>
              <a:rPr lang="en-US" altLang="ko-KR" dirty="0">
                <a:solidFill>
                  <a:srgbClr val="FF0000"/>
                </a:solidFill>
              </a:rPr>
              <a:t> (most recent call last):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File "&lt;</a:t>
            </a:r>
            <a:r>
              <a:rPr lang="en-US" altLang="ko-KR" dirty="0" err="1">
                <a:solidFill>
                  <a:srgbClr val="FF0000"/>
                </a:solidFill>
              </a:rPr>
              <a:t>pyshell#1</a:t>
            </a:r>
            <a:r>
              <a:rPr lang="en-US" altLang="ko-KR" dirty="0">
                <a:solidFill>
                  <a:srgbClr val="FF0000"/>
                </a:solidFill>
              </a:rPr>
              <a:t>&gt;", line 1, in &lt;module&gt;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print('</a:t>
            </a:r>
            <a:r>
              <a:rPr lang="ko-KR" altLang="en-US" dirty="0">
                <a:solidFill>
                  <a:srgbClr val="FF0000"/>
                </a:solidFill>
              </a:rPr>
              <a:t>나는 현재 </a:t>
            </a:r>
            <a:r>
              <a:rPr lang="en-US" altLang="ko-KR" dirty="0">
                <a:solidFill>
                  <a:srgbClr val="FF0000"/>
                </a:solidFill>
              </a:rPr>
              <a:t>' + 21 + '</a:t>
            </a:r>
            <a:r>
              <a:rPr lang="ko-KR" altLang="en-US" dirty="0">
                <a:solidFill>
                  <a:srgbClr val="FF0000"/>
                </a:solidFill>
              </a:rPr>
              <a:t>살이다</a:t>
            </a:r>
            <a:r>
              <a:rPr lang="en-US" altLang="ko-KR" dirty="0">
                <a:solidFill>
                  <a:srgbClr val="FF0000"/>
                </a:solidFill>
              </a:rPr>
              <a:t>.')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TypeError</a:t>
            </a:r>
            <a:r>
              <a:rPr lang="en-US" altLang="ko-KR" dirty="0">
                <a:solidFill>
                  <a:srgbClr val="FF0000"/>
                </a:solidFill>
              </a:rPr>
              <a:t>: Can't convert '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' object to </a:t>
            </a:r>
            <a:r>
              <a:rPr lang="en-US" altLang="ko-KR" dirty="0" err="1">
                <a:solidFill>
                  <a:srgbClr val="FF0000"/>
                </a:solidFill>
              </a:rPr>
              <a:t>str</a:t>
            </a:r>
            <a:r>
              <a:rPr lang="en-US" altLang="ko-KR" dirty="0">
                <a:solidFill>
                  <a:srgbClr val="FF0000"/>
                </a:solidFill>
              </a:rPr>
              <a:t> implicitly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080" y="4772205"/>
            <a:ext cx="7524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3252159" y="4304580"/>
            <a:ext cx="5287992" cy="845389"/>
          </a:xfrm>
          <a:prstGeom prst="wedgeRoundRectCallout">
            <a:avLst>
              <a:gd name="adj1" fmla="val -49699"/>
              <a:gd name="adj2" fmla="val 60201"/>
              <a:gd name="adj3" fmla="val 16667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문자열과 숫자를 합칠 수 없는 의미입니다</a:t>
            </a:r>
            <a:r>
              <a: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86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</a:t>
            </a:r>
            <a:r>
              <a:rPr lang="en-US" altLang="ko-KR" dirty="0"/>
              <a:t>-&gt;</a:t>
            </a:r>
            <a:r>
              <a:rPr lang="ko-KR" altLang="en-US" dirty="0"/>
              <a:t>문자열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741" y="2250619"/>
            <a:ext cx="7944928" cy="1872807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Century Schoolbook" panose="02040604050505020304" pitchFamily="18" charset="0"/>
              </a:rPr>
              <a:t>&gt;&gt;&gt; print('</a:t>
            </a:r>
            <a:r>
              <a:rPr lang="ko-KR" altLang="en-US" dirty="0">
                <a:latin typeface="Century Schoolbook" panose="02040604050505020304" pitchFamily="18" charset="0"/>
              </a:rPr>
              <a:t>나는 현재 </a:t>
            </a:r>
            <a:r>
              <a:rPr lang="en-US" altLang="ko-KR" dirty="0">
                <a:latin typeface="Century Schoolbook" panose="02040604050505020304" pitchFamily="18" charset="0"/>
              </a:rPr>
              <a:t>' + </a:t>
            </a:r>
            <a:r>
              <a:rPr lang="en-US" altLang="ko-KR" dirty="0" err="1">
                <a:latin typeface="Century Schoolbook" panose="02040604050505020304" pitchFamily="18" charset="0"/>
              </a:rPr>
              <a:t>str</a:t>
            </a:r>
            <a:r>
              <a:rPr lang="en-US" altLang="ko-KR" dirty="0">
                <a:latin typeface="Century Schoolbook" panose="02040604050505020304" pitchFamily="18" charset="0"/>
              </a:rPr>
              <a:t>(21) + '</a:t>
            </a:r>
            <a:r>
              <a:rPr lang="ko-KR" altLang="en-US" dirty="0">
                <a:latin typeface="Century Schoolbook" panose="02040604050505020304" pitchFamily="18" charset="0"/>
              </a:rPr>
              <a:t>살이다</a:t>
            </a:r>
            <a:r>
              <a:rPr lang="en-US" altLang="ko-KR" dirty="0">
                <a:latin typeface="Century Schoolbook" panose="02040604050505020304" pitchFamily="18" charset="0"/>
              </a:rPr>
              <a:t>.')</a:t>
            </a:r>
          </a:p>
          <a:p>
            <a:r>
              <a:rPr lang="ko-KR" altLang="en-US" dirty="0">
                <a:latin typeface="Century Schoolbook" panose="02040604050505020304" pitchFamily="18" charset="0"/>
              </a:rPr>
              <a:t>나는 현재 </a:t>
            </a:r>
            <a:r>
              <a:rPr lang="en-US" altLang="ko-KR" dirty="0">
                <a:latin typeface="Century Schoolbook" panose="02040604050505020304" pitchFamily="18" charset="0"/>
              </a:rPr>
              <a:t>21</a:t>
            </a:r>
            <a:r>
              <a:rPr lang="ko-KR" altLang="en-US" dirty="0">
                <a:latin typeface="Century Schoolbook" panose="02040604050505020304" pitchFamily="18" charset="0"/>
              </a:rPr>
              <a:t>살이다</a:t>
            </a:r>
            <a:r>
              <a:rPr lang="en-US" altLang="ko-KR" dirty="0" smtClean="0">
                <a:latin typeface="Century Schoolbook" panose="02040604050505020304" pitchFamily="18" charset="0"/>
              </a:rPr>
              <a:t>.</a:t>
            </a:r>
          </a:p>
          <a:p>
            <a:endParaRPr lang="en-US" altLang="ko-KR" dirty="0">
              <a:latin typeface="Century Schoolbook" panose="02040604050505020304" pitchFamily="18" charset="0"/>
            </a:endParaRPr>
          </a:p>
          <a:p>
            <a:r>
              <a:rPr lang="en-US" altLang="ko-KR" dirty="0" smtClean="0">
                <a:latin typeface="Century Schoolbook" panose="02040604050505020304" pitchFamily="18" charset="0"/>
              </a:rPr>
              <a:t>&gt;&gt;&gt; </a:t>
            </a:r>
            <a:r>
              <a:rPr lang="en-US" altLang="ko-KR" dirty="0">
                <a:latin typeface="Century Schoolbook" panose="02040604050505020304" pitchFamily="18" charset="0"/>
              </a:rPr>
              <a:t>print('</a:t>
            </a:r>
            <a:r>
              <a:rPr lang="ko-KR" altLang="en-US" dirty="0">
                <a:latin typeface="Century Schoolbook" panose="02040604050505020304" pitchFamily="18" charset="0"/>
              </a:rPr>
              <a:t>원주율은 </a:t>
            </a:r>
            <a:r>
              <a:rPr lang="en-US" altLang="ko-KR" dirty="0">
                <a:latin typeface="Century Schoolbook" panose="02040604050505020304" pitchFamily="18" charset="0"/>
              </a:rPr>
              <a:t>' + </a:t>
            </a:r>
            <a:r>
              <a:rPr lang="en-US" altLang="ko-KR" dirty="0" err="1">
                <a:latin typeface="Century Schoolbook" panose="02040604050505020304" pitchFamily="18" charset="0"/>
              </a:rPr>
              <a:t>str</a:t>
            </a:r>
            <a:r>
              <a:rPr lang="en-US" altLang="ko-KR" dirty="0">
                <a:latin typeface="Century Schoolbook" panose="02040604050505020304" pitchFamily="18" charset="0"/>
              </a:rPr>
              <a:t>(3.14) + '</a:t>
            </a:r>
            <a:r>
              <a:rPr lang="ko-KR" altLang="en-US" dirty="0">
                <a:latin typeface="Century Schoolbook" panose="02040604050505020304" pitchFamily="18" charset="0"/>
              </a:rPr>
              <a:t>입니다</a:t>
            </a:r>
            <a:r>
              <a:rPr lang="en-US" altLang="ko-KR" dirty="0">
                <a:latin typeface="Century Schoolbook" panose="02040604050505020304" pitchFamily="18" charset="0"/>
              </a:rPr>
              <a:t>.')</a:t>
            </a:r>
          </a:p>
          <a:p>
            <a:r>
              <a:rPr lang="ko-KR" altLang="en-US" dirty="0">
                <a:latin typeface="Century Schoolbook" panose="02040604050505020304" pitchFamily="18" charset="0"/>
              </a:rPr>
              <a:t>원주율은 </a:t>
            </a:r>
            <a:r>
              <a:rPr lang="en-US" altLang="ko-KR" dirty="0">
                <a:latin typeface="Century Schoolbook" panose="02040604050505020304" pitchFamily="18" charset="0"/>
              </a:rPr>
              <a:t>3.14</a:t>
            </a:r>
            <a:r>
              <a:rPr lang="ko-KR" altLang="en-US" dirty="0">
                <a:latin typeface="Century Schoolbook" panose="02040604050505020304" pitchFamily="18" charset="0"/>
              </a:rPr>
              <a:t>입니다</a:t>
            </a:r>
            <a:r>
              <a:rPr lang="en-US" altLang="ko-KR" dirty="0">
                <a:latin typeface="Century Schoolbook" panose="02040604050505020304" pitchFamily="18" charset="0"/>
              </a:rPr>
              <a:t>.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99" y="4270074"/>
            <a:ext cx="6211378" cy="215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26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문자열을 합치려면 </a:t>
            </a:r>
            <a:r>
              <a:rPr lang="en-US" altLang="ko-KR" dirty="0" smtClean="0"/>
              <a:t>-&gt; +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접합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741" y="2250620"/>
            <a:ext cx="7944928" cy="1105056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Century Schoolbook" panose="02040604050505020304" pitchFamily="18" charset="0"/>
              </a:rPr>
              <a:t>&gt;&gt;&gt; 'Hello ' + 'World!'</a:t>
            </a:r>
          </a:p>
          <a:p>
            <a:r>
              <a:rPr lang="en-US" altLang="ko-KR" dirty="0">
                <a:latin typeface="Century Schoolbook" panose="02040604050505020304" pitchFamily="18" charset="0"/>
              </a:rPr>
              <a:t>'Hello World!'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63" y="3666227"/>
            <a:ext cx="4749653" cy="23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5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문자열을 반복하려면 </a:t>
            </a:r>
            <a:r>
              <a:rPr lang="en-US" altLang="ko-KR" dirty="0"/>
              <a:t>-&gt; </a:t>
            </a:r>
            <a:r>
              <a:rPr lang="en-US" altLang="ko-KR" dirty="0" smtClean="0"/>
              <a:t>* </a:t>
            </a:r>
            <a:r>
              <a:rPr lang="ko-KR" altLang="en-US" dirty="0"/>
              <a:t>연산자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반복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741" y="2299503"/>
            <a:ext cx="7944928" cy="1105056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Century Schoolbook" panose="02040604050505020304" pitchFamily="18" charset="0"/>
              </a:rPr>
              <a:t>&gt;&gt;&gt; message = " </a:t>
            </a:r>
            <a:r>
              <a:rPr lang="en-US" altLang="ko-KR" dirty="0" smtClean="0">
                <a:latin typeface="Century Schoolbook" panose="02040604050505020304" pitchFamily="18" charset="0"/>
              </a:rPr>
              <a:t>Congratulations</a:t>
            </a:r>
            <a:r>
              <a:rPr lang="en-US" altLang="ko-KR" dirty="0">
                <a:latin typeface="Century Schoolbook" panose="02040604050505020304" pitchFamily="18" charset="0"/>
              </a:rPr>
              <a:t>!"</a:t>
            </a:r>
          </a:p>
          <a:p>
            <a:r>
              <a:rPr lang="en-US" altLang="ko-KR" dirty="0">
                <a:latin typeface="Century Schoolbook" panose="02040604050505020304" pitchFamily="18" charset="0"/>
              </a:rPr>
              <a:t>&gt;&gt;&gt; print(message*3)</a:t>
            </a:r>
          </a:p>
          <a:p>
            <a:r>
              <a:rPr lang="en-US" altLang="ko-KR" dirty="0" err="1">
                <a:latin typeface="Century Schoolbook" panose="02040604050505020304" pitchFamily="18" charset="0"/>
              </a:rPr>
              <a:t>Congratulations!Congratulations!Congratulations</a:t>
            </a:r>
            <a:r>
              <a:rPr lang="en-US" altLang="ko-KR" dirty="0">
                <a:latin typeface="Century Schoolbook" panose="02040604050505020304" pitchFamily="18" charset="0"/>
              </a:rPr>
              <a:t>!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741" y="3952900"/>
            <a:ext cx="7944928" cy="1105056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Century Schoolbook" panose="02040604050505020304" pitchFamily="18" charset="0"/>
              </a:rPr>
              <a:t>&gt;&gt;&gt; </a:t>
            </a:r>
            <a:r>
              <a:rPr lang="en-US" altLang="ko-KR" dirty="0" smtClean="0">
                <a:latin typeface="Century Schoolbook" panose="02040604050505020304" pitchFamily="18" charset="0"/>
              </a:rPr>
              <a:t>print("="*50)</a:t>
            </a:r>
            <a:endParaRPr lang="en-US" altLang="ko-KR" dirty="0">
              <a:latin typeface="Century Schoolbook" panose="02040604050505020304" pitchFamily="18" charset="0"/>
            </a:endParaRPr>
          </a:p>
          <a:p>
            <a:r>
              <a:rPr lang="en-US" altLang="ko-KR" dirty="0">
                <a:latin typeface="Century Schoolbook" panose="02040604050505020304" pitchFamily="18" charset="0"/>
              </a:rPr>
              <a:t>==================================================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7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 변수의 값을 삽입하여 출력하고 싶으면 </a:t>
            </a:r>
            <a:r>
              <a:rPr lang="en-US" altLang="ko-KR" dirty="0" smtClean="0"/>
              <a:t>-&gt;%</a:t>
            </a:r>
            <a:r>
              <a:rPr lang="ko-KR" altLang="en-US" dirty="0" smtClean="0"/>
              <a:t>기호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문자열에 </a:t>
            </a:r>
            <a:r>
              <a:rPr lang="ko-KR" altLang="en-US" dirty="0" err="1" smtClean="0"/>
              <a:t>변수값</a:t>
            </a:r>
            <a:r>
              <a:rPr lang="ko-KR" altLang="en-US" dirty="0" smtClean="0"/>
              <a:t> 포함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741" y="2852031"/>
            <a:ext cx="7944928" cy="1105056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Century Schoolbook" panose="02040604050505020304" pitchFamily="18" charset="0"/>
              </a:rPr>
              <a:t>&gt;&gt;&gt; price = 10000</a:t>
            </a:r>
          </a:p>
          <a:p>
            <a:r>
              <a:rPr lang="en-US" altLang="ko-KR" dirty="0">
                <a:latin typeface="Century Schoolbook" panose="02040604050505020304" pitchFamily="18" charset="0"/>
              </a:rPr>
              <a:t>&gt;&gt;&gt; print("</a:t>
            </a:r>
            <a:r>
              <a:rPr lang="ko-KR" altLang="en-US" dirty="0">
                <a:latin typeface="Century Schoolbook" panose="02040604050505020304" pitchFamily="18" charset="0"/>
              </a:rPr>
              <a:t>상품의 가격은 </a:t>
            </a:r>
            <a:r>
              <a:rPr lang="en-US" altLang="ko-KR" dirty="0">
                <a:latin typeface="Century Schoolbook" panose="02040604050505020304" pitchFamily="18" charset="0"/>
              </a:rPr>
              <a:t>%s</a:t>
            </a:r>
            <a:r>
              <a:rPr lang="ko-KR" altLang="en-US" dirty="0">
                <a:latin typeface="Century Schoolbook" panose="02040604050505020304" pitchFamily="18" charset="0"/>
              </a:rPr>
              <a:t>원입니다</a:t>
            </a:r>
            <a:r>
              <a:rPr lang="en-US" altLang="ko-KR" dirty="0">
                <a:latin typeface="Century Schoolbook" panose="02040604050505020304" pitchFamily="18" charset="0"/>
              </a:rPr>
              <a:t>." % price)</a:t>
            </a:r>
          </a:p>
          <a:p>
            <a:r>
              <a:rPr lang="ko-KR" altLang="en-US" dirty="0">
                <a:latin typeface="Century Schoolbook" panose="02040604050505020304" pitchFamily="18" charset="0"/>
              </a:rPr>
              <a:t>상품의 가격은 </a:t>
            </a:r>
            <a:r>
              <a:rPr lang="en-US" altLang="ko-KR" dirty="0">
                <a:latin typeface="Century Schoolbook" panose="02040604050505020304" pitchFamily="18" charset="0"/>
              </a:rPr>
              <a:t>10000</a:t>
            </a:r>
            <a:r>
              <a:rPr lang="ko-KR" altLang="en-US" dirty="0">
                <a:latin typeface="Century Schoolbook" panose="02040604050505020304" pitchFamily="18" charset="0"/>
              </a:rPr>
              <a:t>원입니다</a:t>
            </a:r>
            <a:r>
              <a:rPr lang="en-US" altLang="ko-KR" dirty="0">
                <a:latin typeface="Century Schoolbook" panose="02040604050505020304" pitchFamily="18" charset="0"/>
              </a:rPr>
              <a:t>.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8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그래픽에서 사용자의 이름을 받아서 다음과 같이 </a:t>
            </a:r>
            <a:r>
              <a:rPr lang="ko-KR" altLang="en-US" dirty="0" err="1" smtClean="0"/>
              <a:t>출력해보자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거북이와 </a:t>
            </a:r>
            <a:r>
              <a:rPr lang="ko-KR" altLang="en-US" dirty="0" err="1" smtClean="0"/>
              <a:t>인사해보자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75" y="2620019"/>
            <a:ext cx="49815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2943067"/>
            <a:ext cx="2492881" cy="156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그래픽에서 문자열을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8741" y="2184485"/>
            <a:ext cx="7944928" cy="627726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Century Schoolbook" panose="02040604050505020304" pitchFamily="18" charset="0"/>
              </a:rPr>
              <a:t>s = </a:t>
            </a:r>
            <a:r>
              <a:rPr lang="en-US" altLang="ko-KR" dirty="0" err="1">
                <a:latin typeface="Century Schoolbook" panose="02040604050505020304" pitchFamily="18" charset="0"/>
              </a:rPr>
              <a:t>turtle.textinput</a:t>
            </a:r>
            <a:r>
              <a:rPr lang="en-US" altLang="ko-KR" dirty="0">
                <a:latin typeface="Century Schoolbook" panose="02040604050505020304" pitchFamily="18" charset="0"/>
              </a:rPr>
              <a:t>("", "</a:t>
            </a:r>
            <a:r>
              <a:rPr lang="ko-KR" altLang="en-US" dirty="0">
                <a:latin typeface="Century Schoolbook" panose="02040604050505020304" pitchFamily="18" charset="0"/>
              </a:rPr>
              <a:t>이름을 입력하시오</a:t>
            </a:r>
            <a:r>
              <a:rPr lang="en-US" altLang="ko-KR" dirty="0">
                <a:latin typeface="Century Schoolbook" panose="02040604050505020304" pitchFamily="18" charset="0"/>
              </a:rPr>
              <a:t>: ")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63" y="3382813"/>
            <a:ext cx="2335063" cy="153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자유형 4"/>
          <p:cNvSpPr/>
          <p:nvPr/>
        </p:nvSpPr>
        <p:spPr>
          <a:xfrm>
            <a:off x="3260785" y="2846717"/>
            <a:ext cx="1759789" cy="1164566"/>
          </a:xfrm>
          <a:custGeom>
            <a:avLst/>
            <a:gdLst>
              <a:gd name="connsiteX0" fmla="*/ 0 w 1759789"/>
              <a:gd name="connsiteY0" fmla="*/ 0 h 1164566"/>
              <a:gd name="connsiteX1" fmla="*/ 17253 w 1759789"/>
              <a:gd name="connsiteY1" fmla="*/ 86264 h 1164566"/>
              <a:gd name="connsiteX2" fmla="*/ 34506 w 1759789"/>
              <a:gd name="connsiteY2" fmla="*/ 120770 h 1164566"/>
              <a:gd name="connsiteX3" fmla="*/ 51758 w 1759789"/>
              <a:gd name="connsiteY3" fmla="*/ 163902 h 1164566"/>
              <a:gd name="connsiteX4" fmla="*/ 69011 w 1759789"/>
              <a:gd name="connsiteY4" fmla="*/ 224287 h 1164566"/>
              <a:gd name="connsiteX5" fmla="*/ 86264 w 1759789"/>
              <a:gd name="connsiteY5" fmla="*/ 276045 h 1164566"/>
              <a:gd name="connsiteX6" fmla="*/ 103517 w 1759789"/>
              <a:gd name="connsiteY6" fmla="*/ 379562 h 1164566"/>
              <a:gd name="connsiteX7" fmla="*/ 112143 w 1759789"/>
              <a:gd name="connsiteY7" fmla="*/ 422694 h 1164566"/>
              <a:gd name="connsiteX8" fmla="*/ 129396 w 1759789"/>
              <a:gd name="connsiteY8" fmla="*/ 457200 h 1164566"/>
              <a:gd name="connsiteX9" fmla="*/ 189781 w 1759789"/>
              <a:gd name="connsiteY9" fmla="*/ 543464 h 1164566"/>
              <a:gd name="connsiteX10" fmla="*/ 232913 w 1759789"/>
              <a:gd name="connsiteY10" fmla="*/ 577970 h 1164566"/>
              <a:gd name="connsiteX11" fmla="*/ 250166 w 1759789"/>
              <a:gd name="connsiteY11" fmla="*/ 603849 h 1164566"/>
              <a:gd name="connsiteX12" fmla="*/ 276045 w 1759789"/>
              <a:gd name="connsiteY12" fmla="*/ 621102 h 1164566"/>
              <a:gd name="connsiteX13" fmla="*/ 353683 w 1759789"/>
              <a:gd name="connsiteY13" fmla="*/ 690113 h 1164566"/>
              <a:gd name="connsiteX14" fmla="*/ 439947 w 1759789"/>
              <a:gd name="connsiteY14" fmla="*/ 741872 h 1164566"/>
              <a:gd name="connsiteX15" fmla="*/ 474453 w 1759789"/>
              <a:gd name="connsiteY15" fmla="*/ 767751 h 1164566"/>
              <a:gd name="connsiteX16" fmla="*/ 517585 w 1759789"/>
              <a:gd name="connsiteY16" fmla="*/ 785004 h 1164566"/>
              <a:gd name="connsiteX17" fmla="*/ 577970 w 1759789"/>
              <a:gd name="connsiteY17" fmla="*/ 828136 h 1164566"/>
              <a:gd name="connsiteX18" fmla="*/ 646981 w 1759789"/>
              <a:gd name="connsiteY18" fmla="*/ 854015 h 1164566"/>
              <a:gd name="connsiteX19" fmla="*/ 715992 w 1759789"/>
              <a:gd name="connsiteY19" fmla="*/ 888521 h 1164566"/>
              <a:gd name="connsiteX20" fmla="*/ 776377 w 1759789"/>
              <a:gd name="connsiteY20" fmla="*/ 923026 h 1164566"/>
              <a:gd name="connsiteX21" fmla="*/ 845389 w 1759789"/>
              <a:gd name="connsiteY21" fmla="*/ 940279 h 1164566"/>
              <a:gd name="connsiteX22" fmla="*/ 957532 w 1759789"/>
              <a:gd name="connsiteY22" fmla="*/ 974785 h 1164566"/>
              <a:gd name="connsiteX23" fmla="*/ 1035170 w 1759789"/>
              <a:gd name="connsiteY23" fmla="*/ 992038 h 1164566"/>
              <a:gd name="connsiteX24" fmla="*/ 1086928 w 1759789"/>
              <a:gd name="connsiteY24" fmla="*/ 1009291 h 1164566"/>
              <a:gd name="connsiteX25" fmla="*/ 1164566 w 1759789"/>
              <a:gd name="connsiteY25" fmla="*/ 1026543 h 1164566"/>
              <a:gd name="connsiteX26" fmla="*/ 1190445 w 1759789"/>
              <a:gd name="connsiteY26" fmla="*/ 1035170 h 1164566"/>
              <a:gd name="connsiteX27" fmla="*/ 1233577 w 1759789"/>
              <a:gd name="connsiteY27" fmla="*/ 1043796 h 1164566"/>
              <a:gd name="connsiteX28" fmla="*/ 1354347 w 1759789"/>
              <a:gd name="connsiteY28" fmla="*/ 1061049 h 1164566"/>
              <a:gd name="connsiteX29" fmla="*/ 1475117 w 1759789"/>
              <a:gd name="connsiteY29" fmla="*/ 1086928 h 1164566"/>
              <a:gd name="connsiteX30" fmla="*/ 1561381 w 1759789"/>
              <a:gd name="connsiteY30" fmla="*/ 1112808 h 1164566"/>
              <a:gd name="connsiteX31" fmla="*/ 1595887 w 1759789"/>
              <a:gd name="connsiteY31" fmla="*/ 1121434 h 1164566"/>
              <a:gd name="connsiteX32" fmla="*/ 1690777 w 1759789"/>
              <a:gd name="connsiteY32" fmla="*/ 1147313 h 1164566"/>
              <a:gd name="connsiteX33" fmla="*/ 1759789 w 1759789"/>
              <a:gd name="connsiteY33" fmla="*/ 1164566 h 1164566"/>
              <a:gd name="connsiteX34" fmla="*/ 1725283 w 1759789"/>
              <a:gd name="connsiteY34" fmla="*/ 1138687 h 116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59789" h="1164566">
                <a:moveTo>
                  <a:pt x="0" y="0"/>
                </a:moveTo>
                <a:cubicBezTo>
                  <a:pt x="2983" y="17896"/>
                  <a:pt x="9530" y="65670"/>
                  <a:pt x="17253" y="86264"/>
                </a:cubicBezTo>
                <a:cubicBezTo>
                  <a:pt x="21768" y="98305"/>
                  <a:pt x="29283" y="109019"/>
                  <a:pt x="34506" y="120770"/>
                </a:cubicBezTo>
                <a:cubicBezTo>
                  <a:pt x="40795" y="134920"/>
                  <a:pt x="46321" y="149403"/>
                  <a:pt x="51758" y="163902"/>
                </a:cubicBezTo>
                <a:cubicBezTo>
                  <a:pt x="66260" y="202575"/>
                  <a:pt x="55408" y="178943"/>
                  <a:pt x="69011" y="224287"/>
                </a:cubicBezTo>
                <a:cubicBezTo>
                  <a:pt x="74237" y="241706"/>
                  <a:pt x="81038" y="258626"/>
                  <a:pt x="86264" y="276045"/>
                </a:cubicBezTo>
                <a:cubicBezTo>
                  <a:pt x="99957" y="321689"/>
                  <a:pt x="94505" y="320985"/>
                  <a:pt x="103517" y="379562"/>
                </a:cubicBezTo>
                <a:cubicBezTo>
                  <a:pt x="105746" y="394054"/>
                  <a:pt x="107507" y="408784"/>
                  <a:pt x="112143" y="422694"/>
                </a:cubicBezTo>
                <a:cubicBezTo>
                  <a:pt x="116210" y="434894"/>
                  <a:pt x="122780" y="446173"/>
                  <a:pt x="129396" y="457200"/>
                </a:cubicBezTo>
                <a:cubicBezTo>
                  <a:pt x="133621" y="464241"/>
                  <a:pt x="177987" y="531670"/>
                  <a:pt x="189781" y="543464"/>
                </a:cubicBezTo>
                <a:cubicBezTo>
                  <a:pt x="202800" y="556483"/>
                  <a:pt x="219894" y="564951"/>
                  <a:pt x="232913" y="577970"/>
                </a:cubicBezTo>
                <a:cubicBezTo>
                  <a:pt x="240244" y="585301"/>
                  <a:pt x="242835" y="596518"/>
                  <a:pt x="250166" y="603849"/>
                </a:cubicBezTo>
                <a:cubicBezTo>
                  <a:pt x="257497" y="611180"/>
                  <a:pt x="268173" y="614355"/>
                  <a:pt x="276045" y="621102"/>
                </a:cubicBezTo>
                <a:cubicBezTo>
                  <a:pt x="324687" y="662795"/>
                  <a:pt x="296585" y="652048"/>
                  <a:pt x="353683" y="690113"/>
                </a:cubicBezTo>
                <a:cubicBezTo>
                  <a:pt x="381585" y="708714"/>
                  <a:pt x="413120" y="721752"/>
                  <a:pt x="439947" y="741872"/>
                </a:cubicBezTo>
                <a:cubicBezTo>
                  <a:pt x="451449" y="750498"/>
                  <a:pt x="461885" y="760769"/>
                  <a:pt x="474453" y="767751"/>
                </a:cubicBezTo>
                <a:cubicBezTo>
                  <a:pt x="487989" y="775271"/>
                  <a:pt x="504049" y="777484"/>
                  <a:pt x="517585" y="785004"/>
                </a:cubicBezTo>
                <a:cubicBezTo>
                  <a:pt x="552768" y="804550"/>
                  <a:pt x="545620" y="811961"/>
                  <a:pt x="577970" y="828136"/>
                </a:cubicBezTo>
                <a:cubicBezTo>
                  <a:pt x="700346" y="889324"/>
                  <a:pt x="564836" y="816676"/>
                  <a:pt x="646981" y="854015"/>
                </a:cubicBezTo>
                <a:cubicBezTo>
                  <a:pt x="670395" y="864658"/>
                  <a:pt x="694592" y="874255"/>
                  <a:pt x="715992" y="888521"/>
                </a:cubicBezTo>
                <a:cubicBezTo>
                  <a:pt x="741984" y="905848"/>
                  <a:pt x="745731" y="909892"/>
                  <a:pt x="776377" y="923026"/>
                </a:cubicBezTo>
                <a:cubicBezTo>
                  <a:pt x="799591" y="932975"/>
                  <a:pt x="820067" y="935215"/>
                  <a:pt x="845389" y="940279"/>
                </a:cubicBezTo>
                <a:cubicBezTo>
                  <a:pt x="909302" y="982888"/>
                  <a:pt x="822537" y="929788"/>
                  <a:pt x="957532" y="974785"/>
                </a:cubicBezTo>
                <a:cubicBezTo>
                  <a:pt x="1031582" y="999467"/>
                  <a:pt x="913701" y="961670"/>
                  <a:pt x="1035170" y="992038"/>
                </a:cubicBezTo>
                <a:cubicBezTo>
                  <a:pt x="1052813" y="996449"/>
                  <a:pt x="1069095" y="1005725"/>
                  <a:pt x="1086928" y="1009291"/>
                </a:cubicBezTo>
                <a:cubicBezTo>
                  <a:pt x="1116567" y="1015219"/>
                  <a:pt x="1136147" y="1018423"/>
                  <a:pt x="1164566" y="1026543"/>
                </a:cubicBezTo>
                <a:cubicBezTo>
                  <a:pt x="1173309" y="1029041"/>
                  <a:pt x="1181623" y="1032965"/>
                  <a:pt x="1190445" y="1035170"/>
                </a:cubicBezTo>
                <a:cubicBezTo>
                  <a:pt x="1204669" y="1038726"/>
                  <a:pt x="1219094" y="1041509"/>
                  <a:pt x="1233577" y="1043796"/>
                </a:cubicBezTo>
                <a:cubicBezTo>
                  <a:pt x="1273745" y="1050138"/>
                  <a:pt x="1354347" y="1061049"/>
                  <a:pt x="1354347" y="1061049"/>
                </a:cubicBezTo>
                <a:cubicBezTo>
                  <a:pt x="1419991" y="1093871"/>
                  <a:pt x="1364168" y="1071078"/>
                  <a:pt x="1475117" y="1086928"/>
                </a:cubicBezTo>
                <a:cubicBezTo>
                  <a:pt x="1507063" y="1091492"/>
                  <a:pt x="1529364" y="1104804"/>
                  <a:pt x="1561381" y="1112808"/>
                </a:cubicBezTo>
                <a:lnTo>
                  <a:pt x="1595887" y="1121434"/>
                </a:lnTo>
                <a:cubicBezTo>
                  <a:pt x="1645681" y="1154631"/>
                  <a:pt x="1601135" y="1130505"/>
                  <a:pt x="1690777" y="1147313"/>
                </a:cubicBezTo>
                <a:cubicBezTo>
                  <a:pt x="1714083" y="1151683"/>
                  <a:pt x="1759789" y="1164566"/>
                  <a:pt x="1759789" y="1164566"/>
                </a:cubicBezTo>
                <a:cubicBezTo>
                  <a:pt x="1730526" y="1145057"/>
                  <a:pt x="1741240" y="1154644"/>
                  <a:pt x="1725283" y="113868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8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그래픽에서 문자열을 출력하는 방법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8741" y="2184485"/>
            <a:ext cx="7944928" cy="627726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Century Schoolbook" panose="02040604050505020304" pitchFamily="18" charset="0"/>
              </a:rPr>
              <a:t>t.write</a:t>
            </a:r>
            <a:r>
              <a:rPr lang="en-US" altLang="ko-KR" dirty="0">
                <a:latin typeface="Century Schoolbook" panose="02040604050505020304" pitchFamily="18" charset="0"/>
              </a:rPr>
              <a:t>("</a:t>
            </a:r>
            <a:r>
              <a:rPr lang="ko-KR" altLang="en-US" dirty="0">
                <a:latin typeface="Century Schoolbook" panose="02040604050505020304" pitchFamily="18" charset="0"/>
              </a:rPr>
              <a:t>안녕하세요</a:t>
            </a:r>
            <a:r>
              <a:rPr lang="en-US" altLang="ko-KR" dirty="0">
                <a:latin typeface="Century Schoolbook" panose="02040604050505020304" pitchFamily="18" charset="0"/>
              </a:rPr>
              <a:t>? </a:t>
            </a:r>
            <a:r>
              <a:rPr lang="ko-KR" altLang="en-US" dirty="0" err="1">
                <a:latin typeface="Century Schoolbook" panose="02040604050505020304" pitchFamily="18" charset="0"/>
              </a:rPr>
              <a:t>터틀</a:t>
            </a:r>
            <a:r>
              <a:rPr lang="ko-KR" altLang="en-US" dirty="0">
                <a:latin typeface="Century Schoolbook" panose="02040604050505020304" pitchFamily="18" charset="0"/>
              </a:rPr>
              <a:t> </a:t>
            </a:r>
            <a:r>
              <a:rPr lang="ko-KR" altLang="en-US" dirty="0" err="1">
                <a:latin typeface="Century Schoolbook" panose="02040604050505020304" pitchFamily="18" charset="0"/>
              </a:rPr>
              <a:t>인사드립니다</a:t>
            </a:r>
            <a:r>
              <a:rPr lang="en-US" altLang="ko-KR" dirty="0">
                <a:latin typeface="Century Schoolbook" panose="02040604050505020304" pitchFamily="18" charset="0"/>
              </a:rPr>
              <a:t>.")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260785" y="2846717"/>
            <a:ext cx="1759789" cy="1164566"/>
          </a:xfrm>
          <a:custGeom>
            <a:avLst/>
            <a:gdLst>
              <a:gd name="connsiteX0" fmla="*/ 0 w 1759789"/>
              <a:gd name="connsiteY0" fmla="*/ 0 h 1164566"/>
              <a:gd name="connsiteX1" fmla="*/ 17253 w 1759789"/>
              <a:gd name="connsiteY1" fmla="*/ 86264 h 1164566"/>
              <a:gd name="connsiteX2" fmla="*/ 34506 w 1759789"/>
              <a:gd name="connsiteY2" fmla="*/ 120770 h 1164566"/>
              <a:gd name="connsiteX3" fmla="*/ 51758 w 1759789"/>
              <a:gd name="connsiteY3" fmla="*/ 163902 h 1164566"/>
              <a:gd name="connsiteX4" fmla="*/ 69011 w 1759789"/>
              <a:gd name="connsiteY4" fmla="*/ 224287 h 1164566"/>
              <a:gd name="connsiteX5" fmla="*/ 86264 w 1759789"/>
              <a:gd name="connsiteY5" fmla="*/ 276045 h 1164566"/>
              <a:gd name="connsiteX6" fmla="*/ 103517 w 1759789"/>
              <a:gd name="connsiteY6" fmla="*/ 379562 h 1164566"/>
              <a:gd name="connsiteX7" fmla="*/ 112143 w 1759789"/>
              <a:gd name="connsiteY7" fmla="*/ 422694 h 1164566"/>
              <a:gd name="connsiteX8" fmla="*/ 129396 w 1759789"/>
              <a:gd name="connsiteY8" fmla="*/ 457200 h 1164566"/>
              <a:gd name="connsiteX9" fmla="*/ 189781 w 1759789"/>
              <a:gd name="connsiteY9" fmla="*/ 543464 h 1164566"/>
              <a:gd name="connsiteX10" fmla="*/ 232913 w 1759789"/>
              <a:gd name="connsiteY10" fmla="*/ 577970 h 1164566"/>
              <a:gd name="connsiteX11" fmla="*/ 250166 w 1759789"/>
              <a:gd name="connsiteY11" fmla="*/ 603849 h 1164566"/>
              <a:gd name="connsiteX12" fmla="*/ 276045 w 1759789"/>
              <a:gd name="connsiteY12" fmla="*/ 621102 h 1164566"/>
              <a:gd name="connsiteX13" fmla="*/ 353683 w 1759789"/>
              <a:gd name="connsiteY13" fmla="*/ 690113 h 1164566"/>
              <a:gd name="connsiteX14" fmla="*/ 439947 w 1759789"/>
              <a:gd name="connsiteY14" fmla="*/ 741872 h 1164566"/>
              <a:gd name="connsiteX15" fmla="*/ 474453 w 1759789"/>
              <a:gd name="connsiteY15" fmla="*/ 767751 h 1164566"/>
              <a:gd name="connsiteX16" fmla="*/ 517585 w 1759789"/>
              <a:gd name="connsiteY16" fmla="*/ 785004 h 1164566"/>
              <a:gd name="connsiteX17" fmla="*/ 577970 w 1759789"/>
              <a:gd name="connsiteY17" fmla="*/ 828136 h 1164566"/>
              <a:gd name="connsiteX18" fmla="*/ 646981 w 1759789"/>
              <a:gd name="connsiteY18" fmla="*/ 854015 h 1164566"/>
              <a:gd name="connsiteX19" fmla="*/ 715992 w 1759789"/>
              <a:gd name="connsiteY19" fmla="*/ 888521 h 1164566"/>
              <a:gd name="connsiteX20" fmla="*/ 776377 w 1759789"/>
              <a:gd name="connsiteY20" fmla="*/ 923026 h 1164566"/>
              <a:gd name="connsiteX21" fmla="*/ 845389 w 1759789"/>
              <a:gd name="connsiteY21" fmla="*/ 940279 h 1164566"/>
              <a:gd name="connsiteX22" fmla="*/ 957532 w 1759789"/>
              <a:gd name="connsiteY22" fmla="*/ 974785 h 1164566"/>
              <a:gd name="connsiteX23" fmla="*/ 1035170 w 1759789"/>
              <a:gd name="connsiteY23" fmla="*/ 992038 h 1164566"/>
              <a:gd name="connsiteX24" fmla="*/ 1086928 w 1759789"/>
              <a:gd name="connsiteY24" fmla="*/ 1009291 h 1164566"/>
              <a:gd name="connsiteX25" fmla="*/ 1164566 w 1759789"/>
              <a:gd name="connsiteY25" fmla="*/ 1026543 h 1164566"/>
              <a:gd name="connsiteX26" fmla="*/ 1190445 w 1759789"/>
              <a:gd name="connsiteY26" fmla="*/ 1035170 h 1164566"/>
              <a:gd name="connsiteX27" fmla="*/ 1233577 w 1759789"/>
              <a:gd name="connsiteY27" fmla="*/ 1043796 h 1164566"/>
              <a:gd name="connsiteX28" fmla="*/ 1354347 w 1759789"/>
              <a:gd name="connsiteY28" fmla="*/ 1061049 h 1164566"/>
              <a:gd name="connsiteX29" fmla="*/ 1475117 w 1759789"/>
              <a:gd name="connsiteY29" fmla="*/ 1086928 h 1164566"/>
              <a:gd name="connsiteX30" fmla="*/ 1561381 w 1759789"/>
              <a:gd name="connsiteY30" fmla="*/ 1112808 h 1164566"/>
              <a:gd name="connsiteX31" fmla="*/ 1595887 w 1759789"/>
              <a:gd name="connsiteY31" fmla="*/ 1121434 h 1164566"/>
              <a:gd name="connsiteX32" fmla="*/ 1690777 w 1759789"/>
              <a:gd name="connsiteY32" fmla="*/ 1147313 h 1164566"/>
              <a:gd name="connsiteX33" fmla="*/ 1759789 w 1759789"/>
              <a:gd name="connsiteY33" fmla="*/ 1164566 h 1164566"/>
              <a:gd name="connsiteX34" fmla="*/ 1725283 w 1759789"/>
              <a:gd name="connsiteY34" fmla="*/ 1138687 h 116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59789" h="1164566">
                <a:moveTo>
                  <a:pt x="0" y="0"/>
                </a:moveTo>
                <a:cubicBezTo>
                  <a:pt x="2983" y="17896"/>
                  <a:pt x="9530" y="65670"/>
                  <a:pt x="17253" y="86264"/>
                </a:cubicBezTo>
                <a:cubicBezTo>
                  <a:pt x="21768" y="98305"/>
                  <a:pt x="29283" y="109019"/>
                  <a:pt x="34506" y="120770"/>
                </a:cubicBezTo>
                <a:cubicBezTo>
                  <a:pt x="40795" y="134920"/>
                  <a:pt x="46321" y="149403"/>
                  <a:pt x="51758" y="163902"/>
                </a:cubicBezTo>
                <a:cubicBezTo>
                  <a:pt x="66260" y="202575"/>
                  <a:pt x="55408" y="178943"/>
                  <a:pt x="69011" y="224287"/>
                </a:cubicBezTo>
                <a:cubicBezTo>
                  <a:pt x="74237" y="241706"/>
                  <a:pt x="81038" y="258626"/>
                  <a:pt x="86264" y="276045"/>
                </a:cubicBezTo>
                <a:cubicBezTo>
                  <a:pt x="99957" y="321689"/>
                  <a:pt x="94505" y="320985"/>
                  <a:pt x="103517" y="379562"/>
                </a:cubicBezTo>
                <a:cubicBezTo>
                  <a:pt x="105746" y="394054"/>
                  <a:pt x="107507" y="408784"/>
                  <a:pt x="112143" y="422694"/>
                </a:cubicBezTo>
                <a:cubicBezTo>
                  <a:pt x="116210" y="434894"/>
                  <a:pt x="122780" y="446173"/>
                  <a:pt x="129396" y="457200"/>
                </a:cubicBezTo>
                <a:cubicBezTo>
                  <a:pt x="133621" y="464241"/>
                  <a:pt x="177987" y="531670"/>
                  <a:pt x="189781" y="543464"/>
                </a:cubicBezTo>
                <a:cubicBezTo>
                  <a:pt x="202800" y="556483"/>
                  <a:pt x="219894" y="564951"/>
                  <a:pt x="232913" y="577970"/>
                </a:cubicBezTo>
                <a:cubicBezTo>
                  <a:pt x="240244" y="585301"/>
                  <a:pt x="242835" y="596518"/>
                  <a:pt x="250166" y="603849"/>
                </a:cubicBezTo>
                <a:cubicBezTo>
                  <a:pt x="257497" y="611180"/>
                  <a:pt x="268173" y="614355"/>
                  <a:pt x="276045" y="621102"/>
                </a:cubicBezTo>
                <a:cubicBezTo>
                  <a:pt x="324687" y="662795"/>
                  <a:pt x="296585" y="652048"/>
                  <a:pt x="353683" y="690113"/>
                </a:cubicBezTo>
                <a:cubicBezTo>
                  <a:pt x="381585" y="708714"/>
                  <a:pt x="413120" y="721752"/>
                  <a:pt x="439947" y="741872"/>
                </a:cubicBezTo>
                <a:cubicBezTo>
                  <a:pt x="451449" y="750498"/>
                  <a:pt x="461885" y="760769"/>
                  <a:pt x="474453" y="767751"/>
                </a:cubicBezTo>
                <a:cubicBezTo>
                  <a:pt x="487989" y="775271"/>
                  <a:pt x="504049" y="777484"/>
                  <a:pt x="517585" y="785004"/>
                </a:cubicBezTo>
                <a:cubicBezTo>
                  <a:pt x="552768" y="804550"/>
                  <a:pt x="545620" y="811961"/>
                  <a:pt x="577970" y="828136"/>
                </a:cubicBezTo>
                <a:cubicBezTo>
                  <a:pt x="700346" y="889324"/>
                  <a:pt x="564836" y="816676"/>
                  <a:pt x="646981" y="854015"/>
                </a:cubicBezTo>
                <a:cubicBezTo>
                  <a:pt x="670395" y="864658"/>
                  <a:pt x="694592" y="874255"/>
                  <a:pt x="715992" y="888521"/>
                </a:cubicBezTo>
                <a:cubicBezTo>
                  <a:pt x="741984" y="905848"/>
                  <a:pt x="745731" y="909892"/>
                  <a:pt x="776377" y="923026"/>
                </a:cubicBezTo>
                <a:cubicBezTo>
                  <a:pt x="799591" y="932975"/>
                  <a:pt x="820067" y="935215"/>
                  <a:pt x="845389" y="940279"/>
                </a:cubicBezTo>
                <a:cubicBezTo>
                  <a:pt x="909302" y="982888"/>
                  <a:pt x="822537" y="929788"/>
                  <a:pt x="957532" y="974785"/>
                </a:cubicBezTo>
                <a:cubicBezTo>
                  <a:pt x="1031582" y="999467"/>
                  <a:pt x="913701" y="961670"/>
                  <a:pt x="1035170" y="992038"/>
                </a:cubicBezTo>
                <a:cubicBezTo>
                  <a:pt x="1052813" y="996449"/>
                  <a:pt x="1069095" y="1005725"/>
                  <a:pt x="1086928" y="1009291"/>
                </a:cubicBezTo>
                <a:cubicBezTo>
                  <a:pt x="1116567" y="1015219"/>
                  <a:pt x="1136147" y="1018423"/>
                  <a:pt x="1164566" y="1026543"/>
                </a:cubicBezTo>
                <a:cubicBezTo>
                  <a:pt x="1173309" y="1029041"/>
                  <a:pt x="1181623" y="1032965"/>
                  <a:pt x="1190445" y="1035170"/>
                </a:cubicBezTo>
                <a:cubicBezTo>
                  <a:pt x="1204669" y="1038726"/>
                  <a:pt x="1219094" y="1041509"/>
                  <a:pt x="1233577" y="1043796"/>
                </a:cubicBezTo>
                <a:cubicBezTo>
                  <a:pt x="1273745" y="1050138"/>
                  <a:pt x="1354347" y="1061049"/>
                  <a:pt x="1354347" y="1061049"/>
                </a:cubicBezTo>
                <a:cubicBezTo>
                  <a:pt x="1419991" y="1093871"/>
                  <a:pt x="1364168" y="1071078"/>
                  <a:pt x="1475117" y="1086928"/>
                </a:cubicBezTo>
                <a:cubicBezTo>
                  <a:pt x="1507063" y="1091492"/>
                  <a:pt x="1529364" y="1104804"/>
                  <a:pt x="1561381" y="1112808"/>
                </a:cubicBezTo>
                <a:lnTo>
                  <a:pt x="1595887" y="1121434"/>
                </a:lnTo>
                <a:cubicBezTo>
                  <a:pt x="1645681" y="1154631"/>
                  <a:pt x="1601135" y="1130505"/>
                  <a:pt x="1690777" y="1147313"/>
                </a:cubicBezTo>
                <a:cubicBezTo>
                  <a:pt x="1714083" y="1151683"/>
                  <a:pt x="1759789" y="1164566"/>
                  <a:pt x="1759789" y="1164566"/>
                </a:cubicBezTo>
                <a:cubicBezTo>
                  <a:pt x="1730526" y="1145057"/>
                  <a:pt x="1741240" y="1154644"/>
                  <a:pt x="1725283" y="113868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94" y="4011283"/>
            <a:ext cx="49053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14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4" y="5583178"/>
            <a:ext cx="8755811" cy="98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1" y="1365002"/>
            <a:ext cx="6032973" cy="42181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889" y="3160952"/>
            <a:ext cx="2672111" cy="24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1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문자열에서 개별 문자들을 </a:t>
            </a:r>
            <a:r>
              <a:rPr lang="ko-KR" altLang="en-US" dirty="0" smtClean="0"/>
              <a:t>추출하려면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인덱스라는 번호를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개별 문자 추출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72" y="2376217"/>
            <a:ext cx="52006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9345" y="4910432"/>
            <a:ext cx="7944928" cy="627726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Century Schoolbook" panose="02040604050505020304" pitchFamily="18" charset="0"/>
              </a:rPr>
              <a:t>s = "Monty Python"</a:t>
            </a:r>
          </a:p>
          <a:p>
            <a:r>
              <a:rPr lang="en-US" altLang="ko-KR" dirty="0">
                <a:latin typeface="Century Schoolbook" panose="02040604050505020304" pitchFamily="18" charset="0"/>
              </a:rPr>
              <a:t>print(s[6:10])</a:t>
            </a:r>
            <a:endParaRPr lang="ko-KR" altLang="en-US" dirty="0">
              <a:latin typeface="Century Schoolbook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345" y="5793883"/>
            <a:ext cx="7944928" cy="42576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/>
              <a:t>Pyth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18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사용할 수 있는 자료의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3073159"/>
            <a:ext cx="41338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77" y="1619250"/>
            <a:ext cx="5734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1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주민등록번호 앞 </a:t>
            </a:r>
            <a:r>
              <a:rPr lang="en-US" altLang="ko-KR" dirty="0" smtClean="0"/>
              <a:t>6</a:t>
            </a:r>
            <a:r>
              <a:rPr lang="ko-KR" altLang="en-US" dirty="0" smtClean="0"/>
              <a:t>자리를 입력으로 받아서</a:t>
            </a:r>
            <a:r>
              <a:rPr lang="en-US" altLang="ko-KR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당신은 </a:t>
            </a:r>
            <a:r>
              <a:rPr lang="en-US" altLang="ko-KR" dirty="0" smtClean="0"/>
              <a:t>##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##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##</a:t>
            </a:r>
            <a:r>
              <a:rPr lang="ko-KR" altLang="en-US" dirty="0" smtClean="0"/>
              <a:t>일 생입니다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를 출력하시오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4157036"/>
            <a:ext cx="6300817" cy="8920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080" y="39723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76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2169825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사용자가 문자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이루어진 기호를 입력한다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중간에 들어갈 문자열을 입력 받아서 위 두 기호 사이에 삽입한 결과를 출력하는 프로그램을 작성하시오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000" y="454542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07" y="4725327"/>
            <a:ext cx="5099764" cy="9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53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특수 문자열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52" y="1551497"/>
            <a:ext cx="54292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9345" y="4468483"/>
            <a:ext cx="7944928" cy="1095554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Century Schoolbook" panose="02040604050505020304" pitchFamily="18" charset="0"/>
              </a:rPr>
              <a:t>&gt;&gt;&gt; print("</a:t>
            </a:r>
            <a:r>
              <a:rPr lang="ko-KR" altLang="en-US" dirty="0">
                <a:latin typeface="Century Schoolbook" panose="02040604050505020304" pitchFamily="18" charset="0"/>
              </a:rPr>
              <a:t>말 한마디로</a:t>
            </a:r>
            <a:r>
              <a:rPr lang="en-US" altLang="ko-KR" dirty="0">
                <a:latin typeface="Century Schoolbook" panose="02040604050505020304" pitchFamily="18" charset="0"/>
              </a:rPr>
              <a:t>\n</a:t>
            </a:r>
            <a:r>
              <a:rPr lang="ko-KR" altLang="en-US" dirty="0">
                <a:latin typeface="Century Schoolbook" panose="02040604050505020304" pitchFamily="18" charset="0"/>
              </a:rPr>
              <a:t>천 냥 빚을 갚는다</a:t>
            </a:r>
            <a:r>
              <a:rPr lang="en-US" altLang="ko-KR" dirty="0">
                <a:latin typeface="Century Schoolbook" panose="02040604050505020304" pitchFamily="18" charset="0"/>
              </a:rPr>
              <a:t>")</a:t>
            </a:r>
          </a:p>
          <a:p>
            <a:r>
              <a:rPr lang="ko-KR" altLang="en-US" dirty="0">
                <a:latin typeface="Century Schoolbook" panose="02040604050505020304" pitchFamily="18" charset="0"/>
              </a:rPr>
              <a:t>말 한마디로</a:t>
            </a:r>
          </a:p>
          <a:p>
            <a:r>
              <a:rPr lang="ko-KR" altLang="en-US" dirty="0">
                <a:latin typeface="Century Schoolbook" panose="02040604050505020304" pitchFamily="18" charset="0"/>
              </a:rPr>
              <a:t>천 냥 빚을 갚는다</a:t>
            </a:r>
          </a:p>
        </p:txBody>
      </p:sp>
    </p:spTree>
    <p:extLst>
      <p:ext uri="{BB962C8B-B14F-4D97-AF65-F5344CB8AC3E}">
        <p14:creationId xmlns:p14="http://schemas.microsoft.com/office/powerpoint/2010/main" val="331788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이름을 입력으로 받아서 다음과 같은 문장을 출력하는 </a:t>
            </a:r>
            <a:r>
              <a:rPr lang="ko-KR" altLang="en-US" dirty="0" smtClean="0"/>
              <a:t>프로그램을 작성하시오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000" y="454542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04" y="4545424"/>
            <a:ext cx="4946063" cy="1553799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140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변수를 사용하여 사용자의 이름과 나이를 문자열 형태로 기억했다가 출력할 때 사용하는 </a:t>
            </a:r>
            <a:r>
              <a:rPr lang="ko-KR" altLang="en-US" dirty="0" smtClean="0"/>
              <a:t>프로그램을 작성해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문자열의 길이를 계산할 때는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(s)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친근하게 대화하는 프로그램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12" y="2666192"/>
            <a:ext cx="70866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1" y="1408654"/>
            <a:ext cx="6257236" cy="3265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14432"/>
            <a:ext cx="8229600" cy="156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44368" y="2095742"/>
            <a:ext cx="168629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줄바꿈</a:t>
            </a:r>
            <a:r>
              <a:rPr lang="ko-KR" altLang="en-US" sz="1600" dirty="0" smtClean="0"/>
              <a:t> 문자 대신에 스페이스 출력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644959" y="2449686"/>
            <a:ext cx="1163782" cy="3771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저장하는 변수를 사용하여 사용자가 입력하는 오늘의 연도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일을 모두 </a:t>
            </a:r>
            <a:r>
              <a:rPr lang="ko-KR" altLang="en-US" dirty="0" smtClean="0"/>
              <a:t>합하여 화면에 </a:t>
            </a:r>
            <a:r>
              <a:rPr lang="ko-KR" altLang="en-US" dirty="0"/>
              <a:t>출력하는 프로그램을 </a:t>
            </a:r>
            <a:r>
              <a:rPr lang="ko-KR" altLang="en-US" dirty="0" smtClean="0"/>
              <a:t>작성해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연</a:t>
            </a:r>
            <a:r>
              <a:rPr lang="en-US" altLang="ko-KR" b="0" dirty="0"/>
              <a:t>, </a:t>
            </a:r>
            <a:r>
              <a:rPr lang="ko-KR" altLang="en-US" b="0" dirty="0"/>
              <a:t>월</a:t>
            </a:r>
            <a:r>
              <a:rPr lang="en-US" altLang="ko-KR" b="0" dirty="0"/>
              <a:t>, </a:t>
            </a:r>
            <a:r>
              <a:rPr lang="ko-KR" altLang="en-US" b="0" dirty="0"/>
              <a:t>일을 합하여 출력하기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2" y="2868463"/>
            <a:ext cx="85629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2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94" y="2054230"/>
            <a:ext cx="7405412" cy="1615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29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자신이 </a:t>
            </a:r>
            <a:r>
              <a:rPr lang="en-US" altLang="ko-KR" dirty="0" smtClean="0"/>
              <a:t>2050</a:t>
            </a:r>
            <a:r>
              <a:rPr lang="ko-KR" altLang="en-US" dirty="0"/>
              <a:t>년에 몇 살이 될 것인지를 계산하는 프로그램을 </a:t>
            </a:r>
            <a:r>
              <a:rPr lang="ko-KR" altLang="en-US" dirty="0" smtClean="0"/>
              <a:t>작성해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/>
              <a:t>2050</a:t>
            </a:r>
            <a:r>
              <a:rPr lang="ko-KR" altLang="en-US" b="0" dirty="0"/>
              <a:t>년에는 몇 살이 될까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566988"/>
            <a:ext cx="8238239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1" y="4564579"/>
            <a:ext cx="6706831" cy="17620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67996" y="5026712"/>
            <a:ext cx="2018804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time()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1970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일부터 현재까지 흘러온 초를 반환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62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48" y="2179529"/>
            <a:ext cx="6979103" cy="2664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65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ko-KR" altLang="en-US" dirty="0"/>
              <a:t>변수에 어떤 종류의 자료도 저장할 수 있다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 err="1" smtClean="0"/>
              <a:t>파이썬과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자료형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234" y="2561170"/>
            <a:ext cx="5900468" cy="1856125"/>
          </a:xfrm>
          <a:prstGeom prst="roundRect">
            <a:avLst>
              <a:gd name="adj" fmla="val 9556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print("x =", x)</a:t>
            </a:r>
          </a:p>
          <a:p>
            <a:r>
              <a:rPr lang="en-US" altLang="ko-KR" dirty="0"/>
              <a:t>x = 3.14</a:t>
            </a:r>
          </a:p>
          <a:p>
            <a:r>
              <a:rPr lang="en-US" altLang="ko-KR" dirty="0"/>
              <a:t>print("x =", x)</a:t>
            </a:r>
          </a:p>
          <a:p>
            <a:r>
              <a:rPr lang="en-US" altLang="ko-KR" dirty="0"/>
              <a:t>x = "Hello World!"</a:t>
            </a:r>
          </a:p>
          <a:p>
            <a:r>
              <a:rPr lang="en-US" altLang="ko-KR" dirty="0"/>
              <a:t>print("x =", x)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234" y="4698328"/>
            <a:ext cx="5900468" cy="102155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x = 10</a:t>
            </a:r>
          </a:p>
          <a:p>
            <a:r>
              <a:rPr lang="en-US" altLang="ko-KR" dirty="0"/>
              <a:t>x = 3.14</a:t>
            </a:r>
          </a:p>
          <a:p>
            <a:r>
              <a:rPr lang="en-US" altLang="ko-KR" dirty="0"/>
              <a:t>x = Hello World!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0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당신이 몇 살 때 년도를 알고 싶습니까</a:t>
            </a:r>
            <a:r>
              <a:rPr lang="en-US" altLang="ko-KR" dirty="0"/>
              <a:t>?” (</a:t>
            </a:r>
            <a:r>
              <a:rPr lang="ko-KR" altLang="en-US" dirty="0"/>
              <a:t>입력</a:t>
            </a:r>
            <a:r>
              <a:rPr lang="en-US" altLang="ko-KR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“</a:t>
            </a:r>
            <a:r>
              <a:rPr lang="ko-KR" altLang="en-US" dirty="0"/>
              <a:t>당신이 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살 때는 </a:t>
            </a:r>
            <a:r>
              <a:rPr lang="en-US" altLang="ko-KR" dirty="0"/>
              <a:t>####</a:t>
            </a:r>
            <a:r>
              <a:rPr lang="ko-KR" altLang="en-US" dirty="0"/>
              <a:t>년 입니다</a:t>
            </a:r>
            <a:r>
              <a:rPr lang="en-US" altLang="ko-KR" dirty="0"/>
              <a:t>＂</a:t>
            </a:r>
            <a:r>
              <a:rPr lang="ko-KR" altLang="en-US" dirty="0"/>
              <a:t>를 </a:t>
            </a:r>
            <a:r>
              <a:rPr lang="ko-KR" altLang="en-US" dirty="0" smtClean="0"/>
              <a:t>출력하시오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0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(list): </a:t>
            </a:r>
            <a:r>
              <a:rPr lang="ko-KR" altLang="en-US" dirty="0" smtClean="0"/>
              <a:t>여러 </a:t>
            </a:r>
            <a:r>
              <a:rPr lang="ko-KR" altLang="en-US" dirty="0"/>
              <a:t>개의 자료들을 모아서 하나의 묶음으로 </a:t>
            </a:r>
            <a:r>
              <a:rPr lang="ko-KR" altLang="en-US" dirty="0" smtClean="0"/>
              <a:t>저장하는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622428"/>
            <a:ext cx="8229600" cy="759125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/>
              <a:t>slist</a:t>
            </a:r>
            <a:r>
              <a:rPr lang="en-US" altLang="ko-KR" dirty="0"/>
              <a:t> = [ '</a:t>
            </a:r>
            <a:r>
              <a:rPr lang="ko-KR" altLang="en-US" dirty="0"/>
              <a:t>영어</a:t>
            </a:r>
            <a:r>
              <a:rPr lang="en-US" altLang="ko-KR" dirty="0"/>
              <a:t>', '</a:t>
            </a:r>
            <a:r>
              <a:rPr lang="ko-KR" altLang="en-US" dirty="0"/>
              <a:t>수학</a:t>
            </a:r>
            <a:r>
              <a:rPr lang="en-US" altLang="ko-KR" dirty="0"/>
              <a:t>', '</a:t>
            </a:r>
            <a:r>
              <a:rPr lang="ko-KR" altLang="en-US" dirty="0"/>
              <a:t>사회</a:t>
            </a:r>
            <a:r>
              <a:rPr lang="en-US" altLang="ko-KR" dirty="0"/>
              <a:t>', '</a:t>
            </a:r>
            <a:r>
              <a:rPr lang="ko-KR" altLang="en-US" dirty="0"/>
              <a:t>과학</a:t>
            </a:r>
            <a:r>
              <a:rPr lang="en-US" altLang="ko-KR" dirty="0"/>
              <a:t>' ]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30" y="3531171"/>
            <a:ext cx="6039479" cy="18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05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공백 리스트를 생성한 후에 코드로 리스트에 값을 </a:t>
            </a:r>
            <a:r>
              <a:rPr lang="ko-KR" altLang="en-US" dirty="0" smtClean="0"/>
              <a:t>추가하는 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리스트에 항목을 동적으로 추가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622428"/>
            <a:ext cx="8229600" cy="2156606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list = []</a:t>
            </a:r>
          </a:p>
          <a:p>
            <a:r>
              <a:rPr lang="en-US" altLang="ko-KR" dirty="0" err="1"/>
              <a:t>list.append</a:t>
            </a:r>
            <a:r>
              <a:rPr lang="en-US" altLang="ko-KR" dirty="0"/>
              <a:t>(1)</a:t>
            </a:r>
          </a:p>
          <a:p>
            <a:r>
              <a:rPr lang="en-US" altLang="ko-KR" dirty="0" err="1"/>
              <a:t>list.append</a:t>
            </a:r>
            <a:r>
              <a:rPr lang="en-US" altLang="ko-KR" dirty="0"/>
              <a:t>(2)</a:t>
            </a:r>
          </a:p>
          <a:p>
            <a:r>
              <a:rPr lang="en-US" altLang="ko-KR" dirty="0" err="1"/>
              <a:t>list.append</a:t>
            </a:r>
            <a:r>
              <a:rPr lang="en-US" altLang="ko-KR" dirty="0"/>
              <a:t>(6)</a:t>
            </a:r>
          </a:p>
          <a:p>
            <a:r>
              <a:rPr lang="en-US" altLang="ko-KR" dirty="0" err="1"/>
              <a:t>list.append</a:t>
            </a:r>
            <a:r>
              <a:rPr lang="en-US" altLang="ko-KR" dirty="0"/>
              <a:t>(3)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print(list)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95222" y="4905362"/>
            <a:ext cx="8212347" cy="66730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[1, 2, 6, 3]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077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요소 접근하기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69" y="1544125"/>
            <a:ext cx="8229600" cy="836766"/>
          </a:xfrm>
          <a:prstGeom prst="roundRect">
            <a:avLst>
              <a:gd name="adj" fmla="val 9592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/>
              <a:t>slist</a:t>
            </a:r>
            <a:r>
              <a:rPr lang="en-US" altLang="ko-KR" dirty="0"/>
              <a:t> = [ '</a:t>
            </a:r>
            <a:r>
              <a:rPr lang="ko-KR" altLang="en-US" dirty="0"/>
              <a:t>영어</a:t>
            </a:r>
            <a:r>
              <a:rPr lang="en-US" altLang="ko-KR" dirty="0"/>
              <a:t>', '</a:t>
            </a:r>
            <a:r>
              <a:rPr lang="ko-KR" altLang="en-US" dirty="0"/>
              <a:t>수학</a:t>
            </a:r>
            <a:r>
              <a:rPr lang="en-US" altLang="ko-KR" dirty="0"/>
              <a:t>', '</a:t>
            </a:r>
            <a:r>
              <a:rPr lang="ko-KR" altLang="en-US" dirty="0"/>
              <a:t>사회</a:t>
            </a:r>
            <a:r>
              <a:rPr lang="en-US" altLang="ko-KR" dirty="0"/>
              <a:t>', '</a:t>
            </a:r>
            <a:r>
              <a:rPr lang="ko-KR" altLang="en-US" dirty="0"/>
              <a:t>과학</a:t>
            </a:r>
            <a:r>
              <a:rPr lang="en-US" altLang="ko-KR" dirty="0"/>
              <a:t>' 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slist</a:t>
            </a:r>
            <a:r>
              <a:rPr lang="en-US" altLang="ko-KR" dirty="0"/>
              <a:t>[0])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969" y="2593482"/>
            <a:ext cx="8212347" cy="667302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영어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30" y="3531171"/>
            <a:ext cx="6039479" cy="18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558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1754326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정수를 입력으로 받아서 리스트에 저장한다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리스트에 저장된 정수들의 합을 출력하는 프로그램을 작성하시오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54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제일 친한 친구 </a:t>
            </a:r>
            <a:r>
              <a:rPr lang="en-US" altLang="ko-KR" dirty="0"/>
              <a:t>5</a:t>
            </a:r>
            <a:r>
              <a:rPr lang="ko-KR" altLang="en-US" dirty="0"/>
              <a:t>명의 이름을 리스트에 저장했다가 출력하는 프로그램을 </a:t>
            </a:r>
            <a:r>
              <a:rPr lang="ko-KR" altLang="en-US" dirty="0" smtClean="0"/>
              <a:t>작성하자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친구들의 리스트 생성하기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2564201"/>
            <a:ext cx="72866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3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1" y="1419291"/>
            <a:ext cx="5644178" cy="5015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245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리스트에 색상을 문자열로 저장하였다가 하나씩 꺼내서 거북이의 채우기 색상으로 </a:t>
            </a:r>
            <a:r>
              <a:rPr lang="ko-KR" altLang="en-US" dirty="0" smtClean="0"/>
              <a:t>설정하고 원을 그려 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리스트에 저장된 색상으로 </a:t>
            </a:r>
            <a:r>
              <a:rPr lang="ko-KR" altLang="en-US" b="0" dirty="0" err="1"/>
              <a:t>원그리기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52" y="153510"/>
            <a:ext cx="1107799" cy="989490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32" y="2721725"/>
            <a:ext cx="48387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2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04" y="1268181"/>
            <a:ext cx="5838020" cy="5224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24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9080" y="2030681"/>
            <a:ext cx="7594270" cy="2169825"/>
          </a:xfrm>
          <a:prstGeom prst="rect">
            <a:avLst/>
          </a:prstGeom>
          <a:solidFill>
            <a:srgbClr val="DEEEF6"/>
          </a:solidFill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사용자가 입력하는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좌표 </a:t>
            </a:r>
            <a:r>
              <a:rPr lang="en-US" altLang="ko-KR" dirty="0" smtClean="0"/>
              <a:t>(x1, y1), (x2, y2), (x3, y3)</a:t>
            </a:r>
            <a:r>
              <a:rPr lang="ko-KR" altLang="en-US" dirty="0" smtClean="0"/>
              <a:t>를 리스트에 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거북이가 </a:t>
            </a:r>
            <a:r>
              <a:rPr lang="en-US" altLang="ko-KR" dirty="0" smtClean="0"/>
              <a:t>(x1, y1)</a:t>
            </a:r>
            <a:r>
              <a:rPr lang="en-US" altLang="ko-KR" dirty="0" smtClean="0">
                <a:sym typeface="Wingdings" panose="05000000000000000000" pitchFamily="2" charset="2"/>
              </a:rPr>
              <a:t>(x2, y2)(x3, y3) </a:t>
            </a:r>
            <a:r>
              <a:rPr lang="ko-KR" altLang="en-US" dirty="0" smtClean="0">
                <a:sym typeface="Wingdings" panose="05000000000000000000" pitchFamily="2" charset="2"/>
              </a:rPr>
              <a:t>로 이동하는 프로그램을 작성하시오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114689"/>
            <a:ext cx="914528" cy="657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486" y="2114689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5"/>
                </a:solidFill>
              </a:rPr>
              <a:t>도전문제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000" y="454542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85" y="4730090"/>
            <a:ext cx="2847091" cy="16572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14" y="4730090"/>
            <a:ext cx="2678722" cy="16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컴퓨터에게는 </a:t>
            </a:r>
            <a:r>
              <a:rPr lang="ko-KR" altLang="en-US" dirty="0"/>
              <a:t>숫자가 </a:t>
            </a:r>
            <a:r>
              <a:rPr lang="ko-KR" altLang="en-US" dirty="0" smtClean="0"/>
              <a:t>중요하지만 인간에게는 텍스트</a:t>
            </a:r>
            <a:r>
              <a:rPr lang="en-US" altLang="ko-KR" dirty="0"/>
              <a:t>(text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중요하다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문자 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 도메인 이름</a:t>
            </a:r>
            <a:endParaRPr lang="en-US" altLang="ko-KR" dirty="0" smtClean="0"/>
          </a:p>
          <a:p>
            <a:r>
              <a:rPr lang="ko-KR" altLang="en-US" dirty="0" smtClean="0"/>
              <a:t>컴퓨터를 이용한 텍스트의 </a:t>
            </a:r>
            <a:r>
              <a:rPr lang="ko-KR" altLang="en-US" dirty="0"/>
              <a:t>처리도 무척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26" y="3383980"/>
            <a:ext cx="55149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53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r>
              <a:rPr lang="ko-KR" altLang="en-US" dirty="0"/>
              <a:t>은 문자들의 나열</a:t>
            </a:r>
            <a:r>
              <a:rPr lang="en-US" altLang="ko-KR" dirty="0"/>
              <a:t>(sequence of </a:t>
            </a:r>
            <a:r>
              <a:rPr lang="en-US" altLang="ko-KR" dirty="0" smtClean="0"/>
              <a:t>characters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91" y="2617130"/>
            <a:ext cx="50006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47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큰따옴표</a:t>
            </a:r>
            <a:endParaRPr lang="en-US" altLang="ko-KR" dirty="0" smtClean="0"/>
          </a:p>
          <a:p>
            <a:r>
              <a:rPr lang="ko-KR" altLang="en-US" dirty="0" smtClean="0"/>
              <a:t>작은 따옴표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만드는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234" y="2561170"/>
            <a:ext cx="5900468" cy="2442270"/>
          </a:xfrm>
          <a:prstGeom prst="roundRect">
            <a:avLst>
              <a:gd name="adj" fmla="val 9556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&gt;&gt;&gt; "Hello"</a:t>
            </a:r>
          </a:p>
          <a:p>
            <a:r>
              <a:rPr lang="en-US" altLang="ko-KR" dirty="0" smtClean="0"/>
              <a:t>'Hello</a:t>
            </a:r>
            <a:r>
              <a:rPr lang="en-US" altLang="ko-KR" dirty="0"/>
              <a:t>' </a:t>
            </a:r>
          </a:p>
          <a:p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msg</a:t>
            </a:r>
            <a:r>
              <a:rPr lang="en-US" altLang="ko-KR" dirty="0"/>
              <a:t> = "Hello"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msg</a:t>
            </a:r>
            <a:endParaRPr lang="en-US" altLang="ko-KR" dirty="0"/>
          </a:p>
          <a:p>
            <a:r>
              <a:rPr lang="en-US" altLang="ko-KR" dirty="0"/>
              <a:t>'Hello'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msg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Hello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08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큰따옴표</a:t>
            </a:r>
            <a:r>
              <a:rPr lang="en-US" altLang="ko-KR" dirty="0"/>
              <a:t>(“)</a:t>
            </a:r>
            <a:r>
              <a:rPr lang="ko-KR" altLang="en-US" dirty="0"/>
              <a:t>로 시작했다가 작은따옴표</a:t>
            </a:r>
            <a:r>
              <a:rPr lang="en-US" altLang="ko-KR" dirty="0"/>
              <a:t>(‘)</a:t>
            </a:r>
            <a:r>
              <a:rPr lang="ko-KR" altLang="en-US" dirty="0"/>
              <a:t>로 끝내면 문법적인 오류이다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문법적인 오류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234" y="2561170"/>
            <a:ext cx="5900468" cy="683835"/>
          </a:xfrm>
          <a:prstGeom prst="roundRect">
            <a:avLst>
              <a:gd name="adj" fmla="val 9556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&gt;&gt;&gt; </a:t>
            </a:r>
            <a:r>
              <a:rPr lang="en-US" altLang="ko-KR" dirty="0" err="1"/>
              <a:t>msg</a:t>
            </a:r>
            <a:r>
              <a:rPr lang="en-US" altLang="ko-KR" dirty="0"/>
              <a:t> = "Hello'</a:t>
            </a:r>
          </a:p>
          <a:p>
            <a:r>
              <a:rPr lang="en-US" altLang="ko-KR" dirty="0" err="1"/>
              <a:t>SyntaxError</a:t>
            </a:r>
            <a:r>
              <a:rPr lang="en-US" altLang="ko-KR" dirty="0"/>
              <a:t>: </a:t>
            </a:r>
            <a:r>
              <a:rPr lang="en-US" altLang="ko-KR" dirty="0" err="1"/>
              <a:t>EOL</a:t>
            </a:r>
            <a:r>
              <a:rPr lang="en-US" altLang="ko-KR" dirty="0"/>
              <a:t> while scanning string literal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4" y="3696690"/>
            <a:ext cx="6002727" cy="280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53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100 -&gt;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r>
              <a:rPr lang="ko-KR" altLang="en-US" dirty="0" smtClean="0"/>
              <a:t>“</a:t>
            </a:r>
            <a:r>
              <a:rPr lang="en-US" altLang="ko-KR" dirty="0"/>
              <a:t>100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‘</a:t>
            </a:r>
            <a:r>
              <a:rPr lang="en-US" altLang="ko-KR" dirty="0"/>
              <a:t>100</a:t>
            </a:r>
            <a:r>
              <a:rPr lang="en-US" altLang="ko-KR" dirty="0" smtClean="0"/>
              <a:t>’-&gt;</a:t>
            </a:r>
            <a:r>
              <a:rPr lang="ko-KR" altLang="en-US" dirty="0" smtClean="0"/>
              <a:t>문자열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과 “</a:t>
            </a:r>
            <a:r>
              <a:rPr lang="en-US" altLang="ko-KR" dirty="0"/>
              <a:t>100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223" y="3113260"/>
            <a:ext cx="5900468" cy="1269980"/>
          </a:xfrm>
          <a:prstGeom prst="roundRect">
            <a:avLst>
              <a:gd name="adj" fmla="val 9556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&gt;&gt;&gt; print(100+200)</a:t>
            </a:r>
          </a:p>
          <a:p>
            <a:r>
              <a:rPr lang="en-US" altLang="ko-KR" dirty="0"/>
              <a:t>300</a:t>
            </a:r>
          </a:p>
          <a:p>
            <a:r>
              <a:rPr lang="en-US" altLang="ko-KR" dirty="0"/>
              <a:t>&gt;&gt;&gt; print("100"+"200")</a:t>
            </a:r>
          </a:p>
          <a:p>
            <a:r>
              <a:rPr lang="en-US" altLang="ko-KR" dirty="0"/>
              <a:t>100200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64966" y="4701396"/>
            <a:ext cx="35656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100+200</a:t>
            </a:r>
            <a:r>
              <a:rPr lang="ko-KR" altLang="en-US" sz="1400" dirty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을 하면 </a:t>
            </a:r>
            <a:r>
              <a:rPr lang="en-US" altLang="ko-KR" sz="1400" dirty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(</a:t>
            </a:r>
            <a:r>
              <a:rPr lang="ko-KR" altLang="en-US" sz="1400" dirty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정수</a:t>
            </a:r>
            <a:r>
              <a:rPr lang="en-US" altLang="ko-KR" sz="1400" dirty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+</a:t>
            </a:r>
            <a:r>
              <a:rPr lang="ko-KR" altLang="en-US" sz="1400" dirty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정수</a:t>
            </a:r>
            <a:r>
              <a:rPr lang="en-US" altLang="ko-KR" sz="1400" dirty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) </a:t>
            </a:r>
            <a:r>
              <a:rPr lang="ko-KR" altLang="en-US" sz="1400" dirty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형태가 되어서 덧셈이 가능하다</a:t>
            </a:r>
            <a:r>
              <a:rPr lang="en-US" altLang="ko-KR" sz="1400" dirty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1400" dirty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하지만 </a:t>
            </a:r>
            <a:r>
              <a:rPr lang="en-US" altLang="ko-KR" sz="1400" dirty="0" smtClean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“100</a:t>
            </a:r>
            <a:r>
              <a:rPr lang="en-US" altLang="ko-KR" sz="1400" dirty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”+”200”</a:t>
            </a:r>
            <a:r>
              <a:rPr lang="ko-KR" altLang="en-US" sz="1400" dirty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은 </a:t>
            </a:r>
            <a:r>
              <a:rPr lang="ko-KR" altLang="en-US" sz="1400" dirty="0" smtClean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텍스트와 </a:t>
            </a:r>
            <a:r>
              <a:rPr lang="ko-KR" altLang="en-US" sz="1400" dirty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텍스트끼리 합하는 것이기 때문에 그냥 </a:t>
            </a:r>
            <a:r>
              <a:rPr lang="en-US" altLang="ko-KR" sz="1400" dirty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2</a:t>
            </a:r>
            <a:r>
              <a:rPr lang="ko-KR" altLang="en-US" sz="1400" dirty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개의 텍스트가 </a:t>
            </a:r>
            <a:r>
              <a:rPr lang="ko-KR" altLang="en-US" sz="1400" dirty="0" smtClean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붙어 버린다</a:t>
            </a:r>
            <a:r>
              <a:rPr lang="en-US" altLang="ko-KR" sz="1400" dirty="0">
                <a:solidFill>
                  <a:srgbClr val="00B05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1400" dirty="0">
              <a:solidFill>
                <a:srgbClr val="00B05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674853" y="4390845"/>
            <a:ext cx="715992" cy="793630"/>
          </a:xfrm>
          <a:custGeom>
            <a:avLst/>
            <a:gdLst>
              <a:gd name="connsiteX0" fmla="*/ 715992 w 715992"/>
              <a:gd name="connsiteY0" fmla="*/ 793630 h 793630"/>
              <a:gd name="connsiteX1" fmla="*/ 534838 w 715992"/>
              <a:gd name="connsiteY1" fmla="*/ 776378 h 793630"/>
              <a:gd name="connsiteX2" fmla="*/ 508958 w 715992"/>
              <a:gd name="connsiteY2" fmla="*/ 767751 h 793630"/>
              <a:gd name="connsiteX3" fmla="*/ 465826 w 715992"/>
              <a:gd name="connsiteY3" fmla="*/ 759125 h 793630"/>
              <a:gd name="connsiteX4" fmla="*/ 388189 w 715992"/>
              <a:gd name="connsiteY4" fmla="*/ 733246 h 793630"/>
              <a:gd name="connsiteX5" fmla="*/ 327804 w 715992"/>
              <a:gd name="connsiteY5" fmla="*/ 698740 h 793630"/>
              <a:gd name="connsiteX6" fmla="*/ 301924 w 715992"/>
              <a:gd name="connsiteY6" fmla="*/ 681487 h 793630"/>
              <a:gd name="connsiteX7" fmla="*/ 267419 w 715992"/>
              <a:gd name="connsiteY7" fmla="*/ 629729 h 793630"/>
              <a:gd name="connsiteX8" fmla="*/ 276045 w 715992"/>
              <a:gd name="connsiteY8" fmla="*/ 603849 h 793630"/>
              <a:gd name="connsiteX9" fmla="*/ 327804 w 715992"/>
              <a:gd name="connsiteY9" fmla="*/ 577970 h 793630"/>
              <a:gd name="connsiteX10" fmla="*/ 379562 w 715992"/>
              <a:gd name="connsiteY10" fmla="*/ 552091 h 793630"/>
              <a:gd name="connsiteX11" fmla="*/ 431321 w 715992"/>
              <a:gd name="connsiteY11" fmla="*/ 526212 h 793630"/>
              <a:gd name="connsiteX12" fmla="*/ 491705 w 715992"/>
              <a:gd name="connsiteY12" fmla="*/ 491706 h 793630"/>
              <a:gd name="connsiteX13" fmla="*/ 543464 w 715992"/>
              <a:gd name="connsiteY13" fmla="*/ 474453 h 793630"/>
              <a:gd name="connsiteX14" fmla="*/ 552090 w 715992"/>
              <a:gd name="connsiteY14" fmla="*/ 448574 h 793630"/>
              <a:gd name="connsiteX15" fmla="*/ 517585 w 715992"/>
              <a:gd name="connsiteY15" fmla="*/ 396815 h 793630"/>
              <a:gd name="connsiteX16" fmla="*/ 491705 w 715992"/>
              <a:gd name="connsiteY16" fmla="*/ 388189 h 793630"/>
              <a:gd name="connsiteX17" fmla="*/ 457200 w 715992"/>
              <a:gd name="connsiteY17" fmla="*/ 353683 h 793630"/>
              <a:gd name="connsiteX18" fmla="*/ 431321 w 715992"/>
              <a:gd name="connsiteY18" fmla="*/ 336430 h 793630"/>
              <a:gd name="connsiteX19" fmla="*/ 370936 w 715992"/>
              <a:gd name="connsiteY19" fmla="*/ 293298 h 793630"/>
              <a:gd name="connsiteX20" fmla="*/ 310551 w 715992"/>
              <a:gd name="connsiteY20" fmla="*/ 232913 h 793630"/>
              <a:gd name="connsiteX21" fmla="*/ 293298 w 715992"/>
              <a:gd name="connsiteY21" fmla="*/ 207034 h 793630"/>
              <a:gd name="connsiteX22" fmla="*/ 241539 w 715992"/>
              <a:gd name="connsiteY22" fmla="*/ 155276 h 793630"/>
              <a:gd name="connsiteX23" fmla="*/ 215660 w 715992"/>
              <a:gd name="connsiteY23" fmla="*/ 129397 h 793630"/>
              <a:gd name="connsiteX24" fmla="*/ 155275 w 715992"/>
              <a:gd name="connsiteY24" fmla="*/ 94891 h 793630"/>
              <a:gd name="connsiteX25" fmla="*/ 129396 w 715992"/>
              <a:gd name="connsiteY25" fmla="*/ 69012 h 793630"/>
              <a:gd name="connsiteX26" fmla="*/ 77638 w 715992"/>
              <a:gd name="connsiteY26" fmla="*/ 43132 h 793630"/>
              <a:gd name="connsiteX27" fmla="*/ 51758 w 715992"/>
              <a:gd name="connsiteY27" fmla="*/ 25880 h 793630"/>
              <a:gd name="connsiteX28" fmla="*/ 25879 w 715992"/>
              <a:gd name="connsiteY28" fmla="*/ 17253 h 793630"/>
              <a:gd name="connsiteX29" fmla="*/ 0 w 715992"/>
              <a:gd name="connsiteY29" fmla="*/ 0 h 79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15992" h="793630">
                <a:moveTo>
                  <a:pt x="715992" y="793630"/>
                </a:moveTo>
                <a:cubicBezTo>
                  <a:pt x="605737" y="771580"/>
                  <a:pt x="756414" y="799702"/>
                  <a:pt x="534838" y="776378"/>
                </a:cubicBezTo>
                <a:cubicBezTo>
                  <a:pt x="525795" y="775426"/>
                  <a:pt x="517780" y="769956"/>
                  <a:pt x="508958" y="767751"/>
                </a:cubicBezTo>
                <a:cubicBezTo>
                  <a:pt x="494734" y="764195"/>
                  <a:pt x="480139" y="762306"/>
                  <a:pt x="465826" y="759125"/>
                </a:cubicBezTo>
                <a:cubicBezTo>
                  <a:pt x="439775" y="753336"/>
                  <a:pt x="411666" y="746289"/>
                  <a:pt x="388189" y="733246"/>
                </a:cubicBezTo>
                <a:cubicBezTo>
                  <a:pt x="309849" y="689724"/>
                  <a:pt x="390444" y="719619"/>
                  <a:pt x="327804" y="698740"/>
                </a:cubicBezTo>
                <a:cubicBezTo>
                  <a:pt x="319177" y="692989"/>
                  <a:pt x="308751" y="689290"/>
                  <a:pt x="301924" y="681487"/>
                </a:cubicBezTo>
                <a:cubicBezTo>
                  <a:pt x="288270" y="665882"/>
                  <a:pt x="267419" y="629729"/>
                  <a:pt x="267419" y="629729"/>
                </a:cubicBezTo>
                <a:cubicBezTo>
                  <a:pt x="270294" y="621102"/>
                  <a:pt x="270365" y="610950"/>
                  <a:pt x="276045" y="603849"/>
                </a:cubicBezTo>
                <a:cubicBezTo>
                  <a:pt x="292524" y="583250"/>
                  <a:pt x="306970" y="588387"/>
                  <a:pt x="327804" y="577970"/>
                </a:cubicBezTo>
                <a:cubicBezTo>
                  <a:pt x="394690" y="544527"/>
                  <a:pt x="314518" y="573771"/>
                  <a:pt x="379562" y="552091"/>
                </a:cubicBezTo>
                <a:cubicBezTo>
                  <a:pt x="453727" y="502647"/>
                  <a:pt x="359891" y="561926"/>
                  <a:pt x="431321" y="526212"/>
                </a:cubicBezTo>
                <a:cubicBezTo>
                  <a:pt x="493577" y="495085"/>
                  <a:pt x="416078" y="521957"/>
                  <a:pt x="491705" y="491706"/>
                </a:cubicBezTo>
                <a:cubicBezTo>
                  <a:pt x="508590" y="484952"/>
                  <a:pt x="543464" y="474453"/>
                  <a:pt x="543464" y="474453"/>
                </a:cubicBezTo>
                <a:cubicBezTo>
                  <a:pt x="546339" y="465827"/>
                  <a:pt x="552090" y="457667"/>
                  <a:pt x="552090" y="448574"/>
                </a:cubicBezTo>
                <a:cubicBezTo>
                  <a:pt x="552090" y="427472"/>
                  <a:pt x="533144" y="407188"/>
                  <a:pt x="517585" y="396815"/>
                </a:cubicBezTo>
                <a:cubicBezTo>
                  <a:pt x="510019" y="391771"/>
                  <a:pt x="500332" y="391064"/>
                  <a:pt x="491705" y="388189"/>
                </a:cubicBezTo>
                <a:cubicBezTo>
                  <a:pt x="480203" y="376687"/>
                  <a:pt x="469550" y="364269"/>
                  <a:pt x="457200" y="353683"/>
                </a:cubicBezTo>
                <a:cubicBezTo>
                  <a:pt x="449328" y="346936"/>
                  <a:pt x="439193" y="343177"/>
                  <a:pt x="431321" y="336430"/>
                </a:cubicBezTo>
                <a:cubicBezTo>
                  <a:pt x="379222" y="291774"/>
                  <a:pt x="418487" y="309150"/>
                  <a:pt x="370936" y="293298"/>
                </a:cubicBezTo>
                <a:cubicBezTo>
                  <a:pt x="331931" y="234792"/>
                  <a:pt x="382270" y="304632"/>
                  <a:pt x="310551" y="232913"/>
                </a:cubicBezTo>
                <a:cubicBezTo>
                  <a:pt x="303220" y="225582"/>
                  <a:pt x="300186" y="214783"/>
                  <a:pt x="293298" y="207034"/>
                </a:cubicBezTo>
                <a:cubicBezTo>
                  <a:pt x="277088" y="188798"/>
                  <a:pt x="258792" y="172529"/>
                  <a:pt x="241539" y="155276"/>
                </a:cubicBezTo>
                <a:cubicBezTo>
                  <a:pt x="232913" y="146650"/>
                  <a:pt x="226571" y="134853"/>
                  <a:pt x="215660" y="129397"/>
                </a:cubicBezTo>
                <a:cubicBezTo>
                  <a:pt x="194569" y="118851"/>
                  <a:pt x="173563" y="110131"/>
                  <a:pt x="155275" y="94891"/>
                </a:cubicBezTo>
                <a:cubicBezTo>
                  <a:pt x="145903" y="87081"/>
                  <a:pt x="138768" y="76822"/>
                  <a:pt x="129396" y="69012"/>
                </a:cubicBezTo>
                <a:cubicBezTo>
                  <a:pt x="92317" y="38113"/>
                  <a:pt x="116540" y="62583"/>
                  <a:pt x="77638" y="43132"/>
                </a:cubicBezTo>
                <a:cubicBezTo>
                  <a:pt x="68365" y="38495"/>
                  <a:pt x="61031" y="30517"/>
                  <a:pt x="51758" y="25880"/>
                </a:cubicBezTo>
                <a:cubicBezTo>
                  <a:pt x="43625" y="21814"/>
                  <a:pt x="34012" y="21320"/>
                  <a:pt x="25879" y="17253"/>
                </a:cubicBezTo>
                <a:cubicBezTo>
                  <a:pt x="16606" y="12616"/>
                  <a:pt x="0" y="0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6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문자열을 </a:t>
            </a:r>
            <a:r>
              <a:rPr lang="ko-KR" altLang="en-US" dirty="0"/>
              <a:t>정수로 </a:t>
            </a:r>
            <a:r>
              <a:rPr lang="ko-KR" altLang="en-US" dirty="0" smtClean="0"/>
              <a:t>변환</a:t>
            </a:r>
            <a:endParaRPr lang="en-US" altLang="ko-KR" dirty="0"/>
          </a:p>
          <a:p>
            <a:r>
              <a:rPr lang="en-US" altLang="ko-KR" dirty="0" smtClean="0"/>
              <a:t>float():</a:t>
            </a:r>
            <a:r>
              <a:rPr lang="ko-KR" altLang="en-US" dirty="0" smtClean="0"/>
              <a:t> </a:t>
            </a:r>
            <a:r>
              <a:rPr lang="ko-KR" altLang="en-US" dirty="0"/>
              <a:t>문자열을 실수로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223" y="3113260"/>
            <a:ext cx="5900468" cy="1563053"/>
          </a:xfrm>
          <a:prstGeom prst="roundRect">
            <a:avLst>
              <a:gd name="adj" fmla="val 9556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t = input("</a:t>
            </a:r>
            <a:r>
              <a:rPr lang="ko-KR" altLang="en-US" dirty="0"/>
              <a:t>정수를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x = </a:t>
            </a:r>
            <a:r>
              <a:rPr lang="en-US" altLang="ko-KR" dirty="0" err="1"/>
              <a:t>int</a:t>
            </a:r>
            <a:r>
              <a:rPr lang="en-US" altLang="ko-KR" dirty="0"/>
              <a:t>(t)</a:t>
            </a:r>
          </a:p>
          <a:p>
            <a:r>
              <a:rPr lang="en-US" altLang="ko-KR" dirty="0"/>
              <a:t>t = input("</a:t>
            </a:r>
            <a:r>
              <a:rPr lang="ko-KR" altLang="en-US" dirty="0"/>
              <a:t>정수를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int</a:t>
            </a:r>
            <a:r>
              <a:rPr lang="en-US" altLang="ko-KR" dirty="0"/>
              <a:t>(t)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x+y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223" y="4905362"/>
            <a:ext cx="5900468" cy="102155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100</a:t>
            </a:r>
          </a:p>
          <a:p>
            <a:r>
              <a:rPr lang="ko-KR" altLang="en-US" dirty="0"/>
              <a:t>정수를 입력하시오</a:t>
            </a:r>
            <a:r>
              <a:rPr lang="en-US" altLang="ko-KR" dirty="0"/>
              <a:t>: 200</a:t>
            </a:r>
          </a:p>
          <a:p>
            <a:r>
              <a:rPr lang="en-US" altLang="ko-KR" dirty="0"/>
              <a:t>300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29725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</TotalTime>
  <Words>919</Words>
  <Application>Microsoft Office PowerPoint</Application>
  <PresentationFormat>화면 슬라이드 쇼(4:3)</PresentationFormat>
  <Paragraphs>210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MD개성체</vt:lpstr>
      <vt:lpstr>굴림</vt:lpstr>
      <vt:lpstr>맑은 고딕</vt:lpstr>
      <vt:lpstr>Arial</vt:lpstr>
      <vt:lpstr>Century Schoolbook</vt:lpstr>
      <vt:lpstr>Consolas</vt:lpstr>
      <vt:lpstr>Tahoma</vt:lpstr>
      <vt:lpstr>Wingdings</vt:lpstr>
      <vt:lpstr>New_Natural01</vt:lpstr>
      <vt:lpstr>4장 자료의 종류</vt:lpstr>
      <vt:lpstr>파이썬에서 사용할 수 있는 자료의 종류</vt:lpstr>
      <vt:lpstr>파이썬과 자료형</vt:lpstr>
      <vt:lpstr>문자열</vt:lpstr>
      <vt:lpstr>문자열</vt:lpstr>
      <vt:lpstr>문자열을 만드는 방법</vt:lpstr>
      <vt:lpstr>문법적인 오류</vt:lpstr>
      <vt:lpstr>100과 “100”의 차이</vt:lpstr>
      <vt:lpstr>문자열 -&gt; 숫자</vt:lpstr>
      <vt:lpstr>숫자-&gt;문자열</vt:lpstr>
      <vt:lpstr>숫자-&gt;문자열</vt:lpstr>
      <vt:lpstr>문자열 접합</vt:lpstr>
      <vt:lpstr>문자열 반복</vt:lpstr>
      <vt:lpstr>문자열에 변수값 포함</vt:lpstr>
      <vt:lpstr>Lab: 거북이와 인사해보자.</vt:lpstr>
      <vt:lpstr>PowerPoint 프레젠테이션</vt:lpstr>
      <vt:lpstr>PowerPoint 프레젠테이션</vt:lpstr>
      <vt:lpstr>Solution </vt:lpstr>
      <vt:lpstr>개별 문자 추출</vt:lpstr>
      <vt:lpstr>도전문제</vt:lpstr>
      <vt:lpstr>도전문제</vt:lpstr>
      <vt:lpstr>특수 문자열</vt:lpstr>
      <vt:lpstr>도전문제</vt:lpstr>
      <vt:lpstr>Lab: 친근하게 대화하는 프로그램</vt:lpstr>
      <vt:lpstr>Solution </vt:lpstr>
      <vt:lpstr>Lab: 연, 월, 일을 합하여 출력하기</vt:lpstr>
      <vt:lpstr>Solution </vt:lpstr>
      <vt:lpstr>Lab: 2050년에는 몇 살이 될까?</vt:lpstr>
      <vt:lpstr>Solution </vt:lpstr>
      <vt:lpstr>도전문제</vt:lpstr>
      <vt:lpstr>리스트</vt:lpstr>
      <vt:lpstr>리스트에 항목을 동적으로 추가</vt:lpstr>
      <vt:lpstr>리스트 요소 접근하기</vt:lpstr>
      <vt:lpstr>도전문제</vt:lpstr>
      <vt:lpstr>Lab: 친구들의 리스트 생성하기</vt:lpstr>
      <vt:lpstr>Solution </vt:lpstr>
      <vt:lpstr>Lab: 리스트에 저장된 색상으로 원그리기</vt:lpstr>
      <vt:lpstr>Solution </vt:lpstr>
      <vt:lpstr>도전문제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jhoon</cp:lastModifiedBy>
  <cp:revision>341</cp:revision>
  <dcterms:created xsi:type="dcterms:W3CDTF">2007-06-29T06:43:39Z</dcterms:created>
  <dcterms:modified xsi:type="dcterms:W3CDTF">2019-03-21T08:28:59Z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