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410" r:id="rId11"/>
    <p:sldId id="411" r:id="rId12"/>
    <p:sldId id="373" r:id="rId13"/>
    <p:sldId id="374" r:id="rId14"/>
    <p:sldId id="375" r:id="rId15"/>
    <p:sldId id="412" r:id="rId16"/>
    <p:sldId id="322" r:id="rId17"/>
    <p:sldId id="323" r:id="rId18"/>
    <p:sldId id="376" r:id="rId19"/>
    <p:sldId id="387" r:id="rId20"/>
    <p:sldId id="413" r:id="rId21"/>
    <p:sldId id="408" r:id="rId22"/>
    <p:sldId id="378" r:id="rId23"/>
    <p:sldId id="380" r:id="rId24"/>
    <p:sldId id="379" r:id="rId25"/>
    <p:sldId id="403" r:id="rId26"/>
    <p:sldId id="381" r:id="rId27"/>
    <p:sldId id="382" r:id="rId28"/>
    <p:sldId id="383" r:id="rId29"/>
    <p:sldId id="405" r:id="rId30"/>
    <p:sldId id="384" r:id="rId31"/>
    <p:sldId id="385" r:id="rId32"/>
    <p:sldId id="406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407" r:id="rId41"/>
    <p:sldId id="409" r:id="rId42"/>
    <p:sldId id="397" r:id="rId43"/>
    <p:sldId id="398" r:id="rId44"/>
    <p:sldId id="399" r:id="rId45"/>
    <p:sldId id="400" r:id="rId46"/>
    <p:sldId id="401" r:id="rId47"/>
    <p:sldId id="402" r:id="rId4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8" autoAdjust="0"/>
    <p:restoredTop sz="93514" autoAdjust="0"/>
  </p:normalViewPr>
  <p:slideViewPr>
    <p:cSldViewPr snapToGrid="0">
      <p:cViewPr varScale="1">
        <p:scale>
          <a:sx n="80" d="100"/>
          <a:sy n="80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조건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3000821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 smtClean="0"/>
              <a:t>하나의 양의 </a:t>
            </a:r>
            <a:r>
              <a:rPr lang="ko-KR" altLang="en-US" dirty="0" smtClean="0"/>
              <a:t>정수를 </a:t>
            </a:r>
            <a:r>
              <a:rPr lang="ko-KR" altLang="en-US" dirty="0" smtClean="0"/>
              <a:t>입력 </a:t>
            </a:r>
            <a:r>
              <a:rPr lang="ko-KR" altLang="en-US" dirty="0" smtClean="0"/>
              <a:t>받아서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배수인지 여부를 </a:t>
            </a:r>
            <a:r>
              <a:rPr lang="ko-KR" altLang="en-US" dirty="0" smtClean="0"/>
              <a:t>출력하시오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정수를 </a:t>
            </a:r>
            <a:r>
              <a:rPr lang="ko-KR" altLang="en-US" dirty="0" smtClean="0"/>
              <a:t>입력하시오</a:t>
            </a:r>
            <a:r>
              <a:rPr lang="en-US" altLang="ko-KR" dirty="0" smtClean="0"/>
              <a:t>: 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배수입니다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정수를 입력하시오</a:t>
            </a:r>
            <a:r>
              <a:rPr lang="en-US" altLang="ko-KR" dirty="0" smtClean="0"/>
              <a:t>: 13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배수가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2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2585323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두 정수를 입력 받아서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큰 정수를 출력하도록 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첫 번째 정수를 입력하시오</a:t>
            </a:r>
            <a:r>
              <a:rPr lang="en-US" altLang="ko-KR" dirty="0" smtClean="0"/>
              <a:t>: 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두 번째 정수를 입력하시오</a:t>
            </a:r>
            <a:r>
              <a:rPr lang="en-US" altLang="ko-KR" dirty="0" smtClean="0"/>
              <a:t>: 7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더 큰 정수는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입니다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9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조건이 참인 경우에 여러 개의 문장이 실행되어야 한다면 어떻게 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" y="2717320"/>
            <a:ext cx="7912623" cy="182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" y="4704811"/>
            <a:ext cx="8065699" cy="157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24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영화 나이 제한 검사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539" y="2929913"/>
            <a:ext cx="7944928" cy="10353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나이를 입력하시오</a:t>
            </a:r>
            <a:r>
              <a:rPr lang="en-US" altLang="ko-KR" dirty="0"/>
              <a:t>: </a:t>
            </a:r>
            <a:r>
              <a:rPr lang="en-US" altLang="ko-KR" dirty="0" smtClean="0"/>
              <a:t>14</a:t>
            </a:r>
          </a:p>
          <a:p>
            <a:r>
              <a:rPr lang="ko-KR" altLang="en-US" dirty="0" smtClean="0"/>
              <a:t>유감입니다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이 영화를 보실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9539" y="1779724"/>
            <a:ext cx="7944928" cy="1023634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나이를 입력하시오</a:t>
            </a:r>
            <a:r>
              <a:rPr lang="en-US" altLang="ko-KR" dirty="0"/>
              <a:t>: </a:t>
            </a:r>
            <a:r>
              <a:rPr lang="en-US" altLang="ko-KR" dirty="0" smtClean="0"/>
              <a:t>19</a:t>
            </a:r>
          </a:p>
          <a:p>
            <a:r>
              <a:rPr lang="ko-KR" altLang="en-US" dirty="0" smtClean="0"/>
              <a:t>환영합니다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이 영화를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41" y="4181842"/>
            <a:ext cx="3300821" cy="228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1751164"/>
            <a:ext cx="8229600" cy="2156603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age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나이를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age &gt;= 15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print(“</a:t>
            </a:r>
            <a:r>
              <a:rPr lang="ko-KR" altLang="en-US" dirty="0" smtClean="0"/>
              <a:t>환영합니다</a:t>
            </a:r>
            <a:r>
              <a:rPr lang="en-US" altLang="ko-KR" dirty="0" smtClean="0"/>
              <a:t>“)</a:t>
            </a:r>
            <a:endParaRPr lang="en-US" altLang="ko-KR" dirty="0"/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이 영화를 보실 수 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print(“</a:t>
            </a:r>
            <a:r>
              <a:rPr lang="ko-KR" altLang="en-US" dirty="0" smtClean="0"/>
              <a:t>유감입니다</a:t>
            </a:r>
            <a:r>
              <a:rPr lang="en-US" altLang="ko-KR" dirty="0" smtClean="0"/>
              <a:t>.”)</a:t>
            </a:r>
            <a:endParaRPr lang="en-US" altLang="ko-KR" dirty="0"/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이 영화를 보실 수 없습니다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383181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 smtClean="0"/>
              <a:t>두 자리 </a:t>
            </a:r>
            <a:r>
              <a:rPr lang="ko-KR" altLang="en-US" dirty="0" smtClean="0"/>
              <a:t>정수를 </a:t>
            </a:r>
            <a:r>
              <a:rPr lang="ko-KR" altLang="en-US" dirty="0" smtClean="0"/>
              <a:t>입력 받아서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당첨여부를 다음과 같이 </a:t>
            </a:r>
            <a:r>
              <a:rPr lang="ko-KR" altLang="en-US" dirty="0" smtClean="0"/>
              <a:t>출력하도록 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복권 번호를 </a:t>
            </a:r>
            <a:r>
              <a:rPr lang="ko-KR" altLang="en-US" dirty="0" smtClean="0"/>
              <a:t>입력하시오</a:t>
            </a:r>
            <a:r>
              <a:rPr lang="en-US" altLang="ko-KR" dirty="0" smtClean="0"/>
              <a:t>(0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99</a:t>
            </a:r>
            <a:r>
              <a:rPr lang="ko-KR" altLang="en-US" dirty="0" smtClean="0"/>
              <a:t>사이</a:t>
            </a:r>
            <a:r>
              <a:rPr lang="en-US" altLang="ko-KR" dirty="0"/>
              <a:t>)</a:t>
            </a:r>
            <a:r>
              <a:rPr lang="en-US" altLang="ko-KR" dirty="0" smtClean="0"/>
              <a:t>: 65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유감입니다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다음 기회를 이용해 주세요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복권 </a:t>
            </a:r>
            <a:r>
              <a:rPr lang="ko-KR" altLang="en-US" dirty="0"/>
              <a:t>번호를 입력하시오</a:t>
            </a:r>
            <a:r>
              <a:rPr lang="en-US" altLang="ko-KR" dirty="0"/>
              <a:t>(0</a:t>
            </a:r>
            <a:r>
              <a:rPr lang="ko-KR" altLang="en-US" dirty="0"/>
              <a:t>에서 </a:t>
            </a:r>
            <a:r>
              <a:rPr lang="en-US" altLang="ko-KR" dirty="0"/>
              <a:t>99</a:t>
            </a:r>
            <a:r>
              <a:rPr lang="ko-KR" altLang="en-US" dirty="0"/>
              <a:t>사이</a:t>
            </a:r>
            <a:r>
              <a:rPr lang="en-US" altLang="ko-KR" dirty="0"/>
              <a:t>): </a:t>
            </a:r>
            <a:r>
              <a:rPr lang="en-US" altLang="ko-KR" dirty="0" smtClean="0"/>
              <a:t>58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 smtClean="0"/>
              <a:t>축하합니다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 smtClean="0"/>
              <a:t>복권에 당첨되셨습니다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2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정수를 받아서 정수의 부호에 따라서 거북이를 </a:t>
            </a:r>
            <a:r>
              <a:rPr lang="en-US" altLang="ko-KR" sz="2000" dirty="0"/>
              <a:t>(100, 100), (100, 0), (100</a:t>
            </a:r>
            <a:r>
              <a:rPr lang="en-US" altLang="ko-KR" sz="2000" dirty="0" smtClean="0"/>
              <a:t>,-</a:t>
            </a:r>
            <a:r>
              <a:rPr lang="en-US" altLang="ko-KR" sz="2000" dirty="0"/>
              <a:t>100)</a:t>
            </a:r>
            <a:r>
              <a:rPr lang="ko-KR" altLang="en-US" sz="2000" dirty="0"/>
              <a:t>으로 움직이는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부호에 따라 거북이를 움직이자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35" y="2698901"/>
            <a:ext cx="3467280" cy="264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38" y="930277"/>
            <a:ext cx="4979773" cy="57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" y="1255593"/>
            <a:ext cx="5372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2790286"/>
            <a:ext cx="5362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8" y="1729596"/>
            <a:ext cx="2101610" cy="280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3" y="4264324"/>
            <a:ext cx="5257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60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종류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2035385"/>
            <a:ext cx="8238226" cy="1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순차 구조</a:t>
            </a:r>
            <a:r>
              <a:rPr lang="en-US" altLang="ko-KR" sz="2000" dirty="0"/>
              <a:t>(sequence) - </a:t>
            </a:r>
            <a:r>
              <a:rPr lang="ko-KR" altLang="en-US" sz="2000" dirty="0"/>
              <a:t>명령들이 순차적으로 실행되는 구조이다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선택 </a:t>
            </a:r>
            <a:r>
              <a:rPr lang="ko-KR" altLang="en-US" sz="2000" dirty="0"/>
              <a:t>구조</a:t>
            </a:r>
            <a:r>
              <a:rPr lang="en-US" altLang="ko-KR" sz="2000" dirty="0"/>
              <a:t>(selection) - </a:t>
            </a:r>
            <a:r>
              <a:rPr lang="ko-KR" altLang="en-US" sz="2000" dirty="0"/>
              <a:t>둘 중의 하나의 명령을 선택하여 실행되는 구조이다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반복 </a:t>
            </a:r>
            <a:r>
              <a:rPr lang="ko-KR" altLang="en-US" sz="2000" dirty="0"/>
              <a:t>구조</a:t>
            </a:r>
            <a:r>
              <a:rPr lang="en-US" altLang="ko-KR" sz="2000" dirty="0"/>
              <a:t>(iteration) - </a:t>
            </a:r>
            <a:r>
              <a:rPr lang="ko-KR" altLang="en-US" sz="2000" dirty="0"/>
              <a:t>동일한 명령이 반복되면서 실행되는 구조이다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기본 </a:t>
            </a:r>
            <a:r>
              <a:rPr lang="ko-KR" altLang="en-US" dirty="0" smtClean="0"/>
              <a:t>제어 구조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23" y="3393507"/>
            <a:ext cx="6967987" cy="264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4247317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다음과 같이 놀이기구 탑승여부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나이</a:t>
            </a:r>
            <a:r>
              <a:rPr lang="en-US" altLang="ko-KR" dirty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살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120cm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출력하도록 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나이를 입력하시오</a:t>
            </a:r>
            <a:r>
              <a:rPr lang="en-US" altLang="ko-KR" dirty="0" smtClean="0"/>
              <a:t>: 12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키를 입력하시오</a:t>
            </a:r>
            <a:r>
              <a:rPr lang="en-US" altLang="ko-KR" dirty="0" smtClean="0"/>
              <a:t>: 115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탑승 불가입니다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나이를 </a:t>
            </a:r>
            <a:r>
              <a:rPr lang="ko-KR" altLang="en-US" dirty="0"/>
              <a:t>입력하시오</a:t>
            </a:r>
            <a:r>
              <a:rPr lang="en-US" altLang="ko-KR" dirty="0"/>
              <a:t>: 12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키를 입력하시오</a:t>
            </a:r>
            <a:r>
              <a:rPr lang="en-US" altLang="ko-KR" dirty="0"/>
              <a:t>: </a:t>
            </a:r>
            <a:r>
              <a:rPr lang="en-US" altLang="ko-KR" dirty="0" smtClean="0"/>
              <a:t>125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탑승 </a:t>
            </a:r>
            <a:r>
              <a:rPr lang="ko-KR" altLang="en-US" dirty="0" smtClean="0"/>
              <a:t>가능합니다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3831818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점수에 </a:t>
            </a:r>
            <a:r>
              <a:rPr lang="ko-KR" altLang="en-US" dirty="0"/>
              <a:t>해당하는 하나의 정수를 입력 받아서</a:t>
            </a:r>
            <a:r>
              <a:rPr lang="en-US" altLang="ko-KR" dirty="0"/>
              <a:t>, </a:t>
            </a:r>
            <a:r>
              <a:rPr lang="ko-KR" altLang="en-US" dirty="0"/>
              <a:t>이 점수의 학점을 출력하는 프로그램을 작성하시오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</a:t>
            </a:r>
            <a:r>
              <a:rPr lang="en-US" altLang="ko-KR" dirty="0"/>
              <a:t>-- 90</a:t>
            </a:r>
            <a:r>
              <a:rPr lang="ko-KR" altLang="en-US" dirty="0"/>
              <a:t>점 이상 </a:t>
            </a:r>
            <a:r>
              <a:rPr lang="en-US" altLang="ko-KR" dirty="0"/>
              <a:t>: 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80</a:t>
            </a:r>
            <a:r>
              <a:rPr lang="ko-KR" altLang="en-US" dirty="0"/>
              <a:t>점 이상 </a:t>
            </a:r>
            <a:r>
              <a:rPr lang="en-US" altLang="ko-KR" dirty="0"/>
              <a:t>: 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70</a:t>
            </a:r>
            <a:r>
              <a:rPr lang="ko-KR" altLang="en-US" dirty="0"/>
              <a:t>점 이상 </a:t>
            </a:r>
            <a:r>
              <a:rPr lang="en-US" altLang="ko-KR" dirty="0"/>
              <a:t>: 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60</a:t>
            </a:r>
            <a:r>
              <a:rPr lang="ko-KR" altLang="en-US" dirty="0"/>
              <a:t>점 이상 </a:t>
            </a:r>
            <a:r>
              <a:rPr lang="en-US" altLang="ko-KR" dirty="0"/>
              <a:t>: 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60</a:t>
            </a:r>
            <a:r>
              <a:rPr lang="ko-KR" altLang="en-US" dirty="0"/>
              <a:t>점 미만 </a:t>
            </a:r>
            <a:r>
              <a:rPr lang="en-US" altLang="ko-KR" dirty="0"/>
              <a:t>: F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2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쉘에서</a:t>
            </a:r>
            <a:r>
              <a:rPr lang="ko-KR" altLang="en-US" sz="2000" dirty="0"/>
              <a:t> “</a:t>
            </a:r>
            <a:r>
              <a:rPr lang="en-US" altLang="ko-KR" sz="2000" dirty="0"/>
              <a:t>l”</a:t>
            </a:r>
            <a:r>
              <a:rPr lang="ko-KR" altLang="en-US" sz="2000" dirty="0"/>
              <a:t>을 입력하면 거북이가 왼쪽으로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이동하고 “</a:t>
            </a:r>
            <a:r>
              <a:rPr lang="en-US" altLang="ko-KR" sz="2000" dirty="0"/>
              <a:t>r”</a:t>
            </a:r>
            <a:r>
              <a:rPr lang="ko-KR" altLang="en-US" sz="2000" dirty="0"/>
              <a:t>을 입력하면 </a:t>
            </a:r>
            <a:r>
              <a:rPr lang="ko-KR" altLang="en-US" sz="2000" dirty="0" smtClean="0"/>
              <a:t>거북이가 오른쪽으로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이동하는 프로그램을 </a:t>
            </a:r>
            <a:r>
              <a:rPr lang="ko-KR" altLang="en-US" sz="2000" dirty="0" smtClean="0"/>
              <a:t>작성해보시오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 제어하기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22" y="2928668"/>
            <a:ext cx="6210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아직 학습하지 않았지만 다음과 같은 코드를 사용하면 무한 반복할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 구조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6" y="2584330"/>
            <a:ext cx="8281358" cy="127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39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82" y="980733"/>
            <a:ext cx="6124435" cy="5601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99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2169825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사용자가 </a:t>
            </a:r>
            <a:r>
              <a:rPr lang="en-US" altLang="ko-KR" dirty="0" smtClean="0"/>
              <a:t>“l”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“left”</a:t>
            </a:r>
            <a:r>
              <a:rPr lang="ko-KR" altLang="en-US" dirty="0" smtClean="0"/>
              <a:t>를 입력하면 왼쪽으로 움직이고</a:t>
            </a:r>
            <a:r>
              <a:rPr lang="en-US" altLang="ko-KR" dirty="0" smtClean="0"/>
              <a:t>, “r”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“right”</a:t>
            </a:r>
            <a:r>
              <a:rPr lang="ko-KR" altLang="en-US" dirty="0" smtClean="0"/>
              <a:t>를 입력하면 오른쪽으로 움직이도록 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사용자가 </a:t>
            </a:r>
            <a:r>
              <a:rPr lang="en-US" altLang="ko-KR" dirty="0" smtClean="0"/>
              <a:t>“q”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“quit”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프로그램을 종료하도록 한다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입력된 연도가 </a:t>
            </a:r>
            <a:r>
              <a:rPr lang="ko-KR" altLang="en-US" sz="2000" dirty="0"/>
              <a:t>윤년인지 아닌지를 판단하는 </a:t>
            </a:r>
            <a:r>
              <a:rPr lang="ko-KR" altLang="en-US" sz="2000" dirty="0" smtClean="0"/>
              <a:t>프로그램을 만들어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윤년 판단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551" y="237782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연도를 입력하시오</a:t>
            </a:r>
            <a:r>
              <a:rPr lang="en-US" altLang="ko-KR" dirty="0"/>
              <a:t>: 2012</a:t>
            </a:r>
          </a:p>
          <a:p>
            <a:r>
              <a:rPr lang="en-US" altLang="ko-KR" dirty="0"/>
              <a:t>2012 </a:t>
            </a:r>
            <a:r>
              <a:rPr lang="ko-KR" altLang="en-US" dirty="0"/>
              <a:t>년은 윤년입니다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0" y="3426575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8549" y="4042575"/>
            <a:ext cx="49086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떨어지면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떨어지는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연도는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떨어지는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연도는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윤년의 조건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" y="2053896"/>
            <a:ext cx="7543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9" y="3987292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26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62" y="3912079"/>
            <a:ext cx="2947538" cy="214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8" y="1715559"/>
            <a:ext cx="7482447" cy="1929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6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808026" cy="3000821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하나의 정수를 입력으로 받아서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나누어 떨어지는지 검사하시오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정수를 입력하시오 </a:t>
            </a:r>
            <a:r>
              <a:rPr lang="en-US" altLang="ko-KR" dirty="0" smtClean="0"/>
              <a:t>: 12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나누어 떨어집니다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정수를 입력하시오</a:t>
            </a:r>
            <a:r>
              <a:rPr lang="en-US" altLang="ko-KR" dirty="0"/>
              <a:t> </a:t>
            </a:r>
            <a:r>
              <a:rPr lang="en-US" altLang="ko-KR" dirty="0" smtClean="0"/>
              <a:t>: 15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나누어 떨어지지 않습니다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7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기본 블록을 쉽게 이해하려면 이것을 자동차</a:t>
            </a:r>
            <a:r>
              <a:rPr lang="en-US" altLang="ko-KR" dirty="0"/>
              <a:t>(CPU)</a:t>
            </a:r>
            <a:r>
              <a:rPr lang="ko-KR" altLang="en-US" dirty="0"/>
              <a:t>가 주행하는 </a:t>
            </a:r>
            <a:r>
              <a:rPr lang="ko-KR" altLang="en-US" dirty="0" smtClean="0"/>
              <a:t>도로로 </a:t>
            </a:r>
            <a:r>
              <a:rPr lang="ko-KR" altLang="en-US" dirty="0"/>
              <a:t>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2" y="2817064"/>
            <a:ext cx="4961087" cy="25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8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동전 </a:t>
            </a:r>
            <a:r>
              <a:rPr lang="ko-KR" altLang="en-US" sz="2000" dirty="0"/>
              <a:t>던지기 게임을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import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후에 </a:t>
            </a:r>
            <a:r>
              <a:rPr lang="en-US" altLang="ko-KR" sz="2000" dirty="0" err="1"/>
              <a:t>random.randrange</a:t>
            </a:r>
            <a:r>
              <a:rPr lang="en-US" altLang="ko-KR" sz="2000" dirty="0"/>
              <a:t>(2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하면 </a:t>
            </a:r>
            <a:r>
              <a:rPr lang="en-US" altLang="ko-KR" sz="2000" dirty="0"/>
              <a:t>0</a:t>
            </a:r>
            <a:r>
              <a:rPr lang="ko-KR" altLang="en-US" sz="2000" dirty="0"/>
              <a:t>이나 </a:t>
            </a:r>
            <a:r>
              <a:rPr lang="en-US" altLang="ko-KR" sz="2000" dirty="0"/>
              <a:t>1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생성할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5" y="2710582"/>
            <a:ext cx="7712015" cy="310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33" y="1402713"/>
            <a:ext cx="5637226" cy="3465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9" y="3982316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4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808026" cy="3416320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사용하여 두 정수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입력으로 받아서 </a:t>
            </a:r>
            <a:r>
              <a:rPr lang="en-US" altLang="ko-KR" dirty="0" smtClean="0"/>
              <a:t>a-b</a:t>
            </a:r>
            <a:r>
              <a:rPr lang="ko-KR" altLang="en-US" dirty="0" smtClean="0"/>
              <a:t>를 물어서 답변이 올바른지 검사하도록 하시오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28 – 9 = ? : 19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맞았습니다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9 – 3 = ? : 7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틀렸습니다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14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진행하는 코드를 작성하려면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조건을 연속하여 검사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0" y="2182976"/>
            <a:ext cx="7464095" cy="18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23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연속적인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5555"/>
            <a:ext cx="8229600" cy="2665562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 0: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양수입니다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음수입니다</a:t>
            </a:r>
            <a:r>
              <a:rPr lang="en-US" altLang="ko-KR" dirty="0"/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42721"/>
            <a:ext cx="8229600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0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88300"/>
            <a:ext cx="8229600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양수입니다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01770"/>
            <a:ext cx="8229600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-10</a:t>
            </a:r>
          </a:p>
          <a:p>
            <a:r>
              <a:rPr lang="ko-KR" altLang="en-US" dirty="0"/>
              <a:t>음수입니다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3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동물원에 있는 종달새가 다음과 같은 </a:t>
            </a:r>
            <a:r>
              <a:rPr lang="en-US" altLang="ko-KR" sz="2000" dirty="0"/>
              <a:t>2</a:t>
            </a:r>
            <a:r>
              <a:rPr lang="ko-KR" altLang="en-US" sz="2000" dirty="0"/>
              <a:t>가지 </a:t>
            </a:r>
            <a:r>
              <a:rPr lang="ko-KR" altLang="en-US" sz="2000" dirty="0" smtClean="0"/>
              <a:t>조건이 충족될 </a:t>
            </a:r>
            <a:r>
              <a:rPr lang="ko-KR" altLang="en-US" sz="2000" dirty="0"/>
              <a:t>때 노래를 한다고 하자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 smtClean="0"/>
              <a:t>오전 </a:t>
            </a:r>
            <a:r>
              <a:rPr lang="en-US" altLang="ko-KR" sz="1600" dirty="0"/>
              <a:t>6</a:t>
            </a:r>
            <a:r>
              <a:rPr lang="ko-KR" altLang="en-US" sz="1600" dirty="0"/>
              <a:t>시부터 오전 </a:t>
            </a:r>
            <a:r>
              <a:rPr lang="en-US" altLang="ko-KR" sz="1600" dirty="0"/>
              <a:t>9</a:t>
            </a:r>
            <a:r>
              <a:rPr lang="ko-KR" altLang="en-US" sz="1600" dirty="0"/>
              <a:t>시 사이</a:t>
            </a:r>
          </a:p>
          <a:p>
            <a:pPr lvl="1"/>
            <a:r>
              <a:rPr lang="ko-KR" altLang="en-US" sz="1600" dirty="0" smtClean="0"/>
              <a:t>날씨가 </a:t>
            </a:r>
            <a:r>
              <a:rPr lang="ko-KR" altLang="en-US" sz="1600" dirty="0"/>
              <a:t>화창하다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종달새가 노래할까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43" y="3112339"/>
            <a:ext cx="3352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시각을 </a:t>
            </a:r>
            <a:r>
              <a:rPr lang="ko-KR" altLang="en-US" dirty="0" err="1"/>
              <a:t>난수로</a:t>
            </a:r>
            <a:r>
              <a:rPr lang="ko-KR" altLang="en-US" dirty="0"/>
              <a:t> 생성하고 날씨도 </a:t>
            </a:r>
            <a:r>
              <a:rPr lang="en-US" altLang="ko-KR" dirty="0"/>
              <a:t>[True, False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중에서 </a:t>
            </a:r>
            <a:r>
              <a:rPr lang="ko-KR" altLang="en-US" dirty="0" err="1"/>
              <a:t>랜덤하게</a:t>
            </a:r>
            <a:r>
              <a:rPr lang="ko-KR" altLang="en-US" dirty="0"/>
              <a:t> 선택하자</a:t>
            </a:r>
            <a:r>
              <a:rPr lang="en-US" altLang="ko-KR" dirty="0"/>
              <a:t>. </a:t>
            </a:r>
            <a:r>
              <a:rPr lang="ko-KR" altLang="en-US" dirty="0"/>
              <a:t>종달새가 노래를 부를 것인지</a:t>
            </a:r>
            <a:r>
              <a:rPr lang="en-US" altLang="ko-KR" dirty="0"/>
              <a:t>, </a:t>
            </a:r>
            <a:r>
              <a:rPr lang="ko-KR" altLang="en-US" dirty="0"/>
              <a:t>조용히 있을 것인지를 </a:t>
            </a:r>
            <a:r>
              <a:rPr lang="ko-KR" altLang="en-US" dirty="0" err="1"/>
              <a:t>판단해보자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967488"/>
            <a:ext cx="8229600" cy="1130059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time = </a:t>
            </a:r>
            <a:r>
              <a:rPr lang="en-US" altLang="ko-KR" dirty="0" err="1"/>
              <a:t>random.randint</a:t>
            </a:r>
            <a:r>
              <a:rPr lang="en-US" altLang="ko-KR" dirty="0"/>
              <a:t>(1, 24)</a:t>
            </a:r>
          </a:p>
          <a:p>
            <a:r>
              <a:rPr lang="en-US" altLang="ko-KR" dirty="0"/>
              <a:t>sunny = </a:t>
            </a:r>
            <a:r>
              <a:rPr lang="en-US" altLang="ko-KR" dirty="0" err="1"/>
              <a:t>random.choice</a:t>
            </a:r>
            <a:r>
              <a:rPr lang="en-US" altLang="ko-KR" dirty="0"/>
              <a:t>([True, False])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70" y="4428130"/>
            <a:ext cx="8229600" cy="10927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좋은 아침입니다</a:t>
            </a:r>
            <a:r>
              <a:rPr lang="en-US" altLang="ko-KR" dirty="0"/>
              <a:t>. </a:t>
            </a:r>
            <a:r>
              <a:rPr lang="ko-KR" altLang="en-US" dirty="0"/>
              <a:t>지금 시각은 </a:t>
            </a:r>
            <a:r>
              <a:rPr lang="en-US" altLang="ko-KR" dirty="0"/>
              <a:t>1</a:t>
            </a:r>
            <a:r>
              <a:rPr lang="ko-KR" altLang="en-US" dirty="0"/>
              <a:t>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날씨가 화창하지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종달새가 노래를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3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47" y="952753"/>
            <a:ext cx="6944121" cy="4606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6" y="5591175"/>
            <a:ext cx="834174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안에 다른 </a:t>
            </a:r>
            <a:r>
              <a:rPr lang="en-US" altLang="ko-KR" dirty="0"/>
              <a:t>if </a:t>
            </a:r>
            <a:r>
              <a:rPr lang="ko-KR" altLang="en-US" dirty="0"/>
              <a:t>문이 들어갈 수도 있다</a:t>
            </a:r>
            <a:r>
              <a:rPr lang="en-US" altLang="ko-KR" dirty="0"/>
              <a:t>. </a:t>
            </a:r>
            <a:r>
              <a:rPr lang="ko-KR" altLang="en-US" dirty="0"/>
              <a:t>이것을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73714"/>
            <a:ext cx="74199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421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838" y="1397480"/>
            <a:ext cx="8229600" cy="2536166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&gt;= 0:</a:t>
            </a:r>
          </a:p>
          <a:p>
            <a:r>
              <a:rPr lang="en-US" altLang="ko-KR" dirty="0" smtClean="0"/>
              <a:t>	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 smtClean="0"/>
              <a:t>		print</a:t>
            </a:r>
            <a:r>
              <a:rPr lang="en-US" altLang="ko-KR" dirty="0"/>
              <a:t>("0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 smtClean="0"/>
              <a:t>	else</a:t>
            </a:r>
            <a:r>
              <a:rPr lang="en-US" altLang="ko-KR" dirty="0"/>
              <a:t>:</a:t>
            </a:r>
          </a:p>
          <a:p>
            <a:r>
              <a:rPr lang="en-US" altLang="ko-KR" dirty="0" smtClean="0"/>
              <a:t>		print</a:t>
            </a:r>
            <a:r>
              <a:rPr lang="en-US" altLang="ko-KR" dirty="0"/>
              <a:t>("</a:t>
            </a:r>
            <a:r>
              <a:rPr lang="ko-KR" altLang="en-US" dirty="0"/>
              <a:t>양수입니다</a:t>
            </a:r>
            <a:r>
              <a:rPr lang="en-US" altLang="ko-KR" dirty="0"/>
              <a:t>.")</a:t>
            </a:r>
          </a:p>
          <a:p>
            <a:r>
              <a:rPr lang="en-US" altLang="ko-KR" dirty="0" smtClean="0"/>
              <a:t>else</a:t>
            </a:r>
            <a:r>
              <a:rPr lang="en-US" altLang="ko-KR" dirty="0"/>
              <a:t>:</a:t>
            </a:r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음수입니다</a:t>
            </a:r>
            <a:r>
              <a:rPr lang="en-US" altLang="ko-KR" dirty="0"/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70" y="4428130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양수입니다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3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 </a:t>
            </a:r>
            <a:r>
              <a:rPr lang="ko-KR" altLang="en-US" dirty="0"/>
              <a:t>구조가 없다면 프로그램은 항상 동일한 </a:t>
            </a:r>
            <a:r>
              <a:rPr lang="ko-KR" altLang="en-US" dirty="0" smtClean="0"/>
              <a:t>동작만을 되풀이할 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자율 </a:t>
            </a:r>
            <a:r>
              <a:rPr lang="ko-KR" altLang="en-US" dirty="0"/>
              <a:t>주행 자동차 프로그램이 신호등이나 전방 장애물에 </a:t>
            </a:r>
            <a:r>
              <a:rPr lang="ko-KR" altLang="en-US" dirty="0" smtClean="0"/>
              <a:t>따라서 </a:t>
            </a:r>
            <a:r>
              <a:rPr lang="ko-KR" altLang="en-US" dirty="0"/>
              <a:t>동작을 다르게 </a:t>
            </a:r>
            <a:r>
              <a:rPr lang="ko-KR" altLang="en-US" dirty="0" smtClean="0"/>
              <a:t>하지 않으면 어떻게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구조가 필요한 이유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20" y="3396291"/>
            <a:ext cx="3188089" cy="273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815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808026" cy="3000821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 정수를 입력으로 받아서 최대값을 출력한다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첫 번째 정수를 입력하시오</a:t>
            </a:r>
            <a:r>
              <a:rPr lang="en-US" altLang="ko-KR" dirty="0"/>
              <a:t>: 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 smtClean="0"/>
              <a:t>두 </a:t>
            </a:r>
            <a:r>
              <a:rPr lang="ko-KR" altLang="en-US" dirty="0"/>
              <a:t>번째 정수를 입력하시오</a:t>
            </a:r>
            <a:r>
              <a:rPr lang="en-US" altLang="ko-KR" dirty="0"/>
              <a:t>: </a:t>
            </a:r>
            <a:r>
              <a:rPr lang="en-US" altLang="ko-KR" dirty="0" smtClean="0"/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세 번째 정수를 입력하시오</a:t>
            </a:r>
            <a:r>
              <a:rPr lang="en-US" altLang="ko-KR" dirty="0" smtClean="0"/>
              <a:t>: 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 smtClean="0"/>
              <a:t>최대값은 </a:t>
            </a:r>
            <a:r>
              <a:rPr lang="en-US" altLang="ko-KR" dirty="0" smtClean="0"/>
              <a:t>7</a:t>
            </a:r>
            <a:r>
              <a:rPr lang="ko-KR" altLang="en-US" dirty="0"/>
              <a:t>입니다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03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79" y="2030681"/>
            <a:ext cx="7745333" cy="4247317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첫째 줄에 나이를 나타내는 하나의 정수를</a:t>
            </a:r>
            <a:r>
              <a:rPr lang="en-US" altLang="ko-KR" dirty="0"/>
              <a:t>, </a:t>
            </a:r>
            <a:r>
              <a:rPr lang="ko-KR" altLang="en-US" dirty="0"/>
              <a:t>둘째 줄에 가슴둘레를 나타내는  하나의 정수를 입력 받아서</a:t>
            </a:r>
            <a:r>
              <a:rPr lang="en-US" altLang="ko-KR" dirty="0"/>
              <a:t>, </a:t>
            </a:r>
            <a:r>
              <a:rPr lang="ko-KR" altLang="en-US" dirty="0"/>
              <a:t>아래 기준에 따라서 사이즈를 출력하는 프로그램을 </a:t>
            </a:r>
            <a:r>
              <a:rPr lang="ko-KR" altLang="en-US" dirty="0" smtClean="0"/>
              <a:t>작성하시오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58" y="4370407"/>
            <a:ext cx="7297544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</a:t>
            </a:r>
            <a:r>
              <a:rPr lang="ko-KR" altLang="en-US" sz="2000" dirty="0" smtClean="0"/>
              <a:t>아이디와 </a:t>
            </a:r>
            <a:r>
              <a:rPr lang="ko-KR" altLang="en-US" sz="2000" dirty="0"/>
              <a:t>일치하는지 여부를 출력하는 프로그램을 </a:t>
            </a:r>
            <a:r>
              <a:rPr lang="ko-KR" altLang="en-US" sz="2000" dirty="0" err="1" smtClean="0"/>
              <a:t>작성해보자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로그인 프로그램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70" y="266834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아이디를 입력하시오</a:t>
            </a:r>
            <a:r>
              <a:rPr lang="en-US" altLang="ko-KR" dirty="0"/>
              <a:t>: </a:t>
            </a:r>
            <a:r>
              <a:rPr lang="en-US" altLang="ko-KR" dirty="0" err="1"/>
              <a:t>ilovepython</a:t>
            </a:r>
            <a:endParaRPr lang="en-US" altLang="ko-KR" dirty="0"/>
          </a:p>
          <a:p>
            <a:r>
              <a:rPr lang="ko-KR" altLang="en-US" dirty="0"/>
              <a:t>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970" y="3821405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아이디를 입력하시오</a:t>
            </a:r>
            <a:r>
              <a:rPr lang="en-US" altLang="ko-KR" dirty="0"/>
              <a:t>: </a:t>
            </a:r>
            <a:r>
              <a:rPr lang="en-US" altLang="ko-KR" dirty="0" err="1"/>
              <a:t>iloveruby</a:t>
            </a:r>
            <a:endParaRPr lang="en-US" altLang="ko-KR" dirty="0"/>
          </a:p>
          <a:p>
            <a:r>
              <a:rPr lang="ko-KR" altLang="en-US" dirty="0"/>
              <a:t>아이디를 찾을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6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107702"/>
            <a:ext cx="8229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9" y="1526068"/>
            <a:ext cx="6215356" cy="2279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76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난수를</a:t>
            </a:r>
            <a:r>
              <a:rPr lang="ko-KR" altLang="en-US" sz="2000" dirty="0" smtClean="0"/>
              <a:t> 이용하여 간단한 축구 게임을 작성해 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사용자는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 영역 중 하나를 선택하여 페널티 킥을 수비한다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컴퓨터도 </a:t>
            </a:r>
            <a:r>
              <a:rPr lang="ko-KR" altLang="en-US" sz="2000" dirty="0" err="1" smtClean="0"/>
              <a:t>난수를</a:t>
            </a:r>
            <a:r>
              <a:rPr lang="ko-KR" altLang="en-US" sz="2000" dirty="0" smtClean="0"/>
              <a:t> 생성하여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영역 중 하나를 공격한다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축구게임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70" y="2775216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어디를 수비하시겠어요</a:t>
            </a:r>
            <a:r>
              <a:rPr lang="en-US" altLang="ko-KR" dirty="0"/>
              <a:t>?(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중앙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중앙</a:t>
            </a:r>
          </a:p>
          <a:p>
            <a:r>
              <a:rPr lang="ko-KR" altLang="en-US" dirty="0"/>
              <a:t>페널티 킥이 성공하였습니다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2" y="3879283"/>
            <a:ext cx="3111090" cy="2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28085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1" y="1570458"/>
            <a:ext cx="7925819" cy="2519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4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이용하여 사용자가 선택하는 도형을 화면에 그리는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도형은 </a:t>
            </a:r>
            <a:r>
              <a:rPr lang="ko-KR" altLang="en-US" sz="2000" dirty="0"/>
              <a:t>“사각형”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삼각형”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원” 중의 하나이다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각 도형의 치수는 사용자에게 </a:t>
            </a:r>
            <a:r>
              <a:rPr lang="ko-KR" altLang="en-US" sz="2000" dirty="0" err="1"/>
              <a:t>물어보도록</a:t>
            </a:r>
            <a:r>
              <a:rPr lang="ko-KR" altLang="en-US" sz="2000" dirty="0"/>
              <a:t>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도형그리기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1" y="2742932"/>
            <a:ext cx="5864794" cy="32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58959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4" y="925653"/>
            <a:ext cx="5850104" cy="5088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6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en-US" dirty="0"/>
              <a:t>는 두 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</a:t>
            </a:r>
            <a:r>
              <a:rPr lang="ko-KR" altLang="en-US" dirty="0" smtClean="0"/>
              <a:t>비교하는 연산자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41" y="2688206"/>
            <a:ext cx="5657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3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수식은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이나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을 </a:t>
            </a:r>
            <a:r>
              <a:rPr lang="ko-KR" altLang="en-US" dirty="0"/>
              <a:t>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관계연산자의</a:t>
            </a:r>
            <a:r>
              <a:rPr lang="ko-KR" altLang="en-US" dirty="0" smtClean="0"/>
              <a:t> 결과값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331289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11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4" y="1837966"/>
            <a:ext cx="8272732" cy="30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0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345" y="1725283"/>
            <a:ext cx="7944928" cy="1846053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score = 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(input("</a:t>
            </a:r>
            <a:r>
              <a:rPr lang="ko-KR" altLang="en-US" dirty="0">
                <a:latin typeface="Century Schoolbook" panose="02040604050505020304" pitchFamily="18" charset="0"/>
              </a:rPr>
              <a:t>성적을 입력하시오</a:t>
            </a:r>
            <a:r>
              <a:rPr lang="en-US" altLang="ko-KR" dirty="0">
                <a:latin typeface="Century Schoolbook" panose="02040604050505020304" pitchFamily="18" charset="0"/>
              </a:rPr>
              <a:t>: "))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if score &gt;= 60:</a:t>
            </a: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	print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ko-KR" altLang="en-US" dirty="0">
                <a:latin typeface="Century Schoolbook" panose="02040604050505020304" pitchFamily="18" charset="0"/>
              </a:rPr>
              <a:t>합격입니다</a:t>
            </a:r>
            <a:r>
              <a:rPr lang="en-US" altLang="ko-KR" dirty="0">
                <a:latin typeface="Century Schoolbook" panose="02040604050505020304" pitchFamily="18" charset="0"/>
              </a:rPr>
              <a:t>.")</a:t>
            </a:r>
            <a:endParaRPr lang="ko-KR" altLang="en-US" dirty="0">
              <a:latin typeface="Century Schoolbook" panose="02040604050505020304" pitchFamily="18" charset="0"/>
            </a:endParaRPr>
          </a:p>
          <a:p>
            <a:pPr latinLnBrk="1"/>
            <a:r>
              <a:rPr lang="en-US" altLang="ko-KR" dirty="0">
                <a:latin typeface="Century Schoolbook" panose="02040604050505020304" pitchFamily="18" charset="0"/>
              </a:rPr>
              <a:t>else:</a:t>
            </a:r>
          </a:p>
          <a:p>
            <a:pPr latinLnBrk="1"/>
            <a:r>
              <a:rPr lang="en-US" altLang="ko-KR" dirty="0" smtClean="0">
                <a:latin typeface="Century Schoolbook" panose="02040604050505020304" pitchFamily="18" charset="0"/>
              </a:rPr>
              <a:t>	print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ko-KR" altLang="en-US" dirty="0">
                <a:latin typeface="Century Schoolbook" panose="02040604050505020304" pitchFamily="18" charset="0"/>
              </a:rPr>
              <a:t>불합격입니다</a:t>
            </a:r>
            <a:r>
              <a:rPr lang="en-US" altLang="ko-KR" dirty="0">
                <a:latin typeface="Century Schoolbook" panose="02040604050505020304" pitchFamily="18" charset="0"/>
              </a:rPr>
              <a:t>.")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39" y="3904698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성적을 입력하시오</a:t>
            </a:r>
            <a:r>
              <a:rPr lang="en-US" altLang="ko-KR" dirty="0"/>
              <a:t>: 80</a:t>
            </a:r>
          </a:p>
          <a:p>
            <a:r>
              <a:rPr lang="ko-KR" altLang="en-US" dirty="0"/>
              <a:t>합격입니다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92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539" y="1725283"/>
            <a:ext cx="7944928" cy="1846053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Century Schoolbook" panose="02040604050505020304" pitchFamily="18" charset="0"/>
              </a:rPr>
              <a:t>num</a:t>
            </a:r>
            <a:r>
              <a:rPr lang="en-US" altLang="ko-KR" dirty="0">
                <a:latin typeface="Century Schoolbook" panose="02040604050505020304" pitchFamily="18" charset="0"/>
              </a:rPr>
              <a:t> = 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(input("</a:t>
            </a:r>
            <a:r>
              <a:rPr lang="ko-KR" altLang="en-US" dirty="0">
                <a:latin typeface="Century Schoolbook" panose="02040604050505020304" pitchFamily="18" charset="0"/>
              </a:rPr>
              <a:t>정수를 입력하시오</a:t>
            </a:r>
            <a:r>
              <a:rPr lang="en-US" altLang="ko-KR" dirty="0">
                <a:latin typeface="Century Schoolbook" panose="02040604050505020304" pitchFamily="18" charset="0"/>
              </a:rPr>
              <a:t>: "))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if </a:t>
            </a:r>
            <a:r>
              <a:rPr lang="en-US" altLang="ko-KR" dirty="0" err="1">
                <a:latin typeface="Century Schoolbook" panose="02040604050505020304" pitchFamily="18" charset="0"/>
              </a:rPr>
              <a:t>num</a:t>
            </a:r>
            <a:r>
              <a:rPr lang="en-US" altLang="ko-KR" dirty="0">
                <a:latin typeface="Century Schoolbook" panose="02040604050505020304" pitchFamily="18" charset="0"/>
              </a:rPr>
              <a:t> % 2 == 0 :</a:t>
            </a:r>
          </a:p>
          <a:p>
            <a:r>
              <a:rPr lang="en-US" altLang="ko-KR" dirty="0" smtClean="0">
                <a:latin typeface="Century Schoolbook" panose="02040604050505020304" pitchFamily="18" charset="0"/>
              </a:rPr>
              <a:t>	print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ko-KR" altLang="en-US" dirty="0">
                <a:latin typeface="Century Schoolbook" panose="02040604050505020304" pitchFamily="18" charset="0"/>
              </a:rPr>
              <a:t>짝수입니다</a:t>
            </a:r>
            <a:r>
              <a:rPr lang="en-US" altLang="ko-KR" dirty="0">
                <a:latin typeface="Century Schoolbook" panose="02040604050505020304" pitchFamily="18" charset="0"/>
              </a:rPr>
              <a:t>.")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else:</a:t>
            </a:r>
          </a:p>
          <a:p>
            <a:r>
              <a:rPr lang="en-US" altLang="ko-KR" dirty="0" smtClean="0">
                <a:latin typeface="Century Schoolbook" panose="02040604050505020304" pitchFamily="18" charset="0"/>
              </a:rPr>
              <a:t>	print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ko-KR" altLang="en-US" dirty="0">
                <a:latin typeface="Century Schoolbook" panose="02040604050505020304" pitchFamily="18" charset="0"/>
              </a:rPr>
              <a:t>홀수입니다</a:t>
            </a:r>
            <a:r>
              <a:rPr lang="en-US" altLang="ko-KR" dirty="0">
                <a:latin typeface="Century Schoolbook" panose="02040604050505020304" pitchFamily="18" charset="0"/>
              </a:rPr>
              <a:t>.")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39" y="3904698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짝수입니다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361034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1081</Words>
  <Application>Microsoft Office PowerPoint</Application>
  <PresentationFormat>화면 슬라이드 쇼(4:3)</PresentationFormat>
  <Paragraphs>229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굴림</vt:lpstr>
      <vt:lpstr>맑은 고딕</vt:lpstr>
      <vt:lpstr>Arial</vt:lpstr>
      <vt:lpstr>Century Schoolbook</vt:lpstr>
      <vt:lpstr>Consolas</vt:lpstr>
      <vt:lpstr>Tahoma</vt:lpstr>
      <vt:lpstr>Wingdings</vt:lpstr>
      <vt:lpstr>New_Natural01</vt:lpstr>
      <vt:lpstr>5장 조건문</vt:lpstr>
      <vt:lpstr>3가지의 기본 제어 구조</vt:lpstr>
      <vt:lpstr>제어구조</vt:lpstr>
      <vt:lpstr>선택 구조가 필요한 이유</vt:lpstr>
      <vt:lpstr>관계 연산자</vt:lpstr>
      <vt:lpstr>관계연산자의 결과값</vt:lpstr>
      <vt:lpstr>if-else 문</vt:lpstr>
      <vt:lpstr>예제 #1</vt:lpstr>
      <vt:lpstr>예제 #2</vt:lpstr>
      <vt:lpstr>도전문제</vt:lpstr>
      <vt:lpstr>도전문제</vt:lpstr>
      <vt:lpstr>블록</vt:lpstr>
      <vt:lpstr>Lab: 영화 나이 제한 검사</vt:lpstr>
      <vt:lpstr>Solution </vt:lpstr>
      <vt:lpstr>도전문제</vt:lpstr>
      <vt:lpstr>Lab: 부호에 따라 거북이를 움직이자</vt:lpstr>
      <vt:lpstr>Solution </vt:lpstr>
      <vt:lpstr>논리 연산자</vt:lpstr>
      <vt:lpstr>논리 연산자의 종류</vt:lpstr>
      <vt:lpstr>도전문제</vt:lpstr>
      <vt:lpstr>도전문제</vt:lpstr>
      <vt:lpstr>Lab: 거북이 제어하기</vt:lpstr>
      <vt:lpstr>무한 반복 구조</vt:lpstr>
      <vt:lpstr>Solution </vt:lpstr>
      <vt:lpstr>도전문제</vt:lpstr>
      <vt:lpstr>Lab: 윤년 판단</vt:lpstr>
      <vt:lpstr>윤년의 조건</vt:lpstr>
      <vt:lpstr>Solution </vt:lpstr>
      <vt:lpstr>도전문제</vt:lpstr>
      <vt:lpstr>Lab: 동전 던지기 게임</vt:lpstr>
      <vt:lpstr>Solution </vt:lpstr>
      <vt:lpstr>도전문제</vt:lpstr>
      <vt:lpstr>조건을 연속하여 검사</vt:lpstr>
      <vt:lpstr>연속적인 if-else 문</vt:lpstr>
      <vt:lpstr>Lab: 종달새가 노래할까?</vt:lpstr>
      <vt:lpstr>난수 이용</vt:lpstr>
      <vt:lpstr>Solution </vt:lpstr>
      <vt:lpstr>중첩 if-else문</vt:lpstr>
      <vt:lpstr>예제</vt:lpstr>
      <vt:lpstr>도전문제</vt:lpstr>
      <vt:lpstr>도전문제</vt:lpstr>
      <vt:lpstr>Lab: 로그인 프로그램</vt:lpstr>
      <vt:lpstr>Solution </vt:lpstr>
      <vt:lpstr>Lab: 축구게임</vt:lpstr>
      <vt:lpstr>Solution </vt:lpstr>
      <vt:lpstr>Lab: 도형그리기</vt:lpstr>
      <vt:lpstr>Solution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jhoon</cp:lastModifiedBy>
  <cp:revision>364</cp:revision>
  <dcterms:created xsi:type="dcterms:W3CDTF">2007-06-29T06:43:39Z</dcterms:created>
  <dcterms:modified xsi:type="dcterms:W3CDTF">2019-03-27T02:28:57Z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