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57"/>
  </p:notesMasterIdLst>
  <p:handoutMasterIdLst>
    <p:handoutMasterId r:id="rId58"/>
  </p:handoutMasterIdLst>
  <p:sldIdLst>
    <p:sldId id="256" r:id="rId2"/>
    <p:sldId id="403" r:id="rId3"/>
    <p:sldId id="335" r:id="rId4"/>
    <p:sldId id="404" r:id="rId5"/>
    <p:sldId id="453" r:id="rId6"/>
    <p:sldId id="405" r:id="rId7"/>
    <p:sldId id="406" r:id="rId8"/>
    <p:sldId id="407" r:id="rId9"/>
    <p:sldId id="408" r:id="rId10"/>
    <p:sldId id="431" r:id="rId11"/>
    <p:sldId id="409" r:id="rId12"/>
    <p:sldId id="432" r:id="rId13"/>
    <p:sldId id="410" r:id="rId14"/>
    <p:sldId id="411" r:id="rId15"/>
    <p:sldId id="433" r:id="rId16"/>
    <p:sldId id="412" r:id="rId17"/>
    <p:sldId id="413" r:id="rId18"/>
    <p:sldId id="434" r:id="rId19"/>
    <p:sldId id="392" r:id="rId20"/>
    <p:sldId id="394" r:id="rId21"/>
    <p:sldId id="435" r:id="rId22"/>
    <p:sldId id="414" r:id="rId23"/>
    <p:sldId id="415" r:id="rId24"/>
    <p:sldId id="436" r:id="rId25"/>
    <p:sldId id="416" r:id="rId26"/>
    <p:sldId id="417" r:id="rId27"/>
    <p:sldId id="418" r:id="rId28"/>
    <p:sldId id="437" r:id="rId29"/>
    <p:sldId id="419" r:id="rId30"/>
    <p:sldId id="420" r:id="rId31"/>
    <p:sldId id="438" r:id="rId32"/>
    <p:sldId id="454" r:id="rId33"/>
    <p:sldId id="421" r:id="rId34"/>
    <p:sldId id="422" r:id="rId35"/>
    <p:sldId id="423" r:id="rId36"/>
    <p:sldId id="424" r:id="rId37"/>
    <p:sldId id="439" r:id="rId38"/>
    <p:sldId id="425" r:id="rId39"/>
    <p:sldId id="440" r:id="rId40"/>
    <p:sldId id="426" r:id="rId41"/>
    <p:sldId id="427" r:id="rId42"/>
    <p:sldId id="441" r:id="rId43"/>
    <p:sldId id="429" r:id="rId44"/>
    <p:sldId id="430" r:id="rId45"/>
    <p:sldId id="442" r:id="rId46"/>
    <p:sldId id="443" r:id="rId47"/>
    <p:sldId id="444" r:id="rId48"/>
    <p:sldId id="445" r:id="rId49"/>
    <p:sldId id="446" r:id="rId50"/>
    <p:sldId id="447" r:id="rId51"/>
    <p:sldId id="448" r:id="rId52"/>
    <p:sldId id="449" r:id="rId53"/>
    <p:sldId id="450" r:id="rId54"/>
    <p:sldId id="451" r:id="rId55"/>
    <p:sldId id="452" r:id="rId56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FFCC"/>
    <a:srgbClr val="CCFFFF"/>
    <a:srgbClr val="FFFFCC"/>
    <a:srgbClr val="CCCC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53" autoAdjust="0"/>
    <p:restoredTop sz="93514" autoAdjust="0"/>
  </p:normalViewPr>
  <p:slideViewPr>
    <p:cSldViewPr snapToGrid="0">
      <p:cViewPr varScale="1">
        <p:scale>
          <a:sx n="78" d="100"/>
          <a:sy n="78" d="100"/>
        </p:scale>
        <p:origin x="85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1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7440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348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66344" y="1540764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0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4579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5492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23712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3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47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3174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93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367972"/>
            <a:ext cx="8229600" cy="49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2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굴림" panose="020B0600000101010101" pitchFamily="50" charset="-127"/>
          <a:ea typeface="굴림" panose="020B0600000101010101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장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9080" y="2030681"/>
            <a:ext cx="7594270" cy="1338828"/>
          </a:xfrm>
          <a:prstGeom prst="rect">
            <a:avLst/>
          </a:prstGeom>
          <a:solidFill>
            <a:srgbClr val="DEEEF6"/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구구단에서 </a:t>
            </a:r>
            <a:r>
              <a:rPr lang="en-US" altLang="ko-KR" dirty="0" smtClean="0"/>
              <a:t>7</a:t>
            </a:r>
            <a:r>
              <a:rPr lang="ko-KR" altLang="en-US" dirty="0" smtClean="0"/>
              <a:t>단과 </a:t>
            </a:r>
            <a:r>
              <a:rPr lang="en-US" altLang="ko-KR" dirty="0" smtClean="0"/>
              <a:t>8</a:t>
            </a:r>
            <a:r>
              <a:rPr lang="ko-KR" altLang="en-US" dirty="0" smtClean="0"/>
              <a:t>단을 출력해보시오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" y="2114689"/>
            <a:ext cx="914528" cy="657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486" y="2114689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도전문제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99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range()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57" y="1528583"/>
            <a:ext cx="8417045" cy="229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4453" y="3818642"/>
            <a:ext cx="8315864" cy="927339"/>
          </a:xfrm>
          <a:prstGeom prst="roundRect">
            <a:avLst>
              <a:gd name="adj" fmla="val 9592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range(5): # (1)</a:t>
            </a:r>
          </a:p>
          <a:p>
            <a:r>
              <a:rPr lang="en-US" altLang="ko-KR" dirty="0" smtClean="0"/>
              <a:t>	print</a:t>
            </a:r>
            <a:r>
              <a:rPr lang="en-US" altLang="ko-KR" dirty="0"/>
              <a:t>("</a:t>
            </a:r>
            <a:r>
              <a:rPr lang="ko-KR" altLang="en-US" dirty="0"/>
              <a:t>방문을 환영합니다</a:t>
            </a:r>
            <a:r>
              <a:rPr lang="en-US" altLang="ko-KR" dirty="0"/>
              <a:t>!") # (2)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4453" y="4894262"/>
            <a:ext cx="8315864" cy="152994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859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9080" y="2030681"/>
            <a:ext cx="7594270" cy="1338828"/>
          </a:xfrm>
          <a:prstGeom prst="rect">
            <a:avLst/>
          </a:prstGeom>
          <a:solidFill>
            <a:srgbClr val="DEEEF6"/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</a:t>
            </a:r>
            <a:r>
              <a:rPr lang="en-US" altLang="ko-KR" dirty="0" smtClean="0"/>
              <a:t>range()</a:t>
            </a:r>
            <a:r>
              <a:rPr lang="ko-KR" altLang="en-US" dirty="0" smtClean="0"/>
              <a:t>함수를 써서 구구단에서 </a:t>
            </a:r>
            <a:r>
              <a:rPr lang="en-US" altLang="ko-KR" dirty="0" smtClean="0"/>
              <a:t>8</a:t>
            </a:r>
            <a:r>
              <a:rPr lang="ko-KR" altLang="en-US" dirty="0" smtClean="0"/>
              <a:t>단과 </a:t>
            </a:r>
            <a:r>
              <a:rPr lang="en-US" altLang="ko-KR" dirty="0" smtClean="0"/>
              <a:t>9</a:t>
            </a:r>
            <a:r>
              <a:rPr lang="ko-KR" altLang="en-US" dirty="0" smtClean="0"/>
              <a:t>단을 출력해보시오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" y="2114689"/>
            <a:ext cx="914528" cy="657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486" y="2114689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도전문제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15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range()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79" y="1548623"/>
            <a:ext cx="8229600" cy="1958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438" y="4057111"/>
            <a:ext cx="5414744" cy="1412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24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만약 </a:t>
            </a:r>
            <a:r>
              <a:rPr lang="en-US" altLang="ko-KR" dirty="0"/>
              <a:t>1</a:t>
            </a:r>
            <a:r>
              <a:rPr lang="ko-KR" altLang="en-US" dirty="0"/>
              <a:t>부터 시작하여서 </a:t>
            </a:r>
            <a:r>
              <a:rPr lang="en-US" altLang="ko-KR" dirty="0"/>
              <a:t>5</a:t>
            </a:r>
            <a:r>
              <a:rPr lang="ko-KR" altLang="en-US" dirty="0"/>
              <a:t>까지 반복하고 싶다면 어떻게 하면 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range() </a:t>
            </a:r>
            <a:r>
              <a:rPr lang="ko-KR" altLang="en-US" dirty="0" smtClean="0"/>
              <a:t>함수의 사용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1070" y="3742297"/>
            <a:ext cx="4737292" cy="767751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/>
              <a:t>1 2 3 4 5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70" y="2603278"/>
            <a:ext cx="4737292" cy="9307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9117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9080" y="2030681"/>
            <a:ext cx="7594270" cy="1338828"/>
          </a:xfrm>
          <a:prstGeom prst="rect">
            <a:avLst/>
          </a:prstGeom>
          <a:solidFill>
            <a:srgbClr val="DEEEF6"/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25</a:t>
            </a:r>
            <a:r>
              <a:rPr lang="ko-KR" altLang="en-US" dirty="0" smtClean="0"/>
              <a:t>까지의 정수 중 짝수만을 출력해보시오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" y="2114689"/>
            <a:ext cx="914528" cy="657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486" y="2114689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도전문제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542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개의 원 그리기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706" y="2268748"/>
            <a:ext cx="3797513" cy="371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5530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예제소</a:t>
            </a:r>
            <a:r>
              <a:rPr lang="ko-KR" altLang="en-US" dirty="0" err="1"/>
              <a:t>스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710" y="1759950"/>
            <a:ext cx="5210426" cy="23795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405" y="3648975"/>
            <a:ext cx="2619442" cy="2562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057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9080" y="2030681"/>
            <a:ext cx="7594270" cy="1338828"/>
          </a:xfrm>
          <a:prstGeom prst="rect">
            <a:avLst/>
          </a:prstGeom>
          <a:solidFill>
            <a:srgbClr val="DEEEF6"/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이전 예제처럼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개의 원을 그려보시오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" y="2114689"/>
            <a:ext cx="914528" cy="657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486" y="2114689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도전문제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231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정삼각형과 정사각형을 반복을 이용하여 화면에 </a:t>
            </a:r>
            <a:r>
              <a:rPr lang="ko-KR" altLang="en-US" sz="2000" dirty="0" smtClean="0"/>
              <a:t>그려 보자</a:t>
            </a:r>
            <a:r>
              <a:rPr lang="en-US" altLang="ko-KR" sz="2000" dirty="0"/>
              <a:t>.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반복을 사용하여 도형 그리기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52" y="153510"/>
            <a:ext cx="1107799" cy="989490"/>
          </a:xfrm>
          <a:prstGeom prst="rect">
            <a:avLst/>
          </a:prstGeom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588" y="2725048"/>
            <a:ext cx="4244516" cy="1726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57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6343" y="1540764"/>
            <a:ext cx="8368737" cy="4526280"/>
          </a:xfrm>
        </p:spPr>
        <p:txBody>
          <a:bodyPr/>
          <a:lstStyle/>
          <a:p>
            <a:r>
              <a:rPr lang="ko-KR" altLang="en-US" dirty="0"/>
              <a:t>반복</a:t>
            </a:r>
            <a:r>
              <a:rPr lang="en-US" altLang="ko-KR" dirty="0"/>
              <a:t>(iteration)</a:t>
            </a:r>
            <a:r>
              <a:rPr lang="ko-KR" altLang="en-US" dirty="0"/>
              <a:t>은 동일한 문장을 여러 번 반복시키는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r>
              <a:rPr lang="ko-KR" altLang="en-US" dirty="0" smtClean="0"/>
              <a:t>컴퓨터는 </a:t>
            </a:r>
            <a:r>
              <a:rPr lang="ko-KR" altLang="en-US" dirty="0"/>
              <a:t>인간과 다르게 </a:t>
            </a:r>
            <a:r>
              <a:rPr lang="ko-KR" altLang="en-US" dirty="0" smtClean="0"/>
              <a:t>반복적인 작업을 </a:t>
            </a:r>
            <a:r>
              <a:rPr lang="ko-KR" altLang="en-US" dirty="0"/>
              <a:t>실수 없이 빠르게 할 수 있다</a:t>
            </a:r>
            <a:r>
              <a:rPr lang="en-US" altLang="ko-KR" dirty="0"/>
              <a:t>. </a:t>
            </a:r>
            <a:r>
              <a:rPr lang="ko-KR" altLang="en-US" dirty="0"/>
              <a:t>이것이 컴퓨터의 가장 큰 장점이다</a:t>
            </a:r>
            <a:r>
              <a:rPr lang="en-US" altLang="ko-KR" dirty="0"/>
              <a:t>. 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878" y="3303916"/>
            <a:ext cx="3182136" cy="30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9358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60" y="1282470"/>
            <a:ext cx="4800127" cy="50561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053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9080" y="2030681"/>
            <a:ext cx="7594270" cy="1338828"/>
          </a:xfrm>
          <a:prstGeom prst="rect">
            <a:avLst/>
          </a:prstGeom>
          <a:solidFill>
            <a:srgbClr val="DEEEF6"/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정육각형과 정팔각형을 그리시오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" y="2114689"/>
            <a:ext cx="914528" cy="657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486" y="2114689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도전문제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179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사용자로부터 정수 </a:t>
            </a:r>
            <a:r>
              <a:rPr lang="en-US" altLang="ko-KR" sz="2000" dirty="0"/>
              <a:t>n</a:t>
            </a:r>
            <a:r>
              <a:rPr lang="ko-KR" altLang="en-US" sz="2000" dirty="0" smtClean="0"/>
              <a:t>을 받아서 </a:t>
            </a:r>
            <a:r>
              <a:rPr lang="en-US" altLang="ko-KR" sz="2000" dirty="0"/>
              <a:t>n-</a:t>
            </a:r>
            <a:r>
              <a:rPr lang="ko-KR" altLang="en-US" sz="2000" dirty="0"/>
              <a:t>각형을 그리는 프로그램을 작성할 수 있는가</a:t>
            </a:r>
            <a:r>
              <a:rPr lang="en-US" altLang="ko-KR" sz="2000" dirty="0"/>
              <a:t>?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en-US" altLang="ko-KR" b="0" dirty="0"/>
              <a:t>n-</a:t>
            </a:r>
            <a:r>
              <a:rPr lang="ko-KR" altLang="en-US" b="0" dirty="0"/>
              <a:t>각형 </a:t>
            </a:r>
            <a:r>
              <a:rPr lang="ko-KR" altLang="en-US" b="0" dirty="0" smtClean="0"/>
              <a:t>그리기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52" y="153510"/>
            <a:ext cx="1107799" cy="989490"/>
          </a:xfrm>
          <a:prstGeom prst="rect">
            <a:avLst/>
          </a:prstGeom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07" y="2568515"/>
            <a:ext cx="7651630" cy="2088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6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91" y="1577227"/>
            <a:ext cx="7051817" cy="35508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10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9080" y="2030681"/>
            <a:ext cx="7594270" cy="1754326"/>
          </a:xfrm>
          <a:prstGeom prst="rect">
            <a:avLst/>
          </a:prstGeom>
          <a:solidFill>
            <a:srgbClr val="DEEEF6"/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사용자로부터 정수 </a:t>
            </a:r>
            <a:r>
              <a:rPr lang="en-US" altLang="ko-KR" dirty="0"/>
              <a:t>n</a:t>
            </a:r>
            <a:r>
              <a:rPr lang="ko-KR" altLang="en-US" dirty="0"/>
              <a:t>을 </a:t>
            </a:r>
            <a:r>
              <a:rPr lang="ko-KR" altLang="en-US" dirty="0" smtClean="0"/>
              <a:t>입력 받아서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개의 원을 그리는 프로그램을 작성하시오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" y="2114689"/>
            <a:ext cx="914528" cy="657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486" y="2114689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도전문제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16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터틀</a:t>
            </a:r>
            <a:r>
              <a:rPr lang="ko-KR" altLang="en-US" sz="2000" dirty="0"/>
              <a:t> 그래픽에서 거북이가 술에 취한 것처럼 </a:t>
            </a:r>
            <a:r>
              <a:rPr lang="ko-KR" altLang="en-US" sz="2000" dirty="0" err="1"/>
              <a:t>랜덤하게</a:t>
            </a:r>
            <a:r>
              <a:rPr lang="ko-KR" altLang="en-US" sz="2000" dirty="0"/>
              <a:t> 움직이게 해보자</a:t>
            </a:r>
            <a:r>
              <a:rPr lang="en-US" altLang="ko-KR" sz="2000" dirty="0"/>
              <a:t>.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거북이를 </a:t>
            </a:r>
            <a:r>
              <a:rPr lang="ko-KR" altLang="en-US" b="0" dirty="0" err="1"/>
              <a:t>랜덤하게</a:t>
            </a:r>
            <a:r>
              <a:rPr lang="ko-KR" altLang="en-US" b="0" dirty="0"/>
              <a:t> 움직이게 하자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52" y="153510"/>
            <a:ext cx="1107799" cy="989490"/>
          </a:xfrm>
          <a:prstGeom prst="rect">
            <a:avLst/>
          </a:prstGeom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554" y="2215911"/>
            <a:ext cx="328612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813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endParaRPr lang="ko-KR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98" y="2039787"/>
            <a:ext cx="8850702" cy="191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316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14" y="1732342"/>
            <a:ext cx="6660622" cy="34327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235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9080" y="2030681"/>
            <a:ext cx="7594270" cy="1754326"/>
          </a:xfrm>
          <a:prstGeom prst="rect">
            <a:avLst/>
          </a:prstGeom>
          <a:solidFill>
            <a:srgbClr val="DEEEF6"/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거북이가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움직이면서 </a:t>
            </a:r>
            <a:r>
              <a:rPr lang="ko-KR" altLang="en-US" dirty="0" err="1" smtClean="0"/>
              <a:t>랜덤한</a:t>
            </a:r>
            <a:r>
              <a:rPr lang="ko-KR" altLang="en-US" dirty="0" smtClean="0"/>
              <a:t> 크기의 원을 그리는 프로그램을 작성하시오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" y="2114689"/>
            <a:ext cx="914528" cy="657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486" y="2114689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도전문제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029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for</a:t>
            </a:r>
            <a:r>
              <a:rPr lang="ko-KR" altLang="en-US" sz="2000" dirty="0"/>
              <a:t>문을 이용하여서 </a:t>
            </a:r>
            <a:r>
              <a:rPr lang="ko-KR" altLang="en-US" sz="2000" dirty="0" err="1"/>
              <a:t>팩토리얼을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계산해보자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 err="1" smtClean="0"/>
              <a:t>팩토리얼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n!</a:t>
            </a:r>
            <a:r>
              <a:rPr lang="ko-KR" altLang="en-US" sz="2000" dirty="0"/>
              <a:t>은 </a:t>
            </a:r>
            <a:r>
              <a:rPr lang="en-US" altLang="ko-KR" sz="2000" dirty="0"/>
              <a:t>1</a:t>
            </a:r>
            <a:r>
              <a:rPr lang="ko-KR" altLang="en-US" sz="2000" dirty="0"/>
              <a:t>부터 </a:t>
            </a:r>
            <a:r>
              <a:rPr lang="en-US" altLang="ko-KR" sz="2000" dirty="0"/>
              <a:t>n</a:t>
            </a:r>
            <a:r>
              <a:rPr lang="ko-KR" altLang="en-US" sz="2000" dirty="0"/>
              <a:t>까지의 정수를 모두 </a:t>
            </a:r>
            <a:r>
              <a:rPr lang="ko-KR" altLang="en-US" sz="2000" dirty="0" smtClean="0"/>
              <a:t>곱한 것을 </a:t>
            </a:r>
            <a:r>
              <a:rPr lang="ko-KR" altLang="en-US" sz="2000" dirty="0"/>
              <a:t>의미한다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n! = 1×2×3×……×(n-1)×n</a:t>
            </a:r>
            <a:r>
              <a:rPr lang="ko-KR" altLang="en-US" sz="2000" dirty="0"/>
              <a:t>이다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 err="1"/>
              <a:t>팩토리얼</a:t>
            </a:r>
            <a:r>
              <a:rPr lang="ko-KR" altLang="en-US" b="0" dirty="0"/>
              <a:t> </a:t>
            </a:r>
            <a:r>
              <a:rPr lang="ko-KR" altLang="en-US" b="0" dirty="0" smtClean="0"/>
              <a:t>계산하기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52" y="153510"/>
            <a:ext cx="1107799" cy="9894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1695" y="3419447"/>
            <a:ext cx="7627332" cy="76891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정수를 입력하시오</a:t>
            </a:r>
            <a:r>
              <a:rPr lang="en-US" altLang="ko-KR" dirty="0"/>
              <a:t>: 10</a:t>
            </a:r>
          </a:p>
          <a:p>
            <a:r>
              <a:rPr lang="en-US" altLang="ko-KR" dirty="0"/>
              <a:t>10!</a:t>
            </a:r>
            <a:r>
              <a:rPr lang="ko-KR" altLang="en-US" dirty="0"/>
              <a:t>은 </a:t>
            </a:r>
            <a:r>
              <a:rPr lang="en-US" altLang="ko-KR" dirty="0"/>
              <a:t>3628800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805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하나의 예로 화면에 회사에 중요한 손님이 오셔서 </a:t>
            </a:r>
            <a:r>
              <a:rPr lang="ko-KR" altLang="en-US" sz="2000" dirty="0" err="1" smtClean="0"/>
              <a:t>대형전광판에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‘방문을 환영합니다</a:t>
            </a:r>
            <a:r>
              <a:rPr lang="en-US" altLang="ko-KR" sz="2000" dirty="0"/>
              <a:t>!”</a:t>
            </a:r>
            <a:r>
              <a:rPr lang="ko-KR" altLang="en-US" sz="2000" dirty="0"/>
              <a:t>를 </a:t>
            </a:r>
            <a:r>
              <a:rPr lang="en-US" altLang="ko-KR" sz="2000" dirty="0"/>
              <a:t>5</a:t>
            </a:r>
            <a:r>
              <a:rPr lang="ko-KR" altLang="en-US" sz="2000" dirty="0"/>
              <a:t>번 출력한다고 하자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반복이 중요한가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2438208"/>
            <a:ext cx="8229600" cy="152994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4485737"/>
            <a:ext cx="8229600" cy="1552754"/>
          </a:xfrm>
          <a:prstGeom prst="roundRect">
            <a:avLst>
              <a:gd name="adj" fmla="val 9592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/>
              <a:t>print("</a:t>
            </a:r>
            <a:r>
              <a:rPr lang="ko-KR" altLang="en-US" dirty="0"/>
              <a:t>방문을 환영합니다</a:t>
            </a:r>
            <a:r>
              <a:rPr lang="en-US" altLang="ko-KR" dirty="0"/>
              <a:t>!")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방문을 환영합니다</a:t>
            </a:r>
            <a:r>
              <a:rPr lang="en-US" altLang="ko-KR" dirty="0"/>
              <a:t>!")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방문을 환영합니다</a:t>
            </a:r>
            <a:r>
              <a:rPr lang="en-US" altLang="ko-KR" dirty="0"/>
              <a:t>!")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방문을 환영합니다</a:t>
            </a:r>
            <a:r>
              <a:rPr lang="en-US" altLang="ko-KR" dirty="0"/>
              <a:t>!")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방문을 환영합니다</a:t>
            </a:r>
            <a:r>
              <a:rPr lang="en-US" altLang="ko-KR" dirty="0"/>
              <a:t>!")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00135" y="5029200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복사해서 </a:t>
            </a:r>
            <a:r>
              <a:rPr lang="ko-KR" altLang="en-US" dirty="0" err="1" smtClean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붙여넣기</a:t>
            </a:r>
            <a:endParaRPr lang="ko-KR" altLang="en-US" dirty="0">
              <a:solidFill>
                <a:srgbClr val="FF0000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9" name="오른쪽 중괄호 8"/>
          <p:cNvSpPr/>
          <p:nvPr/>
        </p:nvSpPr>
        <p:spPr>
          <a:xfrm>
            <a:off x="3588589" y="4589253"/>
            <a:ext cx="284671" cy="133709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976777" y="4822166"/>
            <a:ext cx="1509623" cy="439947"/>
          </a:xfrm>
          <a:custGeom>
            <a:avLst/>
            <a:gdLst>
              <a:gd name="connsiteX0" fmla="*/ 1509623 w 1509623"/>
              <a:gd name="connsiteY0" fmla="*/ 439947 h 439947"/>
              <a:gd name="connsiteX1" fmla="*/ 1500997 w 1509623"/>
              <a:gd name="connsiteY1" fmla="*/ 396815 h 439947"/>
              <a:gd name="connsiteX2" fmla="*/ 1492370 w 1509623"/>
              <a:gd name="connsiteY2" fmla="*/ 370936 h 439947"/>
              <a:gd name="connsiteX3" fmla="*/ 1475117 w 1509623"/>
              <a:gd name="connsiteY3" fmla="*/ 284672 h 439947"/>
              <a:gd name="connsiteX4" fmla="*/ 1449238 w 1509623"/>
              <a:gd name="connsiteY4" fmla="*/ 77638 h 439947"/>
              <a:gd name="connsiteX5" fmla="*/ 1414732 w 1509623"/>
              <a:gd name="connsiteY5" fmla="*/ 25879 h 439947"/>
              <a:gd name="connsiteX6" fmla="*/ 1362974 w 1509623"/>
              <a:gd name="connsiteY6" fmla="*/ 0 h 439947"/>
              <a:gd name="connsiteX7" fmla="*/ 1043797 w 1509623"/>
              <a:gd name="connsiteY7" fmla="*/ 8626 h 439947"/>
              <a:gd name="connsiteX8" fmla="*/ 974785 w 1509623"/>
              <a:gd name="connsiteY8" fmla="*/ 17253 h 439947"/>
              <a:gd name="connsiteX9" fmla="*/ 897148 w 1509623"/>
              <a:gd name="connsiteY9" fmla="*/ 43132 h 439947"/>
              <a:gd name="connsiteX10" fmla="*/ 836763 w 1509623"/>
              <a:gd name="connsiteY10" fmla="*/ 60385 h 439947"/>
              <a:gd name="connsiteX11" fmla="*/ 810883 w 1509623"/>
              <a:gd name="connsiteY11" fmla="*/ 69011 h 439947"/>
              <a:gd name="connsiteX12" fmla="*/ 741872 w 1509623"/>
              <a:gd name="connsiteY12" fmla="*/ 86264 h 439947"/>
              <a:gd name="connsiteX13" fmla="*/ 715993 w 1509623"/>
              <a:gd name="connsiteY13" fmla="*/ 103517 h 439947"/>
              <a:gd name="connsiteX14" fmla="*/ 655608 w 1509623"/>
              <a:gd name="connsiteY14" fmla="*/ 120770 h 439947"/>
              <a:gd name="connsiteX15" fmla="*/ 603849 w 1509623"/>
              <a:gd name="connsiteY15" fmla="*/ 138023 h 439947"/>
              <a:gd name="connsiteX16" fmla="*/ 577970 w 1509623"/>
              <a:gd name="connsiteY16" fmla="*/ 146649 h 439947"/>
              <a:gd name="connsiteX17" fmla="*/ 552091 w 1509623"/>
              <a:gd name="connsiteY17" fmla="*/ 155276 h 439947"/>
              <a:gd name="connsiteX18" fmla="*/ 517585 w 1509623"/>
              <a:gd name="connsiteY18" fmla="*/ 163902 h 439947"/>
              <a:gd name="connsiteX19" fmla="*/ 448574 w 1509623"/>
              <a:gd name="connsiteY19" fmla="*/ 198408 h 439947"/>
              <a:gd name="connsiteX20" fmla="*/ 422695 w 1509623"/>
              <a:gd name="connsiteY20" fmla="*/ 215660 h 439947"/>
              <a:gd name="connsiteX21" fmla="*/ 301925 w 1509623"/>
              <a:gd name="connsiteY21" fmla="*/ 258792 h 439947"/>
              <a:gd name="connsiteX22" fmla="*/ 267419 w 1509623"/>
              <a:gd name="connsiteY22" fmla="*/ 276045 h 439947"/>
              <a:gd name="connsiteX23" fmla="*/ 232914 w 1509623"/>
              <a:gd name="connsiteY23" fmla="*/ 301925 h 439947"/>
              <a:gd name="connsiteX24" fmla="*/ 181155 w 1509623"/>
              <a:gd name="connsiteY24" fmla="*/ 319177 h 439947"/>
              <a:gd name="connsiteX25" fmla="*/ 155276 w 1509623"/>
              <a:gd name="connsiteY25" fmla="*/ 345057 h 439947"/>
              <a:gd name="connsiteX26" fmla="*/ 94891 w 1509623"/>
              <a:gd name="connsiteY26" fmla="*/ 379562 h 439947"/>
              <a:gd name="connsiteX27" fmla="*/ 69012 w 1509623"/>
              <a:gd name="connsiteY27" fmla="*/ 388189 h 439947"/>
              <a:gd name="connsiteX28" fmla="*/ 0 w 1509623"/>
              <a:gd name="connsiteY28" fmla="*/ 422694 h 439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09623" h="439947">
                <a:moveTo>
                  <a:pt x="1509623" y="439947"/>
                </a:moveTo>
                <a:cubicBezTo>
                  <a:pt x="1506748" y="425570"/>
                  <a:pt x="1504553" y="411039"/>
                  <a:pt x="1500997" y="396815"/>
                </a:cubicBezTo>
                <a:cubicBezTo>
                  <a:pt x="1498792" y="387993"/>
                  <a:pt x="1494415" y="379796"/>
                  <a:pt x="1492370" y="370936"/>
                </a:cubicBezTo>
                <a:cubicBezTo>
                  <a:pt x="1485776" y="342363"/>
                  <a:pt x="1475117" y="284672"/>
                  <a:pt x="1475117" y="284672"/>
                </a:cubicBezTo>
                <a:cubicBezTo>
                  <a:pt x="1474200" y="268170"/>
                  <a:pt x="1479826" y="123519"/>
                  <a:pt x="1449238" y="77638"/>
                </a:cubicBezTo>
                <a:cubicBezTo>
                  <a:pt x="1437736" y="60385"/>
                  <a:pt x="1431985" y="37381"/>
                  <a:pt x="1414732" y="25879"/>
                </a:cubicBezTo>
                <a:cubicBezTo>
                  <a:pt x="1381287" y="3582"/>
                  <a:pt x="1398689" y="11904"/>
                  <a:pt x="1362974" y="0"/>
                </a:cubicBezTo>
                <a:lnTo>
                  <a:pt x="1043797" y="8626"/>
                </a:lnTo>
                <a:cubicBezTo>
                  <a:pt x="1020637" y="9655"/>
                  <a:pt x="997453" y="12395"/>
                  <a:pt x="974785" y="17253"/>
                </a:cubicBezTo>
                <a:cubicBezTo>
                  <a:pt x="957553" y="20946"/>
                  <a:pt x="918704" y="36973"/>
                  <a:pt x="897148" y="43132"/>
                </a:cubicBezTo>
                <a:lnTo>
                  <a:pt x="836763" y="60385"/>
                </a:lnTo>
                <a:cubicBezTo>
                  <a:pt x="828053" y="62998"/>
                  <a:pt x="819705" y="66806"/>
                  <a:pt x="810883" y="69011"/>
                </a:cubicBezTo>
                <a:lnTo>
                  <a:pt x="741872" y="86264"/>
                </a:lnTo>
                <a:cubicBezTo>
                  <a:pt x="733246" y="92015"/>
                  <a:pt x="725266" y="98880"/>
                  <a:pt x="715993" y="103517"/>
                </a:cubicBezTo>
                <a:cubicBezTo>
                  <a:pt x="701502" y="110762"/>
                  <a:pt x="669421" y="116626"/>
                  <a:pt x="655608" y="120770"/>
                </a:cubicBezTo>
                <a:cubicBezTo>
                  <a:pt x="638189" y="125996"/>
                  <a:pt x="621102" y="132272"/>
                  <a:pt x="603849" y="138023"/>
                </a:cubicBezTo>
                <a:lnTo>
                  <a:pt x="577970" y="146649"/>
                </a:lnTo>
                <a:cubicBezTo>
                  <a:pt x="569344" y="149525"/>
                  <a:pt x="560913" y="153071"/>
                  <a:pt x="552091" y="155276"/>
                </a:cubicBezTo>
                <a:lnTo>
                  <a:pt x="517585" y="163902"/>
                </a:lnTo>
                <a:cubicBezTo>
                  <a:pt x="494581" y="175404"/>
                  <a:pt x="469974" y="184142"/>
                  <a:pt x="448574" y="198408"/>
                </a:cubicBezTo>
                <a:cubicBezTo>
                  <a:pt x="439948" y="204159"/>
                  <a:pt x="432265" y="211673"/>
                  <a:pt x="422695" y="215660"/>
                </a:cubicBezTo>
                <a:cubicBezTo>
                  <a:pt x="246392" y="289119"/>
                  <a:pt x="418053" y="207181"/>
                  <a:pt x="301925" y="258792"/>
                </a:cubicBezTo>
                <a:cubicBezTo>
                  <a:pt x="290174" y="264015"/>
                  <a:pt x="278324" y="269229"/>
                  <a:pt x="267419" y="276045"/>
                </a:cubicBezTo>
                <a:cubicBezTo>
                  <a:pt x="255227" y="283665"/>
                  <a:pt x="245773" y="295495"/>
                  <a:pt x="232914" y="301925"/>
                </a:cubicBezTo>
                <a:cubicBezTo>
                  <a:pt x="216648" y="310058"/>
                  <a:pt x="181155" y="319177"/>
                  <a:pt x="181155" y="319177"/>
                </a:cubicBezTo>
                <a:cubicBezTo>
                  <a:pt x="172529" y="327804"/>
                  <a:pt x="164648" y="337247"/>
                  <a:pt x="155276" y="345057"/>
                </a:cubicBezTo>
                <a:cubicBezTo>
                  <a:pt x="139990" y="357796"/>
                  <a:pt x="112259" y="372118"/>
                  <a:pt x="94891" y="379562"/>
                </a:cubicBezTo>
                <a:cubicBezTo>
                  <a:pt x="86533" y="383144"/>
                  <a:pt x="76961" y="383773"/>
                  <a:pt x="69012" y="388189"/>
                </a:cubicBezTo>
                <a:cubicBezTo>
                  <a:pt x="1161" y="425884"/>
                  <a:pt x="41124" y="422694"/>
                  <a:pt x="0" y="422694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17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38" y="1711421"/>
            <a:ext cx="6402707" cy="22921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66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9080" y="2030681"/>
            <a:ext cx="7594270" cy="1754326"/>
          </a:xfrm>
          <a:prstGeom prst="rect">
            <a:avLst/>
          </a:prstGeom>
          <a:solidFill>
            <a:srgbClr val="DEEEF6"/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n</a:t>
            </a:r>
            <a:r>
              <a:rPr lang="ko-KR" altLang="en-US" dirty="0" smtClean="0"/>
              <a:t>을 입력으로 받아서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n</a:t>
            </a:r>
            <a:r>
              <a:rPr lang="ko-KR" altLang="en-US" dirty="0" smtClean="0"/>
              <a:t>까지의 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다시 말해서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1+2+3+…+ n, </a:t>
            </a:r>
            <a:r>
              <a:rPr lang="ko-KR" altLang="en-US" dirty="0" smtClean="0"/>
              <a:t>을 출력하는 프로그램을 작성하시오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" y="2114689"/>
            <a:ext cx="914528" cy="657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486" y="2114689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도전문제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31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9080" y="2030681"/>
            <a:ext cx="7594270" cy="1754326"/>
          </a:xfrm>
          <a:prstGeom prst="rect">
            <a:avLst/>
          </a:prstGeom>
          <a:solidFill>
            <a:srgbClr val="DEEEF6"/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100</a:t>
            </a:r>
            <a:r>
              <a:rPr lang="ko-KR" altLang="en-US" dirty="0"/>
              <a:t>부터 </a:t>
            </a:r>
            <a:r>
              <a:rPr lang="en-US" altLang="ko-KR" dirty="0"/>
              <a:t>200</a:t>
            </a:r>
            <a:r>
              <a:rPr lang="ko-KR" altLang="en-US" dirty="0"/>
              <a:t>까지 정수 중  홀수들의 합을 출력하는 프로그램을 작성하시오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" y="2114689"/>
            <a:ext cx="914528" cy="657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486" y="2114689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도전문제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885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 제어 반복은 어떤 조건이 만족되는 동안 </a:t>
            </a:r>
            <a:r>
              <a:rPr lang="ko-KR" altLang="en-US" dirty="0" smtClean="0"/>
              <a:t>반복하는 구조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 제어 반복</a:t>
            </a:r>
            <a:endParaRPr lang="ko-KR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101" y="2620993"/>
            <a:ext cx="5910892" cy="318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52467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 문</a:t>
            </a:r>
            <a:endParaRPr lang="ko-KR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27" y="1864205"/>
            <a:ext cx="8376248" cy="20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4838" y="4114801"/>
            <a:ext cx="8229600" cy="1406106"/>
          </a:xfrm>
          <a:prstGeom prst="roundRect">
            <a:avLst>
              <a:gd name="adj" fmla="val 9592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/>
              <a:t>response = "</a:t>
            </a:r>
            <a:r>
              <a:rPr lang="ko-KR" altLang="en-US" dirty="0"/>
              <a:t>아니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while response == "</a:t>
            </a:r>
            <a:r>
              <a:rPr lang="ko-KR" altLang="en-US" dirty="0"/>
              <a:t>아니</a:t>
            </a:r>
            <a:r>
              <a:rPr lang="en-US" altLang="ko-KR" dirty="0"/>
              <a:t>":</a:t>
            </a:r>
          </a:p>
          <a:p>
            <a:r>
              <a:rPr lang="en-US" altLang="ko-KR" dirty="0" smtClean="0"/>
              <a:t>	response </a:t>
            </a:r>
            <a:r>
              <a:rPr lang="en-US" altLang="ko-KR" dirty="0"/>
              <a:t>= input("</a:t>
            </a:r>
            <a:r>
              <a:rPr lang="ko-KR" altLang="en-US" dirty="0"/>
              <a:t>엄마</a:t>
            </a:r>
            <a:r>
              <a:rPr lang="en-US" altLang="ko-KR" dirty="0"/>
              <a:t>, </a:t>
            </a:r>
            <a:r>
              <a:rPr lang="ko-KR" altLang="en-US" dirty="0"/>
              <a:t>다됐어</a:t>
            </a:r>
            <a:r>
              <a:rPr lang="en-US" altLang="ko-KR" dirty="0"/>
              <a:t>?");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먹자</a:t>
            </a:r>
            <a:r>
              <a:rPr lang="en-US" altLang="ko-KR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18601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사용자가 암호를 입력하고 프로그램에서 </a:t>
            </a:r>
            <a:r>
              <a:rPr lang="ko-KR" altLang="en-US" dirty="0" smtClean="0"/>
              <a:t>암호가 맞는지를 </a:t>
            </a:r>
            <a:r>
              <a:rPr lang="ko-KR" altLang="en-US" dirty="0"/>
              <a:t>체크한다고 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3158" y="2674662"/>
            <a:ext cx="6666820" cy="1538991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암호를 입력하시오</a:t>
            </a:r>
            <a:r>
              <a:rPr lang="en-US" altLang="ko-KR" dirty="0"/>
              <a:t>: </a:t>
            </a:r>
            <a:r>
              <a:rPr lang="en-US" altLang="ko-KR" dirty="0" err="1"/>
              <a:t>idontknow</a:t>
            </a:r>
            <a:endParaRPr lang="en-US" altLang="ko-KR" dirty="0"/>
          </a:p>
          <a:p>
            <a:r>
              <a:rPr lang="ko-KR" altLang="en-US" dirty="0"/>
              <a:t>암호를 입력하시오</a:t>
            </a:r>
            <a:r>
              <a:rPr lang="en-US" altLang="ko-KR" dirty="0"/>
              <a:t>: 12345678</a:t>
            </a:r>
          </a:p>
          <a:p>
            <a:r>
              <a:rPr lang="ko-KR" altLang="en-US" dirty="0"/>
              <a:t>암호를 입력하시오</a:t>
            </a:r>
            <a:r>
              <a:rPr lang="en-US" altLang="ko-KR" dirty="0"/>
              <a:t>: password</a:t>
            </a:r>
          </a:p>
          <a:p>
            <a:r>
              <a:rPr lang="ko-KR" altLang="en-US" dirty="0"/>
              <a:t>암호를 입력하시오</a:t>
            </a:r>
            <a:r>
              <a:rPr lang="en-US" altLang="ko-KR" dirty="0"/>
              <a:t>: </a:t>
            </a:r>
            <a:r>
              <a:rPr lang="en-US" altLang="ko-KR" dirty="0" err="1"/>
              <a:t>pythonisfun</a:t>
            </a:r>
            <a:endParaRPr lang="en-US" altLang="ko-KR" dirty="0"/>
          </a:p>
          <a:p>
            <a:r>
              <a:rPr lang="ko-KR" altLang="en-US" dirty="0"/>
              <a:t>로그인 성공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68" y="4499151"/>
            <a:ext cx="6467560" cy="15678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8669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예를 들어서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까지의 합을 계산하는 예제를 </a:t>
            </a:r>
            <a:r>
              <a:rPr lang="en-US" altLang="ko-KR" dirty="0"/>
              <a:t>while </a:t>
            </a:r>
            <a:r>
              <a:rPr lang="ko-KR" altLang="en-US" dirty="0"/>
              <a:t>루프로 </a:t>
            </a:r>
            <a:r>
              <a:rPr lang="ko-KR" altLang="en-US" dirty="0" smtClean="0"/>
              <a:t>작성해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8725" y="2722916"/>
            <a:ext cx="5316516" cy="774046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합계는 </a:t>
            </a:r>
            <a:r>
              <a:rPr lang="en-US" altLang="ko-KR" dirty="0"/>
              <a:t>55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77" y="3894726"/>
            <a:ext cx="5213563" cy="21723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05683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9080" y="2030681"/>
            <a:ext cx="7594270" cy="1754326"/>
          </a:xfrm>
          <a:prstGeom prst="rect">
            <a:avLst/>
          </a:prstGeom>
          <a:solidFill>
            <a:srgbClr val="DEEEF6"/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까지의 정수 중 짝수들의 합을 출력하는 프로그램을 작성하시오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" y="2114689"/>
            <a:ext cx="914528" cy="657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486" y="2114689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도전문제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9180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루프를 이용하여서 화면에 사각형을 그리는 코드를 </a:t>
            </a:r>
            <a:r>
              <a:rPr lang="ko-KR" altLang="en-US" dirty="0" err="1"/>
              <a:t>작성해보자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61" y="3344945"/>
            <a:ext cx="5627712" cy="26356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448" y="2542901"/>
            <a:ext cx="3113845" cy="234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6992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9080" y="2030681"/>
            <a:ext cx="7594270" cy="1338828"/>
          </a:xfrm>
          <a:prstGeom prst="rect">
            <a:avLst/>
          </a:prstGeom>
          <a:solidFill>
            <a:srgbClr val="DEEEF6"/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while </a:t>
            </a:r>
            <a:r>
              <a:rPr lang="ko-KR" altLang="en-US" dirty="0" smtClean="0"/>
              <a:t>루프를 이용해서 정육각형을 그리시오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" y="2114689"/>
            <a:ext cx="914528" cy="657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486" y="2114689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도전문제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09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반복 구조를 사용하여야 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만약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번 반복해야 한다면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85292" y="3605841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1000</a:t>
            </a:r>
            <a:r>
              <a:rPr lang="ko-KR" altLang="en-US" dirty="0" smtClean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번 반복시키는 구조</a:t>
            </a:r>
            <a:endParaRPr lang="ko-KR" altLang="en-US" dirty="0">
              <a:solidFill>
                <a:srgbClr val="FF0000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87" y="2163303"/>
            <a:ext cx="5843301" cy="10649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자유형 6"/>
          <p:cNvSpPr/>
          <p:nvPr/>
        </p:nvSpPr>
        <p:spPr>
          <a:xfrm>
            <a:off x="3179188" y="2053087"/>
            <a:ext cx="1449237" cy="1673524"/>
          </a:xfrm>
          <a:custGeom>
            <a:avLst/>
            <a:gdLst>
              <a:gd name="connsiteX0" fmla="*/ 1449237 w 1449237"/>
              <a:gd name="connsiteY0" fmla="*/ 1673524 h 1673524"/>
              <a:gd name="connsiteX1" fmla="*/ 1431985 w 1449237"/>
              <a:gd name="connsiteY1" fmla="*/ 1630392 h 1673524"/>
              <a:gd name="connsiteX2" fmla="*/ 1423358 w 1449237"/>
              <a:gd name="connsiteY2" fmla="*/ 1587260 h 1673524"/>
              <a:gd name="connsiteX3" fmla="*/ 1406105 w 1449237"/>
              <a:gd name="connsiteY3" fmla="*/ 1552755 h 1673524"/>
              <a:gd name="connsiteX4" fmla="*/ 1397479 w 1449237"/>
              <a:gd name="connsiteY4" fmla="*/ 1483743 h 1673524"/>
              <a:gd name="connsiteX5" fmla="*/ 1380226 w 1449237"/>
              <a:gd name="connsiteY5" fmla="*/ 1380226 h 1673524"/>
              <a:gd name="connsiteX6" fmla="*/ 1371600 w 1449237"/>
              <a:gd name="connsiteY6" fmla="*/ 1293962 h 1673524"/>
              <a:gd name="connsiteX7" fmla="*/ 1362973 w 1449237"/>
              <a:gd name="connsiteY7" fmla="*/ 1268083 h 1673524"/>
              <a:gd name="connsiteX8" fmla="*/ 1345720 w 1449237"/>
              <a:gd name="connsiteY8" fmla="*/ 1181819 h 1673524"/>
              <a:gd name="connsiteX9" fmla="*/ 1337094 w 1449237"/>
              <a:gd name="connsiteY9" fmla="*/ 1155939 h 1673524"/>
              <a:gd name="connsiteX10" fmla="*/ 1328468 w 1449237"/>
              <a:gd name="connsiteY10" fmla="*/ 1112807 h 1673524"/>
              <a:gd name="connsiteX11" fmla="*/ 1311215 w 1449237"/>
              <a:gd name="connsiteY11" fmla="*/ 1078302 h 1673524"/>
              <a:gd name="connsiteX12" fmla="*/ 1293962 w 1449237"/>
              <a:gd name="connsiteY12" fmla="*/ 1035170 h 1673524"/>
              <a:gd name="connsiteX13" fmla="*/ 1285336 w 1449237"/>
              <a:gd name="connsiteY13" fmla="*/ 957532 h 1673524"/>
              <a:gd name="connsiteX14" fmla="*/ 1276709 w 1449237"/>
              <a:gd name="connsiteY14" fmla="*/ 923026 h 1673524"/>
              <a:gd name="connsiteX15" fmla="*/ 1268083 w 1449237"/>
              <a:gd name="connsiteY15" fmla="*/ 845388 h 1673524"/>
              <a:gd name="connsiteX16" fmla="*/ 1259456 w 1449237"/>
              <a:gd name="connsiteY16" fmla="*/ 810883 h 1673524"/>
              <a:gd name="connsiteX17" fmla="*/ 1250830 w 1449237"/>
              <a:gd name="connsiteY17" fmla="*/ 767751 h 1673524"/>
              <a:gd name="connsiteX18" fmla="*/ 1242204 w 1449237"/>
              <a:gd name="connsiteY18" fmla="*/ 664234 h 1673524"/>
              <a:gd name="connsiteX19" fmla="*/ 1233577 w 1449237"/>
              <a:gd name="connsiteY19" fmla="*/ 612475 h 1673524"/>
              <a:gd name="connsiteX20" fmla="*/ 1224951 w 1449237"/>
              <a:gd name="connsiteY20" fmla="*/ 508958 h 1673524"/>
              <a:gd name="connsiteX21" fmla="*/ 1216324 w 1449237"/>
              <a:gd name="connsiteY21" fmla="*/ 474453 h 1673524"/>
              <a:gd name="connsiteX22" fmla="*/ 1207698 w 1449237"/>
              <a:gd name="connsiteY22" fmla="*/ 431321 h 1673524"/>
              <a:gd name="connsiteX23" fmla="*/ 1199071 w 1449237"/>
              <a:gd name="connsiteY23" fmla="*/ 405441 h 1673524"/>
              <a:gd name="connsiteX24" fmla="*/ 1164566 w 1449237"/>
              <a:gd name="connsiteY24" fmla="*/ 284671 h 1673524"/>
              <a:gd name="connsiteX25" fmla="*/ 1147313 w 1449237"/>
              <a:gd name="connsiteY25" fmla="*/ 250166 h 1673524"/>
              <a:gd name="connsiteX26" fmla="*/ 1121434 w 1449237"/>
              <a:gd name="connsiteY26" fmla="*/ 207034 h 1673524"/>
              <a:gd name="connsiteX27" fmla="*/ 1112807 w 1449237"/>
              <a:gd name="connsiteY27" fmla="*/ 181155 h 1673524"/>
              <a:gd name="connsiteX28" fmla="*/ 1086928 w 1449237"/>
              <a:gd name="connsiteY28" fmla="*/ 155275 h 1673524"/>
              <a:gd name="connsiteX29" fmla="*/ 1069675 w 1449237"/>
              <a:gd name="connsiteY29" fmla="*/ 129396 h 1673524"/>
              <a:gd name="connsiteX30" fmla="*/ 957532 w 1449237"/>
              <a:gd name="connsiteY30" fmla="*/ 34505 h 1673524"/>
              <a:gd name="connsiteX31" fmla="*/ 854015 w 1449237"/>
              <a:gd name="connsiteY31" fmla="*/ 17253 h 1673524"/>
              <a:gd name="connsiteX32" fmla="*/ 767751 w 1449237"/>
              <a:gd name="connsiteY32" fmla="*/ 0 h 1673524"/>
              <a:gd name="connsiteX33" fmla="*/ 672860 w 1449237"/>
              <a:gd name="connsiteY33" fmla="*/ 8626 h 1673524"/>
              <a:gd name="connsiteX34" fmla="*/ 621102 w 1449237"/>
              <a:gd name="connsiteY34" fmla="*/ 25879 h 1673524"/>
              <a:gd name="connsiteX35" fmla="*/ 552090 w 1449237"/>
              <a:gd name="connsiteY35" fmla="*/ 43132 h 1673524"/>
              <a:gd name="connsiteX36" fmla="*/ 500332 w 1449237"/>
              <a:gd name="connsiteY36" fmla="*/ 60385 h 1673524"/>
              <a:gd name="connsiteX37" fmla="*/ 474453 w 1449237"/>
              <a:gd name="connsiteY37" fmla="*/ 69011 h 1673524"/>
              <a:gd name="connsiteX38" fmla="*/ 396815 w 1449237"/>
              <a:gd name="connsiteY38" fmla="*/ 86264 h 1673524"/>
              <a:gd name="connsiteX39" fmla="*/ 362309 w 1449237"/>
              <a:gd name="connsiteY39" fmla="*/ 112143 h 1673524"/>
              <a:gd name="connsiteX40" fmla="*/ 336430 w 1449237"/>
              <a:gd name="connsiteY40" fmla="*/ 120770 h 1673524"/>
              <a:gd name="connsiteX41" fmla="*/ 258792 w 1449237"/>
              <a:gd name="connsiteY41" fmla="*/ 163902 h 1673524"/>
              <a:gd name="connsiteX42" fmla="*/ 224287 w 1449237"/>
              <a:gd name="connsiteY42" fmla="*/ 198407 h 1673524"/>
              <a:gd name="connsiteX43" fmla="*/ 181154 w 1449237"/>
              <a:gd name="connsiteY43" fmla="*/ 224287 h 1673524"/>
              <a:gd name="connsiteX44" fmla="*/ 129396 w 1449237"/>
              <a:gd name="connsiteY44" fmla="*/ 258792 h 1673524"/>
              <a:gd name="connsiteX45" fmla="*/ 94890 w 1449237"/>
              <a:gd name="connsiteY45" fmla="*/ 276045 h 1673524"/>
              <a:gd name="connsiteX46" fmla="*/ 43132 w 1449237"/>
              <a:gd name="connsiteY46" fmla="*/ 310551 h 1673524"/>
              <a:gd name="connsiteX47" fmla="*/ 0 w 1449237"/>
              <a:gd name="connsiteY47" fmla="*/ 345056 h 1673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449237" h="1673524">
                <a:moveTo>
                  <a:pt x="1449237" y="1673524"/>
                </a:moveTo>
                <a:cubicBezTo>
                  <a:pt x="1443486" y="1659147"/>
                  <a:pt x="1436434" y="1645224"/>
                  <a:pt x="1431985" y="1630392"/>
                </a:cubicBezTo>
                <a:cubicBezTo>
                  <a:pt x="1427772" y="1616348"/>
                  <a:pt x="1427995" y="1601170"/>
                  <a:pt x="1423358" y="1587260"/>
                </a:cubicBezTo>
                <a:cubicBezTo>
                  <a:pt x="1419291" y="1575061"/>
                  <a:pt x="1411856" y="1564257"/>
                  <a:pt x="1406105" y="1552755"/>
                </a:cubicBezTo>
                <a:cubicBezTo>
                  <a:pt x="1403230" y="1529751"/>
                  <a:pt x="1400918" y="1506670"/>
                  <a:pt x="1397479" y="1483743"/>
                </a:cubicBezTo>
                <a:cubicBezTo>
                  <a:pt x="1392290" y="1449148"/>
                  <a:pt x="1383707" y="1415034"/>
                  <a:pt x="1380226" y="1380226"/>
                </a:cubicBezTo>
                <a:cubicBezTo>
                  <a:pt x="1377351" y="1351471"/>
                  <a:pt x="1375994" y="1322524"/>
                  <a:pt x="1371600" y="1293962"/>
                </a:cubicBezTo>
                <a:cubicBezTo>
                  <a:pt x="1370217" y="1284975"/>
                  <a:pt x="1365018" y="1276943"/>
                  <a:pt x="1362973" y="1268083"/>
                </a:cubicBezTo>
                <a:cubicBezTo>
                  <a:pt x="1356379" y="1239510"/>
                  <a:pt x="1352314" y="1210392"/>
                  <a:pt x="1345720" y="1181819"/>
                </a:cubicBezTo>
                <a:cubicBezTo>
                  <a:pt x="1343675" y="1172959"/>
                  <a:pt x="1339299" y="1164761"/>
                  <a:pt x="1337094" y="1155939"/>
                </a:cubicBezTo>
                <a:cubicBezTo>
                  <a:pt x="1333538" y="1141715"/>
                  <a:pt x="1333105" y="1126717"/>
                  <a:pt x="1328468" y="1112807"/>
                </a:cubicBezTo>
                <a:cubicBezTo>
                  <a:pt x="1324402" y="1100608"/>
                  <a:pt x="1316438" y="1090053"/>
                  <a:pt x="1311215" y="1078302"/>
                </a:cubicBezTo>
                <a:cubicBezTo>
                  <a:pt x="1304926" y="1064152"/>
                  <a:pt x="1299713" y="1049547"/>
                  <a:pt x="1293962" y="1035170"/>
                </a:cubicBezTo>
                <a:cubicBezTo>
                  <a:pt x="1291087" y="1009291"/>
                  <a:pt x="1289295" y="983268"/>
                  <a:pt x="1285336" y="957532"/>
                </a:cubicBezTo>
                <a:cubicBezTo>
                  <a:pt x="1283533" y="945814"/>
                  <a:pt x="1278512" y="934744"/>
                  <a:pt x="1276709" y="923026"/>
                </a:cubicBezTo>
                <a:cubicBezTo>
                  <a:pt x="1272750" y="897290"/>
                  <a:pt x="1272042" y="871124"/>
                  <a:pt x="1268083" y="845388"/>
                </a:cubicBezTo>
                <a:cubicBezTo>
                  <a:pt x="1266280" y="833670"/>
                  <a:pt x="1262028" y="822456"/>
                  <a:pt x="1259456" y="810883"/>
                </a:cubicBezTo>
                <a:cubicBezTo>
                  <a:pt x="1256275" y="796570"/>
                  <a:pt x="1253705" y="782128"/>
                  <a:pt x="1250830" y="767751"/>
                </a:cubicBezTo>
                <a:cubicBezTo>
                  <a:pt x="1247955" y="733245"/>
                  <a:pt x="1246028" y="698647"/>
                  <a:pt x="1242204" y="664234"/>
                </a:cubicBezTo>
                <a:cubicBezTo>
                  <a:pt x="1240272" y="646850"/>
                  <a:pt x="1235509" y="629859"/>
                  <a:pt x="1233577" y="612475"/>
                </a:cubicBezTo>
                <a:cubicBezTo>
                  <a:pt x="1229753" y="578062"/>
                  <a:pt x="1229246" y="543316"/>
                  <a:pt x="1224951" y="508958"/>
                </a:cubicBezTo>
                <a:cubicBezTo>
                  <a:pt x="1223480" y="497194"/>
                  <a:pt x="1218896" y="486026"/>
                  <a:pt x="1216324" y="474453"/>
                </a:cubicBezTo>
                <a:cubicBezTo>
                  <a:pt x="1213143" y="460140"/>
                  <a:pt x="1211254" y="445545"/>
                  <a:pt x="1207698" y="431321"/>
                </a:cubicBezTo>
                <a:cubicBezTo>
                  <a:pt x="1205493" y="422499"/>
                  <a:pt x="1201276" y="414263"/>
                  <a:pt x="1199071" y="405441"/>
                </a:cubicBezTo>
                <a:cubicBezTo>
                  <a:pt x="1186307" y="354387"/>
                  <a:pt x="1192826" y="341190"/>
                  <a:pt x="1164566" y="284671"/>
                </a:cubicBezTo>
                <a:cubicBezTo>
                  <a:pt x="1158815" y="273169"/>
                  <a:pt x="1153558" y="261407"/>
                  <a:pt x="1147313" y="250166"/>
                </a:cubicBezTo>
                <a:cubicBezTo>
                  <a:pt x="1139170" y="235509"/>
                  <a:pt x="1128932" y="222031"/>
                  <a:pt x="1121434" y="207034"/>
                </a:cubicBezTo>
                <a:cubicBezTo>
                  <a:pt x="1117367" y="198901"/>
                  <a:pt x="1117851" y="188721"/>
                  <a:pt x="1112807" y="181155"/>
                </a:cubicBezTo>
                <a:cubicBezTo>
                  <a:pt x="1106040" y="171004"/>
                  <a:pt x="1094738" y="164647"/>
                  <a:pt x="1086928" y="155275"/>
                </a:cubicBezTo>
                <a:cubicBezTo>
                  <a:pt x="1080291" y="147310"/>
                  <a:pt x="1076611" y="137102"/>
                  <a:pt x="1069675" y="129396"/>
                </a:cubicBezTo>
                <a:cubicBezTo>
                  <a:pt x="1049738" y="107244"/>
                  <a:pt x="992831" y="46271"/>
                  <a:pt x="957532" y="34505"/>
                </a:cubicBezTo>
                <a:cubicBezTo>
                  <a:pt x="903586" y="16524"/>
                  <a:pt x="950324" y="30094"/>
                  <a:pt x="854015" y="17253"/>
                </a:cubicBezTo>
                <a:cubicBezTo>
                  <a:pt x="808697" y="11211"/>
                  <a:pt x="806932" y="9795"/>
                  <a:pt x="767751" y="0"/>
                </a:cubicBezTo>
                <a:cubicBezTo>
                  <a:pt x="736121" y="2875"/>
                  <a:pt x="704137" y="3106"/>
                  <a:pt x="672860" y="8626"/>
                </a:cubicBezTo>
                <a:cubicBezTo>
                  <a:pt x="654951" y="11786"/>
                  <a:pt x="638745" y="21468"/>
                  <a:pt x="621102" y="25879"/>
                </a:cubicBezTo>
                <a:cubicBezTo>
                  <a:pt x="598098" y="31630"/>
                  <a:pt x="574585" y="35633"/>
                  <a:pt x="552090" y="43132"/>
                </a:cubicBezTo>
                <a:lnTo>
                  <a:pt x="500332" y="60385"/>
                </a:lnTo>
                <a:cubicBezTo>
                  <a:pt x="491706" y="63260"/>
                  <a:pt x="483369" y="67228"/>
                  <a:pt x="474453" y="69011"/>
                </a:cubicBezTo>
                <a:cubicBezTo>
                  <a:pt x="419695" y="79963"/>
                  <a:pt x="445545" y="74082"/>
                  <a:pt x="396815" y="86264"/>
                </a:cubicBezTo>
                <a:cubicBezTo>
                  <a:pt x="385313" y="94890"/>
                  <a:pt x="374792" y="105010"/>
                  <a:pt x="362309" y="112143"/>
                </a:cubicBezTo>
                <a:cubicBezTo>
                  <a:pt x="354414" y="116654"/>
                  <a:pt x="344788" y="117188"/>
                  <a:pt x="336430" y="120770"/>
                </a:cubicBezTo>
                <a:cubicBezTo>
                  <a:pt x="318193" y="128586"/>
                  <a:pt x="272184" y="153486"/>
                  <a:pt x="258792" y="163902"/>
                </a:cubicBezTo>
                <a:cubicBezTo>
                  <a:pt x="245953" y="173888"/>
                  <a:pt x="237126" y="188421"/>
                  <a:pt x="224287" y="198407"/>
                </a:cubicBezTo>
                <a:cubicBezTo>
                  <a:pt x="211052" y="208701"/>
                  <a:pt x="195300" y="215285"/>
                  <a:pt x="181154" y="224287"/>
                </a:cubicBezTo>
                <a:cubicBezTo>
                  <a:pt x="163661" y="235419"/>
                  <a:pt x="147942" y="249519"/>
                  <a:pt x="129396" y="258792"/>
                </a:cubicBezTo>
                <a:cubicBezTo>
                  <a:pt x="117894" y="264543"/>
                  <a:pt x="105917" y="269429"/>
                  <a:pt x="94890" y="276045"/>
                </a:cubicBezTo>
                <a:cubicBezTo>
                  <a:pt x="77110" y="286713"/>
                  <a:pt x="61678" y="301278"/>
                  <a:pt x="43132" y="310551"/>
                </a:cubicBezTo>
                <a:cubicBezTo>
                  <a:pt x="2875" y="330679"/>
                  <a:pt x="14377" y="316302"/>
                  <a:pt x="0" y="34505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810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구구단 중에서 </a:t>
            </a:r>
            <a:r>
              <a:rPr lang="en-US" altLang="ko-KR" sz="2000" dirty="0"/>
              <a:t>9</a:t>
            </a:r>
            <a:r>
              <a:rPr lang="ko-KR" altLang="en-US" sz="2000" dirty="0"/>
              <a:t>단을 </a:t>
            </a:r>
            <a:r>
              <a:rPr lang="ko-KR" altLang="en-US" sz="2000" dirty="0" err="1"/>
              <a:t>반복문을</a:t>
            </a:r>
            <a:r>
              <a:rPr lang="ko-KR" altLang="en-US" sz="2000" dirty="0"/>
              <a:t> 이용하여 </a:t>
            </a:r>
            <a:r>
              <a:rPr lang="ko-KR" altLang="en-US" sz="2000" dirty="0" err="1"/>
              <a:t>출력해보자</a:t>
            </a:r>
            <a:r>
              <a:rPr lang="en-US" altLang="ko-KR" sz="2000" dirty="0"/>
              <a:t>. 9*1, 9*2, 9*3, .., 9*9</a:t>
            </a:r>
            <a:r>
              <a:rPr lang="ko-KR" altLang="en-US" sz="2000" dirty="0"/>
              <a:t>까지 </a:t>
            </a:r>
            <a:r>
              <a:rPr lang="en-US" altLang="ko-KR" sz="2000" dirty="0"/>
              <a:t>9</a:t>
            </a:r>
            <a:r>
              <a:rPr lang="ko-KR" altLang="en-US" sz="2000" dirty="0"/>
              <a:t>번 </a:t>
            </a:r>
            <a:r>
              <a:rPr lang="ko-KR" altLang="en-US" sz="2000" dirty="0" smtClean="0"/>
              <a:t>반복시키면 </a:t>
            </a:r>
            <a:r>
              <a:rPr lang="ko-KR" altLang="en-US" sz="2000" dirty="0"/>
              <a:t>출력하면 될 것이다</a:t>
            </a:r>
            <a:r>
              <a:rPr lang="en-US" altLang="ko-KR" sz="2000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구구단 출력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52" y="153510"/>
            <a:ext cx="1107799" cy="9894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8658" y="2676518"/>
            <a:ext cx="7433871" cy="3118799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원하는 단은</a:t>
            </a:r>
            <a:r>
              <a:rPr lang="en-US" altLang="ko-KR" dirty="0"/>
              <a:t>: 9</a:t>
            </a:r>
          </a:p>
          <a:p>
            <a:r>
              <a:rPr lang="en-US" altLang="ko-KR" dirty="0"/>
              <a:t>9*1=9</a:t>
            </a:r>
          </a:p>
          <a:p>
            <a:r>
              <a:rPr lang="en-US" altLang="ko-KR" dirty="0"/>
              <a:t>9*2=18</a:t>
            </a:r>
          </a:p>
          <a:p>
            <a:r>
              <a:rPr lang="en-US" altLang="ko-KR" dirty="0"/>
              <a:t>9*3=27</a:t>
            </a:r>
          </a:p>
          <a:p>
            <a:r>
              <a:rPr lang="en-US" altLang="ko-KR" dirty="0"/>
              <a:t>9*4=36</a:t>
            </a:r>
          </a:p>
          <a:p>
            <a:r>
              <a:rPr lang="en-US" altLang="ko-KR" dirty="0"/>
              <a:t>9*5=45</a:t>
            </a:r>
          </a:p>
          <a:p>
            <a:r>
              <a:rPr lang="en-US" altLang="ko-KR" dirty="0"/>
              <a:t>9*6=54</a:t>
            </a:r>
          </a:p>
          <a:p>
            <a:r>
              <a:rPr lang="en-US" altLang="ko-KR" dirty="0"/>
              <a:t>9*7=63</a:t>
            </a:r>
          </a:p>
          <a:p>
            <a:r>
              <a:rPr lang="en-US" altLang="ko-KR" dirty="0"/>
              <a:t>9*8=72</a:t>
            </a:r>
          </a:p>
          <a:p>
            <a:r>
              <a:rPr lang="en-US" altLang="ko-KR" dirty="0"/>
              <a:t>9*9=81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77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87" y="1814003"/>
            <a:ext cx="7337425" cy="23131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532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9080" y="2030681"/>
            <a:ext cx="7594270" cy="1338828"/>
          </a:xfrm>
          <a:prstGeom prst="rect">
            <a:avLst/>
          </a:prstGeom>
          <a:solidFill>
            <a:srgbClr val="DEEEF6"/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while </a:t>
            </a:r>
            <a:r>
              <a:rPr lang="ko-KR" altLang="en-US" dirty="0" smtClean="0"/>
              <a:t>루프를 이용해서 </a:t>
            </a:r>
            <a:r>
              <a:rPr lang="en-US" altLang="ko-KR" dirty="0" smtClean="0"/>
              <a:t>7</a:t>
            </a:r>
            <a:r>
              <a:rPr lang="ko-KR" altLang="en-US" dirty="0" smtClean="0"/>
              <a:t>단과 </a:t>
            </a:r>
            <a:r>
              <a:rPr lang="en-US" altLang="ko-KR" dirty="0" smtClean="0"/>
              <a:t>8</a:t>
            </a:r>
            <a:r>
              <a:rPr lang="ko-KR" altLang="en-US" dirty="0" smtClean="0"/>
              <a:t>단을 출력하시오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" y="2114689"/>
            <a:ext cx="914528" cy="657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486" y="2114689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도전문제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8405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반복문을</a:t>
            </a:r>
            <a:r>
              <a:rPr lang="ko-KR" altLang="en-US" sz="2000" dirty="0"/>
              <a:t> 사용하여 별을 </a:t>
            </a:r>
            <a:r>
              <a:rPr lang="ko-KR" altLang="en-US" sz="2000" dirty="0" err="1"/>
              <a:t>그려보자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5</a:t>
            </a:r>
            <a:r>
              <a:rPr lang="ko-KR" altLang="en-US" sz="2000" dirty="0"/>
              <a:t>번 반복하고 반복할 마다 거북이를 </a:t>
            </a:r>
            <a:r>
              <a:rPr lang="en-US" altLang="ko-KR" sz="2000" dirty="0"/>
              <a:t>50</a:t>
            </a:r>
            <a:r>
              <a:rPr lang="ko-KR" altLang="en-US" sz="2000" dirty="0"/>
              <a:t>픽셀만큼 전진시키고 오른쪽으로 </a:t>
            </a:r>
            <a:r>
              <a:rPr lang="en-US" altLang="ko-KR" sz="2000" dirty="0"/>
              <a:t>144</a:t>
            </a:r>
            <a:r>
              <a:rPr lang="ko-KR" altLang="en-US" sz="2000" dirty="0"/>
              <a:t>도 회전하면 별이 </a:t>
            </a:r>
            <a:r>
              <a:rPr lang="ko-KR" altLang="en-US" sz="2000" dirty="0" err="1"/>
              <a:t>그려진다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별 그리기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52" y="153510"/>
            <a:ext cx="1107799" cy="98949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209" y="3239219"/>
            <a:ext cx="23812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81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788" y="1707143"/>
            <a:ext cx="5800841" cy="30502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433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9080" y="2030681"/>
            <a:ext cx="7594270" cy="1338828"/>
          </a:xfrm>
          <a:prstGeom prst="rect">
            <a:avLst/>
          </a:prstGeom>
          <a:solidFill>
            <a:srgbClr val="DEEEF6"/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다음의 그림을 그려보시오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" y="2114689"/>
            <a:ext cx="914528" cy="657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486" y="2114689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도전문제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267" y="3641776"/>
            <a:ext cx="2649991" cy="267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273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화면에 사각형을 그리는 것이지만 한 번 반복할 때마다 각도가 </a:t>
            </a:r>
            <a:r>
              <a:rPr lang="en-US" altLang="ko-KR" sz="2000" dirty="0" smtClean="0"/>
              <a:t>90</a:t>
            </a:r>
            <a:r>
              <a:rPr lang="ko-KR" altLang="en-US" sz="2000" dirty="0" smtClean="0"/>
              <a:t>도가 아니고 </a:t>
            </a:r>
            <a:r>
              <a:rPr lang="en-US" altLang="ko-KR" sz="2000" dirty="0" smtClean="0"/>
              <a:t>89</a:t>
            </a:r>
            <a:r>
              <a:rPr lang="ko-KR" altLang="en-US" sz="2000" dirty="0" smtClean="0"/>
              <a:t>도로 하면 약간씩 회전되는 사각형을 그릴 수 있음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색상을 리스트에 저장했다가 하나씩 꺼내서 변경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err="1" smtClean="0"/>
              <a:t>스파이럴</a:t>
            </a:r>
            <a:r>
              <a:rPr lang="ko-KR" altLang="en-US" dirty="0" smtClean="0"/>
              <a:t> 그리기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52" y="153510"/>
            <a:ext cx="1107799" cy="9894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276" y="3279301"/>
            <a:ext cx="3616551" cy="302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5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194" y="1467959"/>
            <a:ext cx="6091818" cy="4858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155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사용자가 입력한 숫자들의 합을 계산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사용자가 </a:t>
            </a:r>
            <a:r>
              <a:rPr lang="en-US" altLang="ko-KR" sz="2000" dirty="0" smtClean="0"/>
              <a:t>yes</a:t>
            </a:r>
            <a:r>
              <a:rPr lang="ko-KR" altLang="en-US" sz="2000" dirty="0" smtClean="0"/>
              <a:t>라고 답한 동안에만 숫자를 입력 받는다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사용자가 입력하는 숫자의 합 계산하기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52" y="153510"/>
            <a:ext cx="1107799" cy="9894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57" y="3027899"/>
            <a:ext cx="6460073" cy="155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0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177" y="1633625"/>
            <a:ext cx="6305327" cy="30742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471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9080" y="2030681"/>
            <a:ext cx="7594270" cy="1338828"/>
          </a:xfrm>
          <a:prstGeom prst="rect">
            <a:avLst/>
          </a:prstGeom>
          <a:solidFill>
            <a:srgbClr val="DEEEF6"/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</a:t>
            </a:r>
            <a:r>
              <a:rPr lang="ko-KR" altLang="en-US" dirty="0"/>
              <a:t>자신의 학번과 이름을 </a:t>
            </a:r>
            <a:r>
              <a:rPr lang="en-US" altLang="ko-KR" dirty="0"/>
              <a:t>20</a:t>
            </a:r>
            <a:r>
              <a:rPr lang="ko-KR" altLang="en-US" dirty="0"/>
              <a:t>번 출력하는 프로그램을 작성하시오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" y="2114689"/>
            <a:ext cx="914528" cy="657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486" y="2114689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도전문제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4704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9080" y="2030681"/>
            <a:ext cx="7594270" cy="1754326"/>
          </a:xfrm>
          <a:prstGeom prst="rect">
            <a:avLst/>
          </a:prstGeom>
          <a:solidFill>
            <a:srgbClr val="DEEEF6"/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입력한 </a:t>
            </a:r>
            <a:r>
              <a:rPr lang="en-US" altLang="ko-KR" dirty="0" smtClean="0"/>
              <a:t>0</a:t>
            </a:r>
            <a:r>
              <a:rPr lang="ko-KR" altLang="en-US" dirty="0" smtClean="0"/>
              <a:t>보다 큰 숫자들을 더하는 프로그램을 작성한다</a:t>
            </a:r>
            <a:r>
              <a:rPr lang="en-US" altLang="ko-KR" dirty="0" smtClean="0"/>
              <a:t>. 0</a:t>
            </a:r>
            <a:r>
              <a:rPr lang="ko-KR" altLang="en-US" dirty="0" smtClean="0"/>
              <a:t>이 입력되었을 때 멈춘다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" y="2114689"/>
            <a:ext cx="914528" cy="657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486" y="2114689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도전문제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9129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프로그램이 가지고 있는 정수</a:t>
            </a:r>
            <a:r>
              <a:rPr lang="en-US" altLang="ko-KR" sz="2000" dirty="0" smtClean="0"/>
              <a:t>(1</a:t>
            </a:r>
            <a:r>
              <a:rPr lang="ko-KR" altLang="en-US" sz="2000" dirty="0" smtClean="0"/>
              <a:t>부터 </a:t>
            </a:r>
            <a:r>
              <a:rPr lang="en-US" altLang="ko-KR" sz="2000" dirty="0" smtClean="0"/>
              <a:t>100</a:t>
            </a:r>
            <a:r>
              <a:rPr lang="ko-KR" altLang="en-US" sz="2000" dirty="0" smtClean="0"/>
              <a:t>까지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사용자가 알아맞히는 게임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사용자가 답을 제시하면 프로그램은 자신이 저장한 정수와 비교하여 제시된 정수가 더 높은지 낮은지 만을 알려줌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숫자 맞추기 게임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52" y="153510"/>
            <a:ext cx="1107799" cy="9894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342" y="3803904"/>
            <a:ext cx="4424552" cy="254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1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406" y="1375938"/>
            <a:ext cx="5895940" cy="49673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986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9080" y="2030681"/>
            <a:ext cx="7594270" cy="1338828"/>
          </a:xfrm>
          <a:prstGeom prst="rect">
            <a:avLst/>
          </a:prstGeom>
          <a:solidFill>
            <a:srgbClr val="DEEEF6"/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이 게임을 실행해서 숫자를 맞혀보시오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여러분의 시도 횟수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" y="2114689"/>
            <a:ext cx="914528" cy="657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486" y="2114689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도전문제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1422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무한히 반복하는 무한 루프</a:t>
            </a:r>
            <a:r>
              <a:rPr lang="en-US" altLang="ko-KR" dirty="0" smtClean="0"/>
              <a:t>(infinite loop)</a:t>
            </a:r>
          </a:p>
          <a:p>
            <a:r>
              <a:rPr lang="en-US" altLang="ko-KR" dirty="0" smtClean="0"/>
              <a:t>break </a:t>
            </a:r>
            <a:r>
              <a:rPr lang="ko-KR" altLang="en-US" dirty="0" smtClean="0"/>
              <a:t>문장은 루프를 강제적으로 빠져 나올 때 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무한 루프와 </a:t>
            </a:r>
            <a:r>
              <a:rPr lang="en-US" altLang="ko-KR" dirty="0" smtClean="0"/>
              <a:t>break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32213" y="2800448"/>
            <a:ext cx="3759667" cy="2587098"/>
          </a:xfrm>
          <a:prstGeom prst="roundRect">
            <a:avLst>
              <a:gd name="adj" fmla="val 9592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smtClean="0"/>
              <a:t>   while  True 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    </a:t>
            </a:r>
            <a:r>
              <a:rPr lang="ko-KR" altLang="en-US" dirty="0" smtClean="0"/>
              <a:t>반복문장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       </a:t>
            </a:r>
            <a:r>
              <a:rPr lang="ko-KR" altLang="en-US" dirty="0" smtClean="0"/>
              <a:t>반복문</a:t>
            </a:r>
            <a:r>
              <a:rPr lang="ko-KR" altLang="en-US" dirty="0"/>
              <a:t>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    if   </a:t>
            </a:r>
            <a:r>
              <a:rPr lang="ko-KR" altLang="en-US" dirty="0" smtClean="0"/>
              <a:t>조건 </a:t>
            </a:r>
            <a:r>
              <a:rPr lang="en-US" altLang="ko-KR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          break		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55728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신호등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74" y="2422726"/>
            <a:ext cx="6972404" cy="20133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290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횟수 제어 반복은 </a:t>
            </a:r>
            <a:r>
              <a:rPr lang="en-US" altLang="ko-KR" dirty="0"/>
              <a:t>for </a:t>
            </a:r>
            <a:r>
              <a:rPr lang="ko-KR" altLang="en-US" dirty="0"/>
              <a:t>루프라고도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횟수 제어 반복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84" y="3321529"/>
            <a:ext cx="4206816" cy="2850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12" y="2190034"/>
            <a:ext cx="7775817" cy="9326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2508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횟수 제어 반복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4234" y="3024805"/>
            <a:ext cx="7775817" cy="1485412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9570" y="5020574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i</a:t>
            </a:r>
            <a:r>
              <a:rPr lang="ko-KR" altLang="en-US" dirty="0" smtClean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가</a:t>
            </a:r>
            <a:r>
              <a:rPr lang="en-US" altLang="ko-KR" dirty="0" smtClean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 1</a:t>
            </a:r>
            <a:r>
              <a:rPr lang="ko-KR" altLang="en-US" dirty="0" smtClean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부터 </a:t>
            </a:r>
            <a:r>
              <a:rPr lang="en-US" altLang="ko-KR" dirty="0" smtClean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5</a:t>
            </a:r>
            <a:r>
              <a:rPr lang="ko-KR" altLang="en-US" dirty="0" smtClean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까지 변경되면서 반복된다</a:t>
            </a:r>
            <a:r>
              <a:rPr lang="en-US" altLang="ko-KR" dirty="0" smtClean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. </a:t>
            </a:r>
            <a:endParaRPr lang="ko-KR" altLang="en-US" dirty="0">
              <a:solidFill>
                <a:srgbClr val="FF0000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34" y="1720478"/>
            <a:ext cx="7775817" cy="9326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자유형 5"/>
          <p:cNvSpPr/>
          <p:nvPr/>
        </p:nvSpPr>
        <p:spPr>
          <a:xfrm>
            <a:off x="232913" y="2096219"/>
            <a:ext cx="1699404" cy="3105509"/>
          </a:xfrm>
          <a:custGeom>
            <a:avLst/>
            <a:gdLst>
              <a:gd name="connsiteX0" fmla="*/ 1699404 w 1699404"/>
              <a:gd name="connsiteY0" fmla="*/ 3105509 h 3105509"/>
              <a:gd name="connsiteX1" fmla="*/ 1656272 w 1699404"/>
              <a:gd name="connsiteY1" fmla="*/ 3053751 h 3105509"/>
              <a:gd name="connsiteX2" fmla="*/ 1552755 w 1699404"/>
              <a:gd name="connsiteY2" fmla="*/ 3010619 h 3105509"/>
              <a:gd name="connsiteX3" fmla="*/ 1509623 w 1699404"/>
              <a:gd name="connsiteY3" fmla="*/ 3001992 h 3105509"/>
              <a:gd name="connsiteX4" fmla="*/ 1457864 w 1699404"/>
              <a:gd name="connsiteY4" fmla="*/ 2984739 h 3105509"/>
              <a:gd name="connsiteX5" fmla="*/ 1397479 w 1699404"/>
              <a:gd name="connsiteY5" fmla="*/ 2958860 h 3105509"/>
              <a:gd name="connsiteX6" fmla="*/ 1345721 w 1699404"/>
              <a:gd name="connsiteY6" fmla="*/ 2941607 h 3105509"/>
              <a:gd name="connsiteX7" fmla="*/ 1285336 w 1699404"/>
              <a:gd name="connsiteY7" fmla="*/ 2907102 h 3105509"/>
              <a:gd name="connsiteX8" fmla="*/ 1155940 w 1699404"/>
              <a:gd name="connsiteY8" fmla="*/ 2855343 h 3105509"/>
              <a:gd name="connsiteX9" fmla="*/ 1035170 w 1699404"/>
              <a:gd name="connsiteY9" fmla="*/ 2803585 h 3105509"/>
              <a:gd name="connsiteX10" fmla="*/ 879895 w 1699404"/>
              <a:gd name="connsiteY10" fmla="*/ 2743200 h 3105509"/>
              <a:gd name="connsiteX11" fmla="*/ 810883 w 1699404"/>
              <a:gd name="connsiteY11" fmla="*/ 2717321 h 3105509"/>
              <a:gd name="connsiteX12" fmla="*/ 603849 w 1699404"/>
              <a:gd name="connsiteY12" fmla="*/ 2605177 h 3105509"/>
              <a:gd name="connsiteX13" fmla="*/ 552091 w 1699404"/>
              <a:gd name="connsiteY13" fmla="*/ 2579298 h 3105509"/>
              <a:gd name="connsiteX14" fmla="*/ 414068 w 1699404"/>
              <a:gd name="connsiteY14" fmla="*/ 2475781 h 3105509"/>
              <a:gd name="connsiteX15" fmla="*/ 370936 w 1699404"/>
              <a:gd name="connsiteY15" fmla="*/ 2441275 h 3105509"/>
              <a:gd name="connsiteX16" fmla="*/ 327804 w 1699404"/>
              <a:gd name="connsiteY16" fmla="*/ 2406770 h 3105509"/>
              <a:gd name="connsiteX17" fmla="*/ 284672 w 1699404"/>
              <a:gd name="connsiteY17" fmla="*/ 2380890 h 3105509"/>
              <a:gd name="connsiteX18" fmla="*/ 258793 w 1699404"/>
              <a:gd name="connsiteY18" fmla="*/ 2346385 h 3105509"/>
              <a:gd name="connsiteX19" fmla="*/ 232913 w 1699404"/>
              <a:gd name="connsiteY19" fmla="*/ 2303253 h 3105509"/>
              <a:gd name="connsiteX20" fmla="*/ 207034 w 1699404"/>
              <a:gd name="connsiteY20" fmla="*/ 2277373 h 3105509"/>
              <a:gd name="connsiteX21" fmla="*/ 189781 w 1699404"/>
              <a:gd name="connsiteY21" fmla="*/ 2234241 h 3105509"/>
              <a:gd name="connsiteX22" fmla="*/ 146649 w 1699404"/>
              <a:gd name="connsiteY22" fmla="*/ 2147977 h 3105509"/>
              <a:gd name="connsiteX23" fmla="*/ 138023 w 1699404"/>
              <a:gd name="connsiteY23" fmla="*/ 2113472 h 3105509"/>
              <a:gd name="connsiteX24" fmla="*/ 120770 w 1699404"/>
              <a:gd name="connsiteY24" fmla="*/ 2070339 h 3105509"/>
              <a:gd name="connsiteX25" fmla="*/ 103517 w 1699404"/>
              <a:gd name="connsiteY25" fmla="*/ 2018581 h 3105509"/>
              <a:gd name="connsiteX26" fmla="*/ 60385 w 1699404"/>
              <a:gd name="connsiteY26" fmla="*/ 1915064 h 3105509"/>
              <a:gd name="connsiteX27" fmla="*/ 51759 w 1699404"/>
              <a:gd name="connsiteY27" fmla="*/ 1871932 h 3105509"/>
              <a:gd name="connsiteX28" fmla="*/ 25879 w 1699404"/>
              <a:gd name="connsiteY28" fmla="*/ 1725283 h 3105509"/>
              <a:gd name="connsiteX29" fmla="*/ 17253 w 1699404"/>
              <a:gd name="connsiteY29" fmla="*/ 1673524 h 3105509"/>
              <a:gd name="connsiteX30" fmla="*/ 8627 w 1699404"/>
              <a:gd name="connsiteY30" fmla="*/ 1621766 h 3105509"/>
              <a:gd name="connsiteX31" fmla="*/ 0 w 1699404"/>
              <a:gd name="connsiteY31" fmla="*/ 1526875 h 3105509"/>
              <a:gd name="connsiteX32" fmla="*/ 8627 w 1699404"/>
              <a:gd name="connsiteY32" fmla="*/ 1250830 h 3105509"/>
              <a:gd name="connsiteX33" fmla="*/ 43132 w 1699404"/>
              <a:gd name="connsiteY33" fmla="*/ 1164566 h 3105509"/>
              <a:gd name="connsiteX34" fmla="*/ 60385 w 1699404"/>
              <a:gd name="connsiteY34" fmla="*/ 1112807 h 3105509"/>
              <a:gd name="connsiteX35" fmla="*/ 94891 w 1699404"/>
              <a:gd name="connsiteY35" fmla="*/ 1052423 h 3105509"/>
              <a:gd name="connsiteX36" fmla="*/ 112144 w 1699404"/>
              <a:gd name="connsiteY36" fmla="*/ 992038 h 3105509"/>
              <a:gd name="connsiteX37" fmla="*/ 138023 w 1699404"/>
              <a:gd name="connsiteY37" fmla="*/ 957532 h 3105509"/>
              <a:gd name="connsiteX38" fmla="*/ 172529 w 1699404"/>
              <a:gd name="connsiteY38" fmla="*/ 888521 h 3105509"/>
              <a:gd name="connsiteX39" fmla="*/ 224287 w 1699404"/>
              <a:gd name="connsiteY39" fmla="*/ 819509 h 3105509"/>
              <a:gd name="connsiteX40" fmla="*/ 267419 w 1699404"/>
              <a:gd name="connsiteY40" fmla="*/ 750498 h 3105509"/>
              <a:gd name="connsiteX41" fmla="*/ 301925 w 1699404"/>
              <a:gd name="connsiteY41" fmla="*/ 724619 h 3105509"/>
              <a:gd name="connsiteX42" fmla="*/ 370936 w 1699404"/>
              <a:gd name="connsiteY42" fmla="*/ 638355 h 3105509"/>
              <a:gd name="connsiteX43" fmla="*/ 370936 w 1699404"/>
              <a:gd name="connsiteY43" fmla="*/ 638355 h 3105509"/>
              <a:gd name="connsiteX44" fmla="*/ 431321 w 1699404"/>
              <a:gd name="connsiteY44" fmla="*/ 560717 h 3105509"/>
              <a:gd name="connsiteX45" fmla="*/ 457200 w 1699404"/>
              <a:gd name="connsiteY45" fmla="*/ 500332 h 3105509"/>
              <a:gd name="connsiteX46" fmla="*/ 491706 w 1699404"/>
              <a:gd name="connsiteY46" fmla="*/ 448573 h 3105509"/>
              <a:gd name="connsiteX47" fmla="*/ 508959 w 1699404"/>
              <a:gd name="connsiteY47" fmla="*/ 414068 h 3105509"/>
              <a:gd name="connsiteX48" fmla="*/ 552091 w 1699404"/>
              <a:gd name="connsiteY48" fmla="*/ 345056 h 3105509"/>
              <a:gd name="connsiteX49" fmla="*/ 586596 w 1699404"/>
              <a:gd name="connsiteY49" fmla="*/ 293298 h 3105509"/>
              <a:gd name="connsiteX50" fmla="*/ 603849 w 1699404"/>
              <a:gd name="connsiteY50" fmla="*/ 232913 h 3105509"/>
              <a:gd name="connsiteX51" fmla="*/ 646981 w 1699404"/>
              <a:gd name="connsiteY51" fmla="*/ 181155 h 3105509"/>
              <a:gd name="connsiteX52" fmla="*/ 655608 w 1699404"/>
              <a:gd name="connsiteY52" fmla="*/ 155275 h 3105509"/>
              <a:gd name="connsiteX53" fmla="*/ 707366 w 1699404"/>
              <a:gd name="connsiteY53" fmla="*/ 120770 h 3105509"/>
              <a:gd name="connsiteX54" fmla="*/ 733245 w 1699404"/>
              <a:gd name="connsiteY54" fmla="*/ 103517 h 3105509"/>
              <a:gd name="connsiteX55" fmla="*/ 836762 w 1699404"/>
              <a:gd name="connsiteY55" fmla="*/ 86264 h 3105509"/>
              <a:gd name="connsiteX56" fmla="*/ 888521 w 1699404"/>
              <a:gd name="connsiteY56" fmla="*/ 60385 h 3105509"/>
              <a:gd name="connsiteX57" fmla="*/ 914400 w 1699404"/>
              <a:gd name="connsiteY57" fmla="*/ 34506 h 3105509"/>
              <a:gd name="connsiteX58" fmla="*/ 966159 w 1699404"/>
              <a:gd name="connsiteY58" fmla="*/ 0 h 3105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699404" h="3105509">
                <a:moveTo>
                  <a:pt x="1699404" y="3105509"/>
                </a:moveTo>
                <a:cubicBezTo>
                  <a:pt x="1685027" y="3088256"/>
                  <a:pt x="1674073" y="3067444"/>
                  <a:pt x="1656272" y="3053751"/>
                </a:cubicBezTo>
                <a:cubicBezTo>
                  <a:pt x="1622388" y="3027686"/>
                  <a:pt x="1591131" y="3019147"/>
                  <a:pt x="1552755" y="3010619"/>
                </a:cubicBezTo>
                <a:cubicBezTo>
                  <a:pt x="1538442" y="3007438"/>
                  <a:pt x="1523768" y="3005850"/>
                  <a:pt x="1509623" y="3001992"/>
                </a:cubicBezTo>
                <a:cubicBezTo>
                  <a:pt x="1492078" y="2997207"/>
                  <a:pt x="1474838" y="2991267"/>
                  <a:pt x="1457864" y="2984739"/>
                </a:cubicBezTo>
                <a:cubicBezTo>
                  <a:pt x="1437425" y="2976878"/>
                  <a:pt x="1417918" y="2966721"/>
                  <a:pt x="1397479" y="2958860"/>
                </a:cubicBezTo>
                <a:cubicBezTo>
                  <a:pt x="1380505" y="2952332"/>
                  <a:pt x="1362233" y="2949228"/>
                  <a:pt x="1345721" y="2941607"/>
                </a:cubicBezTo>
                <a:cubicBezTo>
                  <a:pt x="1324672" y="2931892"/>
                  <a:pt x="1306071" y="2917469"/>
                  <a:pt x="1285336" y="2907102"/>
                </a:cubicBezTo>
                <a:cubicBezTo>
                  <a:pt x="1237646" y="2883258"/>
                  <a:pt x="1205879" y="2875773"/>
                  <a:pt x="1155940" y="2855343"/>
                </a:cubicBezTo>
                <a:cubicBezTo>
                  <a:pt x="1115403" y="2838760"/>
                  <a:pt x="1076720" y="2817435"/>
                  <a:pt x="1035170" y="2803585"/>
                </a:cubicBezTo>
                <a:cubicBezTo>
                  <a:pt x="889493" y="2755027"/>
                  <a:pt x="1025203" y="2803033"/>
                  <a:pt x="879895" y="2743200"/>
                </a:cubicBezTo>
                <a:cubicBezTo>
                  <a:pt x="857177" y="2733846"/>
                  <a:pt x="833217" y="2727558"/>
                  <a:pt x="810883" y="2717321"/>
                </a:cubicBezTo>
                <a:cubicBezTo>
                  <a:pt x="607236" y="2623982"/>
                  <a:pt x="738294" y="2682002"/>
                  <a:pt x="603849" y="2605177"/>
                </a:cubicBezTo>
                <a:cubicBezTo>
                  <a:pt x="587101" y="2595607"/>
                  <a:pt x="568752" y="2589017"/>
                  <a:pt x="552091" y="2579298"/>
                </a:cubicBezTo>
                <a:cubicBezTo>
                  <a:pt x="501385" y="2549719"/>
                  <a:pt x="460242" y="2512720"/>
                  <a:pt x="414068" y="2475781"/>
                </a:cubicBezTo>
                <a:lnTo>
                  <a:pt x="370936" y="2441275"/>
                </a:lnTo>
                <a:cubicBezTo>
                  <a:pt x="356559" y="2429773"/>
                  <a:pt x="343592" y="2416243"/>
                  <a:pt x="327804" y="2406770"/>
                </a:cubicBezTo>
                <a:lnTo>
                  <a:pt x="284672" y="2380890"/>
                </a:lnTo>
                <a:cubicBezTo>
                  <a:pt x="276046" y="2369388"/>
                  <a:pt x="266768" y="2358347"/>
                  <a:pt x="258793" y="2346385"/>
                </a:cubicBezTo>
                <a:cubicBezTo>
                  <a:pt x="249492" y="2332434"/>
                  <a:pt x="242973" y="2316666"/>
                  <a:pt x="232913" y="2303253"/>
                </a:cubicBezTo>
                <a:cubicBezTo>
                  <a:pt x="225593" y="2293493"/>
                  <a:pt x="215660" y="2286000"/>
                  <a:pt x="207034" y="2277373"/>
                </a:cubicBezTo>
                <a:cubicBezTo>
                  <a:pt x="201283" y="2262996"/>
                  <a:pt x="196706" y="2248091"/>
                  <a:pt x="189781" y="2234241"/>
                </a:cubicBezTo>
                <a:cubicBezTo>
                  <a:pt x="157366" y="2169411"/>
                  <a:pt x="168807" y="2214452"/>
                  <a:pt x="146649" y="2147977"/>
                </a:cubicBezTo>
                <a:cubicBezTo>
                  <a:pt x="142900" y="2136730"/>
                  <a:pt x="141772" y="2124719"/>
                  <a:pt x="138023" y="2113472"/>
                </a:cubicBezTo>
                <a:cubicBezTo>
                  <a:pt x="133126" y="2098781"/>
                  <a:pt x="126062" y="2084892"/>
                  <a:pt x="120770" y="2070339"/>
                </a:cubicBezTo>
                <a:cubicBezTo>
                  <a:pt x="114555" y="2053248"/>
                  <a:pt x="110512" y="2035368"/>
                  <a:pt x="103517" y="2018581"/>
                </a:cubicBezTo>
                <a:cubicBezTo>
                  <a:pt x="71802" y="1942465"/>
                  <a:pt x="81572" y="1992751"/>
                  <a:pt x="60385" y="1915064"/>
                </a:cubicBezTo>
                <a:cubicBezTo>
                  <a:pt x="56527" y="1900919"/>
                  <a:pt x="54382" y="1886358"/>
                  <a:pt x="51759" y="1871932"/>
                </a:cubicBezTo>
                <a:cubicBezTo>
                  <a:pt x="42879" y="1823094"/>
                  <a:pt x="34384" y="1774187"/>
                  <a:pt x="25879" y="1725283"/>
                </a:cubicBezTo>
                <a:cubicBezTo>
                  <a:pt x="22882" y="1708051"/>
                  <a:pt x="20128" y="1690777"/>
                  <a:pt x="17253" y="1673524"/>
                </a:cubicBezTo>
                <a:cubicBezTo>
                  <a:pt x="14378" y="1656271"/>
                  <a:pt x="10211" y="1639185"/>
                  <a:pt x="8627" y="1621766"/>
                </a:cubicBezTo>
                <a:lnTo>
                  <a:pt x="0" y="1526875"/>
                </a:lnTo>
                <a:cubicBezTo>
                  <a:pt x="2876" y="1434860"/>
                  <a:pt x="1382" y="1342604"/>
                  <a:pt x="8627" y="1250830"/>
                </a:cubicBezTo>
                <a:cubicBezTo>
                  <a:pt x="11441" y="1215183"/>
                  <a:pt x="30831" y="1195319"/>
                  <a:pt x="43132" y="1164566"/>
                </a:cubicBezTo>
                <a:cubicBezTo>
                  <a:pt x="49886" y="1147680"/>
                  <a:pt x="52252" y="1129073"/>
                  <a:pt x="60385" y="1112807"/>
                </a:cubicBezTo>
                <a:cubicBezTo>
                  <a:pt x="82275" y="1069029"/>
                  <a:pt x="70505" y="1089002"/>
                  <a:pt x="94891" y="1052423"/>
                </a:cubicBezTo>
                <a:cubicBezTo>
                  <a:pt x="96760" y="1044947"/>
                  <a:pt x="106641" y="1001667"/>
                  <a:pt x="112144" y="992038"/>
                </a:cubicBezTo>
                <a:cubicBezTo>
                  <a:pt x="119277" y="979555"/>
                  <a:pt x="130779" y="969951"/>
                  <a:pt x="138023" y="957532"/>
                </a:cubicBezTo>
                <a:cubicBezTo>
                  <a:pt x="150982" y="935317"/>
                  <a:pt x="157098" y="909096"/>
                  <a:pt x="172529" y="888521"/>
                </a:cubicBezTo>
                <a:cubicBezTo>
                  <a:pt x="189782" y="865517"/>
                  <a:pt x="211427" y="845228"/>
                  <a:pt x="224287" y="819509"/>
                </a:cubicBezTo>
                <a:cubicBezTo>
                  <a:pt x="237953" y="792178"/>
                  <a:pt x="245024" y="772893"/>
                  <a:pt x="267419" y="750498"/>
                </a:cubicBezTo>
                <a:cubicBezTo>
                  <a:pt x="277585" y="740332"/>
                  <a:pt x="290423" y="733245"/>
                  <a:pt x="301925" y="724619"/>
                </a:cubicBezTo>
                <a:cubicBezTo>
                  <a:pt x="330090" y="668290"/>
                  <a:pt x="310085" y="699206"/>
                  <a:pt x="370936" y="638355"/>
                </a:cubicBezTo>
                <a:lnTo>
                  <a:pt x="370936" y="638355"/>
                </a:lnTo>
                <a:cubicBezTo>
                  <a:pt x="412209" y="576445"/>
                  <a:pt x="390780" y="601258"/>
                  <a:pt x="431321" y="560717"/>
                </a:cubicBezTo>
                <a:cubicBezTo>
                  <a:pt x="440245" y="533944"/>
                  <a:pt x="441210" y="526982"/>
                  <a:pt x="457200" y="500332"/>
                </a:cubicBezTo>
                <a:cubicBezTo>
                  <a:pt x="467868" y="482551"/>
                  <a:pt x="482433" y="467119"/>
                  <a:pt x="491706" y="448573"/>
                </a:cubicBezTo>
                <a:cubicBezTo>
                  <a:pt x="497457" y="437071"/>
                  <a:pt x="502480" y="425176"/>
                  <a:pt x="508959" y="414068"/>
                </a:cubicBezTo>
                <a:cubicBezTo>
                  <a:pt x="522628" y="390636"/>
                  <a:pt x="552091" y="345056"/>
                  <a:pt x="552091" y="345056"/>
                </a:cubicBezTo>
                <a:cubicBezTo>
                  <a:pt x="579022" y="264261"/>
                  <a:pt x="534905" y="383757"/>
                  <a:pt x="586596" y="293298"/>
                </a:cubicBezTo>
                <a:cubicBezTo>
                  <a:pt x="598089" y="273186"/>
                  <a:pt x="590968" y="252235"/>
                  <a:pt x="603849" y="232913"/>
                </a:cubicBezTo>
                <a:cubicBezTo>
                  <a:pt x="642008" y="175675"/>
                  <a:pt x="618757" y="237604"/>
                  <a:pt x="646981" y="181155"/>
                </a:cubicBezTo>
                <a:cubicBezTo>
                  <a:pt x="651048" y="173022"/>
                  <a:pt x="649178" y="161705"/>
                  <a:pt x="655608" y="155275"/>
                </a:cubicBezTo>
                <a:cubicBezTo>
                  <a:pt x="670270" y="140613"/>
                  <a:pt x="690113" y="132272"/>
                  <a:pt x="707366" y="120770"/>
                </a:cubicBezTo>
                <a:cubicBezTo>
                  <a:pt x="715992" y="115019"/>
                  <a:pt x="723409" y="106796"/>
                  <a:pt x="733245" y="103517"/>
                </a:cubicBezTo>
                <a:cubicBezTo>
                  <a:pt x="783827" y="86656"/>
                  <a:pt x="750087" y="95894"/>
                  <a:pt x="836762" y="86264"/>
                </a:cubicBezTo>
                <a:cubicBezTo>
                  <a:pt x="862701" y="77618"/>
                  <a:pt x="866223" y="78967"/>
                  <a:pt x="888521" y="60385"/>
                </a:cubicBezTo>
                <a:cubicBezTo>
                  <a:pt x="897893" y="52575"/>
                  <a:pt x="904770" y="41996"/>
                  <a:pt x="914400" y="34506"/>
                </a:cubicBezTo>
                <a:cubicBezTo>
                  <a:pt x="930768" y="21776"/>
                  <a:pt x="966159" y="0"/>
                  <a:pt x="966159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980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</a:t>
            </a:r>
            <a:r>
              <a:rPr lang="ko-KR" altLang="en-US" dirty="0" smtClean="0"/>
              <a:t>의 값을 </a:t>
            </a:r>
            <a:r>
              <a:rPr lang="ko-KR" altLang="en-US" dirty="0" err="1" smtClean="0"/>
              <a:t>출력해보자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99051" y="2995871"/>
            <a:ext cx="4752413" cy="1501989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 err="1"/>
              <a:t>i</a:t>
            </a:r>
            <a:r>
              <a:rPr lang="en-US" altLang="ko-KR" dirty="0"/>
              <a:t>= 1</a:t>
            </a:r>
          </a:p>
          <a:p>
            <a:r>
              <a:rPr lang="en-US" altLang="ko-KR" dirty="0" err="1"/>
              <a:t>i</a:t>
            </a:r>
            <a:r>
              <a:rPr lang="en-US" altLang="ko-KR" dirty="0"/>
              <a:t>= 2</a:t>
            </a:r>
          </a:p>
          <a:p>
            <a:r>
              <a:rPr lang="en-US" altLang="ko-KR" dirty="0" err="1"/>
              <a:t>i</a:t>
            </a:r>
            <a:r>
              <a:rPr lang="en-US" altLang="ko-KR" dirty="0"/>
              <a:t>= 3</a:t>
            </a:r>
          </a:p>
          <a:p>
            <a:r>
              <a:rPr lang="en-US" altLang="ko-KR" dirty="0" err="1"/>
              <a:t>i</a:t>
            </a:r>
            <a:r>
              <a:rPr lang="en-US" altLang="ko-KR" dirty="0"/>
              <a:t>= 4</a:t>
            </a:r>
          </a:p>
          <a:p>
            <a:r>
              <a:rPr lang="en-US" altLang="ko-KR" dirty="0" err="1"/>
              <a:t>i</a:t>
            </a:r>
            <a:r>
              <a:rPr lang="en-US" altLang="ko-KR" dirty="0"/>
              <a:t>= 5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51" y="1711621"/>
            <a:ext cx="4752413" cy="9450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6051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62" y="1683020"/>
            <a:ext cx="5459733" cy="1035466"/>
          </a:xfrm>
          <a:ln>
            <a:solidFill>
              <a:schemeClr val="tx1"/>
            </a:solidFill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구구단을 </a:t>
            </a:r>
            <a:r>
              <a:rPr lang="ko-KR" altLang="en-US" dirty="0" err="1" smtClean="0"/>
              <a:t>출력해보자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8762" y="3258506"/>
            <a:ext cx="5568027" cy="158534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/>
              <a:t>9* 1 = 9</a:t>
            </a:r>
          </a:p>
          <a:p>
            <a:r>
              <a:rPr lang="en-US" altLang="ko-KR" dirty="0"/>
              <a:t>9* 2 = 18</a:t>
            </a:r>
          </a:p>
          <a:p>
            <a:r>
              <a:rPr lang="en-US" altLang="ko-KR" dirty="0"/>
              <a:t>9* 3 = 27</a:t>
            </a:r>
          </a:p>
          <a:p>
            <a:r>
              <a:rPr lang="en-US" altLang="ko-KR" dirty="0"/>
              <a:t>9* 4 = 36</a:t>
            </a:r>
          </a:p>
          <a:p>
            <a:r>
              <a:rPr lang="en-US" altLang="ko-KR" dirty="0"/>
              <a:t>9* 5 = 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714589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2081</TotalTime>
  <Words>807</Words>
  <Application>Microsoft Office PowerPoint</Application>
  <PresentationFormat>화면 슬라이드 쇼(4:3)</PresentationFormat>
  <Paragraphs>226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4" baseType="lpstr">
      <vt:lpstr>MD개성체</vt:lpstr>
      <vt:lpstr>굴림</vt:lpstr>
      <vt:lpstr>맑은 고딕</vt:lpstr>
      <vt:lpstr>Arial</vt:lpstr>
      <vt:lpstr>Century Schoolbook</vt:lpstr>
      <vt:lpstr>Consolas</vt:lpstr>
      <vt:lpstr>Tahoma</vt:lpstr>
      <vt:lpstr>Wingdings</vt:lpstr>
      <vt:lpstr>New_Natural01</vt:lpstr>
      <vt:lpstr>6장 반복문</vt:lpstr>
      <vt:lpstr>반복이란?</vt:lpstr>
      <vt:lpstr>왜 반복이 중요한가?</vt:lpstr>
      <vt:lpstr>만약 1000번 반복해야 한다면?</vt:lpstr>
      <vt:lpstr>도전문제</vt:lpstr>
      <vt:lpstr>횟수 제어 반복</vt:lpstr>
      <vt:lpstr>횟수 제어 반복</vt:lpstr>
      <vt:lpstr>i의 값을 출력해보자.</vt:lpstr>
      <vt:lpstr>구구단을 출력해보자. </vt:lpstr>
      <vt:lpstr>도전문제</vt:lpstr>
      <vt:lpstr>range() 함수 </vt:lpstr>
      <vt:lpstr>도전문제</vt:lpstr>
      <vt:lpstr>range() 함수 </vt:lpstr>
      <vt:lpstr>range() 함수의 사용</vt:lpstr>
      <vt:lpstr>도전문제</vt:lpstr>
      <vt:lpstr>예제</vt:lpstr>
      <vt:lpstr>예제소스</vt:lpstr>
      <vt:lpstr>도전문제</vt:lpstr>
      <vt:lpstr>Lab: 반복을 사용하여 도형 그리기</vt:lpstr>
      <vt:lpstr>Solution </vt:lpstr>
      <vt:lpstr>도전문제</vt:lpstr>
      <vt:lpstr>Lab: n-각형 그리기</vt:lpstr>
      <vt:lpstr>Solution </vt:lpstr>
      <vt:lpstr>도전문제</vt:lpstr>
      <vt:lpstr>Lab: 거북이를 랜덤하게 움직이게 하자</vt:lpstr>
      <vt:lpstr>알고리즘</vt:lpstr>
      <vt:lpstr>Solution </vt:lpstr>
      <vt:lpstr>도전문제</vt:lpstr>
      <vt:lpstr>Lab: 팩토리얼 계산하기</vt:lpstr>
      <vt:lpstr>Solution </vt:lpstr>
      <vt:lpstr>도전문제</vt:lpstr>
      <vt:lpstr>도전문제</vt:lpstr>
      <vt:lpstr>조건 제어 반복</vt:lpstr>
      <vt:lpstr>while 문</vt:lpstr>
      <vt:lpstr>예제</vt:lpstr>
      <vt:lpstr>예제</vt:lpstr>
      <vt:lpstr>도전문제</vt:lpstr>
      <vt:lpstr>예제</vt:lpstr>
      <vt:lpstr>도전문제</vt:lpstr>
      <vt:lpstr>Lab: 구구단 출력</vt:lpstr>
      <vt:lpstr>Solution </vt:lpstr>
      <vt:lpstr>도전문제</vt:lpstr>
      <vt:lpstr>Lab: 별 그리기</vt:lpstr>
      <vt:lpstr>Solution </vt:lpstr>
      <vt:lpstr>도전문제</vt:lpstr>
      <vt:lpstr>Lab: 스파이럴 그리기</vt:lpstr>
      <vt:lpstr>Solution </vt:lpstr>
      <vt:lpstr>Lab: 사용자가 입력하는 숫자의 합 계산하기</vt:lpstr>
      <vt:lpstr>Solution </vt:lpstr>
      <vt:lpstr>도전문제</vt:lpstr>
      <vt:lpstr>Lab: 숫자 맞추기 게임</vt:lpstr>
      <vt:lpstr>Solution </vt:lpstr>
      <vt:lpstr>도전문제</vt:lpstr>
      <vt:lpstr>무한 루프와 break</vt:lpstr>
      <vt:lpstr>예제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jhoon</cp:lastModifiedBy>
  <cp:revision>386</cp:revision>
  <dcterms:created xsi:type="dcterms:W3CDTF">2007-06-29T06:43:39Z</dcterms:created>
  <dcterms:modified xsi:type="dcterms:W3CDTF">2018-05-09T07:45:50Z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