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6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71" r:id="rId16"/>
    <p:sldId id="358" r:id="rId17"/>
    <p:sldId id="359" r:id="rId18"/>
    <p:sldId id="372" r:id="rId19"/>
    <p:sldId id="361" r:id="rId20"/>
    <p:sldId id="362" r:id="rId21"/>
    <p:sldId id="363" r:id="rId22"/>
    <p:sldId id="364" r:id="rId23"/>
    <p:sldId id="365" r:id="rId24"/>
    <p:sldId id="373" r:id="rId25"/>
    <p:sldId id="366" r:id="rId26"/>
    <p:sldId id="367" r:id="rId27"/>
    <p:sldId id="368" r:id="rId28"/>
    <p:sldId id="369" r:id="rId29"/>
    <p:sldId id="370" r:id="rId30"/>
    <p:sldId id="374" r:id="rId3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FFFFCC"/>
    <a:srgbClr val="CCFFFF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4" autoAdjust="0"/>
    <p:restoredTop sz="93514" autoAdjust="0"/>
  </p:normalViewPr>
  <p:slideViewPr>
    <p:cSldViewPr snapToGrid="0">
      <p:cViewPr varScale="1">
        <p:scale>
          <a:sx n="81" d="100"/>
          <a:sy n="81" d="100"/>
        </p:scale>
        <p:origin x="10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1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44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66344" y="1540764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57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49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371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17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367972"/>
            <a:ext cx="8229600" cy="49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ffbot.org/tag/Tkinter.LabelFrame" TargetMode="External"/><Relationship Id="rId2" Type="http://schemas.openxmlformats.org/officeDocument/2006/relationships/hyperlink" Target="http://effbot.org/tag/Tkinter.Topleve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effbot.org/tag/Tkinter.PanedWindow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tkinter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압축</a:t>
            </a:r>
            <a:r>
              <a:rPr lang="en-US" altLang="ko-KR" dirty="0"/>
              <a:t>(pack) </a:t>
            </a:r>
            <a:r>
              <a:rPr lang="ko-KR" altLang="en-US" dirty="0"/>
              <a:t>배치 관리자 </a:t>
            </a:r>
            <a:endParaRPr lang="en-US" altLang="ko-KR" dirty="0" smtClean="0"/>
          </a:p>
          <a:p>
            <a:r>
              <a:rPr lang="ko-KR" altLang="en-US" dirty="0" smtClean="0"/>
              <a:t>격자</a:t>
            </a:r>
            <a:r>
              <a:rPr lang="en-US" altLang="ko-KR" dirty="0"/>
              <a:t>(grid) </a:t>
            </a:r>
            <a:r>
              <a:rPr lang="ko-KR" altLang="en-US" dirty="0"/>
              <a:t>배치 관리자 </a:t>
            </a:r>
            <a:endParaRPr lang="en-US" altLang="ko-KR" dirty="0" smtClean="0"/>
          </a:p>
          <a:p>
            <a:r>
              <a:rPr lang="ko-KR" altLang="en-US" dirty="0" smtClean="0"/>
              <a:t>절대</a:t>
            </a:r>
            <a:r>
              <a:rPr lang="en-US" altLang="ko-KR" dirty="0"/>
              <a:t>(place) </a:t>
            </a:r>
            <a:r>
              <a:rPr lang="ko-KR" altLang="en-US" dirty="0"/>
              <a:t>배치 관리자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관리자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47" y="2969403"/>
            <a:ext cx="6457488" cy="27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7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격자 배치 관리자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31" y="989266"/>
            <a:ext cx="79724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2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이벤트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3937272"/>
            <a:ext cx="8422731" cy="26634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838" y="1155940"/>
            <a:ext cx="8229600" cy="2572682"/>
          </a:xfrm>
          <a:prstGeom prst="roundRect">
            <a:avLst>
              <a:gd name="adj" fmla="val 9592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from </a:t>
            </a:r>
            <a:r>
              <a:rPr lang="en-US" altLang="ko-KR" dirty="0" err="1"/>
              <a:t>tkinter</a:t>
            </a:r>
            <a:r>
              <a:rPr lang="en-US" altLang="ko-KR" dirty="0"/>
              <a:t> import *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process():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안녕하세요</a:t>
            </a:r>
            <a:r>
              <a:rPr lang="en-US" altLang="ko-KR" dirty="0"/>
              <a:t>?")</a:t>
            </a:r>
          </a:p>
          <a:p>
            <a:endParaRPr lang="en-US" altLang="ko-KR" dirty="0"/>
          </a:p>
          <a:p>
            <a:r>
              <a:rPr lang="en-US" altLang="ko-KR" dirty="0"/>
              <a:t>window = </a:t>
            </a:r>
            <a:r>
              <a:rPr lang="en-US" altLang="ko-KR" dirty="0" err="1"/>
              <a:t>Tk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button = Button(window, text="</a:t>
            </a:r>
            <a:r>
              <a:rPr lang="ko-KR" altLang="en-US" dirty="0"/>
              <a:t>클릭하세요</a:t>
            </a:r>
            <a:r>
              <a:rPr lang="en-US" altLang="ko-KR" dirty="0"/>
              <a:t>!", command=process)</a:t>
            </a:r>
          </a:p>
          <a:p>
            <a:r>
              <a:rPr lang="en-US" altLang="ko-KR" dirty="0" err="1"/>
              <a:t>button.pack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window.mainloop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843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이벤트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30" y="446657"/>
            <a:ext cx="7375540" cy="60708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52481" y="767697"/>
            <a:ext cx="1896035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엔트리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위젝의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번째 위치에 </a:t>
            </a:r>
            <a:r>
              <a:rPr lang="en-US" altLang="ko-KR" sz="1400" dirty="0" smtClean="0"/>
              <a:t>“100” </a:t>
            </a:r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2541494" y="1029307"/>
            <a:ext cx="510987" cy="26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67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65" y="251627"/>
            <a:ext cx="7353670" cy="65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25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754326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앞의 예제에서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섭씨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화씨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버튼을 클릭하면 사용자가 입력한 섭씨온도가 화씨온도로 변환되도록 코드를 추가해보시오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209550"/>
            <a:ext cx="79914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57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절대 위치 배치 관리자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28" y="1556004"/>
            <a:ext cx="7886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10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338828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화면에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버튼을 절대 위치를 주어서 배치해보시오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0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마우스를 움직여서 화면에 그림을 그리는 윈도우의 </a:t>
            </a:r>
            <a:r>
              <a:rPr lang="ko-KR" altLang="en-US" dirty="0" err="1"/>
              <a:t>그림판과</a:t>
            </a:r>
            <a:r>
              <a:rPr lang="ko-KR" altLang="en-US" dirty="0"/>
              <a:t> 비슷한 프로그램을 작성해보자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ffectLst/>
              </a:rPr>
              <a:t>MyPaint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프로그램 </a:t>
            </a:r>
            <a:r>
              <a:rPr lang="en-US" altLang="ko-KR" dirty="0">
                <a:effectLst/>
              </a:rPr>
              <a:t>#</a:t>
            </a:r>
            <a:r>
              <a:rPr lang="en-US" altLang="ko-KR" dirty="0" smtClean="0">
                <a:effectLst/>
              </a:rPr>
              <a:t>1</a:t>
            </a:r>
            <a:endParaRPr lang="ko-KR" altLang="en-US" dirty="0"/>
          </a:p>
        </p:txBody>
      </p:sp>
      <p:pic>
        <p:nvPicPr>
          <p:cNvPr id="5121" name="_x286090208" descr="EMB000029c035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41" y="3076113"/>
            <a:ext cx="2876365" cy="221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07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764" y="1509077"/>
            <a:ext cx="75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온도 변환 프로그램을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GUI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버전으로 다시 제작해보자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2462" y="3871660"/>
            <a:ext cx="743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마우스를 사용하여 화면에 그림을 그리는 프로그램을 작성해보자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5" name="_x151695216" descr="EMB000029c035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774" y="2032815"/>
            <a:ext cx="3614679" cy="165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151695056" descr="EMB000029c035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84" y="4423109"/>
            <a:ext cx="2707689" cy="226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에서 그림을 그리려면 </a:t>
            </a:r>
            <a:r>
              <a:rPr lang="ko-KR" altLang="en-US" b="1" dirty="0"/>
              <a:t>캔버스</a:t>
            </a:r>
            <a:r>
              <a:rPr lang="en-US" altLang="ko-KR" b="1" dirty="0"/>
              <a:t>(canvas)</a:t>
            </a:r>
            <a:r>
              <a:rPr lang="ko-KR" altLang="en-US" dirty="0"/>
              <a:t>라는 위젯이 필요하다</a:t>
            </a:r>
            <a:r>
              <a:rPr lang="en-US" altLang="ko-KR" dirty="0"/>
              <a:t>. Canvas </a:t>
            </a:r>
            <a:r>
              <a:rPr lang="ko-KR" altLang="en-US" dirty="0"/>
              <a:t>위젯을 사용하면 많은 그래픽 기능을 사용할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캔버스 위젯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31" y="2691765"/>
            <a:ext cx="7896225" cy="1428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3803904"/>
            <a:ext cx="80200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78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ffectLst/>
              </a:rPr>
              <a:t>MyPaint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프로그램 </a:t>
            </a:r>
            <a:r>
              <a:rPr lang="en-US" altLang="ko-KR" dirty="0" smtClean="0">
                <a:effectLst/>
              </a:rPr>
              <a:t>#2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800" y="1617038"/>
            <a:ext cx="6108151" cy="41925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4348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앞의 </a:t>
            </a:r>
            <a:r>
              <a:rPr lang="en-US" altLang="ko-KR" dirty="0" err="1"/>
              <a:t>MyPaint</a:t>
            </a:r>
            <a:r>
              <a:rPr lang="en-US" altLang="ko-KR" dirty="0"/>
              <a:t> </a:t>
            </a:r>
            <a:r>
              <a:rPr lang="ko-KR" altLang="en-US" dirty="0"/>
              <a:t>프로그램에서 색상을 변경할 수 있도록 하여보자</a:t>
            </a:r>
            <a:r>
              <a:rPr lang="en-US" altLang="ko-KR" dirty="0"/>
              <a:t>. </a:t>
            </a:r>
            <a:r>
              <a:rPr lang="ko-KR" altLang="en-US" dirty="0"/>
              <a:t>캔버스 위젯 아래에 버튼 “</a:t>
            </a:r>
            <a:r>
              <a:rPr lang="ko-KR" altLang="en-US" dirty="0" err="1"/>
              <a:t>빨강색”을</a:t>
            </a:r>
            <a:r>
              <a:rPr lang="ko-KR" altLang="en-US" dirty="0"/>
              <a:t> 추가하고 이 버튼을 누르면 색상이 빨강색으로 변경되게 하자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ffectLst/>
              </a:rPr>
              <a:t>MyPaint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프로그램 </a:t>
            </a:r>
            <a:r>
              <a:rPr lang="en-US" altLang="ko-KR" dirty="0" smtClean="0">
                <a:effectLst/>
              </a:rPr>
              <a:t>#3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86089488" descr="EMB000029c035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705" y="2978459"/>
            <a:ext cx="3534501" cy="295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538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effectLst/>
              </a:rPr>
              <a:t>MyPaint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프로그램 </a:t>
            </a:r>
            <a:r>
              <a:rPr lang="en-US" altLang="ko-KR" dirty="0" smtClean="0">
                <a:effectLst/>
              </a:rPr>
              <a:t>#4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47" y="1249878"/>
            <a:ext cx="6118980" cy="55060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170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338828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녹색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노란색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으로 변경하는 버튼을 추가하시오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7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우리는 다음과 같은 계산기를 </a:t>
            </a:r>
            <a:r>
              <a:rPr lang="ko-KR" altLang="en-US" dirty="0" smtClean="0"/>
              <a:t>작성해보자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프로그램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pic>
        <p:nvPicPr>
          <p:cNvPr id="8193" name="_x286090128" descr="EMB000029c035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891" y="2898559"/>
            <a:ext cx="4012707" cy="25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324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계산기는 </a:t>
            </a:r>
            <a:r>
              <a:rPr lang="ko-KR" altLang="en-US" dirty="0" smtClean="0"/>
              <a:t>격자 </a:t>
            </a:r>
            <a:r>
              <a:rPr lang="ko-KR" altLang="en-US" dirty="0"/>
              <a:t>배치 관리자를 </a:t>
            </a:r>
            <a:r>
              <a:rPr lang="ko-KR" altLang="en-US" dirty="0" smtClean="0"/>
              <a:t>사용하면 </a:t>
            </a:r>
            <a:r>
              <a:rPr lang="ko-KR" altLang="en-US" dirty="0"/>
              <a:t>될 것이다</a:t>
            </a:r>
            <a:r>
              <a:rPr lang="en-US" altLang="ko-KR" dirty="0"/>
              <a:t>. </a:t>
            </a:r>
            <a:r>
              <a:rPr lang="ko-KR" altLang="en-US" dirty="0"/>
              <a:t>그리고 버튼과 엔트리 위젯만 있으면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인터페이스 작성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57" y="3024603"/>
            <a:ext cx="60864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83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프로그램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155939"/>
            <a:ext cx="8229600" cy="1755937"/>
          </a:xfrm>
          <a:prstGeom prst="roundRect">
            <a:avLst>
              <a:gd name="adj" fmla="val 9592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dirty="0"/>
              <a:t>from </a:t>
            </a:r>
            <a:r>
              <a:rPr lang="en-US" altLang="ko-KR" sz="1600" dirty="0" err="1"/>
              <a:t>tkinter</a:t>
            </a:r>
            <a:r>
              <a:rPr lang="en-US" altLang="ko-KR" sz="1600" dirty="0"/>
              <a:t> import *</a:t>
            </a:r>
          </a:p>
          <a:p>
            <a:endParaRPr lang="en-US" altLang="ko-KR" sz="1600" dirty="0"/>
          </a:p>
          <a:p>
            <a:r>
              <a:rPr lang="en-US" altLang="ko-KR" sz="1600" dirty="0"/>
              <a:t>window = </a:t>
            </a:r>
            <a:r>
              <a:rPr lang="en-US" altLang="ko-KR" sz="1600" dirty="0" err="1"/>
              <a:t>Tk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/>
              <a:t>window.title</a:t>
            </a:r>
            <a:r>
              <a:rPr lang="en-US" altLang="ko-KR" sz="1600" dirty="0"/>
              <a:t>("My Calculator")</a:t>
            </a:r>
          </a:p>
          <a:p>
            <a:r>
              <a:rPr lang="en-US" altLang="ko-KR" sz="1600" dirty="0"/>
              <a:t>display = Entry(window, width=33, </a:t>
            </a:r>
            <a:r>
              <a:rPr lang="en-US" altLang="ko-KR" sz="1600" dirty="0" err="1"/>
              <a:t>bg</a:t>
            </a:r>
            <a:r>
              <a:rPr lang="en-US" altLang="ko-KR" sz="1600" dirty="0"/>
              <a:t>="yellow")</a:t>
            </a:r>
          </a:p>
          <a:p>
            <a:r>
              <a:rPr lang="en-US" altLang="ko-KR" sz="1600" dirty="0" err="1"/>
              <a:t>display.grid</a:t>
            </a:r>
            <a:r>
              <a:rPr lang="en-US" altLang="ko-KR" sz="1600" dirty="0"/>
              <a:t>(row=0, column=0, </a:t>
            </a:r>
            <a:r>
              <a:rPr lang="en-US" altLang="ko-KR" sz="1600" dirty="0" err="1"/>
              <a:t>columnspan</a:t>
            </a:r>
            <a:r>
              <a:rPr lang="en-US" altLang="ko-KR" sz="1600" dirty="0"/>
              <a:t>=5)</a:t>
            </a:r>
          </a:p>
        </p:txBody>
      </p:sp>
      <p:pic>
        <p:nvPicPr>
          <p:cNvPr id="9217" name="_x286089728" descr="EMB000029c035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19" y="3475607"/>
            <a:ext cx="5159209" cy="11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163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프로그램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155939"/>
            <a:ext cx="8229600" cy="4259440"/>
          </a:xfrm>
          <a:prstGeom prst="roundRect">
            <a:avLst>
              <a:gd name="adj" fmla="val 9592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 err="1"/>
              <a:t>button_list</a:t>
            </a:r>
            <a:r>
              <a:rPr lang="en-US" altLang="ko-KR" sz="1600" dirty="0"/>
              <a:t> = [</a:t>
            </a:r>
          </a:p>
          <a:p>
            <a:pPr latinLnBrk="1"/>
            <a:r>
              <a:rPr lang="en-US" altLang="ko-KR" sz="1600" dirty="0"/>
              <a:t>'7', '8', '9', '/', 'C',</a:t>
            </a:r>
          </a:p>
          <a:p>
            <a:pPr latinLnBrk="1"/>
            <a:r>
              <a:rPr lang="en-US" altLang="ko-KR" sz="1600" dirty="0"/>
              <a:t>'4', '5', '6', '*', ' ',</a:t>
            </a:r>
          </a:p>
          <a:p>
            <a:pPr latinLnBrk="1"/>
            <a:r>
              <a:rPr lang="en-US" altLang="ko-KR" sz="1600" dirty="0"/>
              <a:t>'1', '2', '3', '-', ' ',</a:t>
            </a:r>
          </a:p>
          <a:p>
            <a:pPr latinLnBrk="1"/>
            <a:r>
              <a:rPr lang="en-US" altLang="ko-KR" sz="1600" dirty="0"/>
              <a:t>'0', '.', '=', '+', ' ' </a:t>
            </a:r>
            <a:r>
              <a:rPr lang="en-US" altLang="ko-KR" sz="1600" dirty="0" smtClean="0"/>
              <a:t>]</a:t>
            </a:r>
          </a:p>
          <a:p>
            <a:pPr latinLnBrk="1"/>
            <a:endParaRPr lang="en-US" altLang="ko-KR" sz="1600" dirty="0" smtClean="0"/>
          </a:p>
          <a:p>
            <a:pPr latinLnBrk="1"/>
            <a:r>
              <a:rPr lang="en-US" altLang="ko-KR" sz="1600" dirty="0" err="1"/>
              <a:t>row_index</a:t>
            </a:r>
            <a:r>
              <a:rPr lang="en-US" altLang="ko-KR" sz="1600" dirty="0"/>
              <a:t> = 1</a:t>
            </a:r>
          </a:p>
          <a:p>
            <a:pPr latinLnBrk="1"/>
            <a:r>
              <a:rPr lang="en-US" altLang="ko-KR" sz="1600" dirty="0" err="1"/>
              <a:t>col_index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0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for </a:t>
            </a:r>
            <a:r>
              <a:rPr lang="en-US" altLang="ko-KR" sz="1600" dirty="0" err="1"/>
              <a:t>button_text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button_list</a:t>
            </a:r>
            <a:r>
              <a:rPr lang="en-US" altLang="ko-KR" sz="1600" dirty="0"/>
              <a:t>:</a:t>
            </a:r>
          </a:p>
          <a:p>
            <a:pPr latinLnBrk="1"/>
            <a:r>
              <a:rPr lang="en-US" altLang="ko-KR" sz="1600" dirty="0"/>
              <a:t>    Button(window, text=</a:t>
            </a:r>
            <a:r>
              <a:rPr lang="en-US" altLang="ko-KR" sz="1600" dirty="0" err="1"/>
              <a:t>button_text</a:t>
            </a:r>
            <a:r>
              <a:rPr lang="en-US" altLang="ko-KR" sz="1600" dirty="0"/>
              <a:t>, width=5).grid(row=</a:t>
            </a:r>
            <a:r>
              <a:rPr lang="en-US" altLang="ko-KR" sz="1600" dirty="0" err="1"/>
              <a:t>row_index</a:t>
            </a:r>
            <a:r>
              <a:rPr lang="en-US" altLang="ko-KR" sz="1600" dirty="0"/>
              <a:t>, column=</a:t>
            </a:r>
            <a:r>
              <a:rPr lang="en-US" altLang="ko-KR" sz="1600" dirty="0" err="1"/>
              <a:t>col_index</a:t>
            </a:r>
            <a:r>
              <a:rPr lang="en-US" altLang="ko-KR" sz="1600" dirty="0"/>
              <a:t>)</a:t>
            </a:r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 err="1"/>
              <a:t>col_index</a:t>
            </a:r>
            <a:r>
              <a:rPr lang="en-US" altLang="ko-KR" sz="1600" dirty="0"/>
              <a:t> += 1</a:t>
            </a:r>
          </a:p>
          <a:p>
            <a:pPr latinLnBrk="1"/>
            <a:r>
              <a:rPr lang="en-US" altLang="ko-KR" sz="1600" dirty="0"/>
              <a:t>    if </a:t>
            </a:r>
            <a:r>
              <a:rPr lang="en-US" altLang="ko-KR" sz="1600" dirty="0" err="1"/>
              <a:t>col_index</a:t>
            </a:r>
            <a:r>
              <a:rPr lang="en-US" altLang="ko-KR" sz="1600" dirty="0"/>
              <a:t> &gt; 4:</a:t>
            </a:r>
          </a:p>
          <a:p>
            <a:pPr latinLnBrk="1"/>
            <a:r>
              <a:rPr lang="en-US" altLang="ko-KR" sz="1600" dirty="0"/>
              <a:t>        </a:t>
            </a:r>
            <a:r>
              <a:rPr lang="en-US" altLang="ko-KR" sz="1600" dirty="0" err="1"/>
              <a:t>row_index</a:t>
            </a:r>
            <a:r>
              <a:rPr lang="en-US" altLang="ko-KR" sz="1600" dirty="0"/>
              <a:t> += 1</a:t>
            </a:r>
          </a:p>
          <a:p>
            <a:pPr latinLnBrk="1"/>
            <a:r>
              <a:rPr lang="en-US" altLang="ko-KR" sz="1600" dirty="0"/>
              <a:t>        </a:t>
            </a:r>
            <a:r>
              <a:rPr lang="en-US" altLang="ko-KR" sz="1600" dirty="0" err="1"/>
              <a:t>col_index</a:t>
            </a:r>
            <a:r>
              <a:rPr lang="en-US" altLang="ko-KR" sz="1600" dirty="0"/>
              <a:t> = 0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286090208" descr="EMB000029c0357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80" y="4355196"/>
            <a:ext cx="3311287" cy="212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169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프로그램 </a:t>
            </a:r>
            <a:r>
              <a:rPr lang="en-US" altLang="ko-KR" dirty="0" smtClean="0"/>
              <a:t>#4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6701" y="1644849"/>
            <a:ext cx="7990597" cy="4661821"/>
          </a:xfrm>
          <a:prstGeom prst="roundRect">
            <a:avLst>
              <a:gd name="adj" fmla="val 9592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 err="1"/>
              <a:t>def</a:t>
            </a:r>
            <a:r>
              <a:rPr lang="en-US" altLang="ko-KR" sz="1600" dirty="0"/>
              <a:t> click(key):</a:t>
            </a:r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 err="1"/>
              <a:t>display.insert</a:t>
            </a:r>
            <a:r>
              <a:rPr lang="en-US" altLang="ko-KR" sz="1600" dirty="0"/>
              <a:t>(END, key)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row_index</a:t>
            </a:r>
            <a:r>
              <a:rPr lang="en-US" altLang="ko-KR" sz="1600" dirty="0"/>
              <a:t> = 1</a:t>
            </a:r>
          </a:p>
          <a:p>
            <a:pPr latinLnBrk="1"/>
            <a:r>
              <a:rPr lang="en-US" altLang="ko-KR" sz="1600" dirty="0" err="1"/>
              <a:t>col_index</a:t>
            </a:r>
            <a:r>
              <a:rPr lang="en-US" altLang="ko-KR" sz="1600" dirty="0"/>
              <a:t> = 0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for </a:t>
            </a:r>
            <a:r>
              <a:rPr lang="en-US" altLang="ko-KR" sz="1600" dirty="0" err="1"/>
              <a:t>button_text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button_list</a:t>
            </a:r>
            <a:r>
              <a:rPr lang="en-US" altLang="ko-KR" sz="1600" dirty="0"/>
              <a:t>:</a:t>
            </a:r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process(t=</a:t>
            </a:r>
            <a:r>
              <a:rPr lang="en-US" altLang="ko-KR" sz="1600" dirty="0" err="1"/>
              <a:t>button_text</a:t>
            </a:r>
            <a:r>
              <a:rPr lang="en-US" altLang="ko-KR" sz="1600" dirty="0"/>
              <a:t>):</a:t>
            </a:r>
          </a:p>
          <a:p>
            <a:pPr latinLnBrk="1"/>
            <a:r>
              <a:rPr lang="en-US" altLang="ko-KR" sz="1600" dirty="0"/>
              <a:t>        click(t)</a:t>
            </a:r>
          </a:p>
          <a:p>
            <a:pPr latinLnBrk="1"/>
            <a:r>
              <a:rPr lang="en-US" altLang="ko-KR" sz="1600" dirty="0"/>
              <a:t>    Button(window, text=</a:t>
            </a:r>
            <a:r>
              <a:rPr lang="en-US" altLang="ko-KR" sz="1600" dirty="0" err="1"/>
              <a:t>button_text</a:t>
            </a:r>
            <a:r>
              <a:rPr lang="en-US" altLang="ko-KR" sz="1600" dirty="0"/>
              <a:t>, width=5,</a:t>
            </a:r>
          </a:p>
          <a:p>
            <a:pPr latinLnBrk="1"/>
            <a:r>
              <a:rPr lang="en-US" altLang="ko-KR" sz="1600" dirty="0"/>
              <a:t>           command=process).grid(row=</a:t>
            </a:r>
            <a:r>
              <a:rPr lang="en-US" altLang="ko-KR" sz="1600" dirty="0" err="1"/>
              <a:t>row_index</a:t>
            </a:r>
            <a:r>
              <a:rPr lang="en-US" altLang="ko-KR" sz="1600" dirty="0"/>
              <a:t>, column=</a:t>
            </a:r>
            <a:r>
              <a:rPr lang="en-US" altLang="ko-KR" sz="1600" dirty="0" err="1"/>
              <a:t>col_index</a:t>
            </a:r>
            <a:r>
              <a:rPr lang="en-US" altLang="ko-KR" sz="1600" dirty="0"/>
              <a:t>)</a:t>
            </a:r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 err="1"/>
              <a:t>col_index</a:t>
            </a:r>
            <a:r>
              <a:rPr lang="en-US" altLang="ko-KR" sz="1600" dirty="0"/>
              <a:t> += 1</a:t>
            </a:r>
          </a:p>
          <a:p>
            <a:pPr latinLnBrk="1"/>
            <a:r>
              <a:rPr lang="en-US" altLang="ko-KR" sz="1600" dirty="0"/>
              <a:t>    if </a:t>
            </a:r>
            <a:r>
              <a:rPr lang="en-US" altLang="ko-KR" sz="1600" dirty="0" err="1"/>
              <a:t>col_index</a:t>
            </a:r>
            <a:r>
              <a:rPr lang="en-US" altLang="ko-KR" sz="1600" dirty="0"/>
              <a:t> &gt; 4:</a:t>
            </a:r>
          </a:p>
          <a:p>
            <a:pPr latinLnBrk="1"/>
            <a:r>
              <a:rPr lang="en-US" altLang="ko-KR" sz="1600" dirty="0"/>
              <a:t>        </a:t>
            </a:r>
            <a:r>
              <a:rPr lang="en-US" altLang="ko-KR" sz="1600" dirty="0" err="1"/>
              <a:t>row_index</a:t>
            </a:r>
            <a:r>
              <a:rPr lang="en-US" altLang="ko-KR" sz="1600" dirty="0"/>
              <a:t> += 1</a:t>
            </a:r>
          </a:p>
          <a:p>
            <a:pPr latinLnBrk="1"/>
            <a:r>
              <a:rPr lang="en-US" altLang="ko-KR" sz="1600" dirty="0"/>
              <a:t>        </a:t>
            </a:r>
            <a:r>
              <a:rPr lang="en-US" altLang="ko-KR" sz="1600" dirty="0" err="1"/>
              <a:t>col_index</a:t>
            </a:r>
            <a:r>
              <a:rPr lang="en-US" altLang="ko-KR" sz="1600" dirty="0"/>
              <a:t> = 0</a:t>
            </a:r>
          </a:p>
          <a:p>
            <a:pPr latinLnBrk="1"/>
            <a:r>
              <a:rPr lang="en-US" altLang="ko-KR" sz="1600" dirty="0"/>
              <a:t>        </a:t>
            </a:r>
          </a:p>
          <a:p>
            <a:pPr latinLnBrk="1"/>
            <a:r>
              <a:rPr lang="en-US" altLang="ko-KR" sz="1600" dirty="0" err="1"/>
              <a:t>window.mainloop</a:t>
            </a:r>
            <a:r>
              <a:rPr lang="en-US" altLang="ko-KR" sz="1600" dirty="0"/>
              <a:t>()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7382" y="1761565"/>
            <a:ext cx="3107793" cy="672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6482" y="3536576"/>
            <a:ext cx="6347012" cy="99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22" y="2285613"/>
            <a:ext cx="2467319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9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는 </a:t>
            </a: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b="1" dirty="0"/>
              <a:t>그래픽 사용자 인터페이스</a:t>
            </a:r>
            <a:r>
              <a:rPr lang="en-US" altLang="ko-KR" b="1" dirty="0"/>
              <a:t>(GUI: graphical user interface)</a:t>
            </a:r>
            <a:r>
              <a:rPr lang="ko-KR" altLang="en-US" dirty="0"/>
              <a:t>를 개발할 때 필요한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98" y="2843455"/>
            <a:ext cx="52768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52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프로그램 </a:t>
            </a:r>
            <a:r>
              <a:rPr lang="en-US" altLang="ko-KR" dirty="0" smtClean="0"/>
              <a:t>#5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406" y="2102050"/>
            <a:ext cx="7464641" cy="2201010"/>
          </a:xfrm>
          <a:prstGeom prst="roundRect">
            <a:avLst>
              <a:gd name="adj" fmla="val 9592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click(key):</a:t>
            </a:r>
          </a:p>
          <a:p>
            <a:pPr latinLnBrk="1"/>
            <a:r>
              <a:rPr lang="en-US" altLang="ko-KR" sz="1600" dirty="0"/>
              <a:t>    if key == "=":</a:t>
            </a:r>
          </a:p>
          <a:p>
            <a:pPr latinLnBrk="1"/>
            <a:r>
              <a:rPr lang="en-US" altLang="ko-KR" sz="1600" dirty="0"/>
              <a:t>        result = </a:t>
            </a:r>
            <a:r>
              <a:rPr lang="en-US" altLang="ko-KR" sz="1600" dirty="0" err="1"/>
              <a:t>eval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display.get</a:t>
            </a:r>
            <a:r>
              <a:rPr lang="en-US" altLang="ko-KR" sz="1600" dirty="0"/>
              <a:t>())</a:t>
            </a:r>
          </a:p>
          <a:p>
            <a:pPr latinLnBrk="1"/>
            <a:r>
              <a:rPr lang="en-US" altLang="ko-KR" sz="1600" dirty="0"/>
              <a:t>        s =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(result)</a:t>
            </a:r>
          </a:p>
          <a:p>
            <a:pPr latinLnBrk="1"/>
            <a:r>
              <a:rPr lang="en-US" altLang="ko-KR" sz="1600" dirty="0"/>
              <a:t>        </a:t>
            </a:r>
            <a:r>
              <a:rPr lang="en-US" altLang="ko-KR" sz="1600" dirty="0" err="1"/>
              <a:t>display.insert</a:t>
            </a:r>
            <a:r>
              <a:rPr lang="en-US" altLang="ko-KR" sz="1600" dirty="0"/>
              <a:t>(END, "=" + s)</a:t>
            </a:r>
          </a:p>
          <a:p>
            <a:pPr latinLnBrk="1"/>
            <a:r>
              <a:rPr lang="en-US" altLang="ko-KR" sz="1600" dirty="0"/>
              <a:t>    else:</a:t>
            </a:r>
          </a:p>
          <a:p>
            <a:pPr latinLnBrk="1"/>
            <a:r>
              <a:rPr lang="en-US" altLang="ko-KR" sz="1600" dirty="0"/>
              <a:t>         </a:t>
            </a:r>
            <a:r>
              <a:rPr lang="en-US" altLang="ko-KR" sz="1600" dirty="0" err="1"/>
              <a:t>display.insert</a:t>
            </a:r>
            <a:r>
              <a:rPr lang="en-US" altLang="ko-KR" sz="1600" dirty="0"/>
              <a:t>(END, key)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44" y="4598506"/>
            <a:ext cx="2419688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0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는 예전부터 유닉스 계열에서 </a:t>
            </a:r>
            <a:r>
              <a:rPr lang="ko-KR" altLang="en-US" dirty="0" smtClean="0"/>
              <a:t>많이 사용되던 </a:t>
            </a:r>
            <a:r>
              <a:rPr lang="en-US" altLang="ko-KR" dirty="0" err="1" smtClean="0"/>
              <a:t>Tk</a:t>
            </a:r>
            <a:r>
              <a:rPr lang="en-US" altLang="ko-KR" dirty="0" smtClean="0"/>
              <a:t> </a:t>
            </a:r>
            <a:r>
              <a:rPr lang="ko-KR" altLang="en-US" dirty="0"/>
              <a:t>위에 객체 지향 계층을 입힌 </a:t>
            </a:r>
            <a:r>
              <a:rPr lang="ko-KR" altLang="en-US" dirty="0" smtClean="0"/>
              <a:t>것이다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ko-KR" altLang="en-US" dirty="0" smtClean="0"/>
              <a:t>의 유래</a:t>
            </a:r>
            <a:endParaRPr lang="ko-KR" altLang="en-US" dirty="0"/>
          </a:p>
        </p:txBody>
      </p:sp>
      <p:pic>
        <p:nvPicPr>
          <p:cNvPr id="1025" name="_x383006152" descr="EMB000014440e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4" y="2907528"/>
            <a:ext cx="2820692" cy="253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15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ko-KR" altLang="en-US" dirty="0" smtClean="0"/>
              <a:t>의 위젯들</a:t>
            </a:r>
            <a:endParaRPr lang="ko-KR" altLang="en-US" dirty="0"/>
          </a:p>
        </p:txBody>
      </p:sp>
      <p:pic>
        <p:nvPicPr>
          <p:cNvPr id="2049" name="_x151694096" descr="EMB000029c035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643" y="1450824"/>
            <a:ext cx="4039236" cy="484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75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01" y="252366"/>
            <a:ext cx="70866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3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단순 </a:t>
            </a:r>
            <a:r>
              <a:rPr lang="ko-KR" altLang="en-US" dirty="0" smtClean="0"/>
              <a:t>위젯</a:t>
            </a:r>
            <a:r>
              <a:rPr lang="en-US" altLang="ko-KR" dirty="0" smtClean="0"/>
              <a:t>: Button</a:t>
            </a:r>
            <a:r>
              <a:rPr lang="en-US" altLang="ko-KR" dirty="0"/>
              <a:t>, </a:t>
            </a:r>
            <a:r>
              <a:rPr lang="en-US" altLang="ko-KR" dirty="0" err="1"/>
              <a:t>Canavs</a:t>
            </a:r>
            <a:r>
              <a:rPr lang="en-US" altLang="ko-KR" dirty="0"/>
              <a:t>, </a:t>
            </a:r>
            <a:r>
              <a:rPr lang="en-US" altLang="ko-KR" dirty="0" err="1"/>
              <a:t>Checkbutton</a:t>
            </a:r>
            <a:r>
              <a:rPr lang="en-US" altLang="ko-KR" dirty="0"/>
              <a:t>, Entry, Label, Message </a:t>
            </a:r>
            <a:r>
              <a:rPr lang="ko-KR" altLang="en-US" dirty="0"/>
              <a:t>등이 여기에 속한다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컨테이너 </a:t>
            </a:r>
            <a:r>
              <a:rPr lang="ko-KR" altLang="en-US" dirty="0" smtClean="0"/>
              <a:t>컴포넌트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</a:t>
            </a:r>
            <a:r>
              <a:rPr lang="ko-KR" altLang="en-US" dirty="0"/>
              <a:t>컴포넌트를 안에 포함할 수 있는 컴포넌트로서 </a:t>
            </a:r>
            <a:r>
              <a:rPr lang="en-US" altLang="ko-KR" dirty="0"/>
              <a:t>Frame, </a:t>
            </a:r>
            <a:r>
              <a:rPr lang="en-US" altLang="ko-KR" dirty="0" err="1">
                <a:hlinkClick r:id="rId2"/>
              </a:rPr>
              <a:t>Toplevel</a:t>
            </a:r>
            <a:r>
              <a:rPr lang="en-US" altLang="ko-KR" dirty="0"/>
              <a:t>, </a:t>
            </a:r>
            <a:r>
              <a:rPr lang="en-US" altLang="ko-KR" dirty="0" err="1">
                <a:hlinkClick r:id="rId3"/>
              </a:rPr>
              <a:t>LabelFrame</a:t>
            </a:r>
            <a:r>
              <a:rPr lang="en-US" altLang="ko-KR" dirty="0"/>
              <a:t>, </a:t>
            </a:r>
            <a:r>
              <a:rPr lang="en-US" altLang="ko-KR" dirty="0" err="1">
                <a:hlinkClick r:id="rId4"/>
              </a:rPr>
              <a:t>PanedWindow</a:t>
            </a:r>
            <a:r>
              <a:rPr lang="ko-KR" altLang="en-US" dirty="0"/>
              <a:t> 등이 여기에 속한다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위젯과 컨테이너 위젯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412" y="3803904"/>
            <a:ext cx="70866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하나의 버튼이 있는 윈도우를 생성해보자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버튼이 있는 윈도우를 </a:t>
            </a:r>
            <a:r>
              <a:rPr lang="ko-KR" altLang="en-US" dirty="0" smtClean="0">
                <a:effectLst/>
              </a:rPr>
              <a:t>생성해보자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282531"/>
            <a:ext cx="79057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엔트리와 레이블 위젯도 사용해보자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984504"/>
            <a:ext cx="8048625" cy="563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7123" y="4893192"/>
            <a:ext cx="3639189" cy="1287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엔트리</a:t>
            </a:r>
            <a:r>
              <a:rPr lang="en-US" altLang="ko-KR" dirty="0" smtClean="0"/>
              <a:t>(Entry) : </a:t>
            </a:r>
            <a:r>
              <a:rPr lang="ko-KR" altLang="en-US" dirty="0" smtClean="0"/>
              <a:t>사용자로부터 입력 받는 부분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레이블</a:t>
            </a:r>
            <a:r>
              <a:rPr lang="en-US" altLang="ko-KR" dirty="0" smtClean="0"/>
              <a:t>(Label) : </a:t>
            </a:r>
            <a:r>
              <a:rPr lang="ko-KR" altLang="en-US" dirty="0" smtClean="0"/>
              <a:t>텍스트 표시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3823439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2082</TotalTime>
  <Words>561</Words>
  <Application>Microsoft Office PowerPoint</Application>
  <PresentationFormat>화면 슬라이드 쇼(4:3)</PresentationFormat>
  <Paragraphs>114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굴림</vt:lpstr>
      <vt:lpstr>맑은 고딕</vt:lpstr>
      <vt:lpstr>Arial</vt:lpstr>
      <vt:lpstr>Century Schoolbook</vt:lpstr>
      <vt:lpstr>Consolas</vt:lpstr>
      <vt:lpstr>Tahoma</vt:lpstr>
      <vt:lpstr>Wingdings</vt:lpstr>
      <vt:lpstr>New_Natural01</vt:lpstr>
      <vt:lpstr>10장 tkinter로 GUI 만들기</vt:lpstr>
      <vt:lpstr>이번 장에서 만들 프로그램</vt:lpstr>
      <vt:lpstr>tkinter란?</vt:lpstr>
      <vt:lpstr>tkinter의 유래</vt:lpstr>
      <vt:lpstr>Tkinter의 위젯들</vt:lpstr>
      <vt:lpstr>PowerPoint 프레젠테이션</vt:lpstr>
      <vt:lpstr>단순 위젯과 컨테이너 위젯</vt:lpstr>
      <vt:lpstr>버튼이 있는 윈도우를 생성해보자</vt:lpstr>
      <vt:lpstr> 엔트리와 레이블 위젯도 사용해보자. </vt:lpstr>
      <vt:lpstr>배치 관리자</vt:lpstr>
      <vt:lpstr>격자 배치 관리자</vt:lpstr>
      <vt:lpstr>버튼 이벤트 처리</vt:lpstr>
      <vt:lpstr>버튼 이벤트 처리</vt:lpstr>
      <vt:lpstr>PowerPoint 프레젠테이션</vt:lpstr>
      <vt:lpstr>도전문제</vt:lpstr>
      <vt:lpstr>PowerPoint 프레젠테이션</vt:lpstr>
      <vt:lpstr> 절대 위치 배치 관리자 </vt:lpstr>
      <vt:lpstr>도전문제</vt:lpstr>
      <vt:lpstr>MyPaint 프로그램 #1</vt:lpstr>
      <vt:lpstr>캔버스 위젯</vt:lpstr>
      <vt:lpstr>MyPaint 프로그램 #2</vt:lpstr>
      <vt:lpstr>MyPaint 프로그램 #3</vt:lpstr>
      <vt:lpstr>MyPaint 프로그램 #4</vt:lpstr>
      <vt:lpstr>도전문제</vt:lpstr>
      <vt:lpstr>계산기 프로그램 #1</vt:lpstr>
      <vt:lpstr>사용자 인터페이스 작성</vt:lpstr>
      <vt:lpstr>계산기 프로그램 #2</vt:lpstr>
      <vt:lpstr>계산기 프로그램 #3</vt:lpstr>
      <vt:lpstr>계산기 프로그램 #4</vt:lpstr>
      <vt:lpstr>계산기 프로그램 #5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jhoon</cp:lastModifiedBy>
  <cp:revision>446</cp:revision>
  <dcterms:created xsi:type="dcterms:W3CDTF">2007-06-29T06:43:39Z</dcterms:created>
  <dcterms:modified xsi:type="dcterms:W3CDTF">2018-05-30T05:14:32Z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