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7"/>
  </p:notesMasterIdLst>
  <p:sldIdLst>
    <p:sldId id="256" r:id="rId5"/>
    <p:sldId id="279" r:id="rId6"/>
    <p:sldId id="280" r:id="rId7"/>
    <p:sldId id="281" r:id="rId8"/>
    <p:sldId id="285" r:id="rId9"/>
    <p:sldId id="282" r:id="rId10"/>
    <p:sldId id="286" r:id="rId11"/>
    <p:sldId id="284" r:id="rId12"/>
    <p:sldId id="283" r:id="rId13"/>
    <p:sldId id="287" r:id="rId14"/>
    <p:sldId id="288" r:id="rId15"/>
    <p:sldId id="289" r:id="rId16"/>
  </p:sldIdLst>
  <p:sldSz cx="9144000" cy="5143500" type="screen16x9"/>
  <p:notesSz cx="6858000" cy="9144000"/>
  <p:embeddedFontLst>
    <p:embeddedFont>
      <p:font typeface="Montserrat SemiBold" panose="020B0604020202020204" charset="0"/>
      <p:regular r:id="rId18"/>
      <p:bold r:id="rId19"/>
      <p:italic r:id="rId20"/>
      <p:boldItalic r:id="rId21"/>
    </p:embeddedFont>
    <p:embeddedFont>
      <p:font typeface="Bahnschrift" panose="020B0502040204020203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Medium" panose="020B0604020202020204" charset="0"/>
      <p:regular r:id="rId28"/>
      <p:bold r:id="rId29"/>
      <p:italic r:id="rId30"/>
      <p:boldItalic r:id="rId31"/>
    </p:embeddedFon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Fira Sans Extra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32282AA-DB4F-4EA6-9719-F89179942C6C}">
          <p14:sldIdLst>
            <p14:sldId id="256"/>
            <p14:sldId id="279"/>
            <p14:sldId id="280"/>
            <p14:sldId id="281"/>
            <p14:sldId id="285"/>
            <p14:sldId id="282"/>
            <p14:sldId id="286"/>
            <p14:sldId id="284"/>
            <p14:sldId id="283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839"/>
    <a:srgbClr val="F47A68"/>
    <a:srgbClr val="FAC73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4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577992"/>
            <a:ext cx="4487400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46962"/>
          </p15:clr>
        </p15:guide>
        <p15:guide id="2" pos="5478">
          <p15:clr>
            <a:srgbClr val="E46962"/>
          </p15:clr>
        </p15:guide>
        <p15:guide id="3" orient="horz" pos="259">
          <p15:clr>
            <a:srgbClr val="E46962"/>
          </p15:clr>
        </p15:guide>
        <p15:guide id="4" orient="horz" pos="29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715099" y="1577992"/>
            <a:ext cx="5594959" cy="15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Brazilian E-Commerce Customer Analysis</a:t>
            </a:r>
            <a:endParaRPr sz="3600" dirty="0"/>
          </a:p>
        </p:txBody>
      </p:sp>
      <p:sp>
        <p:nvSpPr>
          <p:cNvPr id="52" name="Google Shape;52;p16"/>
          <p:cNvSpPr txBox="1">
            <a:spLocks noGrp="1"/>
          </p:cNvSpPr>
          <p:nvPr>
            <p:ph type="subTitle" idx="1"/>
          </p:nvPr>
        </p:nvSpPr>
        <p:spPr>
          <a:xfrm>
            <a:off x="715100" y="3135908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RFM – BCG Matrix</a:t>
            </a:r>
            <a:endParaRPr dirty="0"/>
          </a:p>
        </p:txBody>
      </p:sp>
      <p:sp>
        <p:nvSpPr>
          <p:cNvPr id="53" name="Google Shape;53;p16"/>
          <p:cNvSpPr txBox="1"/>
          <p:nvPr/>
        </p:nvSpPr>
        <p:spPr>
          <a:xfrm>
            <a:off x="3072000" y="484165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 Phuong Trinh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058" y="2655758"/>
            <a:ext cx="2138870" cy="21355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467;p20"/>
          <p:cNvSpPr txBox="1"/>
          <p:nvPr/>
        </p:nvSpPr>
        <p:spPr>
          <a:xfrm>
            <a:off x="457199" y="2554839"/>
            <a:ext cx="3721101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(1) This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business has a impressive amount of </a:t>
            </a:r>
            <a:r>
              <a:rPr lang="en-US" sz="1100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 MARKs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generate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42%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total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GMV.</a:t>
            </a:r>
          </a:p>
          <a:p>
            <a:endParaRPr lang="en-US" sz="11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(2) The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proportion of </a:t>
            </a:r>
            <a:r>
              <a:rPr lang="en-US" sz="11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PETs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significant when compared to other segmentations, it contributes 39.5% of total GMV while Star and Cash cows those who are potential stars accounted for roughly 12% and 19% respectively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lang="en-US" sz="11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" name="Google Shape;467;p20"/>
          <p:cNvSpPr txBox="1"/>
          <p:nvPr/>
        </p:nvSpPr>
        <p:spPr>
          <a:xfrm>
            <a:off x="4326519" y="2554838"/>
            <a:ext cx="4325279" cy="368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(3) Dig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deeper into RFM scores,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42.27 %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top 10 GMV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generated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‘STARS</a:t>
            </a:r>
            <a:r>
              <a:rPr lang="en-US" sz="1100" dirty="0">
                <a:solidFill>
                  <a:schemeClr val="tx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’, showing </a:t>
            </a:r>
            <a:r>
              <a:rPr lang="en-US" sz="11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STARs </a:t>
            </a:r>
            <a:r>
              <a:rPr lang="en-US" sz="1100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are the most </a:t>
            </a:r>
            <a:r>
              <a:rPr lang="en-US" sz="11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valuable.</a:t>
            </a:r>
          </a:p>
          <a:p>
            <a:pPr lvl="0"/>
            <a:endParaRPr lang="en-US" sz="11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lang="en-US" sz="1100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 </a:t>
            </a:r>
            <a:r>
              <a:rPr lang="en-US" sz="11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MARKs show </a:t>
            </a:r>
            <a:r>
              <a:rPr lang="en-US" sz="1100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potential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They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may not be consistent or highly valuable yet, but with the right marketing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strategies,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they can be converted into loyal, high-spending customers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lvl="0"/>
            <a:endParaRPr lang="en-US" sz="11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1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PETs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also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appear in the top 10. These customers tend to buy infrequently or spend less, yet still contribute significantly to </a:t>
            </a:r>
            <a:r>
              <a:rPr lang="en-US" sz="11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GMV, indicates </a:t>
            </a:r>
            <a:r>
              <a:rPr lang="en-US" sz="11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that the business is currently relying partly on low-engagement customers</a:t>
            </a:r>
            <a:endParaRPr sz="11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4942" y="440189"/>
            <a:ext cx="8261084" cy="2040150"/>
            <a:chOff x="159352" y="440189"/>
            <a:chExt cx="8261084" cy="20401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352" y="440189"/>
              <a:ext cx="5423692" cy="20401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3044" y="440189"/>
              <a:ext cx="2837392" cy="2040150"/>
            </a:xfrm>
            <a:prstGeom prst="rect">
              <a:avLst/>
            </a:prstGeom>
          </p:spPr>
        </p:pic>
      </p:grpSp>
      <p:sp>
        <p:nvSpPr>
          <p:cNvPr id="12" name="Oval 11"/>
          <p:cNvSpPr/>
          <p:nvPr/>
        </p:nvSpPr>
        <p:spPr>
          <a:xfrm>
            <a:off x="3612707" y="732312"/>
            <a:ext cx="139602" cy="139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</a:p>
        </p:txBody>
      </p:sp>
      <p:sp>
        <p:nvSpPr>
          <p:cNvPr id="13" name="Oval 12"/>
          <p:cNvSpPr/>
          <p:nvPr/>
        </p:nvSpPr>
        <p:spPr>
          <a:xfrm>
            <a:off x="1047307" y="1564162"/>
            <a:ext cx="139602" cy="139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6349557" y="802113"/>
            <a:ext cx="139602" cy="139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806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467;p20"/>
          <p:cNvSpPr txBox="1"/>
          <p:nvPr/>
        </p:nvSpPr>
        <p:spPr>
          <a:xfrm>
            <a:off x="5612043" y="448508"/>
            <a:ext cx="3531957" cy="252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(1) Cities </a:t>
            </a:r>
            <a:r>
              <a:rPr lang="en-US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the top 10 have at least 938 customers, with São Paulo and Rio de Janeiro leading in customer 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count and value.</a:t>
            </a:r>
          </a:p>
          <a:p>
            <a:pPr lvl="0"/>
            <a:endParaRPr lang="en-US" sz="1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(2) Any </a:t>
            </a:r>
            <a:r>
              <a:rPr lang="en-US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state in the top 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three </a:t>
            </a:r>
            <a:r>
              <a:rPr lang="en-US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having the most customers has east least 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2.67k customers</a:t>
            </a:r>
          </a:p>
          <a:p>
            <a:pPr lvl="0"/>
            <a:endParaRPr lang="en-US" sz="1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(3) Top 3 cities accounts for 27% of total </a:t>
            </a:r>
            <a:r>
              <a:rPr lang="en-US" sz="10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STARs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indicating higher customer value in urban 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regions, </a:t>
            </a:r>
            <a:endParaRPr lang="en-US"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making it a key segment for retention campaigns</a:t>
            </a:r>
          </a:p>
          <a:p>
            <a:pPr lvl="0"/>
            <a:endParaRPr lang="en-US"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(4) Porto Alegre, Niteroi, Guarulhos </a:t>
            </a:r>
            <a:r>
              <a:rPr lang="en-US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has 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 </a:t>
            </a:r>
            <a:r>
              <a:rPr lang="en-US" sz="10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STARs 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but </a:t>
            </a:r>
            <a:r>
              <a:rPr lang="en-US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contributes among the highest GMV per 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 in top ten STARs, </a:t>
            </a:r>
            <a:r>
              <a:rPr lang="en-US" sz="10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suggesting potential for VIP programs or premium campaigns</a:t>
            </a:r>
            <a:r>
              <a:rPr lang="en-US" sz="1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lvl="0"/>
            <a:endParaRPr lang="en-US"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endParaRPr lang="en-US" sz="1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endParaRPr lang="en-US"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endParaRPr lang="en-US" sz="1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" y="561134"/>
            <a:ext cx="5612043" cy="424086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872521" y="2310431"/>
            <a:ext cx="139602" cy="139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12" name="Oval 11"/>
          <p:cNvSpPr/>
          <p:nvPr/>
        </p:nvSpPr>
        <p:spPr>
          <a:xfrm>
            <a:off x="662074" y="3814030"/>
            <a:ext cx="139602" cy="139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4146107" y="2935762"/>
            <a:ext cx="139602" cy="139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4" name="Oval 13"/>
          <p:cNvSpPr/>
          <p:nvPr/>
        </p:nvSpPr>
        <p:spPr>
          <a:xfrm>
            <a:off x="3000000" y="1437162"/>
            <a:ext cx="139602" cy="1396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136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SUMMARY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Google Shape;467;p20"/>
          <p:cNvSpPr txBox="1"/>
          <p:nvPr/>
        </p:nvSpPr>
        <p:spPr>
          <a:xfrm>
            <a:off x="781777" y="909198"/>
            <a:ext cx="7880592" cy="252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business demonstrates strong potential: although </a:t>
            </a:r>
            <a:r>
              <a:rPr lang="en-US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STARs 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make up only 11.6% of the base, they contribute over 22% of GMV. However, a heavy dependence on </a:t>
            </a:r>
            <a:r>
              <a:rPr lang="en-US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PETs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</a:t>
            </a:r>
            <a:r>
              <a:rPr lang="en-US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 </a:t>
            </a:r>
            <a:r>
              <a:rPr lang="en-US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MARKs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—who 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contribute a combined 64% of GMV—poses a sustainability risk if engagement remains low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lvl="0"/>
            <a:endParaRPr lang="en-US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unlock growth and retention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marL="171450" lvl="0" indent="-171450">
              <a:buFontTx/>
              <a:buChar char="-"/>
            </a:pP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Activate </a:t>
            </a:r>
            <a:r>
              <a:rPr lang="en-US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QUESTION MARKs 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 targeted marketing and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incentives</a:t>
            </a:r>
          </a:p>
          <a:p>
            <a:pPr marL="171450" lvl="0" indent="-171450">
              <a:buFontTx/>
              <a:buChar char="-"/>
            </a:pPr>
            <a:endParaRPr lang="en-US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>
              <a:buFontTx/>
              <a:buChar char="-"/>
            </a:pP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Re-engage </a:t>
            </a:r>
            <a:r>
              <a:rPr lang="en-US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PETs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with cost-effective loyalty or reactivation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campaigns</a:t>
            </a:r>
          </a:p>
          <a:p>
            <a:pPr marL="171450" lvl="0" indent="-171450">
              <a:buFontTx/>
              <a:buChar char="-"/>
            </a:pPr>
            <a:endParaRPr lang="en-US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171450" lvl="0" indent="-171450">
              <a:buFontTx/>
              <a:buChar char="-"/>
            </a:pP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Expand </a:t>
            </a:r>
            <a:r>
              <a:rPr lang="en-US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STARs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-like 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behavior in high-potential cities like Guarulhos and </a:t>
            </a:r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Niteroi</a:t>
            </a:r>
          </a:p>
          <a:p>
            <a:pPr marL="171450" lvl="0" indent="-171450">
              <a:buFontTx/>
              <a:buChar char="-"/>
            </a:pPr>
            <a:endParaRPr lang="en-US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Additionally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the 237-day average repurchase cycle and inverse frequency–monetary trend highlight the need for better retention strategies and order value optimization.</a:t>
            </a:r>
            <a:endParaRPr lang="en-US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29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715145" y="1134473"/>
            <a:ext cx="7564074" cy="2212803"/>
            <a:chOff x="672615" y="843855"/>
            <a:chExt cx="7564074" cy="2212803"/>
          </a:xfrm>
        </p:grpSpPr>
        <p:grpSp>
          <p:nvGrpSpPr>
            <p:cNvPr id="42" name="Group 41"/>
            <p:cNvGrpSpPr/>
            <p:nvPr/>
          </p:nvGrpSpPr>
          <p:grpSpPr>
            <a:xfrm>
              <a:off x="672615" y="843855"/>
              <a:ext cx="7564074" cy="2212803"/>
              <a:chOff x="807787" y="1058540"/>
              <a:chExt cx="7564074" cy="221280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807787" y="1058540"/>
                <a:ext cx="2258554" cy="2212803"/>
                <a:chOff x="807787" y="1058540"/>
                <a:chExt cx="2258554" cy="2212803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323455" y="1058540"/>
                  <a:ext cx="1151100" cy="1151100"/>
                  <a:chOff x="3120450" y="1273225"/>
                  <a:chExt cx="1151100" cy="1151100"/>
                </a:xfrm>
              </p:grpSpPr>
              <p:sp>
                <p:nvSpPr>
                  <p:cNvPr id="6" name="Google Shape;1098;p29"/>
                  <p:cNvSpPr/>
                  <p:nvPr/>
                </p:nvSpPr>
                <p:spPr>
                  <a:xfrm>
                    <a:off x="3120450" y="1273225"/>
                    <a:ext cx="1151100" cy="11511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 </a:t>
                    </a:r>
                    <a:endParaRPr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  <p:sp>
                <p:nvSpPr>
                  <p:cNvPr id="7" name="Google Shape;1099;p29"/>
                  <p:cNvSpPr/>
                  <p:nvPr/>
                </p:nvSpPr>
                <p:spPr>
                  <a:xfrm>
                    <a:off x="3254188" y="1416025"/>
                    <a:ext cx="865500" cy="865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807787" y="2333918"/>
                  <a:ext cx="2258554" cy="937425"/>
                  <a:chOff x="711412" y="1119088"/>
                  <a:chExt cx="2258554" cy="937425"/>
                </a:xfrm>
              </p:grpSpPr>
              <p:sp>
                <p:nvSpPr>
                  <p:cNvPr id="14" name="Google Shape;466;p20"/>
                  <p:cNvSpPr txBox="1"/>
                  <p:nvPr/>
                </p:nvSpPr>
                <p:spPr>
                  <a:xfrm>
                    <a:off x="884862" y="1119088"/>
                    <a:ext cx="1814400" cy="324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dirty="0" smtClean="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rPr>
                      <a:t>Recency</a:t>
                    </a:r>
                    <a:endParaRPr sz="1600" dirty="0">
                      <a:solidFill>
                        <a:schemeClr val="dk1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endParaRPr>
                  </a:p>
                </p:txBody>
              </p:sp>
              <p:sp>
                <p:nvSpPr>
                  <p:cNvPr id="15" name="Google Shape;467;p20"/>
                  <p:cNvSpPr txBox="1"/>
                  <p:nvPr/>
                </p:nvSpPr>
                <p:spPr>
                  <a:xfrm>
                    <a:off x="711412" y="1290913"/>
                    <a:ext cx="2258554" cy="765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dirty="0" smtClean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The freshness of the customer activity.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dirty="0" smtClean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E.g: Time since last order or last engaged with the product</a:t>
                    </a:r>
                    <a:endParaRPr sz="800" dirty="0">
                      <a:solidFill>
                        <a:schemeClr val="dk1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3568278" y="1058540"/>
                <a:ext cx="2054934" cy="2203128"/>
                <a:chOff x="919169" y="1058540"/>
                <a:chExt cx="2054934" cy="2203128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1323455" y="1058540"/>
                  <a:ext cx="1151100" cy="1151100"/>
                  <a:chOff x="3120450" y="1273225"/>
                  <a:chExt cx="1151100" cy="1151100"/>
                </a:xfrm>
              </p:grpSpPr>
              <p:sp>
                <p:nvSpPr>
                  <p:cNvPr id="23" name="Google Shape;1098;p29"/>
                  <p:cNvSpPr/>
                  <p:nvPr/>
                </p:nvSpPr>
                <p:spPr>
                  <a:xfrm>
                    <a:off x="3120450" y="1273225"/>
                    <a:ext cx="1151100" cy="1151100"/>
                  </a:xfrm>
                  <a:prstGeom prst="ellipse">
                    <a:avLst/>
                  </a:prstGeom>
                  <a:solidFill>
                    <a:srgbClr val="D6D839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 </a:t>
                    </a:r>
                    <a:endParaRPr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  <p:sp>
                <p:nvSpPr>
                  <p:cNvPr id="24" name="Google Shape;1099;p29"/>
                  <p:cNvSpPr/>
                  <p:nvPr/>
                </p:nvSpPr>
                <p:spPr>
                  <a:xfrm>
                    <a:off x="3254188" y="1416025"/>
                    <a:ext cx="865500" cy="865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919169" y="2333918"/>
                  <a:ext cx="2054934" cy="927750"/>
                  <a:chOff x="822794" y="1119088"/>
                  <a:chExt cx="2054934" cy="927750"/>
                </a:xfrm>
              </p:grpSpPr>
              <p:sp>
                <p:nvSpPr>
                  <p:cNvPr id="21" name="Google Shape;466;p20"/>
                  <p:cNvSpPr txBox="1"/>
                  <p:nvPr/>
                </p:nvSpPr>
                <p:spPr>
                  <a:xfrm>
                    <a:off x="884862" y="1119088"/>
                    <a:ext cx="1814400" cy="324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dirty="0" smtClean="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rPr>
                      <a:t>Frequency</a:t>
                    </a:r>
                    <a:endParaRPr sz="1600" dirty="0">
                      <a:solidFill>
                        <a:schemeClr val="dk1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endParaRPr>
                  </a:p>
                </p:txBody>
              </p:sp>
              <p:sp>
                <p:nvSpPr>
                  <p:cNvPr id="22" name="Google Shape;467;p20"/>
                  <p:cNvSpPr txBox="1"/>
                  <p:nvPr/>
                </p:nvSpPr>
                <p:spPr>
                  <a:xfrm>
                    <a:off x="822794" y="1281238"/>
                    <a:ext cx="2054934" cy="765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dirty="0" smtClean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The frequency of customer transactions or visits.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dirty="0" smtClean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E.g: Total number of transactions or average time between transactions/ engaged time</a:t>
                    </a:r>
                    <a:endParaRPr sz="800" dirty="0">
                      <a:solidFill>
                        <a:schemeClr val="dk1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</p:grpSp>
          </p:grpSp>
          <p:grpSp>
            <p:nvGrpSpPr>
              <p:cNvPr id="30" name="Group 29"/>
              <p:cNvGrpSpPr/>
              <p:nvPr/>
            </p:nvGrpSpPr>
            <p:grpSpPr>
              <a:xfrm>
                <a:off x="6125149" y="1058540"/>
                <a:ext cx="2246712" cy="2212803"/>
                <a:chOff x="827019" y="1058540"/>
                <a:chExt cx="2246712" cy="2212803"/>
              </a:xfrm>
            </p:grpSpPr>
            <p:grpSp>
              <p:nvGrpSpPr>
                <p:cNvPr id="31" name="Group 30"/>
                <p:cNvGrpSpPr/>
                <p:nvPr/>
              </p:nvGrpSpPr>
              <p:grpSpPr>
                <a:xfrm>
                  <a:off x="1323455" y="1058540"/>
                  <a:ext cx="1151100" cy="1151100"/>
                  <a:chOff x="3120450" y="1273225"/>
                  <a:chExt cx="1151100" cy="1151100"/>
                </a:xfrm>
              </p:grpSpPr>
              <p:sp>
                <p:nvSpPr>
                  <p:cNvPr id="35" name="Google Shape;1098;p29"/>
                  <p:cNvSpPr/>
                  <p:nvPr/>
                </p:nvSpPr>
                <p:spPr>
                  <a:xfrm>
                    <a:off x="3120450" y="1273225"/>
                    <a:ext cx="1151100" cy="1151100"/>
                  </a:xfrm>
                  <a:prstGeom prst="ellipse">
                    <a:avLst/>
                  </a:prstGeom>
                  <a:solidFill>
                    <a:srgbClr val="F47A6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 </a:t>
                    </a:r>
                    <a:endParaRPr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  <p:sp>
                <p:nvSpPr>
                  <p:cNvPr id="36" name="Google Shape;1099;p29"/>
                  <p:cNvSpPr/>
                  <p:nvPr/>
                </p:nvSpPr>
                <p:spPr>
                  <a:xfrm>
                    <a:off x="3254188" y="1416025"/>
                    <a:ext cx="865500" cy="8655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827019" y="2333918"/>
                  <a:ext cx="2246712" cy="937425"/>
                  <a:chOff x="730644" y="1119088"/>
                  <a:chExt cx="2246712" cy="937425"/>
                </a:xfrm>
              </p:grpSpPr>
              <p:sp>
                <p:nvSpPr>
                  <p:cNvPr id="33" name="Google Shape;466;p20"/>
                  <p:cNvSpPr txBox="1"/>
                  <p:nvPr/>
                </p:nvSpPr>
                <p:spPr>
                  <a:xfrm>
                    <a:off x="884862" y="1119088"/>
                    <a:ext cx="1814400" cy="324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600" dirty="0" smtClean="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rPr>
                      <a:t>Monetary</a:t>
                    </a:r>
                    <a:endParaRPr sz="1600" dirty="0">
                      <a:solidFill>
                        <a:schemeClr val="dk1"/>
                      </a:solidFill>
                      <a:latin typeface="Montserrat SemiBold"/>
                      <a:ea typeface="Montserrat SemiBold"/>
                      <a:cs typeface="Montserrat SemiBold"/>
                      <a:sym typeface="Montserrat SemiBold"/>
                    </a:endParaRPr>
                  </a:p>
                </p:txBody>
              </p:sp>
              <p:sp>
                <p:nvSpPr>
                  <p:cNvPr id="34" name="Google Shape;467;p20"/>
                  <p:cNvSpPr txBox="1"/>
                  <p:nvPr/>
                </p:nvSpPr>
                <p:spPr>
                  <a:xfrm>
                    <a:off x="730644" y="1290913"/>
                    <a:ext cx="2246712" cy="765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dirty="0" smtClean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The intention of customer to spend or purchasing power of customer</a:t>
                    </a: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800" dirty="0" smtClean="0">
                        <a:solidFill>
                          <a:schemeClr val="dk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rPr>
                      <a:t>E.g: Total or average transactions value</a:t>
                    </a:r>
                    <a:endParaRPr sz="800" dirty="0">
                      <a:solidFill>
                        <a:schemeClr val="dk1"/>
                      </a:solidFill>
                      <a:latin typeface="Montserrat Medium"/>
                      <a:ea typeface="Montserrat Medium"/>
                      <a:cs typeface="Montserrat Medium"/>
                      <a:sym typeface="Montserrat Medium"/>
                    </a:endParaRPr>
                  </a:p>
                </p:txBody>
              </p:sp>
            </p:grpSp>
          </p:grpSp>
        </p:grpSp>
        <p:grpSp>
          <p:nvGrpSpPr>
            <p:cNvPr id="46" name="Google Shape;1844;p35"/>
            <p:cNvGrpSpPr/>
            <p:nvPr/>
          </p:nvGrpSpPr>
          <p:grpSpPr>
            <a:xfrm>
              <a:off x="4132374" y="1197115"/>
              <a:ext cx="540000" cy="540000"/>
              <a:chOff x="2502777" y="4020129"/>
              <a:chExt cx="452437" cy="452437"/>
            </a:xfrm>
          </p:grpSpPr>
          <p:sp>
            <p:nvSpPr>
              <p:cNvPr id="47" name="Google Shape;1845;p35"/>
              <p:cNvSpPr/>
              <p:nvPr/>
            </p:nvSpPr>
            <p:spPr>
              <a:xfrm>
                <a:off x="2545901" y="4077555"/>
                <a:ext cx="123271" cy="133887"/>
              </a:xfrm>
              <a:custGeom>
                <a:avLst/>
                <a:gdLst/>
                <a:ahLst/>
                <a:cxnLst/>
                <a:rect l="l" t="t" r="r" b="b"/>
                <a:pathLst>
                  <a:path w="164361" h="178516" extrusionOk="0">
                    <a:moveTo>
                      <a:pt x="6914" y="75913"/>
                    </a:moveTo>
                    <a:cubicBezTo>
                      <a:pt x="7057" y="76174"/>
                      <a:pt x="7134" y="76470"/>
                      <a:pt x="7134" y="76768"/>
                    </a:cubicBezTo>
                    <a:lnTo>
                      <a:pt x="7134" y="101747"/>
                    </a:lnTo>
                    <a:cubicBezTo>
                      <a:pt x="7134" y="102045"/>
                      <a:pt x="7058" y="102340"/>
                      <a:pt x="6914" y="102601"/>
                    </a:cubicBezTo>
                    <a:lnTo>
                      <a:pt x="2391" y="110828"/>
                    </a:lnTo>
                    <a:cubicBezTo>
                      <a:pt x="-864" y="116750"/>
                      <a:pt x="-788" y="124064"/>
                      <a:pt x="2590" y="129920"/>
                    </a:cubicBezTo>
                    <a:lnTo>
                      <a:pt x="7171" y="137853"/>
                    </a:lnTo>
                    <a:cubicBezTo>
                      <a:pt x="10549" y="143707"/>
                      <a:pt x="16847" y="147430"/>
                      <a:pt x="23605" y="147572"/>
                    </a:cubicBezTo>
                    <a:lnTo>
                      <a:pt x="32997" y="147769"/>
                    </a:lnTo>
                    <a:cubicBezTo>
                      <a:pt x="33292" y="147776"/>
                      <a:pt x="33586" y="147858"/>
                      <a:pt x="33843" y="148006"/>
                    </a:cubicBezTo>
                    <a:lnTo>
                      <a:pt x="55476" y="160497"/>
                    </a:lnTo>
                    <a:cubicBezTo>
                      <a:pt x="55733" y="160646"/>
                      <a:pt x="55951" y="160860"/>
                      <a:pt x="56103" y="161111"/>
                    </a:cubicBezTo>
                    <a:lnTo>
                      <a:pt x="60969" y="169146"/>
                    </a:lnTo>
                    <a:cubicBezTo>
                      <a:pt x="64471" y="174925"/>
                      <a:pt x="70844" y="178516"/>
                      <a:pt x="77601" y="178516"/>
                    </a:cubicBezTo>
                    <a:lnTo>
                      <a:pt x="86763" y="178516"/>
                    </a:lnTo>
                    <a:cubicBezTo>
                      <a:pt x="93520" y="178516"/>
                      <a:pt x="99894" y="174925"/>
                      <a:pt x="103397" y="169143"/>
                    </a:cubicBezTo>
                    <a:lnTo>
                      <a:pt x="108258" y="161115"/>
                    </a:lnTo>
                    <a:cubicBezTo>
                      <a:pt x="108412" y="160859"/>
                      <a:pt x="108630" y="160646"/>
                      <a:pt x="108890" y="160496"/>
                    </a:cubicBezTo>
                    <a:lnTo>
                      <a:pt x="130519" y="148007"/>
                    </a:lnTo>
                    <a:cubicBezTo>
                      <a:pt x="130779" y="147858"/>
                      <a:pt x="131072" y="147776"/>
                      <a:pt x="131371" y="147769"/>
                    </a:cubicBezTo>
                    <a:lnTo>
                      <a:pt x="140759" y="147572"/>
                    </a:lnTo>
                    <a:cubicBezTo>
                      <a:pt x="147516" y="147430"/>
                      <a:pt x="153814" y="143707"/>
                      <a:pt x="157191" y="137854"/>
                    </a:cubicBezTo>
                    <a:lnTo>
                      <a:pt x="161774" y="129918"/>
                    </a:lnTo>
                    <a:cubicBezTo>
                      <a:pt x="165151" y="124066"/>
                      <a:pt x="165228" y="116752"/>
                      <a:pt x="161973" y="110828"/>
                    </a:cubicBezTo>
                    <a:lnTo>
                      <a:pt x="157449" y="102602"/>
                    </a:lnTo>
                    <a:cubicBezTo>
                      <a:pt x="157306" y="102340"/>
                      <a:pt x="157230" y="102045"/>
                      <a:pt x="157230" y="101747"/>
                    </a:cubicBezTo>
                    <a:lnTo>
                      <a:pt x="157230" y="76768"/>
                    </a:lnTo>
                    <a:cubicBezTo>
                      <a:pt x="157230" y="76470"/>
                      <a:pt x="157305" y="76176"/>
                      <a:pt x="157449" y="75914"/>
                    </a:cubicBezTo>
                    <a:lnTo>
                      <a:pt x="161974" y="67685"/>
                    </a:lnTo>
                    <a:cubicBezTo>
                      <a:pt x="165229" y="61764"/>
                      <a:pt x="165151" y="54449"/>
                      <a:pt x="161773" y="48596"/>
                    </a:cubicBezTo>
                    <a:lnTo>
                      <a:pt x="157192" y="40663"/>
                    </a:lnTo>
                    <a:cubicBezTo>
                      <a:pt x="153813" y="34807"/>
                      <a:pt x="147514" y="31084"/>
                      <a:pt x="140758" y="30944"/>
                    </a:cubicBezTo>
                    <a:lnTo>
                      <a:pt x="131374" y="30747"/>
                    </a:lnTo>
                    <a:cubicBezTo>
                      <a:pt x="131076" y="30740"/>
                      <a:pt x="130781" y="30659"/>
                      <a:pt x="130522" y="30509"/>
                    </a:cubicBezTo>
                    <a:lnTo>
                      <a:pt x="108892" y="18021"/>
                    </a:lnTo>
                    <a:cubicBezTo>
                      <a:pt x="108632" y="17871"/>
                      <a:pt x="108414" y="17657"/>
                      <a:pt x="108259" y="17404"/>
                    </a:cubicBezTo>
                    <a:lnTo>
                      <a:pt x="103396" y="9372"/>
                    </a:lnTo>
                    <a:cubicBezTo>
                      <a:pt x="99894" y="3591"/>
                      <a:pt x="93521" y="0"/>
                      <a:pt x="86763" y="0"/>
                    </a:cubicBezTo>
                    <a:lnTo>
                      <a:pt x="77601" y="0"/>
                    </a:lnTo>
                    <a:cubicBezTo>
                      <a:pt x="70842" y="0"/>
                      <a:pt x="64468" y="3591"/>
                      <a:pt x="60968" y="9373"/>
                    </a:cubicBezTo>
                    <a:lnTo>
                      <a:pt x="56104" y="17402"/>
                    </a:lnTo>
                    <a:cubicBezTo>
                      <a:pt x="55950" y="17658"/>
                      <a:pt x="55732" y="17871"/>
                      <a:pt x="55474" y="18020"/>
                    </a:cubicBezTo>
                    <a:lnTo>
                      <a:pt x="33839" y="30509"/>
                    </a:lnTo>
                    <a:cubicBezTo>
                      <a:pt x="33582" y="30657"/>
                      <a:pt x="33288" y="30739"/>
                      <a:pt x="32992" y="30746"/>
                    </a:cubicBezTo>
                    <a:lnTo>
                      <a:pt x="23605" y="30942"/>
                    </a:lnTo>
                    <a:cubicBezTo>
                      <a:pt x="16848" y="31083"/>
                      <a:pt x="10549" y="34806"/>
                      <a:pt x="7171" y="40660"/>
                    </a:cubicBezTo>
                    <a:lnTo>
                      <a:pt x="2588" y="48596"/>
                    </a:lnTo>
                    <a:cubicBezTo>
                      <a:pt x="-790" y="54449"/>
                      <a:pt x="-867" y="61765"/>
                      <a:pt x="2390" y="67685"/>
                    </a:cubicBezTo>
                    <a:close/>
                    <a:moveTo>
                      <a:pt x="17895" y="57431"/>
                    </a:moveTo>
                    <a:lnTo>
                      <a:pt x="22479" y="49496"/>
                    </a:lnTo>
                    <a:cubicBezTo>
                      <a:pt x="22786" y="48963"/>
                      <a:pt x="23359" y="48624"/>
                      <a:pt x="23976" y="48611"/>
                    </a:cubicBezTo>
                    <a:lnTo>
                      <a:pt x="33367" y="48414"/>
                    </a:lnTo>
                    <a:cubicBezTo>
                      <a:pt x="36633" y="48345"/>
                      <a:pt x="39854" y="47446"/>
                      <a:pt x="42679" y="45813"/>
                    </a:cubicBezTo>
                    <a:lnTo>
                      <a:pt x="64313" y="33322"/>
                    </a:lnTo>
                    <a:cubicBezTo>
                      <a:pt x="67140" y="31688"/>
                      <a:pt x="69530" y="29350"/>
                      <a:pt x="71221" y="26556"/>
                    </a:cubicBezTo>
                    <a:lnTo>
                      <a:pt x="76084" y="18526"/>
                    </a:lnTo>
                    <a:cubicBezTo>
                      <a:pt x="76404" y="18000"/>
                      <a:pt x="76986" y="17671"/>
                      <a:pt x="77601" y="17671"/>
                    </a:cubicBezTo>
                    <a:lnTo>
                      <a:pt x="86763" y="17671"/>
                    </a:lnTo>
                    <a:cubicBezTo>
                      <a:pt x="87378" y="17671"/>
                      <a:pt x="87960" y="17999"/>
                      <a:pt x="88279" y="18525"/>
                    </a:cubicBezTo>
                    <a:lnTo>
                      <a:pt x="93143" y="26557"/>
                    </a:lnTo>
                    <a:cubicBezTo>
                      <a:pt x="94835" y="29350"/>
                      <a:pt x="97223" y="31688"/>
                      <a:pt x="100053" y="33324"/>
                    </a:cubicBezTo>
                    <a:lnTo>
                      <a:pt x="121683" y="45812"/>
                    </a:lnTo>
                    <a:cubicBezTo>
                      <a:pt x="124510" y="47446"/>
                      <a:pt x="127732" y="48345"/>
                      <a:pt x="131000" y="48414"/>
                    </a:cubicBezTo>
                    <a:lnTo>
                      <a:pt x="140388" y="48611"/>
                    </a:lnTo>
                    <a:cubicBezTo>
                      <a:pt x="141003" y="48624"/>
                      <a:pt x="141577" y="48963"/>
                      <a:pt x="141886" y="49497"/>
                    </a:cubicBezTo>
                    <a:lnTo>
                      <a:pt x="146467" y="57430"/>
                    </a:lnTo>
                    <a:cubicBezTo>
                      <a:pt x="146775" y="57964"/>
                      <a:pt x="146782" y="58633"/>
                      <a:pt x="146487" y="59172"/>
                    </a:cubicBezTo>
                    <a:lnTo>
                      <a:pt x="141962" y="67399"/>
                    </a:lnTo>
                    <a:lnTo>
                      <a:pt x="141962" y="67400"/>
                    </a:lnTo>
                    <a:cubicBezTo>
                      <a:pt x="140389" y="70262"/>
                      <a:pt x="139558" y="73501"/>
                      <a:pt x="139558" y="76767"/>
                    </a:cubicBezTo>
                    <a:lnTo>
                      <a:pt x="139558" y="101745"/>
                    </a:lnTo>
                    <a:cubicBezTo>
                      <a:pt x="139558" y="105011"/>
                      <a:pt x="140389" y="108250"/>
                      <a:pt x="141962" y="111113"/>
                    </a:cubicBezTo>
                    <a:lnTo>
                      <a:pt x="146486" y="119339"/>
                    </a:lnTo>
                    <a:cubicBezTo>
                      <a:pt x="146782" y="119879"/>
                      <a:pt x="146775" y="120549"/>
                      <a:pt x="146468" y="121081"/>
                    </a:cubicBezTo>
                    <a:lnTo>
                      <a:pt x="141885" y="129017"/>
                    </a:lnTo>
                    <a:cubicBezTo>
                      <a:pt x="141577" y="129549"/>
                      <a:pt x="141003" y="129887"/>
                      <a:pt x="140387" y="129901"/>
                    </a:cubicBezTo>
                    <a:lnTo>
                      <a:pt x="131004" y="130098"/>
                    </a:lnTo>
                    <a:cubicBezTo>
                      <a:pt x="127739" y="130165"/>
                      <a:pt x="124518" y="131063"/>
                      <a:pt x="121685" y="132699"/>
                    </a:cubicBezTo>
                    <a:lnTo>
                      <a:pt x="100055" y="145188"/>
                    </a:lnTo>
                    <a:cubicBezTo>
                      <a:pt x="97228" y="146820"/>
                      <a:pt x="94837" y="149158"/>
                      <a:pt x="93141" y="151955"/>
                    </a:cubicBezTo>
                    <a:lnTo>
                      <a:pt x="88280" y="159985"/>
                    </a:lnTo>
                    <a:cubicBezTo>
                      <a:pt x="87961" y="160513"/>
                      <a:pt x="87378" y="160842"/>
                      <a:pt x="86763" y="160842"/>
                    </a:cubicBezTo>
                    <a:lnTo>
                      <a:pt x="77601" y="160842"/>
                    </a:lnTo>
                    <a:cubicBezTo>
                      <a:pt x="76986" y="160842"/>
                      <a:pt x="76402" y="160514"/>
                      <a:pt x="76086" y="159987"/>
                    </a:cubicBezTo>
                    <a:lnTo>
                      <a:pt x="71219" y="151952"/>
                    </a:lnTo>
                    <a:cubicBezTo>
                      <a:pt x="69525" y="149158"/>
                      <a:pt x="67136" y="146820"/>
                      <a:pt x="64310" y="145189"/>
                    </a:cubicBezTo>
                    <a:lnTo>
                      <a:pt x="42677" y="132697"/>
                    </a:lnTo>
                    <a:cubicBezTo>
                      <a:pt x="39847" y="131063"/>
                      <a:pt x="36624" y="130165"/>
                      <a:pt x="33364" y="130098"/>
                    </a:cubicBezTo>
                    <a:lnTo>
                      <a:pt x="23977" y="129901"/>
                    </a:lnTo>
                    <a:cubicBezTo>
                      <a:pt x="23361" y="129887"/>
                      <a:pt x="22786" y="129549"/>
                      <a:pt x="22479" y="129015"/>
                    </a:cubicBezTo>
                    <a:lnTo>
                      <a:pt x="17898" y="121084"/>
                    </a:lnTo>
                    <a:cubicBezTo>
                      <a:pt x="17589" y="120549"/>
                      <a:pt x="17582" y="119881"/>
                      <a:pt x="17879" y="119341"/>
                    </a:cubicBezTo>
                    <a:lnTo>
                      <a:pt x="22402" y="111112"/>
                    </a:lnTo>
                    <a:cubicBezTo>
                      <a:pt x="23975" y="108250"/>
                      <a:pt x="24807" y="105011"/>
                      <a:pt x="24807" y="101745"/>
                    </a:cubicBezTo>
                    <a:lnTo>
                      <a:pt x="24807" y="76767"/>
                    </a:lnTo>
                    <a:cubicBezTo>
                      <a:pt x="24807" y="73501"/>
                      <a:pt x="23975" y="70262"/>
                      <a:pt x="22402" y="67399"/>
                    </a:cubicBezTo>
                    <a:lnTo>
                      <a:pt x="17879" y="59170"/>
                    </a:lnTo>
                    <a:cubicBezTo>
                      <a:pt x="17582" y="58631"/>
                      <a:pt x="17588" y="57965"/>
                      <a:pt x="17895" y="574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846;p35"/>
              <p:cNvSpPr/>
              <p:nvPr/>
            </p:nvSpPr>
            <p:spPr>
              <a:xfrm>
                <a:off x="2577253" y="4114213"/>
                <a:ext cx="60568" cy="60568"/>
              </a:xfrm>
              <a:custGeom>
                <a:avLst/>
                <a:gdLst/>
                <a:ahLst/>
                <a:cxnLst/>
                <a:rect l="l" t="t" r="r" b="b"/>
                <a:pathLst>
                  <a:path w="80757" h="80758" extrusionOk="0">
                    <a:moveTo>
                      <a:pt x="42985" y="80678"/>
                    </a:moveTo>
                    <a:cubicBezTo>
                      <a:pt x="63196" y="79400"/>
                      <a:pt x="79400" y="63196"/>
                      <a:pt x="80677" y="42987"/>
                    </a:cubicBezTo>
                    <a:cubicBezTo>
                      <a:pt x="81410" y="31382"/>
                      <a:pt x="77129" y="20025"/>
                      <a:pt x="68933" y="11828"/>
                    </a:cubicBezTo>
                    <a:cubicBezTo>
                      <a:pt x="60737" y="3631"/>
                      <a:pt x="49381" y="-654"/>
                      <a:pt x="37773" y="81"/>
                    </a:cubicBezTo>
                    <a:cubicBezTo>
                      <a:pt x="17562" y="1358"/>
                      <a:pt x="1358" y="17562"/>
                      <a:pt x="81" y="37774"/>
                    </a:cubicBezTo>
                    <a:cubicBezTo>
                      <a:pt x="-652" y="49380"/>
                      <a:pt x="3630" y="60736"/>
                      <a:pt x="11828" y="68934"/>
                    </a:cubicBezTo>
                    <a:cubicBezTo>
                      <a:pt x="20035" y="77142"/>
                      <a:pt x="31397" y="81410"/>
                      <a:pt x="42985" y="80678"/>
                    </a:cubicBezTo>
                    <a:close/>
                    <a:moveTo>
                      <a:pt x="17719" y="38888"/>
                    </a:moveTo>
                    <a:cubicBezTo>
                      <a:pt x="18435" y="27537"/>
                      <a:pt x="27536" y="18438"/>
                      <a:pt x="38887" y="17720"/>
                    </a:cubicBezTo>
                    <a:cubicBezTo>
                      <a:pt x="45512" y="17299"/>
                      <a:pt x="51752" y="19641"/>
                      <a:pt x="56436" y="24324"/>
                    </a:cubicBezTo>
                    <a:cubicBezTo>
                      <a:pt x="61114" y="29002"/>
                      <a:pt x="63459" y="35233"/>
                      <a:pt x="63039" y="41873"/>
                    </a:cubicBezTo>
                    <a:cubicBezTo>
                      <a:pt x="62323" y="53223"/>
                      <a:pt x="53222" y="62322"/>
                      <a:pt x="41871" y="63040"/>
                    </a:cubicBezTo>
                    <a:cubicBezTo>
                      <a:pt x="41871" y="63040"/>
                      <a:pt x="41871" y="63040"/>
                      <a:pt x="41870" y="63040"/>
                    </a:cubicBezTo>
                    <a:cubicBezTo>
                      <a:pt x="35245" y="63459"/>
                      <a:pt x="29000" y="61114"/>
                      <a:pt x="24323" y="56437"/>
                    </a:cubicBezTo>
                    <a:cubicBezTo>
                      <a:pt x="19645" y="51759"/>
                      <a:pt x="17299" y="45526"/>
                      <a:pt x="17719" y="388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847;p35"/>
              <p:cNvSpPr/>
              <p:nvPr/>
            </p:nvSpPr>
            <p:spPr>
              <a:xfrm>
                <a:off x="2820168" y="4317912"/>
                <a:ext cx="60569" cy="60567"/>
              </a:xfrm>
              <a:custGeom>
                <a:avLst/>
                <a:gdLst/>
                <a:ahLst/>
                <a:cxnLst/>
                <a:rect l="l" t="t" r="r" b="b"/>
                <a:pathLst>
                  <a:path w="80759" h="80756" extrusionOk="0">
                    <a:moveTo>
                      <a:pt x="37773" y="79"/>
                    </a:moveTo>
                    <a:cubicBezTo>
                      <a:pt x="17563" y="1357"/>
                      <a:pt x="1359" y="17561"/>
                      <a:pt x="81" y="37772"/>
                    </a:cubicBezTo>
                    <a:cubicBezTo>
                      <a:pt x="-652" y="49377"/>
                      <a:pt x="3630" y="60734"/>
                      <a:pt x="11828" y="68931"/>
                    </a:cubicBezTo>
                    <a:cubicBezTo>
                      <a:pt x="20035" y="77139"/>
                      <a:pt x="31398" y="81409"/>
                      <a:pt x="42986" y="80676"/>
                    </a:cubicBezTo>
                    <a:cubicBezTo>
                      <a:pt x="63197" y="79399"/>
                      <a:pt x="79401" y="63195"/>
                      <a:pt x="80678" y="42983"/>
                    </a:cubicBezTo>
                    <a:cubicBezTo>
                      <a:pt x="81411" y="31378"/>
                      <a:pt x="77129" y="20021"/>
                      <a:pt x="68931" y="11824"/>
                    </a:cubicBezTo>
                    <a:cubicBezTo>
                      <a:pt x="60737" y="3626"/>
                      <a:pt x="49381" y="-646"/>
                      <a:pt x="37773" y="79"/>
                    </a:cubicBezTo>
                    <a:close/>
                    <a:moveTo>
                      <a:pt x="63040" y="41869"/>
                    </a:moveTo>
                    <a:cubicBezTo>
                      <a:pt x="62324" y="53220"/>
                      <a:pt x="53223" y="62319"/>
                      <a:pt x="41872" y="63037"/>
                    </a:cubicBezTo>
                    <a:cubicBezTo>
                      <a:pt x="41872" y="63037"/>
                      <a:pt x="41872" y="63037"/>
                      <a:pt x="41871" y="63037"/>
                    </a:cubicBezTo>
                    <a:cubicBezTo>
                      <a:pt x="35235" y="63457"/>
                      <a:pt x="29001" y="61111"/>
                      <a:pt x="24324" y="56434"/>
                    </a:cubicBezTo>
                    <a:cubicBezTo>
                      <a:pt x="19645" y="51755"/>
                      <a:pt x="17299" y="45524"/>
                      <a:pt x="17720" y="38885"/>
                    </a:cubicBezTo>
                    <a:cubicBezTo>
                      <a:pt x="18437" y="27533"/>
                      <a:pt x="27538" y="18434"/>
                      <a:pt x="38889" y="17716"/>
                    </a:cubicBezTo>
                    <a:cubicBezTo>
                      <a:pt x="45515" y="17294"/>
                      <a:pt x="51754" y="19637"/>
                      <a:pt x="56436" y="24319"/>
                    </a:cubicBezTo>
                    <a:cubicBezTo>
                      <a:pt x="61114" y="28999"/>
                      <a:pt x="63460" y="35231"/>
                      <a:pt x="63040" y="418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848;p35"/>
              <p:cNvSpPr/>
              <p:nvPr/>
            </p:nvSpPr>
            <p:spPr>
              <a:xfrm>
                <a:off x="2788818" y="4281252"/>
                <a:ext cx="123271" cy="133886"/>
              </a:xfrm>
              <a:custGeom>
                <a:avLst/>
                <a:gdLst/>
                <a:ahLst/>
                <a:cxnLst/>
                <a:rect l="l" t="t" r="r" b="b"/>
                <a:pathLst>
                  <a:path w="164361" h="178514" extrusionOk="0">
                    <a:moveTo>
                      <a:pt x="157449" y="75913"/>
                    </a:moveTo>
                    <a:lnTo>
                      <a:pt x="161972" y="67688"/>
                    </a:lnTo>
                    <a:cubicBezTo>
                      <a:pt x="165229" y="61765"/>
                      <a:pt x="165152" y="54449"/>
                      <a:pt x="161772" y="48596"/>
                    </a:cubicBezTo>
                    <a:lnTo>
                      <a:pt x="157191" y="40662"/>
                    </a:lnTo>
                    <a:cubicBezTo>
                      <a:pt x="153813" y="34808"/>
                      <a:pt x="147515" y="31085"/>
                      <a:pt x="140757" y="30942"/>
                    </a:cubicBezTo>
                    <a:lnTo>
                      <a:pt x="131372" y="30747"/>
                    </a:lnTo>
                    <a:cubicBezTo>
                      <a:pt x="131074" y="30740"/>
                      <a:pt x="130780" y="30659"/>
                      <a:pt x="130520" y="30509"/>
                    </a:cubicBezTo>
                    <a:lnTo>
                      <a:pt x="108891" y="18021"/>
                    </a:lnTo>
                    <a:cubicBezTo>
                      <a:pt x="108631" y="17871"/>
                      <a:pt x="108415" y="17658"/>
                      <a:pt x="108259" y="17402"/>
                    </a:cubicBezTo>
                    <a:lnTo>
                      <a:pt x="103395" y="9374"/>
                    </a:lnTo>
                    <a:cubicBezTo>
                      <a:pt x="99895" y="3592"/>
                      <a:pt x="93522" y="0"/>
                      <a:pt x="86762" y="0"/>
                    </a:cubicBezTo>
                    <a:lnTo>
                      <a:pt x="77601" y="0"/>
                    </a:lnTo>
                    <a:cubicBezTo>
                      <a:pt x="70842" y="0"/>
                      <a:pt x="64468" y="3591"/>
                      <a:pt x="60968" y="9372"/>
                    </a:cubicBezTo>
                    <a:lnTo>
                      <a:pt x="56102" y="17405"/>
                    </a:lnTo>
                    <a:cubicBezTo>
                      <a:pt x="55947" y="17659"/>
                      <a:pt x="55730" y="17871"/>
                      <a:pt x="55474" y="18020"/>
                    </a:cubicBezTo>
                    <a:lnTo>
                      <a:pt x="33839" y="30510"/>
                    </a:lnTo>
                    <a:cubicBezTo>
                      <a:pt x="33582" y="30659"/>
                      <a:pt x="33288" y="30740"/>
                      <a:pt x="32993" y="30747"/>
                    </a:cubicBezTo>
                    <a:lnTo>
                      <a:pt x="23603" y="30942"/>
                    </a:lnTo>
                    <a:cubicBezTo>
                      <a:pt x="16847" y="31085"/>
                      <a:pt x="10549" y="34808"/>
                      <a:pt x="7171" y="40662"/>
                    </a:cubicBezTo>
                    <a:lnTo>
                      <a:pt x="2590" y="48595"/>
                    </a:lnTo>
                    <a:cubicBezTo>
                      <a:pt x="-790" y="54449"/>
                      <a:pt x="-867" y="61765"/>
                      <a:pt x="2390" y="67687"/>
                    </a:cubicBezTo>
                    <a:lnTo>
                      <a:pt x="6915" y="75918"/>
                    </a:lnTo>
                    <a:cubicBezTo>
                      <a:pt x="7058" y="76177"/>
                      <a:pt x="7133" y="76471"/>
                      <a:pt x="7133" y="76768"/>
                    </a:cubicBezTo>
                    <a:lnTo>
                      <a:pt x="7133" y="101747"/>
                    </a:lnTo>
                    <a:cubicBezTo>
                      <a:pt x="7133" y="102044"/>
                      <a:pt x="7059" y="102338"/>
                      <a:pt x="6913" y="102601"/>
                    </a:cubicBezTo>
                    <a:lnTo>
                      <a:pt x="2390" y="110827"/>
                    </a:lnTo>
                    <a:cubicBezTo>
                      <a:pt x="-867" y="116750"/>
                      <a:pt x="-790" y="124066"/>
                      <a:pt x="2589" y="129918"/>
                    </a:cubicBezTo>
                    <a:lnTo>
                      <a:pt x="7171" y="137856"/>
                    </a:lnTo>
                    <a:cubicBezTo>
                      <a:pt x="10550" y="143707"/>
                      <a:pt x="16847" y="147430"/>
                      <a:pt x="23604" y="147572"/>
                    </a:cubicBezTo>
                    <a:lnTo>
                      <a:pt x="32995" y="147769"/>
                    </a:lnTo>
                    <a:cubicBezTo>
                      <a:pt x="33291" y="147776"/>
                      <a:pt x="33583" y="147856"/>
                      <a:pt x="33841" y="148006"/>
                    </a:cubicBezTo>
                    <a:lnTo>
                      <a:pt x="55476" y="160497"/>
                    </a:lnTo>
                    <a:cubicBezTo>
                      <a:pt x="55733" y="160646"/>
                      <a:pt x="55948" y="160858"/>
                      <a:pt x="56103" y="161113"/>
                    </a:cubicBezTo>
                    <a:lnTo>
                      <a:pt x="60968" y="169143"/>
                    </a:lnTo>
                    <a:cubicBezTo>
                      <a:pt x="64469" y="174924"/>
                      <a:pt x="70842" y="178515"/>
                      <a:pt x="77601" y="178515"/>
                    </a:cubicBezTo>
                    <a:lnTo>
                      <a:pt x="86762" y="178515"/>
                    </a:lnTo>
                    <a:cubicBezTo>
                      <a:pt x="93522" y="178515"/>
                      <a:pt x="99895" y="174922"/>
                      <a:pt x="103394" y="169143"/>
                    </a:cubicBezTo>
                    <a:lnTo>
                      <a:pt x="108260" y="161110"/>
                    </a:lnTo>
                    <a:cubicBezTo>
                      <a:pt x="108413" y="160857"/>
                      <a:pt x="108629" y="160645"/>
                      <a:pt x="108888" y="160496"/>
                    </a:cubicBezTo>
                    <a:lnTo>
                      <a:pt x="130523" y="148005"/>
                    </a:lnTo>
                    <a:cubicBezTo>
                      <a:pt x="130778" y="147856"/>
                      <a:pt x="131071" y="147776"/>
                      <a:pt x="131370" y="147769"/>
                    </a:cubicBezTo>
                    <a:lnTo>
                      <a:pt x="140759" y="147572"/>
                    </a:lnTo>
                    <a:cubicBezTo>
                      <a:pt x="147515" y="147430"/>
                      <a:pt x="153812" y="143707"/>
                      <a:pt x="157191" y="137853"/>
                    </a:cubicBezTo>
                    <a:lnTo>
                      <a:pt x="161772" y="129920"/>
                    </a:lnTo>
                    <a:cubicBezTo>
                      <a:pt x="165152" y="124066"/>
                      <a:pt x="165229" y="116750"/>
                      <a:pt x="161972" y="110828"/>
                    </a:cubicBezTo>
                    <a:lnTo>
                      <a:pt x="157449" y="102602"/>
                    </a:lnTo>
                    <a:cubicBezTo>
                      <a:pt x="157305" y="102339"/>
                      <a:pt x="157228" y="102044"/>
                      <a:pt x="157228" y="101747"/>
                    </a:cubicBezTo>
                    <a:lnTo>
                      <a:pt x="157228" y="76768"/>
                    </a:lnTo>
                    <a:cubicBezTo>
                      <a:pt x="157230" y="76470"/>
                      <a:pt x="157305" y="76174"/>
                      <a:pt x="157449" y="75913"/>
                    </a:cubicBezTo>
                    <a:close/>
                    <a:moveTo>
                      <a:pt x="141962" y="111115"/>
                    </a:moveTo>
                    <a:lnTo>
                      <a:pt x="146485" y="119343"/>
                    </a:lnTo>
                    <a:cubicBezTo>
                      <a:pt x="146782" y="119882"/>
                      <a:pt x="146775" y="120547"/>
                      <a:pt x="146467" y="121084"/>
                    </a:cubicBezTo>
                    <a:lnTo>
                      <a:pt x="141886" y="129017"/>
                    </a:lnTo>
                    <a:cubicBezTo>
                      <a:pt x="141577" y="129550"/>
                      <a:pt x="141003" y="129890"/>
                      <a:pt x="140388" y="129904"/>
                    </a:cubicBezTo>
                    <a:lnTo>
                      <a:pt x="131004" y="130101"/>
                    </a:lnTo>
                    <a:cubicBezTo>
                      <a:pt x="127736" y="130168"/>
                      <a:pt x="124513" y="131067"/>
                      <a:pt x="121685" y="132701"/>
                    </a:cubicBezTo>
                    <a:lnTo>
                      <a:pt x="100055" y="145190"/>
                    </a:lnTo>
                    <a:cubicBezTo>
                      <a:pt x="97226" y="146823"/>
                      <a:pt x="94834" y="149163"/>
                      <a:pt x="93144" y="151957"/>
                    </a:cubicBezTo>
                    <a:lnTo>
                      <a:pt x="88278" y="159990"/>
                    </a:lnTo>
                    <a:cubicBezTo>
                      <a:pt x="87958" y="160515"/>
                      <a:pt x="87379" y="160843"/>
                      <a:pt x="86764" y="160843"/>
                    </a:cubicBezTo>
                    <a:lnTo>
                      <a:pt x="77602" y="160843"/>
                    </a:lnTo>
                    <a:cubicBezTo>
                      <a:pt x="76987" y="160843"/>
                      <a:pt x="76405" y="160515"/>
                      <a:pt x="76085" y="159987"/>
                    </a:cubicBezTo>
                    <a:lnTo>
                      <a:pt x="71222" y="151959"/>
                    </a:lnTo>
                    <a:cubicBezTo>
                      <a:pt x="69529" y="149163"/>
                      <a:pt x="67138" y="146823"/>
                      <a:pt x="64311" y="145191"/>
                    </a:cubicBezTo>
                    <a:lnTo>
                      <a:pt x="42682" y="132702"/>
                    </a:lnTo>
                    <a:cubicBezTo>
                      <a:pt x="39852" y="131067"/>
                      <a:pt x="36628" y="130168"/>
                      <a:pt x="33364" y="130101"/>
                    </a:cubicBezTo>
                    <a:lnTo>
                      <a:pt x="23977" y="129904"/>
                    </a:lnTo>
                    <a:cubicBezTo>
                      <a:pt x="23361" y="129890"/>
                      <a:pt x="22786" y="129550"/>
                      <a:pt x="22479" y="129019"/>
                    </a:cubicBezTo>
                    <a:lnTo>
                      <a:pt x="17898" y="121081"/>
                    </a:lnTo>
                    <a:cubicBezTo>
                      <a:pt x="17589" y="120549"/>
                      <a:pt x="17582" y="119882"/>
                      <a:pt x="17879" y="119342"/>
                    </a:cubicBezTo>
                    <a:lnTo>
                      <a:pt x="22400" y="111118"/>
                    </a:lnTo>
                    <a:cubicBezTo>
                      <a:pt x="23975" y="108255"/>
                      <a:pt x="24808" y="105015"/>
                      <a:pt x="24808" y="101747"/>
                    </a:cubicBezTo>
                    <a:lnTo>
                      <a:pt x="24808" y="76768"/>
                    </a:lnTo>
                    <a:cubicBezTo>
                      <a:pt x="24808" y="73500"/>
                      <a:pt x="23975" y="70260"/>
                      <a:pt x="22402" y="67400"/>
                    </a:cubicBezTo>
                    <a:lnTo>
                      <a:pt x="17879" y="59171"/>
                    </a:lnTo>
                    <a:cubicBezTo>
                      <a:pt x="17582" y="58633"/>
                      <a:pt x="17589" y="57967"/>
                      <a:pt x="17898" y="57432"/>
                    </a:cubicBezTo>
                    <a:lnTo>
                      <a:pt x="22479" y="49498"/>
                    </a:lnTo>
                    <a:cubicBezTo>
                      <a:pt x="22787" y="48965"/>
                      <a:pt x="23361" y="48625"/>
                      <a:pt x="23976" y="48611"/>
                    </a:cubicBezTo>
                    <a:lnTo>
                      <a:pt x="33368" y="48416"/>
                    </a:lnTo>
                    <a:cubicBezTo>
                      <a:pt x="36634" y="48346"/>
                      <a:pt x="39855" y="47447"/>
                      <a:pt x="42680" y="45814"/>
                    </a:cubicBezTo>
                    <a:lnTo>
                      <a:pt x="64315" y="33324"/>
                    </a:lnTo>
                    <a:cubicBezTo>
                      <a:pt x="67143" y="31689"/>
                      <a:pt x="69532" y="29350"/>
                      <a:pt x="71222" y="26558"/>
                    </a:cubicBezTo>
                    <a:lnTo>
                      <a:pt x="76087" y="18528"/>
                    </a:lnTo>
                    <a:cubicBezTo>
                      <a:pt x="76406" y="18001"/>
                      <a:pt x="76988" y="17672"/>
                      <a:pt x="77603" y="17672"/>
                    </a:cubicBezTo>
                    <a:lnTo>
                      <a:pt x="86765" y="17672"/>
                    </a:lnTo>
                    <a:cubicBezTo>
                      <a:pt x="87380" y="17672"/>
                      <a:pt x="87961" y="17999"/>
                      <a:pt x="88280" y="18528"/>
                    </a:cubicBezTo>
                    <a:lnTo>
                      <a:pt x="93144" y="26556"/>
                    </a:lnTo>
                    <a:cubicBezTo>
                      <a:pt x="94836" y="29350"/>
                      <a:pt x="97224" y="31689"/>
                      <a:pt x="100054" y="33325"/>
                    </a:cubicBezTo>
                    <a:lnTo>
                      <a:pt x="121684" y="45813"/>
                    </a:lnTo>
                    <a:cubicBezTo>
                      <a:pt x="124512" y="47447"/>
                      <a:pt x="127733" y="48346"/>
                      <a:pt x="131002" y="48416"/>
                    </a:cubicBezTo>
                    <a:lnTo>
                      <a:pt x="140388" y="48611"/>
                    </a:lnTo>
                    <a:cubicBezTo>
                      <a:pt x="141004" y="48625"/>
                      <a:pt x="141579" y="48965"/>
                      <a:pt x="141887" y="49498"/>
                    </a:cubicBezTo>
                    <a:lnTo>
                      <a:pt x="146468" y="57434"/>
                    </a:lnTo>
                    <a:cubicBezTo>
                      <a:pt x="146776" y="57966"/>
                      <a:pt x="146783" y="58633"/>
                      <a:pt x="146487" y="59173"/>
                    </a:cubicBezTo>
                    <a:lnTo>
                      <a:pt x="141963" y="67400"/>
                    </a:lnTo>
                    <a:lnTo>
                      <a:pt x="141963" y="67401"/>
                    </a:lnTo>
                    <a:cubicBezTo>
                      <a:pt x="140389" y="70264"/>
                      <a:pt x="139557" y="73503"/>
                      <a:pt x="139557" y="76768"/>
                    </a:cubicBezTo>
                    <a:lnTo>
                      <a:pt x="139557" y="101747"/>
                    </a:lnTo>
                    <a:cubicBezTo>
                      <a:pt x="139556" y="105010"/>
                      <a:pt x="140388" y="108250"/>
                      <a:pt x="141962" y="1111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849;p35"/>
              <p:cNvSpPr/>
              <p:nvPr/>
            </p:nvSpPr>
            <p:spPr>
              <a:xfrm>
                <a:off x="2771256" y="4098144"/>
                <a:ext cx="112780" cy="83538"/>
              </a:xfrm>
              <a:custGeom>
                <a:avLst/>
                <a:gdLst/>
                <a:ahLst/>
                <a:cxnLst/>
                <a:rect l="l" t="t" r="r" b="b"/>
                <a:pathLst>
                  <a:path w="150373" h="111384" extrusionOk="0">
                    <a:moveTo>
                      <a:pt x="8834" y="17673"/>
                    </a:moveTo>
                    <a:lnTo>
                      <a:pt x="108325" y="17673"/>
                    </a:lnTo>
                    <a:lnTo>
                      <a:pt x="108325" y="82820"/>
                    </a:lnTo>
                    <a:lnTo>
                      <a:pt x="98671" y="74204"/>
                    </a:lnTo>
                    <a:cubicBezTo>
                      <a:pt x="95032" y="70955"/>
                      <a:pt x="89445" y="71275"/>
                      <a:pt x="86195" y="74915"/>
                    </a:cubicBezTo>
                    <a:cubicBezTo>
                      <a:pt x="82946" y="78556"/>
                      <a:pt x="83264" y="84142"/>
                      <a:pt x="86906" y="87391"/>
                    </a:cubicBezTo>
                    <a:lnTo>
                      <a:pt x="111280" y="109141"/>
                    </a:lnTo>
                    <a:cubicBezTo>
                      <a:pt x="112955" y="110637"/>
                      <a:pt x="115058" y="111384"/>
                      <a:pt x="117162" y="111384"/>
                    </a:cubicBezTo>
                    <a:cubicBezTo>
                      <a:pt x="119266" y="111384"/>
                      <a:pt x="121370" y="110636"/>
                      <a:pt x="123045" y="109141"/>
                    </a:cubicBezTo>
                    <a:lnTo>
                      <a:pt x="147420" y="87391"/>
                    </a:lnTo>
                    <a:cubicBezTo>
                      <a:pt x="151062" y="84142"/>
                      <a:pt x="151379" y="78556"/>
                      <a:pt x="148131" y="74915"/>
                    </a:cubicBezTo>
                    <a:cubicBezTo>
                      <a:pt x="144884" y="71273"/>
                      <a:pt x="139297" y="70956"/>
                      <a:pt x="135655" y="74204"/>
                    </a:cubicBezTo>
                    <a:lnTo>
                      <a:pt x="126000" y="82820"/>
                    </a:lnTo>
                    <a:lnTo>
                      <a:pt x="126000" y="8837"/>
                    </a:lnTo>
                    <a:cubicBezTo>
                      <a:pt x="126000" y="3955"/>
                      <a:pt x="122045" y="0"/>
                      <a:pt x="117164" y="0"/>
                    </a:cubicBez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4" y="17673"/>
                      <a:pt x="8834" y="17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850;p35"/>
              <p:cNvSpPr/>
              <p:nvPr/>
            </p:nvSpPr>
            <p:spPr>
              <a:xfrm>
                <a:off x="2573956" y="4311010"/>
                <a:ext cx="112780" cy="83538"/>
              </a:xfrm>
              <a:custGeom>
                <a:avLst/>
                <a:gdLst/>
                <a:ahLst/>
                <a:cxnLst/>
                <a:rect l="l" t="t" r="r" b="b"/>
                <a:pathLst>
                  <a:path w="150373" h="111384" extrusionOk="0">
                    <a:moveTo>
                      <a:pt x="141540" y="93711"/>
                    </a:moveTo>
                    <a:lnTo>
                      <a:pt x="42048" y="93711"/>
                    </a:lnTo>
                    <a:lnTo>
                      <a:pt x="42048" y="28565"/>
                    </a:lnTo>
                    <a:lnTo>
                      <a:pt x="51702" y="37180"/>
                    </a:lnTo>
                    <a:cubicBezTo>
                      <a:pt x="53387" y="38684"/>
                      <a:pt x="55489" y="39424"/>
                      <a:pt x="57582" y="39424"/>
                    </a:cubicBezTo>
                    <a:cubicBezTo>
                      <a:pt x="60012" y="39424"/>
                      <a:pt x="62432" y="38427"/>
                      <a:pt x="64179" y="36470"/>
                    </a:cubicBezTo>
                    <a:cubicBezTo>
                      <a:pt x="67428" y="32829"/>
                      <a:pt x="67110" y="27243"/>
                      <a:pt x="63468" y="23994"/>
                    </a:cubicBezTo>
                    <a:lnTo>
                      <a:pt x="39093" y="2244"/>
                    </a:lnTo>
                    <a:cubicBezTo>
                      <a:pt x="35742" y="-748"/>
                      <a:pt x="30677" y="-748"/>
                      <a:pt x="27327" y="2244"/>
                    </a:cubicBezTo>
                    <a:lnTo>
                      <a:pt x="2953" y="23994"/>
                    </a:lnTo>
                    <a:cubicBezTo>
                      <a:pt x="-688" y="27243"/>
                      <a:pt x="-1005" y="32829"/>
                      <a:pt x="2243" y="36470"/>
                    </a:cubicBezTo>
                    <a:cubicBezTo>
                      <a:pt x="5492" y="40113"/>
                      <a:pt x="11078" y="40431"/>
                      <a:pt x="14719" y="37180"/>
                    </a:cubicBezTo>
                    <a:lnTo>
                      <a:pt x="24372" y="28565"/>
                    </a:lnTo>
                    <a:lnTo>
                      <a:pt x="24372" y="102548"/>
                    </a:lnTo>
                    <a:cubicBezTo>
                      <a:pt x="24372" y="107429"/>
                      <a:pt x="28328" y="111385"/>
                      <a:pt x="33209" y="111385"/>
                    </a:cubicBezTo>
                    <a:lnTo>
                      <a:pt x="141537" y="111385"/>
                    </a:lnTo>
                    <a:cubicBezTo>
                      <a:pt x="146419" y="111385"/>
                      <a:pt x="150374" y="107429"/>
                      <a:pt x="150374" y="102548"/>
                    </a:cubicBezTo>
                    <a:cubicBezTo>
                      <a:pt x="150374" y="97667"/>
                      <a:pt x="146420" y="93711"/>
                      <a:pt x="141540" y="937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851;p35"/>
              <p:cNvSpPr/>
              <p:nvPr/>
            </p:nvSpPr>
            <p:spPr>
              <a:xfrm>
                <a:off x="2745693" y="4223826"/>
                <a:ext cx="209521" cy="248740"/>
              </a:xfrm>
              <a:custGeom>
                <a:avLst/>
                <a:gdLst/>
                <a:ahLst/>
                <a:cxnLst/>
                <a:rect l="l" t="t" r="r" b="b"/>
                <a:pathLst>
                  <a:path w="279361" h="331653" extrusionOk="0">
                    <a:moveTo>
                      <a:pt x="270525" y="188904"/>
                    </a:moveTo>
                    <a:cubicBezTo>
                      <a:pt x="275406" y="188904"/>
                      <a:pt x="279361" y="184949"/>
                      <a:pt x="279361" y="180068"/>
                    </a:cubicBezTo>
                    <a:lnTo>
                      <a:pt x="279361" y="8837"/>
                    </a:lnTo>
                    <a:cubicBezTo>
                      <a:pt x="279361" y="3955"/>
                      <a:pt x="275406" y="0"/>
                      <a:pt x="270525" y="0"/>
                    </a:cubicBez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lnTo>
                      <a:pt x="0" y="322817"/>
                    </a:lnTo>
                    <a:cubicBezTo>
                      <a:pt x="0" y="327698"/>
                      <a:pt x="3955" y="331653"/>
                      <a:pt x="8837" y="331653"/>
                    </a:cubicBezTo>
                    <a:lnTo>
                      <a:pt x="270525" y="331653"/>
                    </a:lnTo>
                    <a:cubicBezTo>
                      <a:pt x="275406" y="331653"/>
                      <a:pt x="279361" y="327698"/>
                      <a:pt x="279361" y="322817"/>
                    </a:cubicBezTo>
                    <a:lnTo>
                      <a:pt x="279361" y="215398"/>
                    </a:lnTo>
                    <a:cubicBezTo>
                      <a:pt x="279361" y="210517"/>
                      <a:pt x="275406" y="206561"/>
                      <a:pt x="270525" y="206561"/>
                    </a:cubicBezTo>
                    <a:cubicBezTo>
                      <a:pt x="265643" y="206561"/>
                      <a:pt x="261688" y="210517"/>
                      <a:pt x="261688" y="215398"/>
                    </a:cubicBezTo>
                    <a:lnTo>
                      <a:pt x="261688" y="313980"/>
                    </a:lnTo>
                    <a:lnTo>
                      <a:pt x="17673" y="313980"/>
                    </a:lnTo>
                    <a:lnTo>
                      <a:pt x="17673" y="17673"/>
                    </a:lnTo>
                    <a:lnTo>
                      <a:pt x="261688" y="17673"/>
                    </a:lnTo>
                    <a:lnTo>
                      <a:pt x="261688" y="180068"/>
                    </a:lnTo>
                    <a:cubicBezTo>
                      <a:pt x="261688" y="184948"/>
                      <a:pt x="265643" y="188904"/>
                      <a:pt x="270525" y="1889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852;p35"/>
              <p:cNvSpPr/>
              <p:nvPr/>
            </p:nvSpPr>
            <p:spPr>
              <a:xfrm>
                <a:off x="2559138" y="4020129"/>
                <a:ext cx="153158" cy="248740"/>
              </a:xfrm>
              <a:custGeom>
                <a:avLst/>
                <a:gdLst/>
                <a:ahLst/>
                <a:cxnLst/>
                <a:rect l="l" t="t" r="r" b="b"/>
                <a:pathLst>
                  <a:path w="204211" h="331653" extrusionOk="0">
                    <a:moveTo>
                      <a:pt x="8837" y="17673"/>
                    </a:moveTo>
                    <a:lnTo>
                      <a:pt x="186539" y="17673"/>
                    </a:lnTo>
                    <a:lnTo>
                      <a:pt x="186539" y="313980"/>
                    </a:lnTo>
                    <a:lnTo>
                      <a:pt x="157521" y="313980"/>
                    </a:lnTo>
                    <a:cubicBezTo>
                      <a:pt x="152640" y="313980"/>
                      <a:pt x="148685" y="317935"/>
                      <a:pt x="148685" y="322817"/>
                    </a:cubicBezTo>
                    <a:cubicBezTo>
                      <a:pt x="148685" y="327698"/>
                      <a:pt x="152640" y="331653"/>
                      <a:pt x="157521" y="331653"/>
                    </a:cubicBezTo>
                    <a:lnTo>
                      <a:pt x="195375" y="331653"/>
                    </a:lnTo>
                    <a:cubicBezTo>
                      <a:pt x="200257" y="331653"/>
                      <a:pt x="204212" y="327698"/>
                      <a:pt x="204212" y="322817"/>
                    </a:cubicBezTo>
                    <a:lnTo>
                      <a:pt x="204212" y="8837"/>
                    </a:lnTo>
                    <a:cubicBezTo>
                      <a:pt x="204212" y="3955"/>
                      <a:pt x="200257" y="0"/>
                      <a:pt x="195375" y="0"/>
                    </a:cubicBez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6" y="17673"/>
                      <a:pt x="8837" y="17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853;p35"/>
              <p:cNvSpPr/>
              <p:nvPr/>
            </p:nvSpPr>
            <p:spPr>
              <a:xfrm>
                <a:off x="2502777" y="4020129"/>
                <a:ext cx="154632" cy="248740"/>
              </a:xfrm>
              <a:custGeom>
                <a:avLst/>
                <a:gdLst/>
                <a:ahLst/>
                <a:cxnLst/>
                <a:rect l="l" t="t" r="r" b="b"/>
                <a:pathLst>
                  <a:path w="206176" h="331653" extrusionOk="0">
                    <a:moveTo>
                      <a:pt x="206176" y="322817"/>
                    </a:moveTo>
                    <a:cubicBezTo>
                      <a:pt x="206176" y="317935"/>
                      <a:pt x="202221" y="313980"/>
                      <a:pt x="197339" y="313980"/>
                    </a:cubicBezTo>
                    <a:lnTo>
                      <a:pt x="17673" y="313980"/>
                    </a:lnTo>
                    <a:lnTo>
                      <a:pt x="17673" y="17673"/>
                    </a:lnTo>
                    <a:lnTo>
                      <a:pt x="48656" y="17673"/>
                    </a:lnTo>
                    <a:cubicBezTo>
                      <a:pt x="53537" y="17673"/>
                      <a:pt x="57493" y="13718"/>
                      <a:pt x="57493" y="8837"/>
                    </a:cubicBezTo>
                    <a:cubicBezTo>
                      <a:pt x="57493" y="3955"/>
                      <a:pt x="53536" y="0"/>
                      <a:pt x="48656" y="0"/>
                    </a:cubicBez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lnTo>
                      <a:pt x="0" y="322817"/>
                    </a:lnTo>
                    <a:cubicBezTo>
                      <a:pt x="0" y="327698"/>
                      <a:pt x="3955" y="331653"/>
                      <a:pt x="8837" y="331653"/>
                    </a:cubicBezTo>
                    <a:lnTo>
                      <a:pt x="197339" y="331653"/>
                    </a:lnTo>
                    <a:cubicBezTo>
                      <a:pt x="202221" y="331653"/>
                      <a:pt x="206176" y="327698"/>
                      <a:pt x="206176" y="3228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854;p35"/>
              <p:cNvSpPr/>
              <p:nvPr/>
            </p:nvSpPr>
            <p:spPr>
              <a:xfrm>
                <a:off x="2634274" y="4303497"/>
                <a:ext cx="91672" cy="29743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39658" extrusionOk="0">
                    <a:moveTo>
                      <a:pt x="113393" y="0"/>
                    </a:moveTo>
                    <a:lnTo>
                      <a:pt x="30825" y="0"/>
                    </a:lnTo>
                    <a:cubicBezTo>
                      <a:pt x="28482" y="0"/>
                      <a:pt x="26235" y="931"/>
                      <a:pt x="24577" y="2587"/>
                    </a:cubicBezTo>
                    <a:lnTo>
                      <a:pt x="2589" y="24574"/>
                    </a:lnTo>
                    <a:cubicBezTo>
                      <a:pt x="-863" y="28025"/>
                      <a:pt x="-863" y="33621"/>
                      <a:pt x="2588" y="37070"/>
                    </a:cubicBezTo>
                    <a:cubicBezTo>
                      <a:pt x="4314" y="38797"/>
                      <a:pt x="6575" y="39659"/>
                      <a:pt x="8837" y="39659"/>
                    </a:cubicBezTo>
                    <a:cubicBezTo>
                      <a:pt x="11098" y="39659"/>
                      <a:pt x="13361" y="38797"/>
                      <a:pt x="15086" y="37072"/>
                    </a:cubicBezTo>
                    <a:lnTo>
                      <a:pt x="34486" y="17672"/>
                    </a:lnTo>
                    <a:lnTo>
                      <a:pt x="113394" y="17672"/>
                    </a:lnTo>
                    <a:cubicBezTo>
                      <a:pt x="118275" y="17672"/>
                      <a:pt x="122231" y="13717"/>
                      <a:pt x="122231" y="8835"/>
                    </a:cubicBezTo>
                    <a:cubicBezTo>
                      <a:pt x="122231" y="3954"/>
                      <a:pt x="118273" y="0"/>
                      <a:pt x="1133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855;p35"/>
              <p:cNvSpPr/>
              <p:nvPr/>
            </p:nvSpPr>
            <p:spPr>
              <a:xfrm>
                <a:off x="2704746" y="4323036"/>
                <a:ext cx="21199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28266" h="17673" extrusionOk="0">
                    <a:moveTo>
                      <a:pt x="19430" y="0"/>
                    </a:move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lnTo>
                      <a:pt x="19430" y="17673"/>
                    </a:lnTo>
                    <a:cubicBezTo>
                      <a:pt x="24311" y="17673"/>
                      <a:pt x="28267" y="13718"/>
                      <a:pt x="28267" y="8837"/>
                    </a:cubicBezTo>
                    <a:cubicBezTo>
                      <a:pt x="28267" y="3955"/>
                      <a:pt x="24310" y="0"/>
                      <a:pt x="19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856;p35"/>
              <p:cNvSpPr/>
              <p:nvPr/>
            </p:nvSpPr>
            <p:spPr>
              <a:xfrm>
                <a:off x="2661517" y="4323036"/>
                <a:ext cx="37433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49910" h="17673" extrusionOk="0">
                    <a:moveTo>
                      <a:pt x="41074" y="0"/>
                    </a:move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lnTo>
                      <a:pt x="41074" y="17673"/>
                    </a:lnTo>
                    <a:cubicBezTo>
                      <a:pt x="45955" y="17673"/>
                      <a:pt x="49911" y="13718"/>
                      <a:pt x="49911" y="8837"/>
                    </a:cubicBezTo>
                    <a:cubicBezTo>
                      <a:pt x="49911" y="3955"/>
                      <a:pt x="45955" y="0"/>
                      <a:pt x="4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857;p35"/>
              <p:cNvSpPr/>
              <p:nvPr/>
            </p:nvSpPr>
            <p:spPr>
              <a:xfrm>
                <a:off x="2704746" y="4344471"/>
                <a:ext cx="21199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28266" h="17673" extrusionOk="0">
                    <a:moveTo>
                      <a:pt x="19430" y="0"/>
                    </a:move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lnTo>
                      <a:pt x="19430" y="17673"/>
                    </a:lnTo>
                    <a:cubicBezTo>
                      <a:pt x="24311" y="17673"/>
                      <a:pt x="28267" y="13718"/>
                      <a:pt x="28267" y="8837"/>
                    </a:cubicBezTo>
                    <a:cubicBezTo>
                      <a:pt x="28267" y="3955"/>
                      <a:pt x="24310" y="0"/>
                      <a:pt x="194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858;p35"/>
              <p:cNvSpPr/>
              <p:nvPr/>
            </p:nvSpPr>
            <p:spPr>
              <a:xfrm>
                <a:off x="2661517" y="4344471"/>
                <a:ext cx="37433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49910" h="17673" extrusionOk="0">
                    <a:moveTo>
                      <a:pt x="41074" y="0"/>
                    </a:move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lnTo>
                      <a:pt x="41074" y="17673"/>
                    </a:lnTo>
                    <a:cubicBezTo>
                      <a:pt x="45955" y="17673"/>
                      <a:pt x="49911" y="13718"/>
                      <a:pt x="49911" y="8837"/>
                    </a:cubicBezTo>
                    <a:cubicBezTo>
                      <a:pt x="49911" y="3955"/>
                      <a:pt x="45955" y="0"/>
                      <a:pt x="410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1859;p35"/>
              <p:cNvSpPr/>
              <p:nvPr/>
            </p:nvSpPr>
            <p:spPr>
              <a:xfrm>
                <a:off x="2732046" y="4134969"/>
                <a:ext cx="91671" cy="29743"/>
              </a:xfrm>
              <a:custGeom>
                <a:avLst/>
                <a:gdLst/>
                <a:ahLst/>
                <a:cxnLst/>
                <a:rect l="l" t="t" r="r" b="b"/>
                <a:pathLst>
                  <a:path w="122228" h="39658" extrusionOk="0">
                    <a:moveTo>
                      <a:pt x="8837" y="39659"/>
                    </a:moveTo>
                    <a:lnTo>
                      <a:pt x="91404" y="39659"/>
                    </a:lnTo>
                    <a:cubicBezTo>
                      <a:pt x="93748" y="39659"/>
                      <a:pt x="95995" y="38728"/>
                      <a:pt x="97653" y="37072"/>
                    </a:cubicBezTo>
                    <a:lnTo>
                      <a:pt x="119640" y="15085"/>
                    </a:lnTo>
                    <a:cubicBezTo>
                      <a:pt x="123091" y="11633"/>
                      <a:pt x="123091" y="6038"/>
                      <a:pt x="119640" y="2587"/>
                    </a:cubicBezTo>
                    <a:cubicBezTo>
                      <a:pt x="116188" y="-862"/>
                      <a:pt x="110594" y="-862"/>
                      <a:pt x="107143" y="2587"/>
                    </a:cubicBezTo>
                    <a:lnTo>
                      <a:pt x="87745" y="21987"/>
                    </a:lnTo>
                    <a:lnTo>
                      <a:pt x="8837" y="21987"/>
                    </a:lnTo>
                    <a:cubicBezTo>
                      <a:pt x="3955" y="21987"/>
                      <a:pt x="0" y="25942"/>
                      <a:pt x="0" y="30823"/>
                    </a:cubicBezTo>
                    <a:cubicBezTo>
                      <a:pt x="0" y="35705"/>
                      <a:pt x="3956" y="39659"/>
                      <a:pt x="8837" y="396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1860;p35"/>
              <p:cNvSpPr/>
              <p:nvPr/>
            </p:nvSpPr>
            <p:spPr>
              <a:xfrm>
                <a:off x="2732046" y="4194765"/>
                <a:ext cx="21199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28266" h="17673" extrusionOk="0">
                    <a:moveTo>
                      <a:pt x="28267" y="8837"/>
                    </a:moveTo>
                    <a:cubicBezTo>
                      <a:pt x="28267" y="3955"/>
                      <a:pt x="24311" y="0"/>
                      <a:pt x="19430" y="0"/>
                    </a:cubicBez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lnTo>
                      <a:pt x="19430" y="17673"/>
                    </a:lnTo>
                    <a:cubicBezTo>
                      <a:pt x="24311" y="17673"/>
                      <a:pt x="28267" y="13718"/>
                      <a:pt x="28267" y="88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1861;p35"/>
              <p:cNvSpPr/>
              <p:nvPr/>
            </p:nvSpPr>
            <p:spPr>
              <a:xfrm>
                <a:off x="2759041" y="4194765"/>
                <a:ext cx="37433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17673" extrusionOk="0">
                    <a:moveTo>
                      <a:pt x="41075" y="0"/>
                    </a:move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lnTo>
                      <a:pt x="41075" y="17673"/>
                    </a:lnTo>
                    <a:cubicBezTo>
                      <a:pt x="45957" y="17673"/>
                      <a:pt x="49912" y="13718"/>
                      <a:pt x="49912" y="8837"/>
                    </a:cubicBezTo>
                    <a:cubicBezTo>
                      <a:pt x="49912" y="3955"/>
                      <a:pt x="45957" y="0"/>
                      <a:pt x="41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1862;p35"/>
              <p:cNvSpPr/>
              <p:nvPr/>
            </p:nvSpPr>
            <p:spPr>
              <a:xfrm>
                <a:off x="2732046" y="4173330"/>
                <a:ext cx="21199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28266" h="17673" extrusionOk="0">
                    <a:moveTo>
                      <a:pt x="8837" y="17673"/>
                    </a:moveTo>
                    <a:lnTo>
                      <a:pt x="19430" y="17673"/>
                    </a:lnTo>
                    <a:cubicBezTo>
                      <a:pt x="24311" y="17673"/>
                      <a:pt x="28267" y="13718"/>
                      <a:pt x="28267" y="8837"/>
                    </a:cubicBezTo>
                    <a:cubicBezTo>
                      <a:pt x="28267" y="3955"/>
                      <a:pt x="24311" y="0"/>
                      <a:pt x="19430" y="0"/>
                    </a:cubicBez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6" y="17673"/>
                      <a:pt x="8837" y="17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1863;p35"/>
              <p:cNvSpPr/>
              <p:nvPr/>
            </p:nvSpPr>
            <p:spPr>
              <a:xfrm>
                <a:off x="2759041" y="4173330"/>
                <a:ext cx="37433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49911" h="17673" extrusionOk="0">
                    <a:moveTo>
                      <a:pt x="41075" y="0"/>
                    </a:move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lnTo>
                      <a:pt x="41075" y="17673"/>
                    </a:lnTo>
                    <a:cubicBezTo>
                      <a:pt x="45957" y="17673"/>
                      <a:pt x="49912" y="13718"/>
                      <a:pt x="49912" y="8837"/>
                    </a:cubicBezTo>
                    <a:cubicBezTo>
                      <a:pt x="49912" y="3955"/>
                      <a:pt x="45957" y="0"/>
                      <a:pt x="410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" name="Google Shape;1955;p35"/>
            <p:cNvGrpSpPr/>
            <p:nvPr/>
          </p:nvGrpSpPr>
          <p:grpSpPr>
            <a:xfrm>
              <a:off x="1483265" y="1163640"/>
              <a:ext cx="540000" cy="540000"/>
              <a:chOff x="2502777" y="3349568"/>
              <a:chExt cx="452438" cy="452438"/>
            </a:xfrm>
          </p:grpSpPr>
          <p:sp>
            <p:nvSpPr>
              <p:cNvPr id="67" name="Google Shape;1956;p35"/>
              <p:cNvSpPr/>
              <p:nvPr/>
            </p:nvSpPr>
            <p:spPr>
              <a:xfrm>
                <a:off x="2722368" y="3410246"/>
                <a:ext cx="13255" cy="26321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5094" extrusionOk="0">
                    <a:moveTo>
                      <a:pt x="8837" y="35095"/>
                    </a:moveTo>
                    <a:cubicBezTo>
                      <a:pt x="13717" y="35095"/>
                      <a:pt x="17673" y="31139"/>
                      <a:pt x="17673" y="26258"/>
                    </a:cubicBezTo>
                    <a:lnTo>
                      <a:pt x="17673" y="8837"/>
                    </a:lnTo>
                    <a:cubicBezTo>
                      <a:pt x="17673" y="3955"/>
                      <a:pt x="13717" y="0"/>
                      <a:pt x="8837" y="0"/>
                    </a:cubicBezTo>
                    <a:cubicBezTo>
                      <a:pt x="3956" y="0"/>
                      <a:pt x="0" y="3955"/>
                      <a:pt x="0" y="8837"/>
                    </a:cubicBezTo>
                    <a:lnTo>
                      <a:pt x="0" y="26258"/>
                    </a:lnTo>
                    <a:cubicBezTo>
                      <a:pt x="0" y="31139"/>
                      <a:pt x="3956" y="35095"/>
                      <a:pt x="8837" y="350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1957;p35"/>
              <p:cNvSpPr/>
              <p:nvPr/>
            </p:nvSpPr>
            <p:spPr>
              <a:xfrm>
                <a:off x="2810539" y="3511482"/>
                <a:ext cx="26321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35094" h="17673" extrusionOk="0">
                    <a:moveTo>
                      <a:pt x="26258" y="17673"/>
                    </a:moveTo>
                    <a:cubicBezTo>
                      <a:pt x="31139" y="17673"/>
                      <a:pt x="35095" y="13718"/>
                      <a:pt x="35095" y="8837"/>
                    </a:cubicBezTo>
                    <a:cubicBezTo>
                      <a:pt x="35095" y="3955"/>
                      <a:pt x="31139" y="0"/>
                      <a:pt x="26258" y="0"/>
                    </a:cubicBezTo>
                    <a:lnTo>
                      <a:pt x="8837" y="0"/>
                    </a:lnTo>
                    <a:cubicBezTo>
                      <a:pt x="3955" y="0"/>
                      <a:pt x="0" y="3955"/>
                      <a:pt x="0" y="8837"/>
                    </a:cubicBezTo>
                    <a:cubicBezTo>
                      <a:pt x="0" y="13718"/>
                      <a:pt x="3955" y="17673"/>
                      <a:pt x="8837" y="17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1958;p35"/>
              <p:cNvSpPr/>
              <p:nvPr/>
            </p:nvSpPr>
            <p:spPr>
              <a:xfrm>
                <a:off x="2722368" y="3599653"/>
                <a:ext cx="13255" cy="26321"/>
              </a:xfrm>
              <a:custGeom>
                <a:avLst/>
                <a:gdLst/>
                <a:ahLst/>
                <a:cxnLst/>
                <a:rect l="l" t="t" r="r" b="b"/>
                <a:pathLst>
                  <a:path w="17673" h="35094" extrusionOk="0">
                    <a:moveTo>
                      <a:pt x="0" y="26258"/>
                    </a:moveTo>
                    <a:cubicBezTo>
                      <a:pt x="0" y="31139"/>
                      <a:pt x="3956" y="35095"/>
                      <a:pt x="8837" y="35095"/>
                    </a:cubicBezTo>
                    <a:cubicBezTo>
                      <a:pt x="13717" y="35095"/>
                      <a:pt x="17673" y="31139"/>
                      <a:pt x="17673" y="26258"/>
                    </a:cubicBezTo>
                    <a:lnTo>
                      <a:pt x="17673" y="8837"/>
                    </a:lnTo>
                    <a:cubicBezTo>
                      <a:pt x="17673" y="3955"/>
                      <a:pt x="13717" y="0"/>
                      <a:pt x="8837" y="0"/>
                    </a:cubicBezTo>
                    <a:cubicBezTo>
                      <a:pt x="3956" y="0"/>
                      <a:pt x="0" y="3955"/>
                      <a:pt x="0" y="88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1959;p35"/>
              <p:cNvSpPr/>
              <p:nvPr/>
            </p:nvSpPr>
            <p:spPr>
              <a:xfrm>
                <a:off x="2621131" y="3511482"/>
                <a:ext cx="26321" cy="13255"/>
              </a:xfrm>
              <a:custGeom>
                <a:avLst/>
                <a:gdLst/>
                <a:ahLst/>
                <a:cxnLst/>
                <a:rect l="l" t="t" r="r" b="b"/>
                <a:pathLst>
                  <a:path w="35094" h="17673" extrusionOk="0">
                    <a:moveTo>
                      <a:pt x="26258" y="17673"/>
                    </a:moveTo>
                    <a:cubicBezTo>
                      <a:pt x="31138" y="17673"/>
                      <a:pt x="35095" y="13718"/>
                      <a:pt x="35095" y="8837"/>
                    </a:cubicBezTo>
                    <a:cubicBezTo>
                      <a:pt x="35095" y="3955"/>
                      <a:pt x="31138" y="0"/>
                      <a:pt x="26258" y="0"/>
                    </a:cubicBezTo>
                    <a:lnTo>
                      <a:pt x="8837" y="0"/>
                    </a:lnTo>
                    <a:cubicBezTo>
                      <a:pt x="3956" y="0"/>
                      <a:pt x="0" y="3955"/>
                      <a:pt x="0" y="8837"/>
                    </a:cubicBezTo>
                    <a:cubicBezTo>
                      <a:pt x="0" y="13718"/>
                      <a:pt x="3956" y="17673"/>
                      <a:pt x="8837" y="17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1960;p35"/>
              <p:cNvSpPr/>
              <p:nvPr/>
            </p:nvSpPr>
            <p:spPr>
              <a:xfrm>
                <a:off x="2722368" y="3453375"/>
                <a:ext cx="47370" cy="71361"/>
              </a:xfrm>
              <a:custGeom>
                <a:avLst/>
                <a:gdLst/>
                <a:ahLst/>
                <a:cxnLst/>
                <a:rect l="l" t="t" r="r" b="b"/>
                <a:pathLst>
                  <a:path w="63160" h="95148" extrusionOk="0">
                    <a:moveTo>
                      <a:pt x="0" y="86312"/>
                    </a:moveTo>
                    <a:cubicBezTo>
                      <a:pt x="0" y="91193"/>
                      <a:pt x="3956" y="95149"/>
                      <a:pt x="8837" y="95149"/>
                    </a:cubicBezTo>
                    <a:lnTo>
                      <a:pt x="54324" y="95149"/>
                    </a:lnTo>
                    <a:cubicBezTo>
                      <a:pt x="59206" y="95149"/>
                      <a:pt x="63161" y="91193"/>
                      <a:pt x="63161" y="86312"/>
                    </a:cubicBezTo>
                    <a:cubicBezTo>
                      <a:pt x="63161" y="81431"/>
                      <a:pt x="59206" y="77475"/>
                      <a:pt x="54324" y="77475"/>
                    </a:cubicBezTo>
                    <a:lnTo>
                      <a:pt x="17675" y="77475"/>
                    </a:lnTo>
                    <a:lnTo>
                      <a:pt x="17675" y="8837"/>
                    </a:lnTo>
                    <a:cubicBezTo>
                      <a:pt x="17675" y="3955"/>
                      <a:pt x="13718" y="0"/>
                      <a:pt x="8838" y="0"/>
                    </a:cubicBezTo>
                    <a:cubicBezTo>
                      <a:pt x="3958" y="0"/>
                      <a:pt x="1" y="3955"/>
                      <a:pt x="1" y="8837"/>
                    </a:cubicBezTo>
                    <a:lnTo>
                      <a:pt x="1" y="863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1961;p35"/>
              <p:cNvSpPr/>
              <p:nvPr/>
            </p:nvSpPr>
            <p:spPr>
              <a:xfrm>
                <a:off x="2502777" y="3725012"/>
                <a:ext cx="452438" cy="76995"/>
              </a:xfrm>
              <a:custGeom>
                <a:avLst/>
                <a:gdLst/>
                <a:ahLst/>
                <a:cxnLst/>
                <a:rect l="l" t="t" r="r" b="b"/>
                <a:pathLst>
                  <a:path w="603250" h="102660" extrusionOk="0">
                    <a:moveTo>
                      <a:pt x="586519" y="0"/>
                    </a:moveTo>
                    <a:lnTo>
                      <a:pt x="517323" y="0"/>
                    </a:lnTo>
                    <a:cubicBezTo>
                      <a:pt x="508098" y="0"/>
                      <a:pt x="500593" y="7505"/>
                      <a:pt x="500593" y="16731"/>
                    </a:cubicBezTo>
                    <a:lnTo>
                      <a:pt x="500593" y="42491"/>
                    </a:lnTo>
                    <a:lnTo>
                      <a:pt x="446828" y="42491"/>
                    </a:lnTo>
                    <a:lnTo>
                      <a:pt x="421996" y="22165"/>
                    </a:lnTo>
                    <a:cubicBezTo>
                      <a:pt x="418218" y="19074"/>
                      <a:pt x="412650" y="19629"/>
                      <a:pt x="409560" y="23405"/>
                    </a:cubicBezTo>
                    <a:cubicBezTo>
                      <a:pt x="406468" y="27183"/>
                      <a:pt x="407024" y="32750"/>
                      <a:pt x="410800" y="35842"/>
                    </a:cubicBezTo>
                    <a:lnTo>
                      <a:pt x="418925" y="42493"/>
                    </a:lnTo>
                    <a:lnTo>
                      <a:pt x="352954" y="42493"/>
                    </a:lnTo>
                    <a:lnTo>
                      <a:pt x="352954" y="16731"/>
                    </a:lnTo>
                    <a:cubicBezTo>
                      <a:pt x="352954" y="7505"/>
                      <a:pt x="345449" y="0"/>
                      <a:pt x="336224" y="0"/>
                    </a:cubicBezTo>
                    <a:lnTo>
                      <a:pt x="267028" y="0"/>
                    </a:lnTo>
                    <a:cubicBezTo>
                      <a:pt x="257802" y="0"/>
                      <a:pt x="250296" y="7505"/>
                      <a:pt x="250296" y="16731"/>
                    </a:cubicBezTo>
                    <a:lnTo>
                      <a:pt x="250296" y="42491"/>
                    </a:lnTo>
                    <a:lnTo>
                      <a:pt x="190008" y="42491"/>
                    </a:lnTo>
                    <a:lnTo>
                      <a:pt x="165175" y="22165"/>
                    </a:lnTo>
                    <a:cubicBezTo>
                      <a:pt x="161396" y="19074"/>
                      <a:pt x="155829" y="19629"/>
                      <a:pt x="152740" y="23407"/>
                    </a:cubicBezTo>
                    <a:cubicBezTo>
                      <a:pt x="149648" y="27183"/>
                      <a:pt x="150205" y="32750"/>
                      <a:pt x="153981" y="35842"/>
                    </a:cubicBezTo>
                    <a:lnTo>
                      <a:pt x="162106" y="42493"/>
                    </a:lnTo>
                    <a:lnTo>
                      <a:pt x="102659" y="42493"/>
                    </a:lnTo>
                    <a:lnTo>
                      <a:pt x="102659" y="16731"/>
                    </a:lnTo>
                    <a:cubicBezTo>
                      <a:pt x="102659" y="7505"/>
                      <a:pt x="95153" y="0"/>
                      <a:pt x="85928" y="0"/>
                    </a:cubicBezTo>
                    <a:lnTo>
                      <a:pt x="16731" y="0"/>
                    </a:lnTo>
                    <a:cubicBezTo>
                      <a:pt x="7505" y="0"/>
                      <a:pt x="0" y="7505"/>
                      <a:pt x="0" y="16731"/>
                    </a:cubicBezTo>
                    <a:lnTo>
                      <a:pt x="0" y="85927"/>
                    </a:lnTo>
                    <a:cubicBezTo>
                      <a:pt x="0" y="95152"/>
                      <a:pt x="7505" y="102659"/>
                      <a:pt x="16731" y="102659"/>
                    </a:cubicBezTo>
                    <a:lnTo>
                      <a:pt x="85927" y="102659"/>
                    </a:lnTo>
                    <a:cubicBezTo>
                      <a:pt x="95152" y="102659"/>
                      <a:pt x="102657" y="95152"/>
                      <a:pt x="102657" y="85927"/>
                    </a:cubicBezTo>
                    <a:lnTo>
                      <a:pt x="102657" y="60166"/>
                    </a:lnTo>
                    <a:lnTo>
                      <a:pt x="162106" y="60166"/>
                    </a:lnTo>
                    <a:lnTo>
                      <a:pt x="153980" y="66818"/>
                    </a:lnTo>
                    <a:cubicBezTo>
                      <a:pt x="150202" y="69910"/>
                      <a:pt x="149647" y="75477"/>
                      <a:pt x="152739" y="79254"/>
                    </a:cubicBezTo>
                    <a:cubicBezTo>
                      <a:pt x="154486" y="81388"/>
                      <a:pt x="157024" y="82493"/>
                      <a:pt x="159582" y="82493"/>
                    </a:cubicBezTo>
                    <a:cubicBezTo>
                      <a:pt x="161551" y="82493"/>
                      <a:pt x="163533" y="81838"/>
                      <a:pt x="165174" y="80495"/>
                    </a:cubicBezTo>
                    <a:lnTo>
                      <a:pt x="190007" y="60167"/>
                    </a:lnTo>
                    <a:lnTo>
                      <a:pt x="250295" y="60167"/>
                    </a:lnTo>
                    <a:lnTo>
                      <a:pt x="250295" y="85928"/>
                    </a:lnTo>
                    <a:cubicBezTo>
                      <a:pt x="250295" y="95153"/>
                      <a:pt x="257801" y="102660"/>
                      <a:pt x="267027" y="102660"/>
                    </a:cubicBezTo>
                    <a:lnTo>
                      <a:pt x="336222" y="102660"/>
                    </a:lnTo>
                    <a:cubicBezTo>
                      <a:pt x="345448" y="102660"/>
                      <a:pt x="352953" y="95153"/>
                      <a:pt x="352953" y="85928"/>
                    </a:cubicBezTo>
                    <a:lnTo>
                      <a:pt x="352953" y="60167"/>
                    </a:lnTo>
                    <a:lnTo>
                      <a:pt x="418924" y="60167"/>
                    </a:lnTo>
                    <a:lnTo>
                      <a:pt x="410798" y="66819"/>
                    </a:lnTo>
                    <a:cubicBezTo>
                      <a:pt x="407022" y="69911"/>
                      <a:pt x="406466" y="75479"/>
                      <a:pt x="409557" y="79256"/>
                    </a:cubicBezTo>
                    <a:cubicBezTo>
                      <a:pt x="411305" y="81390"/>
                      <a:pt x="413842" y="82494"/>
                      <a:pt x="416400" y="82494"/>
                    </a:cubicBezTo>
                    <a:cubicBezTo>
                      <a:pt x="418370" y="82494"/>
                      <a:pt x="420351" y="81839"/>
                      <a:pt x="421993" y="80496"/>
                    </a:cubicBezTo>
                    <a:lnTo>
                      <a:pt x="446826" y="60168"/>
                    </a:lnTo>
                    <a:lnTo>
                      <a:pt x="500590" y="60168"/>
                    </a:lnTo>
                    <a:lnTo>
                      <a:pt x="500590" y="85929"/>
                    </a:lnTo>
                    <a:cubicBezTo>
                      <a:pt x="500590" y="95154"/>
                      <a:pt x="508096" y="102661"/>
                      <a:pt x="517321" y="102661"/>
                    </a:cubicBezTo>
                    <a:lnTo>
                      <a:pt x="534253" y="102661"/>
                    </a:lnTo>
                    <a:cubicBezTo>
                      <a:pt x="539135" y="102661"/>
                      <a:pt x="543090" y="98706"/>
                      <a:pt x="543090" y="93824"/>
                    </a:cubicBezTo>
                    <a:cubicBezTo>
                      <a:pt x="543090" y="88943"/>
                      <a:pt x="539135" y="84988"/>
                      <a:pt x="534253" y="84988"/>
                    </a:cubicBezTo>
                    <a:lnTo>
                      <a:pt x="518264" y="84988"/>
                    </a:lnTo>
                    <a:lnTo>
                      <a:pt x="518264" y="17676"/>
                    </a:lnTo>
                    <a:lnTo>
                      <a:pt x="585577" y="17676"/>
                    </a:lnTo>
                    <a:lnTo>
                      <a:pt x="585577" y="84985"/>
                    </a:lnTo>
                    <a:lnTo>
                      <a:pt x="569588" y="84985"/>
                    </a:lnTo>
                    <a:cubicBezTo>
                      <a:pt x="564707" y="84985"/>
                      <a:pt x="560752" y="88940"/>
                      <a:pt x="560752" y="93822"/>
                    </a:cubicBezTo>
                    <a:cubicBezTo>
                      <a:pt x="560752" y="98703"/>
                      <a:pt x="564707" y="102659"/>
                      <a:pt x="569588" y="102659"/>
                    </a:cubicBezTo>
                    <a:lnTo>
                      <a:pt x="586519" y="102659"/>
                    </a:lnTo>
                    <a:cubicBezTo>
                      <a:pt x="595745" y="102659"/>
                      <a:pt x="603250" y="95152"/>
                      <a:pt x="603250" y="85927"/>
                    </a:cubicBezTo>
                    <a:lnTo>
                      <a:pt x="603250" y="16731"/>
                    </a:lnTo>
                    <a:cubicBezTo>
                      <a:pt x="603250" y="7505"/>
                      <a:pt x="595745" y="0"/>
                      <a:pt x="586519" y="0"/>
                    </a:cubicBezTo>
                    <a:close/>
                    <a:moveTo>
                      <a:pt x="84985" y="84985"/>
                    </a:moveTo>
                    <a:lnTo>
                      <a:pt x="17673" y="84985"/>
                    </a:lnTo>
                    <a:lnTo>
                      <a:pt x="17673" y="17673"/>
                    </a:lnTo>
                    <a:lnTo>
                      <a:pt x="84985" y="17673"/>
                    </a:lnTo>
                    <a:close/>
                    <a:moveTo>
                      <a:pt x="335281" y="84985"/>
                    </a:moveTo>
                    <a:lnTo>
                      <a:pt x="267969" y="84985"/>
                    </a:lnTo>
                    <a:lnTo>
                      <a:pt x="267969" y="17673"/>
                    </a:lnTo>
                    <a:lnTo>
                      <a:pt x="335281" y="176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1962;p35"/>
              <p:cNvSpPr/>
              <p:nvPr/>
            </p:nvSpPr>
            <p:spPr>
              <a:xfrm>
                <a:off x="2594902" y="3384015"/>
                <a:ext cx="268189" cy="268188"/>
              </a:xfrm>
              <a:custGeom>
                <a:avLst/>
                <a:gdLst/>
                <a:ahLst/>
                <a:cxnLst/>
                <a:rect l="l" t="t" r="r" b="b"/>
                <a:pathLst>
                  <a:path w="357585" h="357584" extrusionOk="0">
                    <a:moveTo>
                      <a:pt x="27556" y="256890"/>
                    </a:moveTo>
                    <a:cubicBezTo>
                      <a:pt x="23344" y="259356"/>
                      <a:pt x="21929" y="264769"/>
                      <a:pt x="24394" y="268981"/>
                    </a:cubicBezTo>
                    <a:cubicBezTo>
                      <a:pt x="39889" y="295452"/>
                      <a:pt x="62064" y="317643"/>
                      <a:pt x="88523" y="333151"/>
                    </a:cubicBezTo>
                    <a:cubicBezTo>
                      <a:pt x="115796" y="349136"/>
                      <a:pt x="147010" y="357585"/>
                      <a:pt x="178793" y="357585"/>
                    </a:cubicBezTo>
                    <a:cubicBezTo>
                      <a:pt x="277380" y="357585"/>
                      <a:pt x="357586" y="277380"/>
                      <a:pt x="357586" y="178793"/>
                    </a:cubicBezTo>
                    <a:cubicBezTo>
                      <a:pt x="357586" y="80206"/>
                      <a:pt x="277380" y="0"/>
                      <a:pt x="178792" y="0"/>
                    </a:cubicBezTo>
                    <a:cubicBezTo>
                      <a:pt x="80205" y="0"/>
                      <a:pt x="0" y="80205"/>
                      <a:pt x="0" y="178792"/>
                    </a:cubicBezTo>
                    <a:cubicBezTo>
                      <a:pt x="0" y="198029"/>
                      <a:pt x="3048" y="216976"/>
                      <a:pt x="9062" y="235107"/>
                    </a:cubicBezTo>
                    <a:cubicBezTo>
                      <a:pt x="10598" y="239740"/>
                      <a:pt x="15596" y="242250"/>
                      <a:pt x="20230" y="240713"/>
                    </a:cubicBezTo>
                    <a:cubicBezTo>
                      <a:pt x="24863" y="239176"/>
                      <a:pt x="27372" y="234175"/>
                      <a:pt x="25836" y="229545"/>
                    </a:cubicBezTo>
                    <a:cubicBezTo>
                      <a:pt x="20420" y="213211"/>
                      <a:pt x="17673" y="196136"/>
                      <a:pt x="17673" y="178793"/>
                    </a:cubicBezTo>
                    <a:cubicBezTo>
                      <a:pt x="17673" y="89953"/>
                      <a:pt x="89951" y="17675"/>
                      <a:pt x="178792" y="17675"/>
                    </a:cubicBezTo>
                    <a:cubicBezTo>
                      <a:pt x="267633" y="17675"/>
                      <a:pt x="339911" y="89953"/>
                      <a:pt x="339911" y="178793"/>
                    </a:cubicBezTo>
                    <a:cubicBezTo>
                      <a:pt x="339911" y="267633"/>
                      <a:pt x="267633" y="339911"/>
                      <a:pt x="178792" y="339911"/>
                    </a:cubicBezTo>
                    <a:cubicBezTo>
                      <a:pt x="150148" y="339911"/>
                      <a:pt x="122024" y="332301"/>
                      <a:pt x="97459" y="317902"/>
                    </a:cubicBezTo>
                    <a:cubicBezTo>
                      <a:pt x="73606" y="303923"/>
                      <a:pt x="53615" y="283918"/>
                      <a:pt x="39646" y="260051"/>
                    </a:cubicBezTo>
                    <a:cubicBezTo>
                      <a:pt x="37180" y="255839"/>
                      <a:pt x="31766" y="254423"/>
                      <a:pt x="27556" y="2568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1963;p35"/>
              <p:cNvSpPr/>
              <p:nvPr/>
            </p:nvSpPr>
            <p:spPr>
              <a:xfrm>
                <a:off x="2560453" y="3349568"/>
                <a:ext cx="337083" cy="337083"/>
              </a:xfrm>
              <a:custGeom>
                <a:avLst/>
                <a:gdLst/>
                <a:ahLst/>
                <a:cxnLst/>
                <a:rect l="l" t="t" r="r" b="b"/>
                <a:pathLst>
                  <a:path w="449444" h="449444" extrusionOk="0">
                    <a:moveTo>
                      <a:pt x="224722" y="449445"/>
                    </a:moveTo>
                    <a:cubicBezTo>
                      <a:pt x="348634" y="449445"/>
                      <a:pt x="449445" y="348634"/>
                      <a:pt x="449445" y="224722"/>
                    </a:cubicBezTo>
                    <a:cubicBezTo>
                      <a:pt x="449445" y="180486"/>
                      <a:pt x="436588" y="137669"/>
                      <a:pt x="412265" y="100902"/>
                    </a:cubicBezTo>
                    <a:cubicBezTo>
                      <a:pt x="409573" y="96829"/>
                      <a:pt x="404089" y="95714"/>
                      <a:pt x="400020" y="98408"/>
                    </a:cubicBezTo>
                    <a:cubicBezTo>
                      <a:pt x="395949" y="101100"/>
                      <a:pt x="394832" y="106582"/>
                      <a:pt x="397525" y="110653"/>
                    </a:cubicBezTo>
                    <a:cubicBezTo>
                      <a:pt x="419929" y="144521"/>
                      <a:pt x="431770" y="183965"/>
                      <a:pt x="431770" y="224722"/>
                    </a:cubicBezTo>
                    <a:cubicBezTo>
                      <a:pt x="431770" y="338890"/>
                      <a:pt x="338889" y="431771"/>
                      <a:pt x="224721" y="431771"/>
                    </a:cubicBezTo>
                    <a:cubicBezTo>
                      <a:pt x="110554" y="431771"/>
                      <a:pt x="17673" y="338890"/>
                      <a:pt x="17673" y="224721"/>
                    </a:cubicBezTo>
                    <a:cubicBezTo>
                      <a:pt x="17673" y="110555"/>
                      <a:pt x="110555" y="17673"/>
                      <a:pt x="224722" y="17673"/>
                    </a:cubicBezTo>
                    <a:cubicBezTo>
                      <a:pt x="253997" y="17673"/>
                      <a:pt x="282288" y="23659"/>
                      <a:pt x="308809" y="35466"/>
                    </a:cubicBezTo>
                    <a:cubicBezTo>
                      <a:pt x="334430" y="46872"/>
                      <a:pt x="357153" y="63116"/>
                      <a:pt x="376346" y="83748"/>
                    </a:cubicBezTo>
                    <a:cubicBezTo>
                      <a:pt x="379668" y="87320"/>
                      <a:pt x="385261" y="87524"/>
                      <a:pt x="388835" y="84199"/>
                    </a:cubicBezTo>
                    <a:cubicBezTo>
                      <a:pt x="392407" y="80876"/>
                      <a:pt x="392610" y="75285"/>
                      <a:pt x="389286" y="71710"/>
                    </a:cubicBezTo>
                    <a:cubicBezTo>
                      <a:pt x="368463" y="49326"/>
                      <a:pt x="343805" y="31699"/>
                      <a:pt x="315996" y="19319"/>
                    </a:cubicBezTo>
                    <a:cubicBezTo>
                      <a:pt x="287198" y="6500"/>
                      <a:pt x="256490" y="0"/>
                      <a:pt x="224722" y="0"/>
                    </a:cubicBezTo>
                    <a:cubicBezTo>
                      <a:pt x="100810" y="0"/>
                      <a:pt x="0" y="100810"/>
                      <a:pt x="0" y="224721"/>
                    </a:cubicBezTo>
                    <a:cubicBezTo>
                      <a:pt x="0" y="348633"/>
                      <a:pt x="100810" y="449445"/>
                      <a:pt x="224722" y="4494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2034;p35"/>
            <p:cNvGrpSpPr/>
            <p:nvPr/>
          </p:nvGrpSpPr>
          <p:grpSpPr>
            <a:xfrm>
              <a:off x="6791963" y="1163640"/>
              <a:ext cx="540000" cy="540000"/>
              <a:chOff x="3976750" y="2006316"/>
              <a:chExt cx="452437" cy="452437"/>
            </a:xfrm>
          </p:grpSpPr>
          <p:sp>
            <p:nvSpPr>
              <p:cNvPr id="76" name="Google Shape;2035;p35"/>
              <p:cNvSpPr/>
              <p:nvPr/>
            </p:nvSpPr>
            <p:spPr>
              <a:xfrm>
                <a:off x="4112765" y="2119067"/>
                <a:ext cx="180407" cy="226933"/>
              </a:xfrm>
              <a:custGeom>
                <a:avLst/>
                <a:gdLst/>
                <a:ahLst/>
                <a:cxnLst/>
                <a:rect l="l" t="t" r="r" b="b"/>
                <a:pathLst>
                  <a:path w="240542" h="302578" extrusionOk="0">
                    <a:moveTo>
                      <a:pt x="194953" y="83211"/>
                    </a:moveTo>
                    <a:cubicBezTo>
                      <a:pt x="199835" y="83211"/>
                      <a:pt x="203790" y="79256"/>
                      <a:pt x="203790" y="74374"/>
                    </a:cubicBezTo>
                    <a:cubicBezTo>
                      <a:pt x="203790" y="69493"/>
                      <a:pt x="199835" y="65537"/>
                      <a:pt x="194953" y="65537"/>
                    </a:cubicBezTo>
                    <a:lnTo>
                      <a:pt x="187913" y="65537"/>
                    </a:lnTo>
                    <a:cubicBezTo>
                      <a:pt x="193595" y="56445"/>
                      <a:pt x="203896" y="44208"/>
                      <a:pt x="221035" y="36609"/>
                    </a:cubicBezTo>
                    <a:cubicBezTo>
                      <a:pt x="227069" y="33932"/>
                      <a:pt x="230929" y="27922"/>
                      <a:pt x="230868" y="21298"/>
                    </a:cubicBezTo>
                    <a:cubicBezTo>
                      <a:pt x="230806" y="14689"/>
                      <a:pt x="226846" y="8766"/>
                      <a:pt x="220779" y="6209"/>
                    </a:cubicBezTo>
                    <a:cubicBezTo>
                      <a:pt x="208877" y="1194"/>
                      <a:pt x="190686" y="-1811"/>
                      <a:pt x="169354" y="10304"/>
                    </a:cubicBezTo>
                    <a:cubicBezTo>
                      <a:pt x="161143" y="3459"/>
                      <a:pt x="152677" y="0"/>
                      <a:pt x="144110" y="0"/>
                    </a:cubicBezTo>
                    <a:cubicBezTo>
                      <a:pt x="144034" y="0"/>
                      <a:pt x="143954" y="0"/>
                      <a:pt x="143876" y="1"/>
                    </a:cubicBezTo>
                    <a:cubicBezTo>
                      <a:pt x="135919" y="60"/>
                      <a:pt x="128126" y="3100"/>
                      <a:pt x="120624" y="9056"/>
                    </a:cubicBezTo>
                    <a:cubicBezTo>
                      <a:pt x="114384" y="3644"/>
                      <a:pt x="107609" y="637"/>
                      <a:pt x="100400" y="97"/>
                    </a:cubicBezTo>
                    <a:cubicBezTo>
                      <a:pt x="90994" y="-604"/>
                      <a:pt x="81486" y="2795"/>
                      <a:pt x="71501" y="10480"/>
                    </a:cubicBezTo>
                    <a:cubicBezTo>
                      <a:pt x="50035" y="-1840"/>
                      <a:pt x="31725" y="1171"/>
                      <a:pt x="19764" y="6209"/>
                    </a:cubicBezTo>
                    <a:cubicBezTo>
                      <a:pt x="13697" y="8766"/>
                      <a:pt x="9737" y="14689"/>
                      <a:pt x="9675" y="21299"/>
                    </a:cubicBezTo>
                    <a:cubicBezTo>
                      <a:pt x="9614" y="27923"/>
                      <a:pt x="13474" y="33932"/>
                      <a:pt x="19509" y="36609"/>
                    </a:cubicBezTo>
                    <a:cubicBezTo>
                      <a:pt x="36495" y="44141"/>
                      <a:pt x="46828" y="56416"/>
                      <a:pt x="52559" y="65537"/>
                    </a:cubicBezTo>
                    <a:lnTo>
                      <a:pt x="45591" y="65537"/>
                    </a:lnTo>
                    <a:cubicBezTo>
                      <a:pt x="40711" y="65537"/>
                      <a:pt x="36754" y="69493"/>
                      <a:pt x="36754" y="74374"/>
                    </a:cubicBezTo>
                    <a:cubicBezTo>
                      <a:pt x="36754" y="79256"/>
                      <a:pt x="40711" y="83211"/>
                      <a:pt x="45591" y="83211"/>
                    </a:cubicBezTo>
                    <a:lnTo>
                      <a:pt x="49737" y="83211"/>
                    </a:lnTo>
                    <a:cubicBezTo>
                      <a:pt x="32021" y="110524"/>
                      <a:pt x="18854" y="137918"/>
                      <a:pt x="10518" y="164836"/>
                    </a:cubicBezTo>
                    <a:cubicBezTo>
                      <a:pt x="9074" y="169498"/>
                      <a:pt x="11683" y="174448"/>
                      <a:pt x="16345" y="175891"/>
                    </a:cubicBezTo>
                    <a:cubicBezTo>
                      <a:pt x="21007" y="177338"/>
                      <a:pt x="25957" y="174727"/>
                      <a:pt x="27400" y="170065"/>
                    </a:cubicBezTo>
                    <a:cubicBezTo>
                      <a:pt x="36227" y="141562"/>
                      <a:pt x="50887" y="112361"/>
                      <a:pt x="70999" y="83211"/>
                    </a:cubicBezTo>
                    <a:lnTo>
                      <a:pt x="169544" y="83211"/>
                    </a:lnTo>
                    <a:cubicBezTo>
                      <a:pt x="205370" y="135143"/>
                      <a:pt x="223782" y="187222"/>
                      <a:pt x="222836" y="234068"/>
                    </a:cubicBezTo>
                    <a:cubicBezTo>
                      <a:pt x="222527" y="249357"/>
                      <a:pt x="211257" y="262136"/>
                      <a:pt x="196045" y="264453"/>
                    </a:cubicBezTo>
                    <a:cubicBezTo>
                      <a:pt x="195140" y="264590"/>
                      <a:pt x="194238" y="264724"/>
                      <a:pt x="193333" y="264857"/>
                    </a:cubicBezTo>
                    <a:cubicBezTo>
                      <a:pt x="178040" y="267104"/>
                      <a:pt x="163136" y="271807"/>
                      <a:pt x="149040" y="278836"/>
                    </a:cubicBezTo>
                    <a:cubicBezTo>
                      <a:pt x="141190" y="282750"/>
                      <a:pt x="130973" y="284906"/>
                      <a:pt x="120271" y="284906"/>
                    </a:cubicBezTo>
                    <a:cubicBezTo>
                      <a:pt x="109570" y="284906"/>
                      <a:pt x="99352" y="282750"/>
                      <a:pt x="91503" y="278836"/>
                    </a:cubicBezTo>
                    <a:cubicBezTo>
                      <a:pt x="77405" y="271807"/>
                      <a:pt x="62503" y="267104"/>
                      <a:pt x="47210" y="264857"/>
                    </a:cubicBezTo>
                    <a:cubicBezTo>
                      <a:pt x="46306" y="264725"/>
                      <a:pt x="45404" y="264590"/>
                      <a:pt x="44505" y="264454"/>
                    </a:cubicBezTo>
                    <a:cubicBezTo>
                      <a:pt x="29286" y="262136"/>
                      <a:pt x="18017" y="249357"/>
                      <a:pt x="17707" y="234068"/>
                    </a:cubicBezTo>
                    <a:cubicBezTo>
                      <a:pt x="17508" y="224166"/>
                      <a:pt x="18190" y="213843"/>
                      <a:pt x="19735" y="203386"/>
                    </a:cubicBezTo>
                    <a:cubicBezTo>
                      <a:pt x="20448" y="198558"/>
                      <a:pt x="17112" y="194066"/>
                      <a:pt x="12285" y="193352"/>
                    </a:cubicBezTo>
                    <a:cubicBezTo>
                      <a:pt x="7453" y="192624"/>
                      <a:pt x="2964" y="195974"/>
                      <a:pt x="2251" y="200801"/>
                    </a:cubicBezTo>
                    <a:cubicBezTo>
                      <a:pt x="563" y="212229"/>
                      <a:pt x="-182" y="223541"/>
                      <a:pt x="37" y="234424"/>
                    </a:cubicBezTo>
                    <a:cubicBezTo>
                      <a:pt x="520" y="258331"/>
                      <a:pt x="18102" y="278309"/>
                      <a:pt x="41848" y="281925"/>
                    </a:cubicBezTo>
                    <a:cubicBezTo>
                      <a:pt x="42780" y="282067"/>
                      <a:pt x="43712" y="282206"/>
                      <a:pt x="44641" y="282342"/>
                    </a:cubicBezTo>
                    <a:cubicBezTo>
                      <a:pt x="58081" y="284316"/>
                      <a:pt x="71195" y="288456"/>
                      <a:pt x="83616" y="294650"/>
                    </a:cubicBezTo>
                    <a:cubicBezTo>
                      <a:pt x="93868" y="299762"/>
                      <a:pt x="106886" y="302578"/>
                      <a:pt x="120271" y="302578"/>
                    </a:cubicBezTo>
                    <a:cubicBezTo>
                      <a:pt x="133657" y="302578"/>
                      <a:pt x="146675" y="299762"/>
                      <a:pt x="156927" y="294650"/>
                    </a:cubicBezTo>
                    <a:cubicBezTo>
                      <a:pt x="169348" y="288456"/>
                      <a:pt x="182460" y="284316"/>
                      <a:pt x="195900" y="282342"/>
                    </a:cubicBezTo>
                    <a:cubicBezTo>
                      <a:pt x="196831" y="282206"/>
                      <a:pt x="197762" y="282067"/>
                      <a:pt x="198701" y="281924"/>
                    </a:cubicBezTo>
                    <a:cubicBezTo>
                      <a:pt x="222441" y="278308"/>
                      <a:pt x="240023" y="258331"/>
                      <a:pt x="240504" y="234424"/>
                    </a:cubicBezTo>
                    <a:cubicBezTo>
                      <a:pt x="241465" y="186925"/>
                      <a:pt x="224327" y="134930"/>
                      <a:pt x="190803" y="83210"/>
                    </a:cubicBezTo>
                    <a:lnTo>
                      <a:pt x="194953" y="83210"/>
                    </a:lnTo>
                    <a:close/>
                    <a:moveTo>
                      <a:pt x="29072" y="21558"/>
                    </a:moveTo>
                    <a:cubicBezTo>
                      <a:pt x="41346" y="17300"/>
                      <a:pt x="54170" y="19687"/>
                      <a:pt x="67228" y="28663"/>
                    </a:cubicBezTo>
                    <a:cubicBezTo>
                      <a:pt x="70596" y="30978"/>
                      <a:pt x="75115" y="30681"/>
                      <a:pt x="78151" y="27944"/>
                    </a:cubicBezTo>
                    <a:cubicBezTo>
                      <a:pt x="86162" y="20719"/>
                      <a:pt x="93203" y="17275"/>
                      <a:pt x="99076" y="17720"/>
                    </a:cubicBezTo>
                    <a:cubicBezTo>
                      <a:pt x="103924" y="18085"/>
                      <a:pt x="108622" y="21116"/>
                      <a:pt x="113441" y="26986"/>
                    </a:cubicBezTo>
                    <a:cubicBezTo>
                      <a:pt x="115051" y="28947"/>
                      <a:pt x="117425" y="30121"/>
                      <a:pt x="119959" y="30211"/>
                    </a:cubicBezTo>
                    <a:cubicBezTo>
                      <a:pt x="122503" y="30284"/>
                      <a:pt x="124944" y="29297"/>
                      <a:pt x="126689" y="27454"/>
                    </a:cubicBezTo>
                    <a:cubicBezTo>
                      <a:pt x="132796" y="21003"/>
                      <a:pt x="138621" y="17712"/>
                      <a:pt x="144006" y="17672"/>
                    </a:cubicBezTo>
                    <a:cubicBezTo>
                      <a:pt x="149475" y="17587"/>
                      <a:pt x="155555" y="20955"/>
                      <a:pt x="161983" y="27548"/>
                    </a:cubicBezTo>
                    <a:cubicBezTo>
                      <a:pt x="164985" y="30628"/>
                      <a:pt x="169769" y="31098"/>
                      <a:pt x="173316" y="28661"/>
                    </a:cubicBezTo>
                    <a:cubicBezTo>
                      <a:pt x="186373" y="19685"/>
                      <a:pt x="199198" y="17299"/>
                      <a:pt x="211471" y="21557"/>
                    </a:cubicBezTo>
                    <a:cubicBezTo>
                      <a:pt x="185434" y="33998"/>
                      <a:pt x="172790" y="54981"/>
                      <a:pt x="167817" y="65536"/>
                    </a:cubicBezTo>
                    <a:lnTo>
                      <a:pt x="157605" y="65536"/>
                    </a:lnTo>
                    <a:cubicBezTo>
                      <a:pt x="158240" y="63797"/>
                      <a:pt x="159076" y="63357"/>
                      <a:pt x="159464" y="63153"/>
                    </a:cubicBezTo>
                    <a:cubicBezTo>
                      <a:pt x="163783" y="60880"/>
                      <a:pt x="165443" y="55537"/>
                      <a:pt x="163171" y="51219"/>
                    </a:cubicBezTo>
                    <a:cubicBezTo>
                      <a:pt x="160898" y="46899"/>
                      <a:pt x="155555" y="45238"/>
                      <a:pt x="151236" y="47512"/>
                    </a:cubicBezTo>
                    <a:cubicBezTo>
                      <a:pt x="144695" y="50953"/>
                      <a:pt x="140778" y="57001"/>
                      <a:pt x="139545" y="65537"/>
                    </a:cubicBezTo>
                    <a:lnTo>
                      <a:pt x="129108" y="65537"/>
                    </a:lnTo>
                    <a:lnTo>
                      <a:pt x="129108" y="57613"/>
                    </a:lnTo>
                    <a:cubicBezTo>
                      <a:pt x="129108" y="52731"/>
                      <a:pt x="125152" y="48776"/>
                      <a:pt x="120271" y="48776"/>
                    </a:cubicBezTo>
                    <a:cubicBezTo>
                      <a:pt x="115391" y="48776"/>
                      <a:pt x="111435" y="52731"/>
                      <a:pt x="111435" y="57613"/>
                    </a:cubicBezTo>
                    <a:lnTo>
                      <a:pt x="111435" y="65537"/>
                    </a:lnTo>
                    <a:lnTo>
                      <a:pt x="100997" y="65537"/>
                    </a:lnTo>
                    <a:cubicBezTo>
                      <a:pt x="99763" y="57001"/>
                      <a:pt x="95847" y="50953"/>
                      <a:pt x="89304" y="47512"/>
                    </a:cubicBezTo>
                    <a:cubicBezTo>
                      <a:pt x="84987" y="45240"/>
                      <a:pt x="79643" y="46899"/>
                      <a:pt x="77370" y="51219"/>
                    </a:cubicBezTo>
                    <a:cubicBezTo>
                      <a:pt x="75098" y="55538"/>
                      <a:pt x="76757" y="60881"/>
                      <a:pt x="81077" y="63153"/>
                    </a:cubicBezTo>
                    <a:cubicBezTo>
                      <a:pt x="81464" y="63357"/>
                      <a:pt x="82302" y="63798"/>
                      <a:pt x="82936" y="65536"/>
                    </a:cubicBezTo>
                    <a:lnTo>
                      <a:pt x="72723" y="65536"/>
                    </a:lnTo>
                    <a:cubicBezTo>
                      <a:pt x="67753" y="54981"/>
                      <a:pt x="55108" y="33999"/>
                      <a:pt x="29072" y="215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2036;p35"/>
              <p:cNvSpPr/>
              <p:nvPr/>
            </p:nvSpPr>
            <p:spPr>
              <a:xfrm>
                <a:off x="4177525" y="2222579"/>
                <a:ext cx="50890" cy="69062"/>
              </a:xfrm>
              <a:custGeom>
                <a:avLst/>
                <a:gdLst/>
                <a:ahLst/>
                <a:cxnLst/>
                <a:rect l="l" t="t" r="r" b="b"/>
                <a:pathLst>
                  <a:path w="67853" h="92082" extrusionOk="0">
                    <a:moveTo>
                      <a:pt x="0" y="47345"/>
                    </a:moveTo>
                    <a:cubicBezTo>
                      <a:pt x="0" y="52226"/>
                      <a:pt x="3956" y="56181"/>
                      <a:pt x="8837" y="56181"/>
                    </a:cubicBezTo>
                    <a:lnTo>
                      <a:pt x="16599" y="56181"/>
                    </a:lnTo>
                    <a:cubicBezTo>
                      <a:pt x="17003" y="61286"/>
                      <a:pt x="16217" y="63555"/>
                      <a:pt x="11499" y="69895"/>
                    </a:cubicBezTo>
                    <a:lnTo>
                      <a:pt x="5581" y="77336"/>
                    </a:lnTo>
                    <a:cubicBezTo>
                      <a:pt x="3478" y="79980"/>
                      <a:pt x="3067" y="83591"/>
                      <a:pt x="4522" y="86639"/>
                    </a:cubicBezTo>
                    <a:cubicBezTo>
                      <a:pt x="5977" y="89688"/>
                      <a:pt x="9042" y="91642"/>
                      <a:pt x="12420" y="91672"/>
                    </a:cubicBezTo>
                    <a:lnTo>
                      <a:pt x="58938" y="92083"/>
                    </a:lnTo>
                    <a:lnTo>
                      <a:pt x="59017" y="92083"/>
                    </a:lnTo>
                    <a:cubicBezTo>
                      <a:pt x="63861" y="92083"/>
                      <a:pt x="67809" y="88178"/>
                      <a:pt x="67853" y="83324"/>
                    </a:cubicBezTo>
                    <a:cubicBezTo>
                      <a:pt x="67895" y="78443"/>
                      <a:pt x="63974" y="74453"/>
                      <a:pt x="59094" y="74410"/>
                    </a:cubicBezTo>
                    <a:lnTo>
                      <a:pt x="29904" y="74151"/>
                    </a:lnTo>
                    <a:cubicBezTo>
                      <a:pt x="33390" y="68179"/>
                      <a:pt x="34593" y="63067"/>
                      <a:pt x="34283" y="56180"/>
                    </a:cubicBezTo>
                    <a:lnTo>
                      <a:pt x="41505" y="56180"/>
                    </a:lnTo>
                    <a:cubicBezTo>
                      <a:pt x="46387" y="56180"/>
                      <a:pt x="50342" y="52225"/>
                      <a:pt x="50342" y="47343"/>
                    </a:cubicBezTo>
                    <a:cubicBezTo>
                      <a:pt x="50342" y="42462"/>
                      <a:pt x="46387" y="38507"/>
                      <a:pt x="41505" y="38507"/>
                    </a:cubicBezTo>
                    <a:lnTo>
                      <a:pt x="29853" y="38507"/>
                    </a:lnTo>
                    <a:cubicBezTo>
                      <a:pt x="27811" y="35152"/>
                      <a:pt x="25064" y="29663"/>
                      <a:pt x="25083" y="25309"/>
                    </a:cubicBezTo>
                    <a:cubicBezTo>
                      <a:pt x="25083" y="25298"/>
                      <a:pt x="25083" y="25286"/>
                      <a:pt x="25083" y="25274"/>
                    </a:cubicBezTo>
                    <a:cubicBezTo>
                      <a:pt x="25083" y="25262"/>
                      <a:pt x="25083" y="25252"/>
                      <a:pt x="25083" y="25241"/>
                    </a:cubicBezTo>
                    <a:cubicBezTo>
                      <a:pt x="25077" y="23471"/>
                      <a:pt x="25465" y="21217"/>
                      <a:pt x="28545" y="19477"/>
                    </a:cubicBezTo>
                    <a:cubicBezTo>
                      <a:pt x="33134" y="16889"/>
                      <a:pt x="40008" y="17318"/>
                      <a:pt x="43306" y="19323"/>
                    </a:cubicBezTo>
                    <a:cubicBezTo>
                      <a:pt x="46295" y="21141"/>
                      <a:pt x="48604" y="23648"/>
                      <a:pt x="49188" y="25710"/>
                    </a:cubicBezTo>
                    <a:cubicBezTo>
                      <a:pt x="50521" y="30404"/>
                      <a:pt x="55398" y="33129"/>
                      <a:pt x="60101" y="31801"/>
                    </a:cubicBezTo>
                    <a:cubicBezTo>
                      <a:pt x="64795" y="30470"/>
                      <a:pt x="67524" y="25585"/>
                      <a:pt x="66193" y="20889"/>
                    </a:cubicBezTo>
                    <a:cubicBezTo>
                      <a:pt x="64378" y="14490"/>
                      <a:pt x="59384" y="8415"/>
                      <a:pt x="52489" y="4222"/>
                    </a:cubicBezTo>
                    <a:cubicBezTo>
                      <a:pt x="43317" y="-1355"/>
                      <a:pt x="29592" y="-1414"/>
                      <a:pt x="19854" y="4087"/>
                    </a:cubicBezTo>
                    <a:cubicBezTo>
                      <a:pt x="11940" y="8555"/>
                      <a:pt x="7409" y="16251"/>
                      <a:pt x="7409" y="25209"/>
                    </a:cubicBezTo>
                    <a:lnTo>
                      <a:pt x="7409" y="25233"/>
                    </a:lnTo>
                    <a:lnTo>
                      <a:pt x="7409" y="25266"/>
                    </a:lnTo>
                    <a:lnTo>
                      <a:pt x="7409" y="25301"/>
                    </a:lnTo>
                    <a:lnTo>
                      <a:pt x="7409" y="25328"/>
                    </a:lnTo>
                    <a:cubicBezTo>
                      <a:pt x="7405" y="29949"/>
                      <a:pt x="8592" y="34511"/>
                      <a:pt x="10147" y="38506"/>
                    </a:cubicBezTo>
                    <a:lnTo>
                      <a:pt x="8833" y="38506"/>
                    </a:lnTo>
                    <a:cubicBezTo>
                      <a:pt x="3956" y="38508"/>
                      <a:pt x="0" y="42463"/>
                      <a:pt x="0" y="473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2037;p35"/>
              <p:cNvSpPr/>
              <p:nvPr/>
            </p:nvSpPr>
            <p:spPr>
              <a:xfrm>
                <a:off x="4188673" y="2067331"/>
                <a:ext cx="28591" cy="31108"/>
              </a:xfrm>
              <a:custGeom>
                <a:avLst/>
                <a:gdLst/>
                <a:ahLst/>
                <a:cxnLst/>
                <a:rect l="l" t="t" r="r" b="b"/>
                <a:pathLst>
                  <a:path w="38121" h="41478" extrusionOk="0">
                    <a:moveTo>
                      <a:pt x="19060" y="41478"/>
                    </a:moveTo>
                    <a:cubicBezTo>
                      <a:pt x="23942" y="41478"/>
                      <a:pt x="27897" y="37523"/>
                      <a:pt x="27897" y="32642"/>
                    </a:cubicBezTo>
                    <a:lnTo>
                      <a:pt x="27897" y="26689"/>
                    </a:lnTo>
                    <a:cubicBezTo>
                      <a:pt x="28355" y="26762"/>
                      <a:pt x="28818" y="26798"/>
                      <a:pt x="29281" y="26798"/>
                    </a:cubicBezTo>
                    <a:cubicBezTo>
                      <a:pt x="31712" y="26798"/>
                      <a:pt x="34132" y="25801"/>
                      <a:pt x="35878" y="23845"/>
                    </a:cubicBezTo>
                    <a:cubicBezTo>
                      <a:pt x="39128" y="20203"/>
                      <a:pt x="38810" y="14617"/>
                      <a:pt x="35169" y="11368"/>
                    </a:cubicBezTo>
                    <a:lnTo>
                      <a:pt x="24944" y="2244"/>
                    </a:lnTo>
                    <a:cubicBezTo>
                      <a:pt x="21591" y="-748"/>
                      <a:pt x="16528" y="-748"/>
                      <a:pt x="13177" y="2244"/>
                    </a:cubicBezTo>
                    <a:lnTo>
                      <a:pt x="2953" y="11368"/>
                    </a:lnTo>
                    <a:cubicBezTo>
                      <a:pt x="-688" y="14617"/>
                      <a:pt x="-1006" y="20203"/>
                      <a:pt x="2244" y="23845"/>
                    </a:cubicBezTo>
                    <a:cubicBezTo>
                      <a:pt x="4321" y="26173"/>
                      <a:pt x="7355" y="27142"/>
                      <a:pt x="10224" y="26689"/>
                    </a:cubicBezTo>
                    <a:lnTo>
                      <a:pt x="10224" y="32642"/>
                    </a:lnTo>
                    <a:cubicBezTo>
                      <a:pt x="10224" y="37523"/>
                      <a:pt x="14180" y="41478"/>
                      <a:pt x="19060" y="414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2038;p35"/>
              <p:cNvSpPr/>
              <p:nvPr/>
            </p:nvSpPr>
            <p:spPr>
              <a:xfrm>
                <a:off x="4295846" y="2113193"/>
                <a:ext cx="26464" cy="26463"/>
              </a:xfrm>
              <a:custGeom>
                <a:avLst/>
                <a:gdLst/>
                <a:ahLst/>
                <a:cxnLst/>
                <a:rect l="l" t="t" r="r" b="b"/>
                <a:pathLst>
                  <a:path w="35285" h="35284" extrusionOk="0">
                    <a:moveTo>
                      <a:pt x="8836" y="35285"/>
                    </a:moveTo>
                    <a:cubicBezTo>
                      <a:pt x="11097" y="35285"/>
                      <a:pt x="13359" y="34422"/>
                      <a:pt x="15086" y="32696"/>
                    </a:cubicBezTo>
                    <a:lnTo>
                      <a:pt x="19294" y="28486"/>
                    </a:lnTo>
                    <a:cubicBezTo>
                      <a:pt x="20908" y="30707"/>
                      <a:pt x="23526" y="32133"/>
                      <a:pt x="26440" y="32133"/>
                    </a:cubicBezTo>
                    <a:cubicBezTo>
                      <a:pt x="31530" y="32133"/>
                      <a:pt x="35559" y="27862"/>
                      <a:pt x="35271" y="22793"/>
                    </a:cubicBezTo>
                    <a:lnTo>
                      <a:pt x="34492" y="9113"/>
                    </a:lnTo>
                    <a:cubicBezTo>
                      <a:pt x="34236" y="4627"/>
                      <a:pt x="30657" y="1048"/>
                      <a:pt x="26171" y="792"/>
                    </a:cubicBezTo>
                    <a:lnTo>
                      <a:pt x="12491" y="13"/>
                    </a:lnTo>
                    <a:cubicBezTo>
                      <a:pt x="7610" y="-253"/>
                      <a:pt x="3442" y="3462"/>
                      <a:pt x="3165" y="8334"/>
                    </a:cubicBezTo>
                    <a:cubicBezTo>
                      <a:pt x="2988" y="11450"/>
                      <a:pt x="4449" y="14281"/>
                      <a:pt x="6798" y="15990"/>
                    </a:cubicBezTo>
                    <a:lnTo>
                      <a:pt x="2588" y="20201"/>
                    </a:lnTo>
                    <a:cubicBezTo>
                      <a:pt x="-863" y="23652"/>
                      <a:pt x="-863" y="29248"/>
                      <a:pt x="2589" y="32697"/>
                    </a:cubicBezTo>
                    <a:cubicBezTo>
                      <a:pt x="4313" y="34421"/>
                      <a:pt x="6575" y="35285"/>
                      <a:pt x="8836" y="352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2039;p35"/>
              <p:cNvSpPr/>
              <p:nvPr/>
            </p:nvSpPr>
            <p:spPr>
              <a:xfrm>
                <a:off x="4314765" y="2064309"/>
                <a:ext cx="56414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75219" h="75237" extrusionOk="0">
                    <a:moveTo>
                      <a:pt x="37619" y="0"/>
                    </a:moveTo>
                    <a:cubicBezTo>
                      <a:pt x="27572" y="0"/>
                      <a:pt x="18125" y="3913"/>
                      <a:pt x="11020" y="11019"/>
                    </a:cubicBezTo>
                    <a:cubicBezTo>
                      <a:pt x="3914" y="18123"/>
                      <a:pt x="0" y="27570"/>
                      <a:pt x="0" y="37618"/>
                    </a:cubicBezTo>
                    <a:cubicBezTo>
                      <a:pt x="0" y="47666"/>
                      <a:pt x="3913" y="57113"/>
                      <a:pt x="11019" y="64219"/>
                    </a:cubicBezTo>
                    <a:cubicBezTo>
                      <a:pt x="18125" y="71324"/>
                      <a:pt x="27572" y="75238"/>
                      <a:pt x="37619" y="75238"/>
                    </a:cubicBezTo>
                    <a:cubicBezTo>
                      <a:pt x="47667" y="75238"/>
                      <a:pt x="57114" y="71325"/>
                      <a:pt x="64220" y="64219"/>
                    </a:cubicBezTo>
                    <a:cubicBezTo>
                      <a:pt x="64220" y="64218"/>
                      <a:pt x="64220" y="64218"/>
                      <a:pt x="64220" y="64218"/>
                    </a:cubicBezTo>
                    <a:cubicBezTo>
                      <a:pt x="78886" y="49550"/>
                      <a:pt x="78886" y="25685"/>
                      <a:pt x="64220" y="11019"/>
                    </a:cubicBezTo>
                    <a:cubicBezTo>
                      <a:pt x="57114" y="3913"/>
                      <a:pt x="47667" y="0"/>
                      <a:pt x="37619" y="0"/>
                    </a:cubicBezTo>
                    <a:close/>
                    <a:moveTo>
                      <a:pt x="51723" y="51720"/>
                    </a:moveTo>
                    <a:cubicBezTo>
                      <a:pt x="43947" y="59499"/>
                      <a:pt x="31292" y="59499"/>
                      <a:pt x="23517" y="51720"/>
                    </a:cubicBezTo>
                    <a:cubicBezTo>
                      <a:pt x="19749" y="47954"/>
                      <a:pt x="17675" y="42945"/>
                      <a:pt x="17675" y="37617"/>
                    </a:cubicBezTo>
                    <a:cubicBezTo>
                      <a:pt x="17675" y="32289"/>
                      <a:pt x="19749" y="27282"/>
                      <a:pt x="23517" y="23515"/>
                    </a:cubicBezTo>
                    <a:cubicBezTo>
                      <a:pt x="27284" y="19747"/>
                      <a:pt x="32293" y="17672"/>
                      <a:pt x="37621" y="17672"/>
                    </a:cubicBezTo>
                    <a:cubicBezTo>
                      <a:pt x="42949" y="17672"/>
                      <a:pt x="47956" y="19747"/>
                      <a:pt x="51724" y="23515"/>
                    </a:cubicBezTo>
                    <a:cubicBezTo>
                      <a:pt x="59499" y="31292"/>
                      <a:pt x="59498" y="43945"/>
                      <a:pt x="51723" y="517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2040;p35"/>
              <p:cNvSpPr/>
              <p:nvPr/>
            </p:nvSpPr>
            <p:spPr>
              <a:xfrm>
                <a:off x="4337062" y="2218237"/>
                <a:ext cx="31108" cy="28592"/>
              </a:xfrm>
              <a:custGeom>
                <a:avLst/>
                <a:gdLst/>
                <a:ahLst/>
                <a:cxnLst/>
                <a:rect l="l" t="t" r="r" b="b"/>
                <a:pathLst>
                  <a:path w="41477" h="38122" extrusionOk="0">
                    <a:moveTo>
                      <a:pt x="0" y="19062"/>
                    </a:moveTo>
                    <a:cubicBezTo>
                      <a:pt x="0" y="23944"/>
                      <a:pt x="3955" y="27899"/>
                      <a:pt x="8837" y="27899"/>
                    </a:cubicBezTo>
                    <a:lnTo>
                      <a:pt x="14789" y="27899"/>
                    </a:lnTo>
                    <a:cubicBezTo>
                      <a:pt x="14335" y="30768"/>
                      <a:pt x="15305" y="33802"/>
                      <a:pt x="17632" y="35879"/>
                    </a:cubicBezTo>
                    <a:cubicBezTo>
                      <a:pt x="19318" y="37382"/>
                      <a:pt x="21419" y="38122"/>
                      <a:pt x="23513" y="38122"/>
                    </a:cubicBezTo>
                    <a:cubicBezTo>
                      <a:pt x="25943" y="38122"/>
                      <a:pt x="28363" y="37126"/>
                      <a:pt x="30109" y="35170"/>
                    </a:cubicBezTo>
                    <a:lnTo>
                      <a:pt x="39234" y="24945"/>
                    </a:lnTo>
                    <a:cubicBezTo>
                      <a:pt x="42225" y="21592"/>
                      <a:pt x="42225" y="16529"/>
                      <a:pt x="39234" y="13177"/>
                    </a:cubicBezTo>
                    <a:lnTo>
                      <a:pt x="30109" y="2952"/>
                    </a:lnTo>
                    <a:cubicBezTo>
                      <a:pt x="26862" y="-687"/>
                      <a:pt x="21278" y="-1006"/>
                      <a:pt x="17632" y="2243"/>
                    </a:cubicBezTo>
                    <a:cubicBezTo>
                      <a:pt x="15304" y="4320"/>
                      <a:pt x="14335" y="7354"/>
                      <a:pt x="14789" y="10223"/>
                    </a:cubicBezTo>
                    <a:lnTo>
                      <a:pt x="8837" y="10223"/>
                    </a:lnTo>
                    <a:cubicBezTo>
                      <a:pt x="3955" y="10226"/>
                      <a:pt x="0" y="14181"/>
                      <a:pt x="0" y="190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2041;p35"/>
              <p:cNvSpPr/>
              <p:nvPr/>
            </p:nvSpPr>
            <p:spPr>
              <a:xfrm>
                <a:off x="4372760" y="2204320"/>
                <a:ext cx="56427" cy="56427"/>
              </a:xfrm>
              <a:custGeom>
                <a:avLst/>
                <a:gdLst/>
                <a:ahLst/>
                <a:cxnLst/>
                <a:rect l="l" t="t" r="r" b="b"/>
                <a:pathLst>
                  <a:path w="75236" h="75236" extrusionOk="0">
                    <a:moveTo>
                      <a:pt x="37618" y="0"/>
                    </a:moveTo>
                    <a:cubicBezTo>
                      <a:pt x="16876" y="0"/>
                      <a:pt x="0" y="16874"/>
                      <a:pt x="0" y="37618"/>
                    </a:cubicBezTo>
                    <a:cubicBezTo>
                      <a:pt x="0" y="58362"/>
                      <a:pt x="16874" y="75237"/>
                      <a:pt x="37618" y="75237"/>
                    </a:cubicBezTo>
                    <a:cubicBezTo>
                      <a:pt x="58362" y="75237"/>
                      <a:pt x="75237" y="58361"/>
                      <a:pt x="75237" y="37618"/>
                    </a:cubicBezTo>
                    <a:cubicBezTo>
                      <a:pt x="75237" y="16876"/>
                      <a:pt x="58361" y="0"/>
                      <a:pt x="37618" y="0"/>
                    </a:cubicBezTo>
                    <a:close/>
                    <a:moveTo>
                      <a:pt x="37618" y="57563"/>
                    </a:moveTo>
                    <a:cubicBezTo>
                      <a:pt x="26621" y="57563"/>
                      <a:pt x="17673" y="48616"/>
                      <a:pt x="17673" y="37618"/>
                    </a:cubicBezTo>
                    <a:cubicBezTo>
                      <a:pt x="17673" y="26621"/>
                      <a:pt x="26621" y="17673"/>
                      <a:pt x="37618" y="17673"/>
                    </a:cubicBezTo>
                    <a:cubicBezTo>
                      <a:pt x="48616" y="17673"/>
                      <a:pt x="57563" y="26621"/>
                      <a:pt x="57563" y="37618"/>
                    </a:cubicBezTo>
                    <a:cubicBezTo>
                      <a:pt x="57563" y="48616"/>
                      <a:pt x="48616" y="57563"/>
                      <a:pt x="37618" y="57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2042;p35"/>
              <p:cNvSpPr/>
              <p:nvPr/>
            </p:nvSpPr>
            <p:spPr>
              <a:xfrm>
                <a:off x="4295846" y="2325411"/>
                <a:ext cx="26464" cy="26462"/>
              </a:xfrm>
              <a:custGeom>
                <a:avLst/>
                <a:gdLst/>
                <a:ahLst/>
                <a:cxnLst/>
                <a:rect l="l" t="t" r="r" b="b"/>
                <a:pathLst>
                  <a:path w="35285" h="35283" extrusionOk="0">
                    <a:moveTo>
                      <a:pt x="34492" y="26171"/>
                    </a:moveTo>
                    <a:lnTo>
                      <a:pt x="35271" y="12491"/>
                    </a:lnTo>
                    <a:cubicBezTo>
                      <a:pt x="35548" y="7618"/>
                      <a:pt x="31822" y="3443"/>
                      <a:pt x="26950" y="3165"/>
                    </a:cubicBezTo>
                    <a:cubicBezTo>
                      <a:pt x="23828" y="2995"/>
                      <a:pt x="21000" y="4452"/>
                      <a:pt x="19294" y="6797"/>
                    </a:cubicBezTo>
                    <a:lnTo>
                      <a:pt x="15084" y="2588"/>
                    </a:lnTo>
                    <a:cubicBezTo>
                      <a:pt x="11635" y="-862"/>
                      <a:pt x="6039" y="-863"/>
                      <a:pt x="2588" y="2589"/>
                    </a:cubicBezTo>
                    <a:cubicBezTo>
                      <a:pt x="-863" y="6040"/>
                      <a:pt x="-863" y="11635"/>
                      <a:pt x="2589" y="15085"/>
                    </a:cubicBezTo>
                    <a:lnTo>
                      <a:pt x="6798" y="19294"/>
                    </a:lnTo>
                    <a:cubicBezTo>
                      <a:pt x="4449" y="21002"/>
                      <a:pt x="2989" y="23832"/>
                      <a:pt x="3165" y="26949"/>
                    </a:cubicBezTo>
                    <a:cubicBezTo>
                      <a:pt x="3434" y="31650"/>
                      <a:pt x="7329" y="35283"/>
                      <a:pt x="11980" y="35283"/>
                    </a:cubicBezTo>
                    <a:cubicBezTo>
                      <a:pt x="12399" y="35283"/>
                      <a:pt x="13863" y="35187"/>
                      <a:pt x="26170" y="34492"/>
                    </a:cubicBezTo>
                    <a:cubicBezTo>
                      <a:pt x="30656" y="34236"/>
                      <a:pt x="34236" y="30656"/>
                      <a:pt x="34492" y="261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2043;p35"/>
              <p:cNvSpPr/>
              <p:nvPr/>
            </p:nvSpPr>
            <p:spPr>
              <a:xfrm>
                <a:off x="4188672" y="2366628"/>
                <a:ext cx="28592" cy="31107"/>
              </a:xfrm>
              <a:custGeom>
                <a:avLst/>
                <a:gdLst/>
                <a:ahLst/>
                <a:cxnLst/>
                <a:rect l="l" t="t" r="r" b="b"/>
                <a:pathLst>
                  <a:path w="38122" h="41476" extrusionOk="0">
                    <a:moveTo>
                      <a:pt x="19061" y="0"/>
                    </a:moveTo>
                    <a:cubicBezTo>
                      <a:pt x="14181" y="0"/>
                      <a:pt x="10225" y="3955"/>
                      <a:pt x="10225" y="8837"/>
                    </a:cubicBezTo>
                    <a:lnTo>
                      <a:pt x="10225" y="14790"/>
                    </a:lnTo>
                    <a:cubicBezTo>
                      <a:pt x="7355" y="14337"/>
                      <a:pt x="4321" y="15306"/>
                      <a:pt x="2243" y="17634"/>
                    </a:cubicBezTo>
                    <a:cubicBezTo>
                      <a:pt x="-1006" y="21276"/>
                      <a:pt x="-688" y="26861"/>
                      <a:pt x="2954" y="30111"/>
                    </a:cubicBezTo>
                    <a:lnTo>
                      <a:pt x="13179" y="39234"/>
                    </a:lnTo>
                    <a:cubicBezTo>
                      <a:pt x="14854" y="40730"/>
                      <a:pt x="16958" y="41477"/>
                      <a:pt x="19061" y="41477"/>
                    </a:cubicBezTo>
                    <a:cubicBezTo>
                      <a:pt x="21165" y="41477"/>
                      <a:pt x="23269" y="40729"/>
                      <a:pt x="24945" y="39234"/>
                    </a:cubicBezTo>
                    <a:lnTo>
                      <a:pt x="35169" y="30111"/>
                    </a:lnTo>
                    <a:cubicBezTo>
                      <a:pt x="38811" y="26861"/>
                      <a:pt x="39128" y="21275"/>
                      <a:pt x="35879" y="17634"/>
                    </a:cubicBezTo>
                    <a:cubicBezTo>
                      <a:pt x="33802" y="15305"/>
                      <a:pt x="30769" y="14337"/>
                      <a:pt x="27900" y="14790"/>
                    </a:cubicBezTo>
                    <a:lnTo>
                      <a:pt x="27900" y="8838"/>
                    </a:lnTo>
                    <a:cubicBezTo>
                      <a:pt x="27899" y="3955"/>
                      <a:pt x="23942" y="0"/>
                      <a:pt x="190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2044;p35"/>
              <p:cNvSpPr/>
              <p:nvPr/>
            </p:nvSpPr>
            <p:spPr>
              <a:xfrm>
                <a:off x="4174755" y="2402325"/>
                <a:ext cx="56427" cy="56427"/>
              </a:xfrm>
              <a:custGeom>
                <a:avLst/>
                <a:gdLst/>
                <a:ahLst/>
                <a:cxnLst/>
                <a:rect l="l" t="t" r="r" b="b"/>
                <a:pathLst>
                  <a:path w="75236" h="75236" extrusionOk="0">
                    <a:moveTo>
                      <a:pt x="37618" y="0"/>
                    </a:moveTo>
                    <a:cubicBezTo>
                      <a:pt x="16876" y="0"/>
                      <a:pt x="0" y="16876"/>
                      <a:pt x="0" y="37619"/>
                    </a:cubicBezTo>
                    <a:cubicBezTo>
                      <a:pt x="0" y="58363"/>
                      <a:pt x="16876" y="75237"/>
                      <a:pt x="37618" y="75237"/>
                    </a:cubicBezTo>
                    <a:cubicBezTo>
                      <a:pt x="58361" y="75237"/>
                      <a:pt x="75237" y="58362"/>
                      <a:pt x="75237" y="37618"/>
                    </a:cubicBezTo>
                    <a:cubicBezTo>
                      <a:pt x="75237" y="16874"/>
                      <a:pt x="58361" y="0"/>
                      <a:pt x="37618" y="0"/>
                    </a:cubicBezTo>
                    <a:close/>
                    <a:moveTo>
                      <a:pt x="37618" y="57563"/>
                    </a:moveTo>
                    <a:cubicBezTo>
                      <a:pt x="26621" y="57563"/>
                      <a:pt x="17673" y="48616"/>
                      <a:pt x="17673" y="37618"/>
                    </a:cubicBezTo>
                    <a:cubicBezTo>
                      <a:pt x="17673" y="26620"/>
                      <a:pt x="26621" y="17672"/>
                      <a:pt x="37618" y="17672"/>
                    </a:cubicBezTo>
                    <a:cubicBezTo>
                      <a:pt x="48616" y="17672"/>
                      <a:pt x="57563" y="26620"/>
                      <a:pt x="57563" y="37618"/>
                    </a:cubicBezTo>
                    <a:cubicBezTo>
                      <a:pt x="57563" y="48616"/>
                      <a:pt x="48617" y="57563"/>
                      <a:pt x="37618" y="57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2045;p35"/>
              <p:cNvSpPr/>
              <p:nvPr/>
            </p:nvSpPr>
            <p:spPr>
              <a:xfrm>
                <a:off x="4083629" y="2325412"/>
                <a:ext cx="26463" cy="26461"/>
              </a:xfrm>
              <a:custGeom>
                <a:avLst/>
                <a:gdLst/>
                <a:ahLst/>
                <a:cxnLst/>
                <a:rect l="l" t="t" r="r" b="b"/>
                <a:pathLst>
                  <a:path w="35284" h="35281" extrusionOk="0">
                    <a:moveTo>
                      <a:pt x="20199" y="2587"/>
                    </a:moveTo>
                    <a:lnTo>
                      <a:pt x="15986" y="6800"/>
                    </a:lnTo>
                    <a:cubicBezTo>
                      <a:pt x="14279" y="4462"/>
                      <a:pt x="11453" y="3012"/>
                      <a:pt x="8335" y="3165"/>
                    </a:cubicBezTo>
                    <a:cubicBezTo>
                      <a:pt x="3463" y="3442"/>
                      <a:pt x="-262" y="7617"/>
                      <a:pt x="14" y="12489"/>
                    </a:cubicBezTo>
                    <a:lnTo>
                      <a:pt x="793" y="26170"/>
                    </a:lnTo>
                    <a:cubicBezTo>
                      <a:pt x="1048" y="30656"/>
                      <a:pt x="4628" y="34236"/>
                      <a:pt x="9114" y="34490"/>
                    </a:cubicBezTo>
                    <a:lnTo>
                      <a:pt x="22794" y="35268"/>
                    </a:lnTo>
                    <a:cubicBezTo>
                      <a:pt x="27732" y="35534"/>
                      <a:pt x="31844" y="31768"/>
                      <a:pt x="32119" y="26947"/>
                    </a:cubicBezTo>
                    <a:cubicBezTo>
                      <a:pt x="32297" y="23832"/>
                      <a:pt x="30837" y="21002"/>
                      <a:pt x="28487" y="19293"/>
                    </a:cubicBezTo>
                    <a:lnTo>
                      <a:pt x="32696" y="15085"/>
                    </a:lnTo>
                    <a:cubicBezTo>
                      <a:pt x="36147" y="11633"/>
                      <a:pt x="36147" y="6038"/>
                      <a:pt x="32696" y="2587"/>
                    </a:cubicBezTo>
                    <a:cubicBezTo>
                      <a:pt x="29244" y="-862"/>
                      <a:pt x="23648" y="-862"/>
                      <a:pt x="20199" y="25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2046;p35"/>
              <p:cNvSpPr/>
              <p:nvPr/>
            </p:nvSpPr>
            <p:spPr>
              <a:xfrm>
                <a:off x="4034743" y="2344331"/>
                <a:ext cx="56428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75237" h="75237" extrusionOk="0">
                    <a:moveTo>
                      <a:pt x="37619" y="0"/>
                    </a:moveTo>
                    <a:cubicBezTo>
                      <a:pt x="27572" y="0"/>
                      <a:pt x="18125" y="3913"/>
                      <a:pt x="11019" y="11019"/>
                    </a:cubicBezTo>
                    <a:cubicBezTo>
                      <a:pt x="3913" y="18125"/>
                      <a:pt x="0" y="27570"/>
                      <a:pt x="0" y="37618"/>
                    </a:cubicBezTo>
                    <a:cubicBezTo>
                      <a:pt x="0" y="47666"/>
                      <a:pt x="3913" y="57113"/>
                      <a:pt x="11019" y="64219"/>
                    </a:cubicBezTo>
                    <a:cubicBezTo>
                      <a:pt x="18123" y="71324"/>
                      <a:pt x="27570" y="75238"/>
                      <a:pt x="37619" y="75238"/>
                    </a:cubicBezTo>
                    <a:cubicBezTo>
                      <a:pt x="47669" y="75238"/>
                      <a:pt x="57114" y="71325"/>
                      <a:pt x="64219" y="64219"/>
                    </a:cubicBezTo>
                    <a:cubicBezTo>
                      <a:pt x="71325" y="57113"/>
                      <a:pt x="75238" y="47666"/>
                      <a:pt x="75238" y="37618"/>
                    </a:cubicBezTo>
                    <a:cubicBezTo>
                      <a:pt x="75238" y="27570"/>
                      <a:pt x="71325" y="18123"/>
                      <a:pt x="64219" y="11020"/>
                    </a:cubicBezTo>
                    <a:cubicBezTo>
                      <a:pt x="57114" y="3913"/>
                      <a:pt x="47669" y="0"/>
                      <a:pt x="37619" y="0"/>
                    </a:cubicBezTo>
                    <a:close/>
                    <a:moveTo>
                      <a:pt x="51723" y="51722"/>
                    </a:moveTo>
                    <a:cubicBezTo>
                      <a:pt x="47956" y="55488"/>
                      <a:pt x="42947" y="57563"/>
                      <a:pt x="37619" y="57563"/>
                    </a:cubicBezTo>
                    <a:cubicBezTo>
                      <a:pt x="32292" y="57563"/>
                      <a:pt x="27284" y="55488"/>
                      <a:pt x="23516" y="51722"/>
                    </a:cubicBezTo>
                    <a:cubicBezTo>
                      <a:pt x="19749" y="47954"/>
                      <a:pt x="17675" y="42945"/>
                      <a:pt x="17675" y="37617"/>
                    </a:cubicBezTo>
                    <a:cubicBezTo>
                      <a:pt x="17675" y="32289"/>
                      <a:pt x="19749" y="27282"/>
                      <a:pt x="23516" y="23515"/>
                    </a:cubicBezTo>
                    <a:cubicBezTo>
                      <a:pt x="27284" y="19747"/>
                      <a:pt x="32293" y="17672"/>
                      <a:pt x="37619" y="17672"/>
                    </a:cubicBezTo>
                    <a:cubicBezTo>
                      <a:pt x="42946" y="17672"/>
                      <a:pt x="47955" y="19747"/>
                      <a:pt x="51723" y="23515"/>
                    </a:cubicBezTo>
                    <a:cubicBezTo>
                      <a:pt x="55490" y="27281"/>
                      <a:pt x="57564" y="32289"/>
                      <a:pt x="57564" y="37617"/>
                    </a:cubicBezTo>
                    <a:cubicBezTo>
                      <a:pt x="57564" y="42945"/>
                      <a:pt x="55490" y="47954"/>
                      <a:pt x="51723" y="517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2047;p35"/>
              <p:cNvSpPr/>
              <p:nvPr/>
            </p:nvSpPr>
            <p:spPr>
              <a:xfrm>
                <a:off x="4037767" y="2218239"/>
                <a:ext cx="31108" cy="28592"/>
              </a:xfrm>
              <a:custGeom>
                <a:avLst/>
                <a:gdLst/>
                <a:ahLst/>
                <a:cxnLst/>
                <a:rect l="l" t="t" r="r" b="b"/>
                <a:pathLst>
                  <a:path w="41477" h="38122" extrusionOk="0">
                    <a:moveTo>
                      <a:pt x="41477" y="19060"/>
                    </a:moveTo>
                    <a:cubicBezTo>
                      <a:pt x="41477" y="14179"/>
                      <a:pt x="37521" y="10224"/>
                      <a:pt x="32641" y="10224"/>
                    </a:cubicBezTo>
                    <a:lnTo>
                      <a:pt x="26688" y="10224"/>
                    </a:lnTo>
                    <a:cubicBezTo>
                      <a:pt x="27142" y="7355"/>
                      <a:pt x="26172" y="4321"/>
                      <a:pt x="23844" y="2243"/>
                    </a:cubicBezTo>
                    <a:cubicBezTo>
                      <a:pt x="20202" y="-1006"/>
                      <a:pt x="14616" y="-688"/>
                      <a:pt x="11368" y="2954"/>
                    </a:cubicBezTo>
                    <a:lnTo>
                      <a:pt x="2244" y="13179"/>
                    </a:lnTo>
                    <a:cubicBezTo>
                      <a:pt x="-748" y="16531"/>
                      <a:pt x="-748" y="21593"/>
                      <a:pt x="2244" y="24944"/>
                    </a:cubicBezTo>
                    <a:lnTo>
                      <a:pt x="11368" y="35169"/>
                    </a:lnTo>
                    <a:cubicBezTo>
                      <a:pt x="13113" y="37126"/>
                      <a:pt x="15533" y="38123"/>
                      <a:pt x="17963" y="38123"/>
                    </a:cubicBezTo>
                    <a:cubicBezTo>
                      <a:pt x="20057" y="38123"/>
                      <a:pt x="22159" y="37383"/>
                      <a:pt x="23844" y="35879"/>
                    </a:cubicBezTo>
                    <a:cubicBezTo>
                      <a:pt x="26172" y="33801"/>
                      <a:pt x="27142" y="30768"/>
                      <a:pt x="26688" y="27899"/>
                    </a:cubicBezTo>
                    <a:lnTo>
                      <a:pt x="32641" y="27899"/>
                    </a:lnTo>
                    <a:cubicBezTo>
                      <a:pt x="37521" y="27897"/>
                      <a:pt x="41477" y="23942"/>
                      <a:pt x="41477" y="190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2048;p35"/>
              <p:cNvSpPr/>
              <p:nvPr/>
            </p:nvSpPr>
            <p:spPr>
              <a:xfrm>
                <a:off x="3976750" y="2204320"/>
                <a:ext cx="56427" cy="56427"/>
              </a:xfrm>
              <a:custGeom>
                <a:avLst/>
                <a:gdLst/>
                <a:ahLst/>
                <a:cxnLst/>
                <a:rect l="l" t="t" r="r" b="b"/>
                <a:pathLst>
                  <a:path w="75236" h="75236" extrusionOk="0">
                    <a:moveTo>
                      <a:pt x="37618" y="0"/>
                    </a:moveTo>
                    <a:cubicBezTo>
                      <a:pt x="16876" y="0"/>
                      <a:pt x="0" y="16876"/>
                      <a:pt x="0" y="37618"/>
                    </a:cubicBezTo>
                    <a:cubicBezTo>
                      <a:pt x="0" y="58361"/>
                      <a:pt x="16876" y="75237"/>
                      <a:pt x="37618" y="75237"/>
                    </a:cubicBezTo>
                    <a:cubicBezTo>
                      <a:pt x="58361" y="75237"/>
                      <a:pt x="75237" y="58362"/>
                      <a:pt x="75237" y="37618"/>
                    </a:cubicBezTo>
                    <a:cubicBezTo>
                      <a:pt x="75237" y="16874"/>
                      <a:pt x="58361" y="0"/>
                      <a:pt x="37618" y="0"/>
                    </a:cubicBezTo>
                    <a:close/>
                    <a:moveTo>
                      <a:pt x="37618" y="57563"/>
                    </a:moveTo>
                    <a:cubicBezTo>
                      <a:pt x="26621" y="57563"/>
                      <a:pt x="17673" y="48616"/>
                      <a:pt x="17673" y="37618"/>
                    </a:cubicBezTo>
                    <a:cubicBezTo>
                      <a:pt x="17673" y="26621"/>
                      <a:pt x="26621" y="17673"/>
                      <a:pt x="37618" y="17673"/>
                    </a:cubicBezTo>
                    <a:cubicBezTo>
                      <a:pt x="48616" y="17673"/>
                      <a:pt x="57563" y="26621"/>
                      <a:pt x="57563" y="37618"/>
                    </a:cubicBezTo>
                    <a:cubicBezTo>
                      <a:pt x="57563" y="48616"/>
                      <a:pt x="48616" y="57563"/>
                      <a:pt x="37618" y="5756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2049;p35"/>
              <p:cNvSpPr/>
              <p:nvPr/>
            </p:nvSpPr>
            <p:spPr>
              <a:xfrm>
                <a:off x="4083628" y="2113193"/>
                <a:ext cx="26462" cy="26462"/>
              </a:xfrm>
              <a:custGeom>
                <a:avLst/>
                <a:gdLst/>
                <a:ahLst/>
                <a:cxnLst/>
                <a:rect l="l" t="t" r="r" b="b"/>
                <a:pathLst>
                  <a:path w="35283" h="35283" extrusionOk="0">
                    <a:moveTo>
                      <a:pt x="793" y="9114"/>
                    </a:moveTo>
                    <a:lnTo>
                      <a:pt x="14" y="22794"/>
                    </a:lnTo>
                    <a:cubicBezTo>
                      <a:pt x="-262" y="27666"/>
                      <a:pt x="3462" y="31842"/>
                      <a:pt x="8335" y="32119"/>
                    </a:cubicBezTo>
                    <a:cubicBezTo>
                      <a:pt x="11494" y="32288"/>
                      <a:pt x="14297" y="30815"/>
                      <a:pt x="15989" y="28486"/>
                    </a:cubicBezTo>
                    <a:lnTo>
                      <a:pt x="20199" y="32696"/>
                    </a:lnTo>
                    <a:cubicBezTo>
                      <a:pt x="21924" y="34421"/>
                      <a:pt x="24186" y="35284"/>
                      <a:pt x="26447" y="35284"/>
                    </a:cubicBezTo>
                    <a:cubicBezTo>
                      <a:pt x="28708" y="35284"/>
                      <a:pt x="30970" y="34421"/>
                      <a:pt x="32695" y="32696"/>
                    </a:cubicBezTo>
                    <a:cubicBezTo>
                      <a:pt x="36146" y="29244"/>
                      <a:pt x="36146" y="23650"/>
                      <a:pt x="32695" y="20199"/>
                    </a:cubicBezTo>
                    <a:lnTo>
                      <a:pt x="28485" y="15989"/>
                    </a:lnTo>
                    <a:cubicBezTo>
                      <a:pt x="30836" y="14281"/>
                      <a:pt x="32294" y="11449"/>
                      <a:pt x="32118" y="8333"/>
                    </a:cubicBezTo>
                    <a:cubicBezTo>
                      <a:pt x="31841" y="3460"/>
                      <a:pt x="27670" y="-241"/>
                      <a:pt x="22793" y="12"/>
                    </a:cubicBezTo>
                    <a:lnTo>
                      <a:pt x="9113" y="791"/>
                    </a:lnTo>
                    <a:cubicBezTo>
                      <a:pt x="4628" y="1048"/>
                      <a:pt x="1048" y="4629"/>
                      <a:pt x="793" y="91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2050;p35"/>
              <p:cNvSpPr/>
              <p:nvPr/>
            </p:nvSpPr>
            <p:spPr>
              <a:xfrm>
                <a:off x="4034744" y="2064309"/>
                <a:ext cx="56427" cy="56428"/>
              </a:xfrm>
              <a:custGeom>
                <a:avLst/>
                <a:gdLst/>
                <a:ahLst/>
                <a:cxnLst/>
                <a:rect l="l" t="t" r="r" b="b"/>
                <a:pathLst>
                  <a:path w="75236" h="75237" extrusionOk="0">
                    <a:moveTo>
                      <a:pt x="37618" y="75238"/>
                    </a:moveTo>
                    <a:cubicBezTo>
                      <a:pt x="47666" y="75238"/>
                      <a:pt x="57113" y="71325"/>
                      <a:pt x="64218" y="64219"/>
                    </a:cubicBezTo>
                    <a:cubicBezTo>
                      <a:pt x="71324" y="57113"/>
                      <a:pt x="75237" y="47666"/>
                      <a:pt x="75237" y="37618"/>
                    </a:cubicBezTo>
                    <a:cubicBezTo>
                      <a:pt x="75237" y="27570"/>
                      <a:pt x="71324" y="18123"/>
                      <a:pt x="64218" y="11020"/>
                    </a:cubicBezTo>
                    <a:cubicBezTo>
                      <a:pt x="57113" y="3914"/>
                      <a:pt x="47666" y="0"/>
                      <a:pt x="37618" y="0"/>
                    </a:cubicBezTo>
                    <a:cubicBezTo>
                      <a:pt x="27570" y="0"/>
                      <a:pt x="18123" y="3914"/>
                      <a:pt x="11019" y="11019"/>
                    </a:cubicBezTo>
                    <a:cubicBezTo>
                      <a:pt x="3914" y="18123"/>
                      <a:pt x="0" y="27570"/>
                      <a:pt x="0" y="37618"/>
                    </a:cubicBezTo>
                    <a:cubicBezTo>
                      <a:pt x="0" y="47666"/>
                      <a:pt x="3913" y="57113"/>
                      <a:pt x="11019" y="64219"/>
                    </a:cubicBezTo>
                    <a:cubicBezTo>
                      <a:pt x="18123" y="71325"/>
                      <a:pt x="27570" y="75238"/>
                      <a:pt x="37618" y="75238"/>
                    </a:cubicBezTo>
                    <a:close/>
                    <a:moveTo>
                      <a:pt x="23515" y="23517"/>
                    </a:moveTo>
                    <a:cubicBezTo>
                      <a:pt x="27283" y="19749"/>
                      <a:pt x="32292" y="17675"/>
                      <a:pt x="37618" y="17675"/>
                    </a:cubicBezTo>
                    <a:cubicBezTo>
                      <a:pt x="42945" y="17675"/>
                      <a:pt x="47954" y="19749"/>
                      <a:pt x="51722" y="23516"/>
                    </a:cubicBezTo>
                    <a:lnTo>
                      <a:pt x="51722" y="23517"/>
                    </a:lnTo>
                    <a:cubicBezTo>
                      <a:pt x="55488" y="27283"/>
                      <a:pt x="57563" y="32292"/>
                      <a:pt x="57563" y="37619"/>
                    </a:cubicBezTo>
                    <a:cubicBezTo>
                      <a:pt x="57563" y="42947"/>
                      <a:pt x="55488" y="47955"/>
                      <a:pt x="51722" y="51724"/>
                    </a:cubicBezTo>
                    <a:cubicBezTo>
                      <a:pt x="47955" y="55491"/>
                      <a:pt x="42946" y="57566"/>
                      <a:pt x="37618" y="57566"/>
                    </a:cubicBezTo>
                    <a:cubicBezTo>
                      <a:pt x="32290" y="57566"/>
                      <a:pt x="27283" y="55491"/>
                      <a:pt x="23515" y="51724"/>
                    </a:cubicBezTo>
                    <a:cubicBezTo>
                      <a:pt x="19748" y="47956"/>
                      <a:pt x="17673" y="42947"/>
                      <a:pt x="17673" y="37619"/>
                    </a:cubicBezTo>
                    <a:cubicBezTo>
                      <a:pt x="17673" y="32292"/>
                      <a:pt x="19748" y="27283"/>
                      <a:pt x="23515" y="235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2051;p35"/>
              <p:cNvSpPr/>
              <p:nvPr/>
            </p:nvSpPr>
            <p:spPr>
              <a:xfrm>
                <a:off x="4314765" y="2344344"/>
                <a:ext cx="56395" cy="56396"/>
              </a:xfrm>
              <a:custGeom>
                <a:avLst/>
                <a:gdLst/>
                <a:ahLst/>
                <a:cxnLst/>
                <a:rect l="l" t="t" r="r" b="b"/>
                <a:pathLst>
                  <a:path w="75193" h="75195" extrusionOk="0">
                    <a:moveTo>
                      <a:pt x="64220" y="11000"/>
                    </a:moveTo>
                    <a:cubicBezTo>
                      <a:pt x="49553" y="-3665"/>
                      <a:pt x="25688" y="-3668"/>
                      <a:pt x="11020" y="11000"/>
                    </a:cubicBezTo>
                    <a:cubicBezTo>
                      <a:pt x="3914" y="18105"/>
                      <a:pt x="0" y="27552"/>
                      <a:pt x="0" y="37599"/>
                    </a:cubicBezTo>
                    <a:cubicBezTo>
                      <a:pt x="0" y="47647"/>
                      <a:pt x="3913" y="57094"/>
                      <a:pt x="11019" y="64200"/>
                    </a:cubicBezTo>
                    <a:cubicBezTo>
                      <a:pt x="18149" y="71331"/>
                      <a:pt x="27784" y="75195"/>
                      <a:pt x="37641" y="75195"/>
                    </a:cubicBezTo>
                    <a:cubicBezTo>
                      <a:pt x="40977" y="75195"/>
                      <a:pt x="44342" y="74751"/>
                      <a:pt x="47640" y="73843"/>
                    </a:cubicBezTo>
                    <a:cubicBezTo>
                      <a:pt x="52345" y="72544"/>
                      <a:pt x="55108" y="67681"/>
                      <a:pt x="53811" y="62975"/>
                    </a:cubicBezTo>
                    <a:cubicBezTo>
                      <a:pt x="52513" y="58269"/>
                      <a:pt x="47645" y="55507"/>
                      <a:pt x="42943" y="56804"/>
                    </a:cubicBezTo>
                    <a:cubicBezTo>
                      <a:pt x="36017" y="58716"/>
                      <a:pt x="28572" y="56761"/>
                      <a:pt x="23516" y="51703"/>
                    </a:cubicBezTo>
                    <a:cubicBezTo>
                      <a:pt x="19748" y="47936"/>
                      <a:pt x="17673" y="42927"/>
                      <a:pt x="17673" y="37599"/>
                    </a:cubicBezTo>
                    <a:cubicBezTo>
                      <a:pt x="17673" y="32272"/>
                      <a:pt x="19748" y="27265"/>
                      <a:pt x="23516" y="23497"/>
                    </a:cubicBezTo>
                    <a:cubicBezTo>
                      <a:pt x="27283" y="19729"/>
                      <a:pt x="32292" y="17654"/>
                      <a:pt x="37619" y="17654"/>
                    </a:cubicBezTo>
                    <a:cubicBezTo>
                      <a:pt x="42947" y="17654"/>
                      <a:pt x="47955" y="19729"/>
                      <a:pt x="51723" y="23497"/>
                    </a:cubicBezTo>
                    <a:cubicBezTo>
                      <a:pt x="55303" y="27078"/>
                      <a:pt x="57364" y="31861"/>
                      <a:pt x="57526" y="36967"/>
                    </a:cubicBezTo>
                    <a:cubicBezTo>
                      <a:pt x="57680" y="41845"/>
                      <a:pt x="61749" y="45723"/>
                      <a:pt x="66634" y="45522"/>
                    </a:cubicBezTo>
                    <a:cubicBezTo>
                      <a:pt x="71513" y="45369"/>
                      <a:pt x="75344" y="41290"/>
                      <a:pt x="75189" y="36413"/>
                    </a:cubicBezTo>
                    <a:cubicBezTo>
                      <a:pt x="74887" y="26796"/>
                      <a:pt x="70991" y="17771"/>
                      <a:pt x="64220" y="110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2052;p35"/>
              <p:cNvSpPr/>
              <p:nvPr/>
            </p:nvSpPr>
            <p:spPr>
              <a:xfrm>
                <a:off x="4174755" y="2006316"/>
                <a:ext cx="53968" cy="56426"/>
              </a:xfrm>
              <a:custGeom>
                <a:avLst/>
                <a:gdLst/>
                <a:ahLst/>
                <a:cxnLst/>
                <a:rect l="l" t="t" r="r" b="b"/>
                <a:pathLst>
                  <a:path w="71957" h="75235" extrusionOk="0">
                    <a:moveTo>
                      <a:pt x="37618" y="75235"/>
                    </a:moveTo>
                    <a:cubicBezTo>
                      <a:pt x="51650" y="75235"/>
                      <a:pt x="64420" y="67506"/>
                      <a:pt x="70944" y="55065"/>
                    </a:cubicBezTo>
                    <a:cubicBezTo>
                      <a:pt x="73211" y="50744"/>
                      <a:pt x="71545" y="45403"/>
                      <a:pt x="67224" y="43136"/>
                    </a:cubicBezTo>
                    <a:cubicBezTo>
                      <a:pt x="62899" y="40869"/>
                      <a:pt x="57561" y="42533"/>
                      <a:pt x="55294" y="46857"/>
                    </a:cubicBezTo>
                    <a:cubicBezTo>
                      <a:pt x="51831" y="53459"/>
                      <a:pt x="45058" y="57562"/>
                      <a:pt x="37619" y="57562"/>
                    </a:cubicBezTo>
                    <a:cubicBezTo>
                      <a:pt x="26622" y="57562"/>
                      <a:pt x="17675" y="48615"/>
                      <a:pt x="17675" y="37617"/>
                    </a:cubicBezTo>
                    <a:cubicBezTo>
                      <a:pt x="17675" y="26620"/>
                      <a:pt x="26621" y="17673"/>
                      <a:pt x="37618" y="17673"/>
                    </a:cubicBezTo>
                    <a:cubicBezTo>
                      <a:pt x="42435" y="17673"/>
                      <a:pt x="47089" y="19419"/>
                      <a:pt x="50720" y="22590"/>
                    </a:cubicBezTo>
                    <a:cubicBezTo>
                      <a:pt x="54396" y="25803"/>
                      <a:pt x="59979" y="25423"/>
                      <a:pt x="63188" y="21745"/>
                    </a:cubicBezTo>
                    <a:cubicBezTo>
                      <a:pt x="66399" y="18069"/>
                      <a:pt x="66019" y="12487"/>
                      <a:pt x="62343" y="9277"/>
                    </a:cubicBezTo>
                    <a:cubicBezTo>
                      <a:pt x="55492" y="3294"/>
                      <a:pt x="46711" y="0"/>
                      <a:pt x="37618" y="0"/>
                    </a:cubicBezTo>
                    <a:cubicBezTo>
                      <a:pt x="16876" y="0"/>
                      <a:pt x="0" y="16875"/>
                      <a:pt x="0" y="37618"/>
                    </a:cubicBezTo>
                    <a:cubicBezTo>
                      <a:pt x="0" y="58362"/>
                      <a:pt x="16876" y="75235"/>
                      <a:pt x="37618" y="7523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5" name="Google Shape;467;p20"/>
          <p:cNvSpPr txBox="1"/>
          <p:nvPr/>
        </p:nvSpPr>
        <p:spPr>
          <a:xfrm>
            <a:off x="647166" y="3554865"/>
            <a:ext cx="7957693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RFM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analysis allows marketers to target specific clusters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customers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with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communications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that are much more relevant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for their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particular behavior – and thus </a:t>
            </a:r>
            <a:r>
              <a:rPr lang="en-US" sz="1200" b="1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generate much higher rates </a:t>
            </a:r>
            <a:r>
              <a:rPr lang="en-US" sz="1200" b="1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response</a:t>
            </a:r>
            <a:r>
              <a:rPr lang="en-US" sz="1200" b="1" dirty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plus increased loyalty and customer lifetime value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Like other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segmentation methods, an RFM model is a powerful way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identify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groups of customers for special treatment. We scoring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grouping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customer by using the combination of these indicators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6" name="Google Shape;5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RFM Metrics</a:t>
            </a:r>
            <a:endParaRPr dirty="0"/>
          </a:p>
        </p:txBody>
      </p:sp>
      <p:sp>
        <p:nvSpPr>
          <p:cNvPr id="98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THEORETICAL FRAMEWORK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8747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467;p20"/>
          <p:cNvSpPr txBox="1"/>
          <p:nvPr/>
        </p:nvSpPr>
        <p:spPr>
          <a:xfrm>
            <a:off x="480904" y="2854292"/>
            <a:ext cx="7957693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IQR = Q3 − Q1, measures data variability in the middle 50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%.</a:t>
            </a:r>
          </a:p>
          <a:p>
            <a:pPr lvl="0" algn="ctr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Quartiles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split data into 4 equal parts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</a:t>
            </a: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Q1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25% of values fall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below</a:t>
            </a: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Q3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75% of values fall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below</a:t>
            </a:r>
          </a:p>
          <a:p>
            <a:pPr lvl="0" algn="ctr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 algn="ctr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method is used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score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Recency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Frequency, and Monetary from 1 to 4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</p:txBody>
      </p:sp>
      <p:sp>
        <p:nvSpPr>
          <p:cNvPr id="96" name="Google Shape;5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Interquartile Range (IQR)</a:t>
            </a:r>
            <a:endParaRPr dirty="0"/>
          </a:p>
        </p:txBody>
      </p:sp>
      <p:sp>
        <p:nvSpPr>
          <p:cNvPr id="98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THEORETICAL FRAMEWORK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977" y="1089744"/>
            <a:ext cx="3711350" cy="18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8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BCG Matrix</a:t>
            </a:r>
            <a:endParaRPr dirty="0"/>
          </a:p>
        </p:txBody>
      </p:sp>
      <p:sp>
        <p:nvSpPr>
          <p:cNvPr id="98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THEORETICAL FRAMEWORK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209" y="1058362"/>
            <a:ext cx="7873534" cy="2808096"/>
            <a:chOff x="696308" y="1190485"/>
            <a:chExt cx="7873534" cy="2808096"/>
          </a:xfrm>
        </p:grpSpPr>
        <p:grpSp>
          <p:nvGrpSpPr>
            <p:cNvPr id="3" name="Group 2"/>
            <p:cNvGrpSpPr/>
            <p:nvPr/>
          </p:nvGrpSpPr>
          <p:grpSpPr>
            <a:xfrm>
              <a:off x="2666634" y="1190485"/>
              <a:ext cx="3810731" cy="2808096"/>
              <a:chOff x="2603769" y="2324625"/>
              <a:chExt cx="3810731" cy="2808096"/>
            </a:xfrm>
          </p:grpSpPr>
          <p:grpSp>
            <p:nvGrpSpPr>
              <p:cNvPr id="6" name="Basic Matrix"/>
              <p:cNvGrpSpPr/>
              <p:nvPr/>
            </p:nvGrpSpPr>
            <p:grpSpPr>
              <a:xfrm>
                <a:off x="3253070" y="2647027"/>
                <a:ext cx="1352440" cy="949505"/>
                <a:chOff x="3253070" y="2647027"/>
                <a:chExt cx="1352440" cy="949505"/>
              </a:xfrm>
            </p:grpSpPr>
            <p:sp>
              <p:nvSpPr>
                <p:cNvPr id="7" name="Multi-Style Rectangle"/>
                <p:cNvSpPr/>
                <p:nvPr/>
              </p:nvSpPr>
              <p:spPr>
                <a:xfrm>
                  <a:off x="3253070" y="2647027"/>
                  <a:ext cx="1352440" cy="9495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52440" h="949505">
                      <a:moveTo>
                        <a:pt x="0" y="0"/>
                      </a:moveTo>
                      <a:lnTo>
                        <a:pt x="1086575" y="0"/>
                      </a:lnTo>
                      <a:cubicBezTo>
                        <a:pt x="1233410" y="0"/>
                        <a:pt x="1352440" y="119027"/>
                        <a:pt x="1352440" y="265862"/>
                      </a:cubicBezTo>
                      <a:lnTo>
                        <a:pt x="1352440" y="949505"/>
                      </a:lnTo>
                      <a:lnTo>
                        <a:pt x="265862" y="949505"/>
                      </a:lnTo>
                      <a:cubicBezTo>
                        <a:pt x="119027" y="949505"/>
                        <a:pt x="0" y="830480"/>
                        <a:pt x="0" y="68364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DC55B"/>
                </a:solidFill>
                <a:ln w="5000" cap="flat">
                  <a:solidFill>
                    <a:srgbClr val="FDC55B"/>
                  </a:solidFill>
                  <a:miter/>
                </a:ln>
              </p:spPr>
            </p:sp>
            <p:sp>
              <p:nvSpPr>
                <p:cNvPr id="8" name="Multi-Style Rectangle"/>
                <p:cNvSpPr/>
                <p:nvPr/>
              </p:nvSpPr>
              <p:spPr>
                <a:xfrm>
                  <a:off x="4730505" y="3721533"/>
                  <a:ext cx="1352440" cy="9495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52440" h="949505">
                      <a:moveTo>
                        <a:pt x="0" y="0"/>
                      </a:moveTo>
                      <a:lnTo>
                        <a:pt x="1086575" y="0"/>
                      </a:lnTo>
                      <a:cubicBezTo>
                        <a:pt x="1233410" y="0"/>
                        <a:pt x="1352440" y="119027"/>
                        <a:pt x="1352440" y="265862"/>
                      </a:cubicBezTo>
                      <a:lnTo>
                        <a:pt x="1352440" y="949505"/>
                      </a:lnTo>
                      <a:lnTo>
                        <a:pt x="265862" y="949505"/>
                      </a:lnTo>
                      <a:cubicBezTo>
                        <a:pt x="119027" y="949505"/>
                        <a:pt x="0" y="830480"/>
                        <a:pt x="0" y="68364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8B0F5"/>
                </a:solidFill>
                <a:ln w="5000" cap="flat">
                  <a:solidFill>
                    <a:srgbClr val="88B0F5"/>
                  </a:solidFill>
                  <a:miter/>
                </a:ln>
              </p:spPr>
            </p:sp>
            <p:sp>
              <p:nvSpPr>
                <p:cNvPr id="9" name="Multi-Style Rectangle"/>
                <p:cNvSpPr/>
                <p:nvPr/>
              </p:nvSpPr>
              <p:spPr>
                <a:xfrm>
                  <a:off x="3253070" y="3721533"/>
                  <a:ext cx="1352440" cy="9495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52440" h="949505">
                      <a:moveTo>
                        <a:pt x="265862" y="0"/>
                      </a:moveTo>
                      <a:lnTo>
                        <a:pt x="1352440" y="0"/>
                      </a:lnTo>
                      <a:lnTo>
                        <a:pt x="1352440" y="683645"/>
                      </a:lnTo>
                      <a:cubicBezTo>
                        <a:pt x="1352440" y="830480"/>
                        <a:pt x="1233410" y="949505"/>
                        <a:pt x="1086575" y="949505"/>
                      </a:cubicBezTo>
                      <a:lnTo>
                        <a:pt x="0" y="949505"/>
                      </a:lnTo>
                      <a:lnTo>
                        <a:pt x="0" y="265862"/>
                      </a:lnTo>
                      <a:cubicBezTo>
                        <a:pt x="0" y="119027"/>
                        <a:pt x="119027" y="0"/>
                        <a:pt x="265862" y="0"/>
                      </a:cubicBezTo>
                      <a:close/>
                    </a:path>
                  </a:pathLst>
                </a:custGeom>
                <a:solidFill>
                  <a:srgbClr val="DCA2FF"/>
                </a:solidFill>
                <a:ln w="5000" cap="flat">
                  <a:solidFill>
                    <a:srgbClr val="DCA2FF"/>
                  </a:solidFill>
                  <a:miter/>
                </a:ln>
              </p:spPr>
            </p:sp>
            <p:sp>
              <p:nvSpPr>
                <p:cNvPr id="10" name="Multi-Style Rectangle"/>
                <p:cNvSpPr/>
                <p:nvPr/>
              </p:nvSpPr>
              <p:spPr>
                <a:xfrm>
                  <a:off x="4730505" y="2647027"/>
                  <a:ext cx="1352440" cy="94950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352440" h="949505">
                      <a:moveTo>
                        <a:pt x="265862" y="0"/>
                      </a:moveTo>
                      <a:lnTo>
                        <a:pt x="1352440" y="0"/>
                      </a:lnTo>
                      <a:lnTo>
                        <a:pt x="1352440" y="683645"/>
                      </a:lnTo>
                      <a:cubicBezTo>
                        <a:pt x="1352440" y="830480"/>
                        <a:pt x="1233410" y="949505"/>
                        <a:pt x="1086575" y="949505"/>
                      </a:cubicBezTo>
                      <a:lnTo>
                        <a:pt x="0" y="949505"/>
                      </a:lnTo>
                      <a:lnTo>
                        <a:pt x="0" y="265862"/>
                      </a:lnTo>
                      <a:cubicBezTo>
                        <a:pt x="0" y="119027"/>
                        <a:pt x="119027" y="0"/>
                        <a:pt x="265862" y="0"/>
                      </a:cubicBezTo>
                      <a:close/>
                    </a:path>
                  </a:pathLst>
                </a:custGeom>
                <a:solidFill>
                  <a:srgbClr val="90D6AB"/>
                </a:solidFill>
                <a:ln w="5000" cap="flat">
                  <a:solidFill>
                    <a:srgbClr val="90D6AB"/>
                  </a:solidFill>
                  <a:miter/>
                </a:ln>
              </p:spPr>
            </p:sp>
          </p:grpSp>
          <p:sp>
            <p:nvSpPr>
              <p:cNvPr id="11" name="Question mark"/>
              <p:cNvSpPr/>
              <p:nvPr/>
            </p:nvSpPr>
            <p:spPr>
              <a:xfrm>
                <a:off x="5290674" y="2777614"/>
                <a:ext cx="292914" cy="472441"/>
              </a:xfrm>
              <a:custGeom>
                <a:avLst/>
                <a:gdLst/>
                <a:ahLst/>
                <a:cxnLst/>
                <a:rect l="0" t="0" r="0" b="0"/>
                <a:pathLst>
                  <a:path w="292914" h="472441">
                    <a:moveTo>
                      <a:pt x="92882" y="416226"/>
                    </a:moveTo>
                    <a:cubicBezTo>
                      <a:pt x="91885" y="360441"/>
                      <a:pt x="190184" y="357291"/>
                      <a:pt x="192372" y="416226"/>
                    </a:cubicBezTo>
                    <a:cubicBezTo>
                      <a:pt x="195098" y="489638"/>
                      <a:pt x="94248" y="492742"/>
                      <a:pt x="92882" y="416226"/>
                    </a:cubicBezTo>
                    <a:close/>
                    <a:moveTo>
                      <a:pt x="85537" y="114802"/>
                    </a:moveTo>
                    <a:cubicBezTo>
                      <a:pt x="85538" y="92755"/>
                      <a:pt x="44321" y="83273"/>
                      <a:pt x="73128" y="53659"/>
                    </a:cubicBezTo>
                    <a:cubicBezTo>
                      <a:pt x="92602" y="33637"/>
                      <a:pt x="148962" y="20283"/>
                      <a:pt x="191663" y="46166"/>
                    </a:cubicBezTo>
                    <a:cubicBezTo>
                      <a:pt x="245089" y="78549"/>
                      <a:pt x="210992" y="146896"/>
                      <a:pt x="191663" y="166086"/>
                    </a:cubicBezTo>
                    <a:cubicBezTo>
                      <a:pt x="172346" y="185276"/>
                      <a:pt x="145784" y="218734"/>
                      <a:pt x="133099" y="247083"/>
                    </a:cubicBezTo>
                    <a:cubicBezTo>
                      <a:pt x="120420" y="275433"/>
                      <a:pt x="134511" y="317858"/>
                      <a:pt x="134511" y="317858"/>
                    </a:cubicBezTo>
                    <a:lnTo>
                      <a:pt x="155297" y="319527"/>
                    </a:lnTo>
                    <a:cubicBezTo>
                      <a:pt x="155295" y="319527"/>
                      <a:pt x="142616" y="288030"/>
                      <a:pt x="164811" y="253385"/>
                    </a:cubicBezTo>
                    <a:cubicBezTo>
                      <a:pt x="174739" y="237888"/>
                      <a:pt x="204270" y="212199"/>
                      <a:pt x="232588" y="199813"/>
                    </a:cubicBezTo>
                    <a:cubicBezTo>
                      <a:pt x="275797" y="180913"/>
                      <a:pt x="297993" y="149417"/>
                      <a:pt x="291692" y="95872"/>
                    </a:cubicBezTo>
                    <a:cubicBezTo>
                      <a:pt x="285257" y="41874"/>
                      <a:pt x="220866" y="1414"/>
                      <a:pt x="145783" y="1416"/>
                    </a:cubicBezTo>
                    <a:cubicBezTo>
                      <a:pt x="70698" y="1414"/>
                      <a:pt x="6905" y="29811"/>
                      <a:pt x="1569" y="91230"/>
                    </a:cubicBezTo>
                    <a:cubicBezTo>
                      <a:pt x="-3243" y="152567"/>
                      <a:pt x="28944" y="158285"/>
                      <a:pt x="47726" y="158589"/>
                    </a:cubicBezTo>
                    <a:cubicBezTo>
                      <a:pt x="66509" y="158896"/>
                      <a:pt x="85538" y="146299"/>
                      <a:pt x="85537" y="114802"/>
                    </a:cubicBezTo>
                    <a:close/>
                  </a:path>
                </a:pathLst>
              </a:custGeom>
              <a:solidFill>
                <a:srgbClr val="FDCA83"/>
              </a:solidFill>
              <a:ln w="5000" cap="flat">
                <a:noFill/>
                <a:miter/>
              </a:ln>
            </p:spPr>
          </p:sp>
          <p:sp>
            <p:nvSpPr>
              <p:cNvPr id="12" name="10 pt. text"/>
              <p:cNvSpPr/>
              <p:nvPr/>
            </p:nvSpPr>
            <p:spPr>
              <a:xfrm>
                <a:off x="5131855" y="3340995"/>
                <a:ext cx="620000" cy="180000"/>
              </a:xfrm>
              <a:custGeom>
                <a:avLst/>
                <a:gdLst>
                  <a:gd name="connsiteX0" fmla="*/ 310000 w 620000"/>
                  <a:gd name="connsiteY0" fmla="*/ 180000 h 180000"/>
                  <a:gd name="rtl" fmla="*/ 7500 w 620000"/>
                  <a:gd name="rtt" fmla="*/ 12500 h 180000"/>
                  <a:gd name="rtr" fmla="*/ 612500 w 620000"/>
                  <a:gd name="rtb" fmla="*/ 167500 h 1800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/>
              </a:custGeom>
              <a:gradFill>
                <a:gsLst>
                  <a:gs pos="0">
                    <a:srgbClr val="D8EAC4"/>
                  </a:gs>
                  <a:gs pos="60000">
                    <a:srgbClr val="D8EAC4"/>
                  </a:gs>
                  <a:gs pos="61000">
                    <a:srgbClr val="E1EFD2"/>
                  </a:gs>
                  <a:gs pos="100000">
                    <a:srgbClr val="E1EFD2"/>
                  </a:gs>
                </a:gsLst>
                <a:lin ang="21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FFFFFF"/>
                    </a:solidFill>
                    <a:latin typeface="Bahnschrift"/>
                  </a:rPr>
                  <a:t>Question Mark</a:t>
                </a:r>
              </a:p>
            </p:txBody>
          </p:sp>
          <p:sp>
            <p:nvSpPr>
              <p:cNvPr id="13" name="10 pt. text"/>
              <p:cNvSpPr/>
              <p:nvPr/>
            </p:nvSpPr>
            <p:spPr>
              <a:xfrm>
                <a:off x="3813990" y="3340995"/>
                <a:ext cx="250000" cy="180000"/>
              </a:xfrm>
              <a:custGeom>
                <a:avLst/>
                <a:gdLst>
                  <a:gd name="connsiteX0" fmla="*/ 125000 w 250000"/>
                  <a:gd name="connsiteY0" fmla="*/ 180000 h 180000"/>
                  <a:gd name="rtl" fmla="*/ 25000 w 250000"/>
                  <a:gd name="rtt" fmla="*/ 12500 h 180000"/>
                  <a:gd name="rtr" fmla="*/ 225000 w 250000"/>
                  <a:gd name="rtb" fmla="*/ 167500 h 1800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/>
              </a:custGeom>
              <a:gradFill>
                <a:gsLst>
                  <a:gs pos="0">
                    <a:srgbClr val="D8EAC4"/>
                  </a:gs>
                  <a:gs pos="60000">
                    <a:srgbClr val="D8EAC4"/>
                  </a:gs>
                  <a:gs pos="61000">
                    <a:srgbClr val="E1EFD2"/>
                  </a:gs>
                  <a:gs pos="100000">
                    <a:srgbClr val="E1EFD2"/>
                  </a:gs>
                </a:gsLst>
                <a:lin ang="21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FFFFFF"/>
                    </a:solidFill>
                    <a:latin typeface="Bahnschrift"/>
                  </a:rPr>
                  <a:t>Star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 rot="-2400000">
                <a:off x="3561391" y="2777614"/>
                <a:ext cx="755195" cy="565520"/>
                <a:chOff x="3561391" y="2777614"/>
                <a:chExt cx="755195" cy="565520"/>
              </a:xfrm>
            </p:grpSpPr>
            <p:sp>
              <p:nvSpPr>
                <p:cNvPr id="15" name="Star 5"/>
                <p:cNvSpPr/>
                <p:nvPr/>
              </p:nvSpPr>
              <p:spPr>
                <a:xfrm rot="900000">
                  <a:off x="4000617" y="2848926"/>
                  <a:ext cx="155759" cy="155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759" h="155759">
                      <a:moveTo>
                        <a:pt x="77880" y="0"/>
                      </a:moveTo>
                      <a:lnTo>
                        <a:pt x="94962" y="54368"/>
                      </a:lnTo>
                      <a:lnTo>
                        <a:pt x="151947" y="53814"/>
                      </a:lnTo>
                      <a:lnTo>
                        <a:pt x="105520" y="86860"/>
                      </a:lnTo>
                      <a:lnTo>
                        <a:pt x="123656" y="140885"/>
                      </a:lnTo>
                      <a:lnTo>
                        <a:pt x="77880" y="106942"/>
                      </a:lnTo>
                      <a:lnTo>
                        <a:pt x="32103" y="140885"/>
                      </a:lnTo>
                      <a:lnTo>
                        <a:pt x="50240" y="86860"/>
                      </a:lnTo>
                      <a:lnTo>
                        <a:pt x="3812" y="53814"/>
                      </a:lnTo>
                      <a:lnTo>
                        <a:pt x="60797" y="54368"/>
                      </a:lnTo>
                      <a:lnTo>
                        <a:pt x="77880" y="0"/>
                      </a:lnTo>
                      <a:close/>
                    </a:path>
                  </a:pathLst>
                </a:custGeom>
                <a:solidFill>
                  <a:srgbClr val="FFF3E8"/>
                </a:solidFill>
                <a:ln w="5000" cap="flat">
                  <a:noFill/>
                  <a:miter/>
                </a:ln>
              </p:spPr>
            </p:sp>
            <p:sp>
              <p:nvSpPr>
                <p:cNvPr id="16" name="Star 5"/>
                <p:cNvSpPr/>
                <p:nvPr/>
              </p:nvSpPr>
              <p:spPr>
                <a:xfrm rot="900000">
                  <a:off x="3704969" y="2774960"/>
                  <a:ext cx="155759" cy="155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759" h="155759">
                      <a:moveTo>
                        <a:pt x="77880" y="0"/>
                      </a:moveTo>
                      <a:lnTo>
                        <a:pt x="94962" y="54368"/>
                      </a:lnTo>
                      <a:lnTo>
                        <a:pt x="151947" y="53814"/>
                      </a:lnTo>
                      <a:lnTo>
                        <a:pt x="105520" y="86860"/>
                      </a:lnTo>
                      <a:lnTo>
                        <a:pt x="123656" y="140885"/>
                      </a:lnTo>
                      <a:lnTo>
                        <a:pt x="77880" y="106942"/>
                      </a:lnTo>
                      <a:lnTo>
                        <a:pt x="32103" y="140885"/>
                      </a:lnTo>
                      <a:lnTo>
                        <a:pt x="50240" y="86860"/>
                      </a:lnTo>
                      <a:lnTo>
                        <a:pt x="3812" y="53814"/>
                      </a:lnTo>
                      <a:lnTo>
                        <a:pt x="60797" y="54368"/>
                      </a:lnTo>
                      <a:lnTo>
                        <a:pt x="77880" y="0"/>
                      </a:lnTo>
                      <a:close/>
                    </a:path>
                  </a:pathLst>
                </a:custGeom>
                <a:solidFill>
                  <a:srgbClr val="EAF4F9"/>
                </a:solidFill>
                <a:ln w="5000" cap="flat">
                  <a:noFill/>
                  <a:miter/>
                </a:ln>
              </p:spPr>
            </p:sp>
            <p:sp>
              <p:nvSpPr>
                <p:cNvPr id="17" name="Star 5"/>
                <p:cNvSpPr/>
                <p:nvPr/>
              </p:nvSpPr>
              <p:spPr>
                <a:xfrm rot="900000">
                  <a:off x="3548827" y="2996858"/>
                  <a:ext cx="155759" cy="155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5759" h="155759">
                      <a:moveTo>
                        <a:pt x="77880" y="0"/>
                      </a:moveTo>
                      <a:lnTo>
                        <a:pt x="94962" y="54368"/>
                      </a:lnTo>
                      <a:lnTo>
                        <a:pt x="151947" y="53814"/>
                      </a:lnTo>
                      <a:lnTo>
                        <a:pt x="105520" y="86860"/>
                      </a:lnTo>
                      <a:lnTo>
                        <a:pt x="123656" y="140885"/>
                      </a:lnTo>
                      <a:lnTo>
                        <a:pt x="77880" y="106942"/>
                      </a:lnTo>
                      <a:lnTo>
                        <a:pt x="32103" y="140885"/>
                      </a:lnTo>
                      <a:lnTo>
                        <a:pt x="50240" y="86860"/>
                      </a:lnTo>
                      <a:lnTo>
                        <a:pt x="3812" y="53814"/>
                      </a:lnTo>
                      <a:lnTo>
                        <a:pt x="60797" y="54368"/>
                      </a:lnTo>
                      <a:lnTo>
                        <a:pt x="77880" y="0"/>
                      </a:lnTo>
                      <a:close/>
                    </a:path>
                  </a:pathLst>
                </a:custGeom>
                <a:solidFill>
                  <a:srgbClr val="FCE48C"/>
                </a:solidFill>
                <a:ln w="5000" cap="flat">
                  <a:noFill/>
                  <a:miter/>
                </a:ln>
              </p:spPr>
            </p:sp>
            <p:sp>
              <p:nvSpPr>
                <p:cNvPr id="18" name="Star 5"/>
                <p:cNvSpPr/>
                <p:nvPr/>
              </p:nvSpPr>
              <p:spPr>
                <a:xfrm rot="900000">
                  <a:off x="3774186" y="2982660"/>
                  <a:ext cx="184624" cy="1846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4624" h="184624">
                      <a:moveTo>
                        <a:pt x="92312" y="0"/>
                      </a:moveTo>
                      <a:lnTo>
                        <a:pt x="112548" y="64460"/>
                      </a:lnTo>
                      <a:lnTo>
                        <a:pt x="180106" y="63786"/>
                      </a:lnTo>
                      <a:lnTo>
                        <a:pt x="125055" y="102951"/>
                      </a:lnTo>
                      <a:lnTo>
                        <a:pt x="146572" y="166994"/>
                      </a:lnTo>
                      <a:lnTo>
                        <a:pt x="92312" y="126739"/>
                      </a:lnTo>
                      <a:lnTo>
                        <a:pt x="38053" y="166994"/>
                      </a:lnTo>
                      <a:lnTo>
                        <a:pt x="59570" y="102951"/>
                      </a:lnTo>
                      <a:lnTo>
                        <a:pt x="4518" y="63786"/>
                      </a:lnTo>
                      <a:lnTo>
                        <a:pt x="72076" y="64460"/>
                      </a:lnTo>
                      <a:lnTo>
                        <a:pt x="92312" y="0"/>
                      </a:lnTo>
                      <a:close/>
                    </a:path>
                  </a:pathLst>
                </a:custGeom>
                <a:solidFill>
                  <a:srgbClr val="FDC0BB"/>
                </a:solidFill>
                <a:ln w="5000" cap="flat">
                  <a:noFill/>
                  <a:miter/>
                </a:ln>
              </p:spPr>
            </p:sp>
            <p:sp>
              <p:nvSpPr>
                <p:cNvPr id="19" name="Star 5"/>
                <p:cNvSpPr/>
                <p:nvPr/>
              </p:nvSpPr>
              <p:spPr>
                <a:xfrm rot="900000">
                  <a:off x="3986539" y="3023829"/>
                  <a:ext cx="330275" cy="33027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30275" h="330274">
                      <a:moveTo>
                        <a:pt x="165138" y="0"/>
                      </a:moveTo>
                      <a:lnTo>
                        <a:pt x="201340" y="115308"/>
                      </a:lnTo>
                      <a:lnTo>
                        <a:pt x="322192" y="114107"/>
                      </a:lnTo>
                      <a:lnTo>
                        <a:pt x="223714" y="184170"/>
                      </a:lnTo>
                      <a:lnTo>
                        <a:pt x="262203" y="298736"/>
                      </a:lnTo>
                      <a:lnTo>
                        <a:pt x="165138" y="226728"/>
                      </a:lnTo>
                      <a:lnTo>
                        <a:pt x="68072" y="298736"/>
                      </a:lnTo>
                      <a:lnTo>
                        <a:pt x="106561" y="184170"/>
                      </a:lnTo>
                      <a:lnTo>
                        <a:pt x="8082" y="114107"/>
                      </a:lnTo>
                      <a:lnTo>
                        <a:pt x="128935" y="115308"/>
                      </a:lnTo>
                      <a:lnTo>
                        <a:pt x="165138" y="0"/>
                      </a:lnTo>
                      <a:close/>
                    </a:path>
                  </a:pathLst>
                </a:custGeom>
                <a:solidFill>
                  <a:srgbClr val="FDEBB3"/>
                </a:solidFill>
                <a:ln w="5000" cap="flat">
                  <a:noFill/>
                  <a:miter/>
                </a:ln>
              </p:spPr>
            </p:sp>
          </p:grpSp>
          <p:sp>
            <p:nvSpPr>
              <p:cNvPr id="20" name="Rectangle"/>
              <p:cNvSpPr/>
              <p:nvPr/>
            </p:nvSpPr>
            <p:spPr>
              <a:xfrm>
                <a:off x="2603769" y="2557261"/>
                <a:ext cx="420473" cy="179528"/>
              </a:xfrm>
              <a:custGeom>
                <a:avLst/>
                <a:gdLst/>
                <a:ahLst/>
                <a:cxnLst/>
                <a:rect l="l" t="t" r="r" b="b"/>
                <a:pathLst/>
              </a:custGeom>
              <a:gradFill>
                <a:gsLst>
                  <a:gs pos="0">
                    <a:srgbClr val="E1EFD2"/>
                  </a:gs>
                  <a:gs pos="90000">
                    <a:srgbClr val="E1EFD2"/>
                  </a:gs>
                  <a:gs pos="92000">
                    <a:srgbClr val="D8EAC4"/>
                  </a:gs>
                  <a:gs pos="93000">
                    <a:srgbClr val="BCDD91"/>
                  </a:gs>
                  <a:gs pos="94000">
                    <a:srgbClr val="BCDD91"/>
                  </a:gs>
                  <a:gs pos="95000">
                    <a:srgbClr val="D8EAC4"/>
                  </a:gs>
                  <a:gs pos="100000">
                    <a:srgbClr val="E1EFD2"/>
                  </a:gs>
                </a:gsLst>
                <a:lin ang="108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355D87"/>
                    </a:solidFill>
                    <a:latin typeface="Bahnschrift"/>
                  </a:rPr>
                  <a:t>High</a:t>
                </a:r>
              </a:p>
            </p:txBody>
          </p:sp>
          <p:sp>
            <p:nvSpPr>
              <p:cNvPr id="21" name="10 pt. text"/>
              <p:cNvSpPr/>
              <p:nvPr/>
            </p:nvSpPr>
            <p:spPr>
              <a:xfrm>
                <a:off x="5131855" y="3340995"/>
                <a:ext cx="620000" cy="180000"/>
              </a:xfrm>
              <a:custGeom>
                <a:avLst/>
                <a:gdLst>
                  <a:gd name="connsiteX0" fmla="*/ 310000 w 620000"/>
                  <a:gd name="connsiteY0" fmla="*/ 180000 h 180000"/>
                  <a:gd name="rtl" fmla="*/ 7500 w 620000"/>
                  <a:gd name="rtt" fmla="*/ 12500 h 180000"/>
                  <a:gd name="rtr" fmla="*/ 612500 w 620000"/>
                  <a:gd name="rtb" fmla="*/ 167500 h 1800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/>
              </a:custGeom>
              <a:gradFill>
                <a:gsLst>
                  <a:gs pos="0">
                    <a:srgbClr val="D8EAC4"/>
                  </a:gs>
                  <a:gs pos="60000">
                    <a:srgbClr val="D8EAC4"/>
                  </a:gs>
                  <a:gs pos="61000">
                    <a:srgbClr val="E1EFD2"/>
                  </a:gs>
                  <a:gs pos="100000">
                    <a:srgbClr val="E1EFD2"/>
                  </a:gs>
                </a:gsLst>
                <a:lin ang="21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FFFFFF"/>
                    </a:solidFill>
                    <a:latin typeface="Bahnschrift"/>
                  </a:rPr>
                  <a:t>Question Mark</a:t>
                </a:r>
              </a:p>
            </p:txBody>
          </p:sp>
          <p:grpSp>
            <p:nvGrpSpPr>
              <p:cNvPr id="22" name="Cow"/>
              <p:cNvGrpSpPr/>
              <p:nvPr/>
            </p:nvGrpSpPr>
            <p:grpSpPr>
              <a:xfrm>
                <a:off x="3603701" y="3866500"/>
                <a:ext cx="682070" cy="515710"/>
                <a:chOff x="3603701" y="3866500"/>
                <a:chExt cx="682070" cy="515710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3603701" y="3888993"/>
                  <a:ext cx="682070" cy="483509"/>
                  <a:chOff x="3603701" y="3888993"/>
                  <a:chExt cx="682070" cy="483509"/>
                </a:xfrm>
              </p:grpSpPr>
              <p:sp>
                <p:nvSpPr>
                  <p:cNvPr id="51" name="Freeform 50"/>
                  <p:cNvSpPr/>
                  <p:nvPr/>
                </p:nvSpPr>
                <p:spPr>
                  <a:xfrm>
                    <a:off x="4025057" y="4140132"/>
                    <a:ext cx="60287" cy="209311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0287" h="209311">
                        <a:moveTo>
                          <a:pt x="60287" y="0"/>
                        </a:moveTo>
                        <a:cubicBezTo>
                          <a:pt x="49548" y="43268"/>
                          <a:pt x="42971" y="75440"/>
                          <a:pt x="41998" y="88553"/>
                        </a:cubicBezTo>
                        <a:cubicBezTo>
                          <a:pt x="41023" y="101468"/>
                          <a:pt x="42485" y="174918"/>
                          <a:pt x="46866" y="186674"/>
                        </a:cubicBezTo>
                        <a:cubicBezTo>
                          <a:pt x="51247" y="198431"/>
                          <a:pt x="38103" y="210639"/>
                          <a:pt x="30315" y="209311"/>
                        </a:cubicBezTo>
                        <a:cubicBezTo>
                          <a:pt x="22525" y="207926"/>
                          <a:pt x="19362" y="206522"/>
                          <a:pt x="19362" y="206522"/>
                        </a:cubicBezTo>
                        <a:cubicBezTo>
                          <a:pt x="19362" y="206522"/>
                          <a:pt x="8131" y="188472"/>
                          <a:pt x="8284" y="182357"/>
                        </a:cubicBezTo>
                        <a:cubicBezTo>
                          <a:pt x="8977" y="154741"/>
                          <a:pt x="8597" y="133333"/>
                          <a:pt x="322" y="120220"/>
                        </a:cubicBezTo>
                        <a:cubicBezTo>
                          <a:pt x="-1593" y="117186"/>
                          <a:pt x="5819" y="98029"/>
                          <a:pt x="9869" y="86744"/>
                        </a:cubicBezTo>
                        <a:cubicBezTo>
                          <a:pt x="19605" y="59614"/>
                          <a:pt x="11746" y="28048"/>
                          <a:pt x="11746" y="28048"/>
                        </a:cubicBezTo>
                        <a:lnTo>
                          <a:pt x="60287" y="0"/>
                        </a:lnTo>
                        <a:close/>
                      </a:path>
                    </a:pathLst>
                  </a:custGeom>
                  <a:solidFill>
                    <a:srgbClr val="DBD8C1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52" name="Freeform 51"/>
                  <p:cNvSpPr/>
                  <p:nvPr/>
                </p:nvSpPr>
                <p:spPr>
                  <a:xfrm>
                    <a:off x="3684354" y="4170716"/>
                    <a:ext cx="67266" cy="17775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266" h="177756">
                        <a:moveTo>
                          <a:pt x="2787" y="78589"/>
                        </a:moveTo>
                        <a:cubicBezTo>
                          <a:pt x="-7166" y="94124"/>
                          <a:pt x="11526" y="107673"/>
                          <a:pt x="18884" y="138742"/>
                        </a:cubicBezTo>
                        <a:cubicBezTo>
                          <a:pt x="26240" y="169811"/>
                          <a:pt x="35847" y="177756"/>
                          <a:pt x="35848" y="177756"/>
                        </a:cubicBezTo>
                        <a:lnTo>
                          <a:pt x="66833" y="173521"/>
                        </a:lnTo>
                        <a:cubicBezTo>
                          <a:pt x="66833" y="173521"/>
                          <a:pt x="68863" y="172262"/>
                          <a:pt x="64237" y="163942"/>
                        </a:cubicBezTo>
                        <a:cubicBezTo>
                          <a:pt x="59612" y="155622"/>
                          <a:pt x="59909" y="163164"/>
                          <a:pt x="49521" y="123034"/>
                        </a:cubicBezTo>
                        <a:cubicBezTo>
                          <a:pt x="39136" y="82729"/>
                          <a:pt x="41301" y="8253"/>
                          <a:pt x="40003" y="809"/>
                        </a:cubicBezTo>
                        <a:cubicBezTo>
                          <a:pt x="38135" y="-9704"/>
                          <a:pt x="2786" y="78588"/>
                          <a:pt x="2787" y="78589"/>
                        </a:cubicBezTo>
                        <a:close/>
                      </a:path>
                    </a:pathLst>
                  </a:custGeom>
                  <a:solidFill>
                    <a:srgbClr val="DBD8C1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53" name="Freeform 52"/>
                  <p:cNvSpPr/>
                  <p:nvPr/>
                </p:nvSpPr>
                <p:spPr>
                  <a:xfrm>
                    <a:off x="3603700" y="3947166"/>
                    <a:ext cx="59720" cy="32460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9720" h="324605">
                        <a:moveTo>
                          <a:pt x="59639" y="728"/>
                        </a:moveTo>
                        <a:cubicBezTo>
                          <a:pt x="37568" y="-2508"/>
                          <a:pt x="7708" y="3317"/>
                          <a:pt x="5761" y="38917"/>
                        </a:cubicBezTo>
                        <a:cubicBezTo>
                          <a:pt x="3814" y="74516"/>
                          <a:pt x="7708" y="201381"/>
                          <a:pt x="6410" y="205912"/>
                        </a:cubicBezTo>
                        <a:cubicBezTo>
                          <a:pt x="5112" y="210443"/>
                          <a:pt x="-2029" y="284231"/>
                          <a:pt x="568" y="300413"/>
                        </a:cubicBezTo>
                        <a:cubicBezTo>
                          <a:pt x="3164" y="316595"/>
                          <a:pt x="2515" y="319831"/>
                          <a:pt x="6410" y="324605"/>
                        </a:cubicBezTo>
                        <a:cubicBezTo>
                          <a:pt x="10305" y="327597"/>
                          <a:pt x="1866" y="293293"/>
                          <a:pt x="9007" y="291999"/>
                        </a:cubicBezTo>
                        <a:cubicBezTo>
                          <a:pt x="16147" y="290704"/>
                          <a:pt x="6410" y="324605"/>
                          <a:pt x="11603" y="322420"/>
                        </a:cubicBezTo>
                        <a:cubicBezTo>
                          <a:pt x="16796" y="321126"/>
                          <a:pt x="24385" y="283024"/>
                          <a:pt x="23937" y="274523"/>
                        </a:cubicBezTo>
                        <a:cubicBezTo>
                          <a:pt x="23287" y="262225"/>
                          <a:pt x="21340" y="209796"/>
                          <a:pt x="20042" y="206559"/>
                        </a:cubicBezTo>
                        <a:cubicBezTo>
                          <a:pt x="18743" y="203323"/>
                          <a:pt x="21340" y="103644"/>
                          <a:pt x="22638" y="99113"/>
                        </a:cubicBezTo>
                        <a:cubicBezTo>
                          <a:pt x="23937" y="94582"/>
                          <a:pt x="61587" y="728"/>
                          <a:pt x="59639" y="728"/>
                        </a:cubicBezTo>
                        <a:close/>
                      </a:path>
                    </a:pathLst>
                  </a:custGeom>
                  <a:solidFill>
                    <a:srgbClr val="D6D2B9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54" name="Freeform 53"/>
                  <p:cNvSpPr/>
                  <p:nvPr/>
                </p:nvSpPr>
                <p:spPr>
                  <a:xfrm>
                    <a:off x="3623986" y="4058414"/>
                    <a:ext cx="101020" cy="30898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1020" h="308989">
                        <a:moveTo>
                          <a:pt x="1055" y="1456"/>
                        </a:moveTo>
                        <a:cubicBezTo>
                          <a:pt x="-3828" y="-16753"/>
                          <a:pt x="9000" y="141714"/>
                          <a:pt x="11485" y="154040"/>
                        </a:cubicBezTo>
                        <a:cubicBezTo>
                          <a:pt x="32343" y="257516"/>
                          <a:pt x="16418" y="281336"/>
                          <a:pt x="21177" y="292037"/>
                        </a:cubicBezTo>
                        <a:cubicBezTo>
                          <a:pt x="28732" y="308989"/>
                          <a:pt x="27496" y="308989"/>
                          <a:pt x="35805" y="308989"/>
                        </a:cubicBezTo>
                        <a:cubicBezTo>
                          <a:pt x="44114" y="308989"/>
                          <a:pt x="55798" y="299114"/>
                          <a:pt x="54500" y="294798"/>
                        </a:cubicBezTo>
                        <a:cubicBezTo>
                          <a:pt x="53202" y="290484"/>
                          <a:pt x="54500" y="295489"/>
                          <a:pt x="54932" y="270073"/>
                        </a:cubicBezTo>
                        <a:cubicBezTo>
                          <a:pt x="55028" y="264484"/>
                          <a:pt x="51254" y="215055"/>
                          <a:pt x="68564" y="182692"/>
                        </a:cubicBezTo>
                        <a:cubicBezTo>
                          <a:pt x="85874" y="150328"/>
                          <a:pt x="91718" y="119584"/>
                          <a:pt x="100372" y="113111"/>
                        </a:cubicBezTo>
                        <a:cubicBezTo>
                          <a:pt x="109027" y="106638"/>
                          <a:pt x="33512" y="122496"/>
                          <a:pt x="1055" y="1456"/>
                        </a:cubicBezTo>
                        <a:close/>
                      </a:path>
                    </a:pathLst>
                  </a:custGeom>
                  <a:solidFill>
                    <a:srgbClr val="E5E3D6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55" name="Freeform 54"/>
                  <p:cNvSpPr/>
                  <p:nvPr/>
                </p:nvSpPr>
                <p:spPr>
                  <a:xfrm>
                    <a:off x="3620010" y="3888992"/>
                    <a:ext cx="665760" cy="31473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65760" h="314734">
                        <a:moveTo>
                          <a:pt x="14335" y="72063"/>
                        </a:moveTo>
                        <a:cubicBezTo>
                          <a:pt x="28876" y="55004"/>
                          <a:pt x="84439" y="26322"/>
                          <a:pt x="109542" y="33226"/>
                        </a:cubicBezTo>
                        <a:cubicBezTo>
                          <a:pt x="134639" y="40130"/>
                          <a:pt x="262707" y="63057"/>
                          <a:pt x="328701" y="47035"/>
                        </a:cubicBezTo>
                        <a:cubicBezTo>
                          <a:pt x="402946" y="28911"/>
                          <a:pt x="468793" y="44704"/>
                          <a:pt x="475651" y="42719"/>
                        </a:cubicBezTo>
                        <a:cubicBezTo>
                          <a:pt x="502480" y="34952"/>
                          <a:pt x="516330" y="22870"/>
                          <a:pt x="524980" y="16829"/>
                        </a:cubicBezTo>
                        <a:cubicBezTo>
                          <a:pt x="533635" y="10788"/>
                          <a:pt x="553545" y="-9062"/>
                          <a:pt x="585565" y="4747"/>
                        </a:cubicBezTo>
                        <a:cubicBezTo>
                          <a:pt x="617585" y="18555"/>
                          <a:pt x="624670" y="41035"/>
                          <a:pt x="625380" y="47035"/>
                        </a:cubicBezTo>
                        <a:cubicBezTo>
                          <a:pt x="627110" y="61706"/>
                          <a:pt x="630035" y="72019"/>
                          <a:pt x="653075" y="90186"/>
                        </a:cubicBezTo>
                        <a:cubicBezTo>
                          <a:pt x="690295" y="119529"/>
                          <a:pt x="634900" y="147146"/>
                          <a:pt x="621920" y="136790"/>
                        </a:cubicBezTo>
                        <a:cubicBezTo>
                          <a:pt x="619050" y="134501"/>
                          <a:pt x="614130" y="131611"/>
                          <a:pt x="605470" y="126433"/>
                        </a:cubicBezTo>
                        <a:cubicBezTo>
                          <a:pt x="602795" y="124832"/>
                          <a:pt x="571720" y="130748"/>
                          <a:pt x="569985" y="121255"/>
                        </a:cubicBezTo>
                        <a:cubicBezTo>
                          <a:pt x="568255" y="111762"/>
                          <a:pt x="555130" y="129376"/>
                          <a:pt x="552675" y="134200"/>
                        </a:cubicBezTo>
                        <a:cubicBezTo>
                          <a:pt x="518925" y="200653"/>
                          <a:pt x="523250" y="165269"/>
                          <a:pt x="499016" y="210146"/>
                        </a:cubicBezTo>
                        <a:cubicBezTo>
                          <a:pt x="494335" y="218809"/>
                          <a:pt x="456227" y="263840"/>
                          <a:pt x="445788" y="269264"/>
                        </a:cubicBezTo>
                        <a:cubicBezTo>
                          <a:pt x="353612" y="317161"/>
                          <a:pt x="342362" y="290407"/>
                          <a:pt x="310337" y="299901"/>
                        </a:cubicBezTo>
                        <a:cubicBezTo>
                          <a:pt x="278312" y="309394"/>
                          <a:pt x="261867" y="318885"/>
                          <a:pt x="221192" y="312846"/>
                        </a:cubicBezTo>
                        <a:cubicBezTo>
                          <a:pt x="200044" y="309706"/>
                          <a:pt x="170126" y="299901"/>
                          <a:pt x="159741" y="297312"/>
                        </a:cubicBezTo>
                        <a:cubicBezTo>
                          <a:pt x="149353" y="294722"/>
                          <a:pt x="53282" y="280051"/>
                          <a:pt x="47223" y="261928"/>
                        </a:cubicBezTo>
                        <a:cubicBezTo>
                          <a:pt x="41165" y="243804"/>
                          <a:pt x="-29806" y="123844"/>
                          <a:pt x="14335" y="7206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ECEADF"/>
                      </a:gs>
                      <a:gs pos="100000">
                        <a:srgbClr val="E4E2D1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56" name="Freeform 55"/>
                  <p:cNvSpPr/>
                  <p:nvPr/>
                </p:nvSpPr>
                <p:spPr>
                  <a:xfrm>
                    <a:off x="3972888" y="4123222"/>
                    <a:ext cx="126580" cy="24927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26580" h="249279">
                        <a:moveTo>
                          <a:pt x="1837" y="64636"/>
                        </a:moveTo>
                        <a:cubicBezTo>
                          <a:pt x="-3188" y="65347"/>
                          <a:pt x="3329" y="120905"/>
                          <a:pt x="7223" y="149600"/>
                        </a:cubicBezTo>
                        <a:cubicBezTo>
                          <a:pt x="10908" y="176749"/>
                          <a:pt x="1538" y="201656"/>
                          <a:pt x="1538" y="206403"/>
                        </a:cubicBezTo>
                        <a:cubicBezTo>
                          <a:pt x="1538" y="211150"/>
                          <a:pt x="12868" y="242158"/>
                          <a:pt x="14816" y="243885"/>
                        </a:cubicBezTo>
                        <a:cubicBezTo>
                          <a:pt x="16763" y="245610"/>
                          <a:pt x="30881" y="252520"/>
                          <a:pt x="36723" y="247336"/>
                        </a:cubicBezTo>
                        <a:cubicBezTo>
                          <a:pt x="42564" y="242158"/>
                          <a:pt x="47919" y="237412"/>
                          <a:pt x="47919" y="236548"/>
                        </a:cubicBezTo>
                        <a:cubicBezTo>
                          <a:pt x="47919" y="235685"/>
                          <a:pt x="40225" y="225382"/>
                          <a:pt x="40112" y="220153"/>
                        </a:cubicBezTo>
                        <a:cubicBezTo>
                          <a:pt x="39337" y="184339"/>
                          <a:pt x="43736" y="162762"/>
                          <a:pt x="48118" y="154131"/>
                        </a:cubicBezTo>
                        <a:cubicBezTo>
                          <a:pt x="52499" y="145502"/>
                          <a:pt x="56125" y="119179"/>
                          <a:pt x="77762" y="74302"/>
                        </a:cubicBezTo>
                        <a:cubicBezTo>
                          <a:pt x="84152" y="61048"/>
                          <a:pt x="108575" y="26663"/>
                          <a:pt x="126580" y="0"/>
                        </a:cubicBezTo>
                        <a:cubicBezTo>
                          <a:pt x="130185" y="-4830"/>
                          <a:pt x="72569" y="54624"/>
                          <a:pt x="1837" y="6463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E9E7DA"/>
                      </a:gs>
                      <a:gs pos="100000">
                        <a:srgbClr val="D4D0B5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57" name="Freeform 56"/>
                  <p:cNvSpPr/>
                  <p:nvPr/>
                </p:nvSpPr>
                <p:spPr>
                  <a:xfrm>
                    <a:off x="3625527" y="4081635"/>
                    <a:ext cx="31158" cy="27808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1158" h="278083">
                        <a:moveTo>
                          <a:pt x="22838" y="198739"/>
                        </a:moveTo>
                        <a:cubicBezTo>
                          <a:pt x="24590" y="240219"/>
                          <a:pt x="15931" y="272554"/>
                          <a:pt x="25953" y="274339"/>
                        </a:cubicBezTo>
                        <a:cubicBezTo>
                          <a:pt x="35648" y="276066"/>
                          <a:pt x="29761" y="276692"/>
                          <a:pt x="24914" y="278083"/>
                        </a:cubicBezTo>
                        <a:cubicBezTo>
                          <a:pt x="24111" y="276998"/>
                          <a:pt x="18055" y="266055"/>
                          <a:pt x="18337" y="263638"/>
                        </a:cubicBezTo>
                        <a:cubicBezTo>
                          <a:pt x="20339" y="246417"/>
                          <a:pt x="25953" y="203916"/>
                          <a:pt x="8643" y="122793"/>
                        </a:cubicBezTo>
                        <a:cubicBezTo>
                          <a:pt x="5154" y="106440"/>
                          <a:pt x="1027" y="20956"/>
                          <a:pt x="0" y="2751"/>
                        </a:cubicBezTo>
                        <a:cubicBezTo>
                          <a:pt x="-406" y="-3709"/>
                          <a:pt x="1867" y="-8767"/>
                          <a:pt x="9683" y="100355"/>
                        </a:cubicBezTo>
                        <a:cubicBezTo>
                          <a:pt x="13578" y="154725"/>
                          <a:pt x="21454" y="165944"/>
                          <a:pt x="22838" y="198739"/>
                        </a:cubicBezTo>
                        <a:close/>
                      </a:path>
                    </a:pathLst>
                  </a:custGeom>
                  <a:solidFill>
                    <a:srgbClr val="C9C5A3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58" name="Freeform 57"/>
                  <p:cNvSpPr/>
                  <p:nvPr/>
                </p:nvSpPr>
                <p:spPr>
                  <a:xfrm>
                    <a:off x="4164951" y="3890044"/>
                    <a:ext cx="83250" cy="13730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3250" h="137302">
                        <a:moveTo>
                          <a:pt x="4273" y="23544"/>
                        </a:moveTo>
                        <a:cubicBezTo>
                          <a:pt x="17255" y="33901"/>
                          <a:pt x="20285" y="39079"/>
                          <a:pt x="29372" y="39079"/>
                        </a:cubicBezTo>
                        <a:cubicBezTo>
                          <a:pt x="38460" y="39079"/>
                          <a:pt x="48413" y="63244"/>
                          <a:pt x="65723" y="72737"/>
                        </a:cubicBezTo>
                        <a:cubicBezTo>
                          <a:pt x="73926" y="77236"/>
                          <a:pt x="72647" y="80504"/>
                          <a:pt x="78706" y="89997"/>
                        </a:cubicBezTo>
                        <a:cubicBezTo>
                          <a:pt x="84793" y="99491"/>
                          <a:pt x="65723" y="100354"/>
                          <a:pt x="63127" y="111573"/>
                        </a:cubicBezTo>
                        <a:cubicBezTo>
                          <a:pt x="62348" y="114937"/>
                          <a:pt x="74726" y="137302"/>
                          <a:pt x="79918" y="137302"/>
                        </a:cubicBezTo>
                        <a:cubicBezTo>
                          <a:pt x="85110" y="137302"/>
                          <a:pt x="52741" y="115026"/>
                          <a:pt x="75245" y="102512"/>
                        </a:cubicBezTo>
                        <a:cubicBezTo>
                          <a:pt x="81014" y="99303"/>
                          <a:pt x="84310" y="95616"/>
                          <a:pt x="83034" y="92155"/>
                        </a:cubicBezTo>
                        <a:cubicBezTo>
                          <a:pt x="75245" y="71011"/>
                          <a:pt x="60390" y="67947"/>
                          <a:pt x="56204" y="62381"/>
                        </a:cubicBezTo>
                        <a:cubicBezTo>
                          <a:pt x="28940" y="26134"/>
                          <a:pt x="31956" y="40144"/>
                          <a:pt x="22016" y="34764"/>
                        </a:cubicBezTo>
                        <a:cubicBezTo>
                          <a:pt x="18703" y="32970"/>
                          <a:pt x="11846" y="26026"/>
                          <a:pt x="9466" y="24839"/>
                        </a:cubicBezTo>
                        <a:cubicBezTo>
                          <a:pt x="-8220" y="16021"/>
                          <a:pt x="23314" y="-2347"/>
                          <a:pt x="17255" y="243"/>
                        </a:cubicBezTo>
                        <a:cubicBezTo>
                          <a:pt x="11196" y="2831"/>
                          <a:pt x="-8710" y="15777"/>
                          <a:pt x="4273" y="23544"/>
                        </a:cubicBezTo>
                        <a:close/>
                      </a:path>
                    </a:pathLst>
                  </a:custGeom>
                  <a:solidFill>
                    <a:srgbClr val="D9D6BF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59" name="Freeform 58"/>
                  <p:cNvSpPr/>
                  <p:nvPr/>
                </p:nvSpPr>
                <p:spPr>
                  <a:xfrm>
                    <a:off x="4254040" y="3985921"/>
                    <a:ext cx="22151" cy="50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151" h="5000">
                        <a:moveTo>
                          <a:pt x="1558" y="1715"/>
                        </a:moveTo>
                        <a:cubicBezTo>
                          <a:pt x="17829" y="-2082"/>
                          <a:pt x="24619" y="1199"/>
                          <a:pt x="21291" y="1715"/>
                        </a:cubicBezTo>
                        <a:cubicBezTo>
                          <a:pt x="17397" y="2319"/>
                          <a:pt x="-6455" y="3585"/>
                          <a:pt x="1558" y="1715"/>
                        </a:cubicBezTo>
                        <a:close/>
                      </a:path>
                    </a:pathLst>
                  </a:custGeom>
                  <a:solidFill>
                    <a:srgbClr val="F9F9F4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60" name="Freeform 59"/>
                  <p:cNvSpPr/>
                  <p:nvPr/>
                </p:nvSpPr>
                <p:spPr>
                  <a:xfrm>
                    <a:off x="3957880" y="4187868"/>
                    <a:ext cx="22963" cy="16586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2963" h="16586">
                        <a:moveTo>
                          <a:pt x="0" y="0"/>
                        </a:moveTo>
                        <a:cubicBezTo>
                          <a:pt x="8644" y="4477"/>
                          <a:pt x="15568" y="15178"/>
                          <a:pt x="15568" y="16559"/>
                        </a:cubicBezTo>
                        <a:cubicBezTo>
                          <a:pt x="15568" y="17940"/>
                          <a:pt x="25917" y="2928"/>
                          <a:pt x="22146" y="2060"/>
                        </a:cubicBezTo>
                        <a:cubicBezTo>
                          <a:pt x="17645" y="1025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E5E3D3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61" name="Freeform 60"/>
                  <p:cNvSpPr/>
                  <p:nvPr/>
                </p:nvSpPr>
                <p:spPr>
                  <a:xfrm>
                    <a:off x="3958912" y="4188434"/>
                    <a:ext cx="30915" cy="18002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915" h="180022">
                        <a:moveTo>
                          <a:pt x="7266" y="1150"/>
                        </a:moveTo>
                        <a:cubicBezTo>
                          <a:pt x="15813" y="-576"/>
                          <a:pt x="25146" y="82915"/>
                          <a:pt x="24576" y="93321"/>
                        </a:cubicBezTo>
                        <a:cubicBezTo>
                          <a:pt x="22498" y="131294"/>
                          <a:pt x="16848" y="132825"/>
                          <a:pt x="19037" y="144412"/>
                        </a:cubicBezTo>
                        <a:cubicBezTo>
                          <a:pt x="21711" y="158567"/>
                          <a:pt x="33302" y="181116"/>
                          <a:pt x="30350" y="180022"/>
                        </a:cubicBezTo>
                        <a:cubicBezTo>
                          <a:pt x="27398" y="178528"/>
                          <a:pt x="17911" y="154423"/>
                          <a:pt x="15574" y="144412"/>
                        </a:cubicBezTo>
                        <a:cubicBezTo>
                          <a:pt x="14192" y="138496"/>
                          <a:pt x="23741" y="111571"/>
                          <a:pt x="21200" y="84388"/>
                        </a:cubicBezTo>
                        <a:cubicBezTo>
                          <a:pt x="12806" y="-5409"/>
                          <a:pt x="2512" y="2969"/>
                          <a:pt x="0" y="459"/>
                        </a:cubicBezTo>
                        <a:cubicBezTo>
                          <a:pt x="-1032" y="-566"/>
                          <a:pt x="8271" y="260"/>
                          <a:pt x="7266" y="1150"/>
                        </a:cubicBezTo>
                        <a:close/>
                      </a:path>
                    </a:pathLst>
                  </a:custGeom>
                  <a:solidFill>
                    <a:srgbClr val="C9C5A3"/>
                  </a:solidFill>
                  <a:ln w="5000" cap="flat">
                    <a:noFill/>
                    <a:miter/>
                  </a:ln>
                </p:spPr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4174446" y="3936810"/>
                  <a:ext cx="110351" cy="85520"/>
                  <a:chOff x="4174446" y="3936810"/>
                  <a:chExt cx="110351" cy="85520"/>
                </a:xfrm>
              </p:grpSpPr>
              <p:sp>
                <p:nvSpPr>
                  <p:cNvPr id="45" name="Freeform 44"/>
                  <p:cNvSpPr/>
                  <p:nvPr/>
                </p:nvSpPr>
                <p:spPr>
                  <a:xfrm>
                    <a:off x="4239439" y="4012702"/>
                    <a:ext cx="40652" cy="9628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0652" h="9628">
                        <a:moveTo>
                          <a:pt x="0" y="9628"/>
                        </a:moveTo>
                        <a:cubicBezTo>
                          <a:pt x="5128" y="135"/>
                          <a:pt x="40528" y="-1594"/>
                          <a:pt x="40652" y="998"/>
                        </a:cubicBezTo>
                        <a:cubicBezTo>
                          <a:pt x="40825" y="4623"/>
                          <a:pt x="31724" y="-617"/>
                          <a:pt x="14859" y="3587"/>
                        </a:cubicBezTo>
                        <a:cubicBezTo>
                          <a:pt x="6551" y="5658"/>
                          <a:pt x="1667" y="9628"/>
                          <a:pt x="0" y="96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00" cap="flat">
                    <a:noFill/>
                    <a:miter/>
                  </a:ln>
                </p:spPr>
              </p:sp>
              <p:grpSp>
                <p:nvGrpSpPr>
                  <p:cNvPr id="46" name="Group 45"/>
                  <p:cNvGrpSpPr/>
                  <p:nvPr/>
                </p:nvGrpSpPr>
                <p:grpSpPr>
                  <a:xfrm>
                    <a:off x="4174446" y="3936810"/>
                    <a:ext cx="110351" cy="72494"/>
                    <a:chOff x="4174446" y="3936810"/>
                    <a:chExt cx="110351" cy="72494"/>
                  </a:xfrm>
                </p:grpSpPr>
                <p:sp>
                  <p:nvSpPr>
                    <p:cNvPr id="47" name="Freeform 46"/>
                    <p:cNvSpPr/>
                    <p:nvPr/>
                  </p:nvSpPr>
                  <p:spPr>
                    <a:xfrm>
                      <a:off x="4250312" y="3997168"/>
                      <a:ext cx="14686" cy="1213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14686" h="12136">
                          <a:moveTo>
                            <a:pt x="10911" y="1170"/>
                          </a:moveTo>
                          <a:cubicBezTo>
                            <a:pt x="3278" y="1646"/>
                            <a:pt x="4679" y="-1936"/>
                            <a:pt x="1217" y="1170"/>
                          </a:cubicBezTo>
                          <a:cubicBezTo>
                            <a:pt x="-3858" y="5725"/>
                            <a:pt x="6410" y="14289"/>
                            <a:pt x="10911" y="11527"/>
                          </a:cubicBezTo>
                          <a:cubicBezTo>
                            <a:pt x="15411" y="8765"/>
                            <a:pt x="16450" y="825"/>
                            <a:pt x="10911" y="11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5000" cap="flat">
                      <a:noFill/>
                      <a:miter/>
                    </a:ln>
                  </p:spPr>
                </p:sp>
                <p:sp>
                  <p:nvSpPr>
                    <p:cNvPr id="48" name="Freeform 47"/>
                    <p:cNvSpPr/>
                    <p:nvPr/>
                  </p:nvSpPr>
                  <p:spPr>
                    <a:xfrm>
                      <a:off x="4276845" y="3994416"/>
                      <a:ext cx="7952" cy="10761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7952" h="10761">
                          <a:moveTo>
                            <a:pt x="6881" y="124"/>
                          </a:moveTo>
                          <a:cubicBezTo>
                            <a:pt x="3765" y="-912"/>
                            <a:pt x="-2121" y="3576"/>
                            <a:pt x="649" y="8409"/>
                          </a:cubicBezTo>
                          <a:cubicBezTo>
                            <a:pt x="3419" y="13242"/>
                            <a:pt x="7919" y="9790"/>
                            <a:pt x="7919" y="5993"/>
                          </a:cubicBezTo>
                          <a:cubicBezTo>
                            <a:pt x="7919" y="2195"/>
                            <a:pt x="7919" y="124"/>
                            <a:pt x="6881" y="12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5000" cap="flat">
                      <a:noFill/>
                      <a:miter/>
                    </a:ln>
                  </p:spPr>
                </p:sp>
                <p:sp>
                  <p:nvSpPr>
                    <p:cNvPr id="49" name="Freeform 48"/>
                    <p:cNvSpPr/>
                    <p:nvPr/>
                  </p:nvSpPr>
                  <p:spPr>
                    <a:xfrm>
                      <a:off x="4174445" y="3936810"/>
                      <a:ext cx="27263" cy="1593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27263" h="15939">
                          <a:moveTo>
                            <a:pt x="919" y="3188"/>
                          </a:moveTo>
                          <a:cubicBezTo>
                            <a:pt x="2997" y="-1645"/>
                            <a:pt x="9575" y="-1645"/>
                            <a:pt x="19268" y="6640"/>
                          </a:cubicBezTo>
                          <a:cubicBezTo>
                            <a:pt x="28962" y="14925"/>
                            <a:pt x="27923" y="16651"/>
                            <a:pt x="25846" y="15615"/>
                          </a:cubicBezTo>
                          <a:cubicBezTo>
                            <a:pt x="23769" y="14580"/>
                            <a:pt x="22238" y="14307"/>
                            <a:pt x="20999" y="14925"/>
                          </a:cubicBezTo>
                          <a:cubicBezTo>
                            <a:pt x="18229" y="16306"/>
                            <a:pt x="13383" y="16306"/>
                            <a:pt x="6459" y="14234"/>
                          </a:cubicBezTo>
                          <a:cubicBezTo>
                            <a:pt x="-465" y="12163"/>
                            <a:pt x="-1158" y="8021"/>
                            <a:pt x="919" y="318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5000" cap="flat">
                      <a:noFill/>
                      <a:miter/>
                    </a:ln>
                  </p:spPr>
                </p:sp>
                <p:sp>
                  <p:nvSpPr>
                    <p:cNvPr id="50" name="Freeform 49"/>
                    <p:cNvSpPr/>
                    <p:nvPr/>
                  </p:nvSpPr>
                  <p:spPr>
                    <a:xfrm>
                      <a:off x="4181472" y="3941956"/>
                      <a:ext cx="5420" cy="5243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5420" h="5243">
                          <a:moveTo>
                            <a:pt x="0" y="2621"/>
                          </a:moveTo>
                          <a:cubicBezTo>
                            <a:pt x="0" y="1167"/>
                            <a:pt x="1210" y="-7"/>
                            <a:pt x="2710" y="-7"/>
                          </a:cubicBezTo>
                          <a:cubicBezTo>
                            <a:pt x="4204" y="-7"/>
                            <a:pt x="5420" y="1167"/>
                            <a:pt x="5420" y="2621"/>
                          </a:cubicBezTo>
                          <a:cubicBezTo>
                            <a:pt x="5420" y="4066"/>
                            <a:pt x="4204" y="5243"/>
                            <a:pt x="2710" y="5243"/>
                          </a:cubicBezTo>
                          <a:cubicBezTo>
                            <a:pt x="1210" y="5243"/>
                            <a:pt x="0" y="4066"/>
                            <a:pt x="0" y="2621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5000" cap="flat">
                      <a:noFill/>
                      <a:miter/>
                    </a:ln>
                  </p:spPr>
                </p:sp>
              </p:grpSp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649708" y="4333504"/>
                  <a:ext cx="439540" cy="48707"/>
                  <a:chOff x="3649708" y="4333504"/>
                  <a:chExt cx="439540" cy="48707"/>
                </a:xfrm>
              </p:grpSpPr>
              <p:sp>
                <p:nvSpPr>
                  <p:cNvPr id="41" name="Freeform 40"/>
                  <p:cNvSpPr/>
                  <p:nvPr/>
                </p:nvSpPr>
                <p:spPr>
                  <a:xfrm>
                    <a:off x="3989345" y="4355512"/>
                    <a:ext cx="45439" cy="2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5439" h="26700">
                        <a:moveTo>
                          <a:pt x="0" y="12891"/>
                        </a:moveTo>
                        <a:cubicBezTo>
                          <a:pt x="25155" y="6850"/>
                          <a:pt x="28612" y="-54"/>
                          <a:pt x="28612" y="-54"/>
                        </a:cubicBezTo>
                        <a:cubicBezTo>
                          <a:pt x="28612" y="-54"/>
                          <a:pt x="35484" y="8317"/>
                          <a:pt x="38008" y="11005"/>
                        </a:cubicBezTo>
                        <a:cubicBezTo>
                          <a:pt x="42694" y="15998"/>
                          <a:pt x="52810" y="26268"/>
                          <a:pt x="36514" y="26268"/>
                        </a:cubicBezTo>
                        <a:cubicBezTo>
                          <a:pt x="20217" y="26268"/>
                          <a:pt x="3426" y="30583"/>
                          <a:pt x="0" y="1289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42" name="Freeform 41"/>
                  <p:cNvSpPr/>
                  <p:nvPr/>
                </p:nvSpPr>
                <p:spPr>
                  <a:xfrm>
                    <a:off x="4042033" y="4333505"/>
                    <a:ext cx="47224" cy="2888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224" h="28884">
                        <a:moveTo>
                          <a:pt x="-62" y="9871"/>
                        </a:moveTo>
                        <a:cubicBezTo>
                          <a:pt x="25094" y="3830"/>
                          <a:pt x="31298" y="-54"/>
                          <a:pt x="31298" y="-54"/>
                        </a:cubicBezTo>
                        <a:cubicBezTo>
                          <a:pt x="31298" y="-54"/>
                          <a:pt x="40271" y="15189"/>
                          <a:pt x="43667" y="16602"/>
                        </a:cubicBezTo>
                        <a:cubicBezTo>
                          <a:pt x="48852" y="18760"/>
                          <a:pt x="50310" y="28884"/>
                          <a:pt x="34014" y="28884"/>
                        </a:cubicBezTo>
                        <a:cubicBezTo>
                          <a:pt x="17717" y="28884"/>
                          <a:pt x="3364" y="27562"/>
                          <a:pt x="-62" y="987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43" name="Freeform 42"/>
                  <p:cNvSpPr/>
                  <p:nvPr/>
                </p:nvSpPr>
                <p:spPr>
                  <a:xfrm>
                    <a:off x="3649691" y="4346773"/>
                    <a:ext cx="45439" cy="2670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5439" h="26700">
                        <a:moveTo>
                          <a:pt x="0" y="12891"/>
                        </a:moveTo>
                        <a:cubicBezTo>
                          <a:pt x="25155" y="6850"/>
                          <a:pt x="28612" y="-54"/>
                          <a:pt x="28612" y="-54"/>
                        </a:cubicBezTo>
                        <a:cubicBezTo>
                          <a:pt x="28612" y="-54"/>
                          <a:pt x="35484" y="8317"/>
                          <a:pt x="38008" y="11005"/>
                        </a:cubicBezTo>
                        <a:cubicBezTo>
                          <a:pt x="42694" y="15998"/>
                          <a:pt x="52810" y="26268"/>
                          <a:pt x="36514" y="26268"/>
                        </a:cubicBezTo>
                        <a:cubicBezTo>
                          <a:pt x="20217" y="26268"/>
                          <a:pt x="3426" y="30583"/>
                          <a:pt x="0" y="1289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44" name="Freeform 43"/>
                  <p:cNvSpPr/>
                  <p:nvPr/>
                </p:nvSpPr>
                <p:spPr>
                  <a:xfrm>
                    <a:off x="3716658" y="4335122"/>
                    <a:ext cx="47224" cy="2888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7224" h="28884">
                        <a:moveTo>
                          <a:pt x="-62" y="9871"/>
                        </a:moveTo>
                        <a:cubicBezTo>
                          <a:pt x="25094" y="3830"/>
                          <a:pt x="31298" y="-54"/>
                          <a:pt x="31298" y="-54"/>
                        </a:cubicBezTo>
                        <a:cubicBezTo>
                          <a:pt x="31298" y="-54"/>
                          <a:pt x="40271" y="15189"/>
                          <a:pt x="43667" y="16602"/>
                        </a:cubicBezTo>
                        <a:cubicBezTo>
                          <a:pt x="48852" y="18760"/>
                          <a:pt x="50310" y="28884"/>
                          <a:pt x="34014" y="28884"/>
                        </a:cubicBezTo>
                        <a:cubicBezTo>
                          <a:pt x="17717" y="28884"/>
                          <a:pt x="3364" y="27562"/>
                          <a:pt x="-62" y="987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00" cap="flat">
                    <a:noFill/>
                    <a:miter/>
                  </a:ln>
                </p:spPr>
              </p:sp>
            </p:grpSp>
            <p:grpSp>
              <p:nvGrpSpPr>
                <p:cNvPr id="26" name="Group 25"/>
                <p:cNvGrpSpPr/>
                <p:nvPr/>
              </p:nvGrpSpPr>
              <p:grpSpPr>
                <a:xfrm>
                  <a:off x="3603701" y="3866500"/>
                  <a:ext cx="671360" cy="405271"/>
                  <a:chOff x="3603701" y="3866500"/>
                  <a:chExt cx="671360" cy="405271"/>
                </a:xfrm>
              </p:grpSpPr>
              <p:sp>
                <p:nvSpPr>
                  <p:cNvPr id="27" name="Freeform 26"/>
                  <p:cNvSpPr/>
                  <p:nvPr/>
                </p:nvSpPr>
                <p:spPr>
                  <a:xfrm>
                    <a:off x="4098495" y="3913505"/>
                    <a:ext cx="67753" cy="3147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7753" h="31473">
                        <a:moveTo>
                          <a:pt x="67753" y="16748"/>
                        </a:moveTo>
                        <a:cubicBezTo>
                          <a:pt x="43519" y="1214"/>
                          <a:pt x="40922" y="-2238"/>
                          <a:pt x="23612" y="1214"/>
                        </a:cubicBezTo>
                        <a:cubicBezTo>
                          <a:pt x="6302" y="4666"/>
                          <a:pt x="-3651" y="-2670"/>
                          <a:pt x="1109" y="8118"/>
                        </a:cubicBezTo>
                        <a:cubicBezTo>
                          <a:pt x="5869" y="18906"/>
                          <a:pt x="22747" y="33146"/>
                          <a:pt x="40057" y="31420"/>
                        </a:cubicBezTo>
                        <a:cubicBezTo>
                          <a:pt x="57367" y="29693"/>
                          <a:pt x="67753" y="27104"/>
                          <a:pt x="67753" y="27104"/>
                        </a:cubicBezTo>
                        <a:lnTo>
                          <a:pt x="67753" y="1674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36A27"/>
                      </a:gs>
                      <a:gs pos="100000">
                        <a:srgbClr val="603C01"/>
                      </a:gs>
                    </a:gsLst>
                    <a:lin ang="11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28" name="Freeform 27"/>
                  <p:cNvSpPr/>
                  <p:nvPr/>
                </p:nvSpPr>
                <p:spPr>
                  <a:xfrm>
                    <a:off x="3607272" y="3958412"/>
                    <a:ext cx="17283" cy="15129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7283" h="151299">
                        <a:moveTo>
                          <a:pt x="15254" y="485"/>
                        </a:moveTo>
                        <a:cubicBezTo>
                          <a:pt x="23693" y="-2967"/>
                          <a:pt x="3137" y="9763"/>
                          <a:pt x="3787" y="61760"/>
                        </a:cubicBezTo>
                        <a:cubicBezTo>
                          <a:pt x="3884" y="69527"/>
                          <a:pt x="10711" y="108580"/>
                          <a:pt x="12009" y="122172"/>
                        </a:cubicBezTo>
                        <a:cubicBezTo>
                          <a:pt x="13307" y="135765"/>
                          <a:pt x="3570" y="151299"/>
                          <a:pt x="3570" y="151299"/>
                        </a:cubicBezTo>
                        <a:cubicBezTo>
                          <a:pt x="3570" y="151299"/>
                          <a:pt x="-9976" y="10807"/>
                          <a:pt x="15254" y="48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6590D"/>
                      </a:gs>
                      <a:gs pos="100000">
                        <a:srgbClr val="6C4200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29" name="Freeform 28"/>
                  <p:cNvSpPr/>
                  <p:nvPr/>
                </p:nvSpPr>
                <p:spPr>
                  <a:xfrm>
                    <a:off x="4145641" y="3866499"/>
                    <a:ext cx="62722" cy="63027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2722" h="63027">
                        <a:moveTo>
                          <a:pt x="0" y="51059"/>
                        </a:moveTo>
                        <a:cubicBezTo>
                          <a:pt x="10283" y="35524"/>
                          <a:pt x="12073" y="-2664"/>
                          <a:pt x="36302" y="0"/>
                        </a:cubicBezTo>
                        <a:cubicBezTo>
                          <a:pt x="71268" y="3765"/>
                          <a:pt x="72165" y="2334"/>
                          <a:pt x="34917" y="13086"/>
                        </a:cubicBezTo>
                        <a:cubicBezTo>
                          <a:pt x="21762" y="16883"/>
                          <a:pt x="17008" y="41036"/>
                          <a:pt x="18646" y="46916"/>
                        </a:cubicBezTo>
                        <a:cubicBezTo>
                          <a:pt x="20377" y="53130"/>
                          <a:pt x="19338" y="63027"/>
                          <a:pt x="19339" y="63027"/>
                        </a:cubicBezTo>
                        <a:lnTo>
                          <a:pt x="0" y="5105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36A27"/>
                      </a:gs>
                      <a:gs pos="100000">
                        <a:srgbClr val="603C01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0" name="Freeform 29"/>
                  <p:cNvSpPr/>
                  <p:nvPr/>
                </p:nvSpPr>
                <p:spPr>
                  <a:xfrm>
                    <a:off x="4203087" y="3875399"/>
                    <a:ext cx="53229" cy="2783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53229" h="27833">
                        <a:moveTo>
                          <a:pt x="0" y="18339"/>
                        </a:moveTo>
                        <a:cubicBezTo>
                          <a:pt x="14686" y="8846"/>
                          <a:pt x="22434" y="-3366"/>
                          <a:pt x="43940" y="734"/>
                        </a:cubicBezTo>
                        <a:cubicBezTo>
                          <a:pt x="67483" y="5221"/>
                          <a:pt x="39786" y="5567"/>
                          <a:pt x="32862" y="9019"/>
                        </a:cubicBezTo>
                        <a:cubicBezTo>
                          <a:pt x="26248" y="12316"/>
                          <a:pt x="20745" y="27833"/>
                          <a:pt x="20745" y="27833"/>
                        </a:cubicBezTo>
                        <a:lnTo>
                          <a:pt x="0" y="18339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36A27"/>
                      </a:gs>
                      <a:gs pos="100000">
                        <a:srgbClr val="603C01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1" name="Freeform 30"/>
                  <p:cNvSpPr/>
                  <p:nvPr/>
                </p:nvSpPr>
                <p:spPr>
                  <a:xfrm>
                    <a:off x="4230755" y="3901694"/>
                    <a:ext cx="44303" cy="3608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44303" h="36085">
                        <a:moveTo>
                          <a:pt x="0" y="9304"/>
                        </a:moveTo>
                        <a:cubicBezTo>
                          <a:pt x="10386" y="-10545"/>
                          <a:pt x="47600" y="7446"/>
                          <a:pt x="44140" y="7578"/>
                        </a:cubicBezTo>
                        <a:cubicBezTo>
                          <a:pt x="21637" y="8442"/>
                          <a:pt x="16787" y="41010"/>
                          <a:pt x="14887" y="35368"/>
                        </a:cubicBezTo>
                        <a:cubicBezTo>
                          <a:pt x="6924" y="11721"/>
                          <a:pt x="0" y="11030"/>
                          <a:pt x="0" y="930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A6854C"/>
                      </a:gs>
                      <a:gs pos="100000">
                        <a:srgbClr val="694200"/>
                      </a:gs>
                    </a:gsLst>
                    <a:lin ang="90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2" name="Freeform 31"/>
                  <p:cNvSpPr/>
                  <p:nvPr/>
                </p:nvSpPr>
                <p:spPr>
                  <a:xfrm>
                    <a:off x="3799533" y="3927829"/>
                    <a:ext cx="284724" cy="14450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84724" h="144503">
                        <a:moveTo>
                          <a:pt x="40895" y="12945"/>
                        </a:moveTo>
                        <a:cubicBezTo>
                          <a:pt x="55825" y="29774"/>
                          <a:pt x="29860" y="29127"/>
                          <a:pt x="29860" y="33011"/>
                        </a:cubicBezTo>
                        <a:cubicBezTo>
                          <a:pt x="29860" y="36894"/>
                          <a:pt x="39272" y="43043"/>
                          <a:pt x="33755" y="48545"/>
                        </a:cubicBezTo>
                        <a:cubicBezTo>
                          <a:pt x="28237" y="54047"/>
                          <a:pt x="1298" y="52429"/>
                          <a:pt x="0" y="62785"/>
                        </a:cubicBezTo>
                        <a:cubicBezTo>
                          <a:pt x="-1298" y="73141"/>
                          <a:pt x="18795" y="99223"/>
                          <a:pt x="22070" y="113919"/>
                        </a:cubicBezTo>
                        <a:cubicBezTo>
                          <a:pt x="25965" y="131396"/>
                          <a:pt x="69060" y="124725"/>
                          <a:pt x="81141" y="130748"/>
                        </a:cubicBezTo>
                        <a:cubicBezTo>
                          <a:pt x="105808" y="143047"/>
                          <a:pt x="143676" y="149569"/>
                          <a:pt x="154492" y="139810"/>
                        </a:cubicBezTo>
                        <a:cubicBezTo>
                          <a:pt x="168124" y="127512"/>
                          <a:pt x="186106" y="125958"/>
                          <a:pt x="212265" y="113919"/>
                        </a:cubicBezTo>
                        <a:cubicBezTo>
                          <a:pt x="229142" y="106152"/>
                          <a:pt x="236932" y="58254"/>
                          <a:pt x="242125" y="44014"/>
                        </a:cubicBezTo>
                        <a:cubicBezTo>
                          <a:pt x="247318" y="29774"/>
                          <a:pt x="256405" y="35600"/>
                          <a:pt x="271336" y="29774"/>
                        </a:cubicBezTo>
                        <a:cubicBezTo>
                          <a:pt x="286264" y="23949"/>
                          <a:pt x="286535" y="4361"/>
                          <a:pt x="282695" y="3560"/>
                        </a:cubicBezTo>
                        <a:cubicBezTo>
                          <a:pt x="268739" y="647"/>
                          <a:pt x="206747" y="-971"/>
                          <a:pt x="190195" y="647"/>
                        </a:cubicBezTo>
                        <a:cubicBezTo>
                          <a:pt x="173642" y="2265"/>
                          <a:pt x="121387" y="14887"/>
                          <a:pt x="104510" y="14887"/>
                        </a:cubicBezTo>
                        <a:cubicBezTo>
                          <a:pt x="87632" y="14887"/>
                          <a:pt x="38623" y="10680"/>
                          <a:pt x="40895" y="1294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45509"/>
                      </a:gs>
                      <a:gs pos="100000">
                        <a:srgbClr val="603C01"/>
                      </a:gs>
                    </a:gsLst>
                    <a:lin ang="96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3" name="Freeform 32"/>
                  <p:cNvSpPr/>
                  <p:nvPr/>
                </p:nvSpPr>
                <p:spPr>
                  <a:xfrm>
                    <a:off x="3918526" y="4114969"/>
                    <a:ext cx="114896" cy="7823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4896" h="78239">
                        <a:moveTo>
                          <a:pt x="0" y="78239"/>
                        </a:moveTo>
                        <a:cubicBezTo>
                          <a:pt x="6832" y="55584"/>
                          <a:pt x="-12421" y="32930"/>
                          <a:pt x="19253" y="12864"/>
                        </a:cubicBezTo>
                        <a:cubicBezTo>
                          <a:pt x="50928" y="-7201"/>
                          <a:pt x="43475" y="1214"/>
                          <a:pt x="68317" y="5097"/>
                        </a:cubicBezTo>
                        <a:cubicBezTo>
                          <a:pt x="93160" y="8981"/>
                          <a:pt x="114896" y="12864"/>
                          <a:pt x="114896" y="29046"/>
                        </a:cubicBezTo>
                        <a:cubicBezTo>
                          <a:pt x="114896" y="45228"/>
                          <a:pt x="111171" y="45875"/>
                          <a:pt x="113034" y="53643"/>
                        </a:cubicBezTo>
                        <a:cubicBezTo>
                          <a:pt x="113938" y="57410"/>
                          <a:pt x="93352" y="70081"/>
                          <a:pt x="57448" y="73492"/>
                        </a:cubicBezTo>
                        <a:cubicBezTo>
                          <a:pt x="30019" y="76081"/>
                          <a:pt x="32296" y="65293"/>
                          <a:pt x="0" y="7823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05001"/>
                      </a:gs>
                      <a:gs pos="100000">
                        <a:srgbClr val="603C01"/>
                      </a:gs>
                    </a:gsLst>
                    <a:lin ang="78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4" name="Freeform 33"/>
                  <p:cNvSpPr/>
                  <p:nvPr/>
                </p:nvSpPr>
                <p:spPr>
                  <a:xfrm>
                    <a:off x="3621795" y="3972328"/>
                    <a:ext cx="87876" cy="262063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87876" h="262063">
                        <a:moveTo>
                          <a:pt x="0" y="61221"/>
                        </a:moveTo>
                        <a:cubicBezTo>
                          <a:pt x="7751" y="47628"/>
                          <a:pt x="-9032" y="37145"/>
                          <a:pt x="32537" y="27347"/>
                        </a:cubicBezTo>
                        <a:cubicBezTo>
                          <a:pt x="68239" y="18932"/>
                          <a:pt x="59801" y="14401"/>
                          <a:pt x="70186" y="2103"/>
                        </a:cubicBezTo>
                        <a:cubicBezTo>
                          <a:pt x="80573" y="-10195"/>
                          <a:pt x="102426" y="33172"/>
                          <a:pt x="73216" y="59710"/>
                        </a:cubicBezTo>
                        <a:cubicBezTo>
                          <a:pt x="43938" y="86248"/>
                          <a:pt x="55643" y="85611"/>
                          <a:pt x="49848" y="100057"/>
                        </a:cubicBezTo>
                        <a:cubicBezTo>
                          <a:pt x="37731" y="130262"/>
                          <a:pt x="45520" y="147172"/>
                          <a:pt x="45521" y="155291"/>
                        </a:cubicBezTo>
                        <a:cubicBezTo>
                          <a:pt x="45520" y="190675"/>
                          <a:pt x="24067" y="213008"/>
                          <a:pt x="32538" y="231237"/>
                        </a:cubicBezTo>
                        <a:cubicBezTo>
                          <a:pt x="43832" y="255542"/>
                          <a:pt x="35502" y="257883"/>
                          <a:pt x="28037" y="261443"/>
                        </a:cubicBezTo>
                        <a:cubicBezTo>
                          <a:pt x="13108" y="268560"/>
                          <a:pt x="10035" y="205864"/>
                          <a:pt x="10035" y="205864"/>
                        </a:cubicBezTo>
                        <a:cubicBezTo>
                          <a:pt x="10035" y="205864"/>
                          <a:pt x="0" y="77791"/>
                          <a:pt x="0" y="6122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15204"/>
                      </a:gs>
                      <a:gs pos="100000">
                        <a:srgbClr val="603C01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5" name="Freeform 34"/>
                  <p:cNvSpPr/>
                  <p:nvPr/>
                </p:nvSpPr>
                <p:spPr>
                  <a:xfrm>
                    <a:off x="3737907" y="4072169"/>
                    <a:ext cx="118628" cy="6853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18628" h="68530">
                        <a:moveTo>
                          <a:pt x="23531" y="12298"/>
                        </a:moveTo>
                        <a:cubicBezTo>
                          <a:pt x="35215" y="1295"/>
                          <a:pt x="53391" y="-5178"/>
                          <a:pt x="65075" y="5178"/>
                        </a:cubicBezTo>
                        <a:cubicBezTo>
                          <a:pt x="82571" y="20686"/>
                          <a:pt x="96163" y="8522"/>
                          <a:pt x="115058" y="20713"/>
                        </a:cubicBezTo>
                        <a:cubicBezTo>
                          <a:pt x="126093" y="27833"/>
                          <a:pt x="111163" y="88029"/>
                          <a:pt x="81303" y="62138"/>
                        </a:cubicBezTo>
                        <a:cubicBezTo>
                          <a:pt x="60977" y="44419"/>
                          <a:pt x="2759" y="62138"/>
                          <a:pt x="162" y="33658"/>
                        </a:cubicBezTo>
                        <a:cubicBezTo>
                          <a:pt x="-2434" y="5178"/>
                          <a:pt x="20194" y="15441"/>
                          <a:pt x="23531" y="1229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45509"/>
                      </a:gs>
                      <a:gs pos="100000">
                        <a:srgbClr val="603C01"/>
                      </a:gs>
                    </a:gsLst>
                    <a:lin ang="96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6" name="Freeform 35"/>
                  <p:cNvSpPr/>
                  <p:nvPr/>
                </p:nvSpPr>
                <p:spPr>
                  <a:xfrm>
                    <a:off x="3603701" y="4149355"/>
                    <a:ext cx="24018" cy="12241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018" h="122415">
                        <a:moveTo>
                          <a:pt x="6491" y="5016"/>
                        </a:moveTo>
                        <a:cubicBezTo>
                          <a:pt x="9737" y="-3398"/>
                          <a:pt x="18527" y="127"/>
                          <a:pt x="20123" y="4369"/>
                        </a:cubicBezTo>
                        <a:cubicBezTo>
                          <a:pt x="22070" y="9547"/>
                          <a:pt x="24018" y="73627"/>
                          <a:pt x="24018" y="78805"/>
                        </a:cubicBezTo>
                        <a:cubicBezTo>
                          <a:pt x="24018" y="83983"/>
                          <a:pt x="15432" y="114948"/>
                          <a:pt x="13632" y="117640"/>
                        </a:cubicBezTo>
                        <a:cubicBezTo>
                          <a:pt x="7140" y="127349"/>
                          <a:pt x="11684" y="94339"/>
                          <a:pt x="11684" y="91103"/>
                        </a:cubicBezTo>
                        <a:cubicBezTo>
                          <a:pt x="11684" y="87867"/>
                          <a:pt x="5091" y="89300"/>
                          <a:pt x="6491" y="96281"/>
                        </a:cubicBezTo>
                        <a:cubicBezTo>
                          <a:pt x="10386" y="115699"/>
                          <a:pt x="6491" y="122415"/>
                          <a:pt x="6491" y="122415"/>
                        </a:cubicBezTo>
                        <a:cubicBezTo>
                          <a:pt x="6491" y="122415"/>
                          <a:pt x="-3454" y="117675"/>
                          <a:pt x="1298" y="52914"/>
                        </a:cubicBezTo>
                        <a:cubicBezTo>
                          <a:pt x="3246" y="26376"/>
                          <a:pt x="5193" y="5016"/>
                          <a:pt x="6491" y="501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F4F00"/>
                      </a:gs>
                      <a:gs pos="100000">
                        <a:srgbClr val="653F00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sp>
                <p:nvSpPr>
                  <p:cNvPr id="37" name="Freeform 36"/>
                  <p:cNvSpPr/>
                  <p:nvPr/>
                </p:nvSpPr>
                <p:spPr>
                  <a:xfrm>
                    <a:off x="4085757" y="3993526"/>
                    <a:ext cx="109378" cy="121444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9378" h="121444">
                        <a:moveTo>
                          <a:pt x="105185" y="18275"/>
                        </a:moveTo>
                        <a:cubicBezTo>
                          <a:pt x="106570" y="11716"/>
                          <a:pt x="109378" y="9644"/>
                          <a:pt x="109378" y="6192"/>
                        </a:cubicBezTo>
                        <a:cubicBezTo>
                          <a:pt x="109378" y="2740"/>
                          <a:pt x="101724" y="0"/>
                          <a:pt x="98262" y="0"/>
                        </a:cubicBezTo>
                        <a:cubicBezTo>
                          <a:pt x="94800" y="0"/>
                          <a:pt x="88568" y="2395"/>
                          <a:pt x="80952" y="10335"/>
                        </a:cubicBezTo>
                        <a:cubicBezTo>
                          <a:pt x="76552" y="14921"/>
                          <a:pt x="61218" y="13096"/>
                          <a:pt x="53602" y="20691"/>
                        </a:cubicBezTo>
                        <a:cubicBezTo>
                          <a:pt x="50317" y="23966"/>
                          <a:pt x="32483" y="48998"/>
                          <a:pt x="15866" y="57284"/>
                        </a:cubicBezTo>
                        <a:cubicBezTo>
                          <a:pt x="1655" y="64369"/>
                          <a:pt x="-2483" y="84210"/>
                          <a:pt x="1152" y="94739"/>
                        </a:cubicBezTo>
                        <a:cubicBezTo>
                          <a:pt x="4787" y="105268"/>
                          <a:pt x="9634" y="115969"/>
                          <a:pt x="13096" y="120457"/>
                        </a:cubicBezTo>
                        <a:cubicBezTo>
                          <a:pt x="16558" y="124945"/>
                          <a:pt x="28069" y="113294"/>
                          <a:pt x="31445" y="108720"/>
                        </a:cubicBezTo>
                        <a:cubicBezTo>
                          <a:pt x="34820" y="104146"/>
                          <a:pt x="39548" y="87316"/>
                          <a:pt x="50140" y="81448"/>
                        </a:cubicBezTo>
                        <a:cubicBezTo>
                          <a:pt x="62603" y="74544"/>
                          <a:pt x="77144" y="48826"/>
                          <a:pt x="86144" y="32773"/>
                        </a:cubicBezTo>
                        <a:cubicBezTo>
                          <a:pt x="95146" y="16721"/>
                          <a:pt x="102157" y="12838"/>
                          <a:pt x="102416" y="13442"/>
                        </a:cubicBezTo>
                        <a:cubicBezTo>
                          <a:pt x="102675" y="14045"/>
                          <a:pt x="105185" y="18275"/>
                          <a:pt x="105185" y="1827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8F651F"/>
                      </a:gs>
                      <a:gs pos="100000">
                        <a:srgbClr val="643E00"/>
                      </a:gs>
                    </a:gsLst>
                    <a:lin ang="5400000" scaled="0"/>
                  </a:gradFill>
                  <a:ln w="5000" cap="flat">
                    <a:noFill/>
                    <a:miter/>
                  </a:ln>
                </p:spPr>
              </p:sp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4097521" y="3915853"/>
                    <a:ext cx="68321" cy="30017"/>
                    <a:chOff x="4097521" y="3915853"/>
                    <a:chExt cx="68321" cy="30017"/>
                  </a:xfrm>
                </p:grpSpPr>
                <p:sp>
                  <p:nvSpPr>
                    <p:cNvPr id="39" name="Freeform 38"/>
                    <p:cNvSpPr/>
                    <p:nvPr/>
                  </p:nvSpPr>
                  <p:spPr>
                    <a:xfrm>
                      <a:off x="4097521" y="3915853"/>
                      <a:ext cx="68321" cy="30017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68321" h="30017">
                          <a:moveTo>
                            <a:pt x="0" y="1947"/>
                          </a:moveTo>
                          <a:cubicBezTo>
                            <a:pt x="-814" y="-935"/>
                            <a:pt x="13448" y="-108"/>
                            <a:pt x="15525" y="928"/>
                          </a:cubicBezTo>
                          <a:cubicBezTo>
                            <a:pt x="17602" y="1963"/>
                            <a:pt x="44260" y="13010"/>
                            <a:pt x="50838" y="19569"/>
                          </a:cubicBezTo>
                          <a:cubicBezTo>
                            <a:pt x="57416" y="26128"/>
                            <a:pt x="68321" y="24920"/>
                            <a:pt x="68321" y="24920"/>
                          </a:cubicBezTo>
                          <a:cubicBezTo>
                            <a:pt x="68321" y="24920"/>
                            <a:pt x="53403" y="27383"/>
                            <a:pt x="42875" y="29580"/>
                          </a:cubicBezTo>
                          <a:cubicBezTo>
                            <a:pt x="29719" y="32326"/>
                            <a:pt x="5485" y="21969"/>
                            <a:pt x="0" y="194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A28046"/>
                        </a:gs>
                        <a:gs pos="1000">
                          <a:srgbClr val="815303"/>
                        </a:gs>
                      </a:gsLst>
                      <a:lin ang="0" scaled="0"/>
                    </a:gradFill>
                    <a:ln w="5000" cap="flat">
                      <a:noFill/>
                      <a:miter/>
                    </a:ln>
                  </p:spPr>
                </p:sp>
                <p:sp>
                  <p:nvSpPr>
                    <p:cNvPr id="40" name="Freeform 39"/>
                    <p:cNvSpPr/>
                    <p:nvPr/>
                  </p:nvSpPr>
                  <p:spPr>
                    <a:xfrm>
                      <a:off x="4113100" y="3917148"/>
                      <a:ext cx="32132" cy="18690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2132" h="18690">
                          <a:moveTo>
                            <a:pt x="-54" y="324"/>
                          </a:moveTo>
                          <a:cubicBezTo>
                            <a:pt x="4358" y="10224"/>
                            <a:pt x="14486" y="18620"/>
                            <a:pt x="19333" y="18620"/>
                          </a:cubicBezTo>
                          <a:cubicBezTo>
                            <a:pt x="24180" y="18620"/>
                            <a:pt x="33527" y="16894"/>
                            <a:pt x="31970" y="14995"/>
                          </a:cubicBezTo>
                          <a:cubicBezTo>
                            <a:pt x="30412" y="13096"/>
                            <a:pt x="-1439" y="-2783"/>
                            <a:pt x="-54" y="32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C7738"/>
                        </a:gs>
                        <a:gs pos="100000">
                          <a:srgbClr val="90661F"/>
                        </a:gs>
                      </a:gsLst>
                      <a:lin ang="5400000" scaled="0"/>
                    </a:gradFill>
                    <a:ln w="5000" cap="flat">
                      <a:noFill/>
                      <a:miter/>
                    </a:ln>
                  </p:spPr>
                </p:sp>
              </p:grpSp>
            </p:grpSp>
          </p:grpSp>
          <p:sp>
            <p:nvSpPr>
              <p:cNvPr id="62" name="10 pt. text"/>
              <p:cNvSpPr/>
              <p:nvPr/>
            </p:nvSpPr>
            <p:spPr>
              <a:xfrm>
                <a:off x="3671790" y="4384830"/>
                <a:ext cx="445000" cy="180000"/>
              </a:xfrm>
              <a:custGeom>
                <a:avLst/>
                <a:gdLst>
                  <a:gd name="connsiteX0" fmla="*/ 222500 w 445000"/>
                  <a:gd name="connsiteY0" fmla="*/ 180000 h 180000"/>
                  <a:gd name="rtl" fmla="*/ 15000 w 445000"/>
                  <a:gd name="rtt" fmla="*/ 12500 h 180000"/>
                  <a:gd name="rtr" fmla="*/ 430000 w 445000"/>
                  <a:gd name="rtb" fmla="*/ 167500 h 1800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/>
              </a:custGeom>
              <a:gradFill>
                <a:gsLst>
                  <a:gs pos="0">
                    <a:srgbClr val="D8EAC4"/>
                  </a:gs>
                  <a:gs pos="60000">
                    <a:srgbClr val="D8EAC4"/>
                  </a:gs>
                  <a:gs pos="61000">
                    <a:srgbClr val="E1EFD2"/>
                  </a:gs>
                  <a:gs pos="100000">
                    <a:srgbClr val="E1EFD2"/>
                  </a:gs>
                </a:gsLst>
                <a:lin ang="21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FFFFFF"/>
                    </a:solidFill>
                    <a:latin typeface="Bahnschrift"/>
                  </a:rPr>
                  <a:t>Cash Cow</a:t>
                </a:r>
              </a:p>
            </p:txBody>
          </p:sp>
          <p:grpSp>
            <p:nvGrpSpPr>
              <p:cNvPr id="63" name="Dog"/>
              <p:cNvGrpSpPr/>
              <p:nvPr/>
            </p:nvGrpSpPr>
            <p:grpSpPr>
              <a:xfrm>
                <a:off x="5210275" y="3846500"/>
                <a:ext cx="288891" cy="552930"/>
                <a:chOff x="5210275" y="3846500"/>
                <a:chExt cx="288891" cy="552930"/>
              </a:xfrm>
            </p:grpSpPr>
            <p:sp>
              <p:nvSpPr>
                <p:cNvPr id="64" name="Freeform 63"/>
                <p:cNvSpPr/>
                <p:nvPr/>
              </p:nvSpPr>
              <p:spPr>
                <a:xfrm>
                  <a:off x="5236660" y="4053336"/>
                  <a:ext cx="36843" cy="1352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843" h="13528">
                      <a:moveTo>
                        <a:pt x="36843" y="8386"/>
                      </a:moveTo>
                      <a:cubicBezTo>
                        <a:pt x="32563" y="7126"/>
                        <a:pt x="2475" y="-3589"/>
                        <a:pt x="325" y="1324"/>
                      </a:cubicBezTo>
                      <a:cubicBezTo>
                        <a:pt x="-2516" y="7818"/>
                        <a:pt x="13527" y="8079"/>
                        <a:pt x="31335" y="13605"/>
                      </a:cubicBezTo>
                      <a:cubicBezTo>
                        <a:pt x="32870" y="13605"/>
                        <a:pt x="36843" y="8386"/>
                        <a:pt x="36843" y="8386"/>
                      </a:cubicBezTo>
                      <a:close/>
                    </a:path>
                  </a:pathLst>
                </a:custGeom>
                <a:solidFill>
                  <a:srgbClr val="EEECE1"/>
                </a:solidFill>
                <a:ln w="5000" cap="flat">
                  <a:noFill/>
                  <a:miter/>
                </a:ln>
              </p:spPr>
            </p:sp>
            <p:sp>
              <p:nvSpPr>
                <p:cNvPr id="65" name="Freeform 64"/>
                <p:cNvSpPr/>
                <p:nvPr/>
              </p:nvSpPr>
              <p:spPr>
                <a:xfrm>
                  <a:off x="5478921" y="4179739"/>
                  <a:ext cx="19189" cy="539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189" h="53921">
                      <a:moveTo>
                        <a:pt x="2303" y="0"/>
                      </a:moveTo>
                      <a:cubicBezTo>
                        <a:pt x="4605" y="5372"/>
                        <a:pt x="0" y="37610"/>
                        <a:pt x="0" y="40681"/>
                      </a:cubicBezTo>
                      <a:cubicBezTo>
                        <a:pt x="0" y="43751"/>
                        <a:pt x="9165" y="55552"/>
                        <a:pt x="13049" y="53610"/>
                      </a:cubicBezTo>
                      <a:cubicBezTo>
                        <a:pt x="19189" y="50539"/>
                        <a:pt x="19189" y="40561"/>
                        <a:pt x="19189" y="37491"/>
                      </a:cubicBezTo>
                      <a:cubicBezTo>
                        <a:pt x="19189" y="34420"/>
                        <a:pt x="8443" y="6021"/>
                        <a:pt x="8443" y="6021"/>
                      </a:cubicBezTo>
                      <a:lnTo>
                        <a:pt x="2303" y="0"/>
                      </a:lnTo>
                      <a:close/>
                    </a:path>
                  </a:pathLst>
                </a:custGeom>
                <a:solidFill>
                  <a:srgbClr val="D6D4CA"/>
                </a:solidFill>
                <a:ln w="5000" cap="flat">
                  <a:noFill/>
                  <a:miter/>
                </a:ln>
              </p:spPr>
            </p:sp>
            <p:sp>
              <p:nvSpPr>
                <p:cNvPr id="66" name="Freeform 65"/>
                <p:cNvSpPr/>
                <p:nvPr/>
              </p:nvSpPr>
              <p:spPr>
                <a:xfrm>
                  <a:off x="5307695" y="4178853"/>
                  <a:ext cx="27709" cy="608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709" h="60887">
                      <a:moveTo>
                        <a:pt x="6196" y="0"/>
                      </a:moveTo>
                      <a:cubicBezTo>
                        <a:pt x="8499" y="5372"/>
                        <a:pt x="5156" y="27501"/>
                        <a:pt x="1591" y="35307"/>
                      </a:cubicBezTo>
                      <a:cubicBezTo>
                        <a:pt x="-4088" y="47741"/>
                        <a:pt x="7980" y="59427"/>
                        <a:pt x="10802" y="60637"/>
                      </a:cubicBezTo>
                      <a:cubicBezTo>
                        <a:pt x="16175" y="62939"/>
                        <a:pt x="24618" y="53729"/>
                        <a:pt x="27709" y="43750"/>
                      </a:cubicBezTo>
                      <a:cubicBezTo>
                        <a:pt x="28591" y="40816"/>
                        <a:pt x="24618" y="8443"/>
                        <a:pt x="24618" y="8443"/>
                      </a:cubicBezTo>
                      <a:lnTo>
                        <a:pt x="6196" y="0"/>
                      </a:lnTo>
                      <a:close/>
                    </a:path>
                  </a:pathLst>
                </a:custGeom>
                <a:solidFill>
                  <a:srgbClr val="D6D4CA"/>
                </a:solidFill>
                <a:ln w="5000" cap="flat">
                  <a:noFill/>
                  <a:miter/>
                </a:ln>
              </p:spPr>
            </p:sp>
            <p:sp>
              <p:nvSpPr>
                <p:cNvPr id="67" name="Freeform 66"/>
                <p:cNvSpPr/>
                <p:nvPr/>
              </p:nvSpPr>
              <p:spPr>
                <a:xfrm>
                  <a:off x="5305776" y="4011928"/>
                  <a:ext cx="193139" cy="3870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3139" h="387019">
                      <a:moveTo>
                        <a:pt x="30685" y="33521"/>
                      </a:moveTo>
                      <a:cubicBezTo>
                        <a:pt x="30685" y="33521"/>
                        <a:pt x="-1246" y="136681"/>
                        <a:pt x="0" y="150191"/>
                      </a:cubicBezTo>
                      <a:cubicBezTo>
                        <a:pt x="3666" y="163700"/>
                        <a:pt x="31913" y="214052"/>
                        <a:pt x="35597" y="217736"/>
                      </a:cubicBezTo>
                      <a:cubicBezTo>
                        <a:pt x="39282" y="221420"/>
                        <a:pt x="63844" y="302474"/>
                        <a:pt x="69985" y="313527"/>
                      </a:cubicBezTo>
                      <a:cubicBezTo>
                        <a:pt x="76125" y="324579"/>
                        <a:pt x="65915" y="349439"/>
                        <a:pt x="63844" y="356510"/>
                      </a:cubicBezTo>
                      <a:cubicBezTo>
                        <a:pt x="60698" y="367256"/>
                        <a:pt x="70749" y="383964"/>
                        <a:pt x="79234" y="387019"/>
                      </a:cubicBezTo>
                      <a:cubicBezTo>
                        <a:pt x="90248" y="390281"/>
                        <a:pt x="97897" y="373862"/>
                        <a:pt x="100228" y="366873"/>
                      </a:cubicBezTo>
                      <a:cubicBezTo>
                        <a:pt x="102914" y="358813"/>
                        <a:pt x="101916" y="338089"/>
                        <a:pt x="98231" y="322124"/>
                      </a:cubicBezTo>
                      <a:cubicBezTo>
                        <a:pt x="94547" y="306158"/>
                        <a:pt x="75511" y="220806"/>
                        <a:pt x="79810" y="225104"/>
                      </a:cubicBezTo>
                      <a:cubicBezTo>
                        <a:pt x="84108" y="229403"/>
                        <a:pt x="139373" y="234315"/>
                        <a:pt x="146128" y="227560"/>
                      </a:cubicBezTo>
                      <a:cubicBezTo>
                        <a:pt x="152882" y="220806"/>
                        <a:pt x="136917" y="271158"/>
                        <a:pt x="136303" y="277913"/>
                      </a:cubicBezTo>
                      <a:cubicBezTo>
                        <a:pt x="135689" y="284667"/>
                        <a:pt x="131494" y="308326"/>
                        <a:pt x="136303" y="316981"/>
                      </a:cubicBezTo>
                      <a:cubicBezTo>
                        <a:pt x="142060" y="327343"/>
                        <a:pt x="160826" y="329530"/>
                        <a:pt x="163283" y="320934"/>
                      </a:cubicBezTo>
                      <a:cubicBezTo>
                        <a:pt x="162017" y="307003"/>
                        <a:pt x="157181" y="295106"/>
                        <a:pt x="157181" y="284053"/>
                      </a:cubicBezTo>
                      <a:cubicBezTo>
                        <a:pt x="157181" y="273000"/>
                        <a:pt x="173760" y="226947"/>
                        <a:pt x="179287" y="212822"/>
                      </a:cubicBezTo>
                      <a:cubicBezTo>
                        <a:pt x="184813" y="198700"/>
                        <a:pt x="195251" y="172296"/>
                        <a:pt x="192796" y="158788"/>
                      </a:cubicBezTo>
                      <a:cubicBezTo>
                        <a:pt x="190340" y="145278"/>
                        <a:pt x="126478" y="0"/>
                        <a:pt x="126478" y="0"/>
                      </a:cubicBezTo>
                      <a:lnTo>
                        <a:pt x="30685" y="33521"/>
                      </a:lnTo>
                      <a:close/>
                    </a:path>
                  </a:pathLst>
                </a:custGeom>
                <a:solidFill>
                  <a:srgbClr val="EEECE1"/>
                </a:solidFill>
                <a:ln w="5000" cap="flat">
                  <a:noFill/>
                  <a:miter/>
                </a:ln>
              </p:spPr>
            </p:sp>
            <p:sp>
              <p:nvSpPr>
                <p:cNvPr id="68" name="Freeform 67"/>
                <p:cNvSpPr/>
                <p:nvPr/>
              </p:nvSpPr>
              <p:spPr>
                <a:xfrm>
                  <a:off x="5331549" y="4015363"/>
                  <a:ext cx="103621" cy="10218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3621" h="102182">
                      <a:moveTo>
                        <a:pt x="0" y="36843"/>
                      </a:moveTo>
                      <a:cubicBezTo>
                        <a:pt x="0" y="38992"/>
                        <a:pt x="31471" y="88269"/>
                        <a:pt x="56033" y="99016"/>
                      </a:cubicBezTo>
                      <a:cubicBezTo>
                        <a:pt x="80595" y="109761"/>
                        <a:pt x="103621" y="92107"/>
                        <a:pt x="102086" y="63707"/>
                      </a:cubicBezTo>
                      <a:cubicBezTo>
                        <a:pt x="101322" y="49564"/>
                        <a:pt x="103621" y="0"/>
                        <a:pt x="103621" y="0"/>
                      </a:cubicBezTo>
                      <a:lnTo>
                        <a:pt x="0" y="36843"/>
                      </a:lnTo>
                      <a:close/>
                    </a:path>
                  </a:pathLst>
                </a:custGeom>
                <a:solidFill>
                  <a:srgbClr val="D6D4CA">
                    <a:alpha val="60000"/>
                  </a:srgbClr>
                </a:solidFill>
                <a:ln w="5000" cap="flat">
                  <a:noFill/>
                  <a:miter/>
                </a:ln>
              </p:spPr>
            </p:sp>
            <p:sp>
              <p:nvSpPr>
                <p:cNvPr id="69" name="Freeform 68"/>
                <p:cNvSpPr/>
                <p:nvPr/>
              </p:nvSpPr>
              <p:spPr>
                <a:xfrm>
                  <a:off x="5210689" y="3846878"/>
                  <a:ext cx="285212" cy="23464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85212" h="234649">
                      <a:moveTo>
                        <a:pt x="90160" y="52582"/>
                      </a:moveTo>
                      <a:cubicBezTo>
                        <a:pt x="99370" y="43372"/>
                        <a:pt x="169985" y="31346"/>
                        <a:pt x="176126" y="31346"/>
                      </a:cubicBezTo>
                      <a:cubicBezTo>
                        <a:pt x="182266" y="31346"/>
                        <a:pt x="207339" y="5381"/>
                        <a:pt x="218085" y="0"/>
                      </a:cubicBezTo>
                      <a:cubicBezTo>
                        <a:pt x="228831" y="-759"/>
                        <a:pt x="260557" y="9599"/>
                        <a:pt x="263627" y="17275"/>
                      </a:cubicBezTo>
                      <a:cubicBezTo>
                        <a:pt x="266697" y="24950"/>
                        <a:pt x="287356" y="58724"/>
                        <a:pt x="284796" y="58724"/>
                      </a:cubicBezTo>
                      <a:cubicBezTo>
                        <a:pt x="281218" y="58724"/>
                        <a:pt x="259022" y="39534"/>
                        <a:pt x="259022" y="39534"/>
                      </a:cubicBezTo>
                      <a:lnTo>
                        <a:pt x="224225" y="80471"/>
                      </a:lnTo>
                      <a:cubicBezTo>
                        <a:pt x="224225" y="80471"/>
                        <a:pt x="235483" y="123454"/>
                        <a:pt x="235483" y="132665"/>
                      </a:cubicBezTo>
                      <a:cubicBezTo>
                        <a:pt x="235483" y="141876"/>
                        <a:pt x="220645" y="166344"/>
                        <a:pt x="220645" y="188952"/>
                      </a:cubicBezTo>
                      <a:cubicBezTo>
                        <a:pt x="220645" y="205326"/>
                        <a:pt x="212969" y="222213"/>
                        <a:pt x="193013" y="230400"/>
                      </a:cubicBezTo>
                      <a:cubicBezTo>
                        <a:pt x="178592" y="236317"/>
                        <a:pt x="167427" y="236029"/>
                        <a:pt x="155147" y="229888"/>
                      </a:cubicBezTo>
                      <a:cubicBezTo>
                        <a:pt x="147379" y="226005"/>
                        <a:pt x="139796" y="217608"/>
                        <a:pt x="126491" y="209420"/>
                      </a:cubicBezTo>
                      <a:cubicBezTo>
                        <a:pt x="118456" y="204475"/>
                        <a:pt x="94254" y="188441"/>
                        <a:pt x="80950" y="166949"/>
                      </a:cubicBezTo>
                      <a:cubicBezTo>
                        <a:pt x="76598" y="159920"/>
                        <a:pt x="59458" y="106055"/>
                        <a:pt x="62528" y="109126"/>
                      </a:cubicBezTo>
                      <a:cubicBezTo>
                        <a:pt x="62528" y="109126"/>
                        <a:pt x="18521" y="106313"/>
                        <a:pt x="18521" y="100939"/>
                      </a:cubicBezTo>
                      <a:cubicBezTo>
                        <a:pt x="18521" y="95566"/>
                        <a:pt x="2597" y="139829"/>
                        <a:pt x="0" y="136759"/>
                      </a:cubicBezTo>
                      <a:cubicBezTo>
                        <a:pt x="-287" y="133688"/>
                        <a:pt x="3682" y="96334"/>
                        <a:pt x="8287" y="91728"/>
                      </a:cubicBezTo>
                      <a:cubicBezTo>
                        <a:pt x="12892" y="87123"/>
                        <a:pt x="33872" y="46698"/>
                        <a:pt x="46409" y="42604"/>
                      </a:cubicBezTo>
                      <a:cubicBezTo>
                        <a:pt x="60340" y="38055"/>
                        <a:pt x="93230" y="52582"/>
                        <a:pt x="90160" y="52582"/>
                      </a:cubicBezTo>
                      <a:close/>
                    </a:path>
                  </a:pathLst>
                </a:custGeom>
                <a:solidFill>
                  <a:srgbClr val="EEECE1"/>
                </a:solidFill>
                <a:ln w="5000" cap="flat">
                  <a:noFill/>
                  <a:miter/>
                </a:ln>
              </p:spPr>
            </p:sp>
            <p:sp>
              <p:nvSpPr>
                <p:cNvPr id="70" name="Freeform 69"/>
                <p:cNvSpPr/>
                <p:nvPr/>
              </p:nvSpPr>
              <p:spPr>
                <a:xfrm>
                  <a:off x="5232277" y="3902595"/>
                  <a:ext cx="62429" cy="5046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2429" h="50467">
                      <a:moveTo>
                        <a:pt x="62429" y="8379"/>
                      </a:moveTo>
                      <a:cubicBezTo>
                        <a:pt x="61405" y="18613"/>
                        <a:pt x="49636" y="36011"/>
                        <a:pt x="46054" y="47781"/>
                      </a:cubicBezTo>
                      <a:cubicBezTo>
                        <a:pt x="36843" y="48804"/>
                        <a:pt x="7164" y="56479"/>
                        <a:pt x="0" y="40105"/>
                      </a:cubicBezTo>
                      <a:cubicBezTo>
                        <a:pt x="17398" y="-22323"/>
                        <a:pt x="64476" y="6332"/>
                        <a:pt x="62429" y="8379"/>
                      </a:cubicBezTo>
                      <a:close/>
                    </a:path>
                  </a:pathLst>
                </a:custGeom>
                <a:solidFill>
                  <a:srgbClr val="FFCCCC">
                    <a:alpha val="59000"/>
                  </a:srgbClr>
                </a:solidFill>
                <a:ln w="5000" cap="flat">
                  <a:noFill/>
                  <a:miter/>
                </a:ln>
              </p:spPr>
            </p:sp>
            <p:sp>
              <p:nvSpPr>
                <p:cNvPr id="71" name="Freeform 70"/>
                <p:cNvSpPr/>
                <p:nvPr/>
              </p:nvSpPr>
              <p:spPr>
                <a:xfrm flipH="1">
                  <a:off x="5399607" y="3861147"/>
                  <a:ext cx="67546" cy="572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7546" h="57247">
                      <a:moveTo>
                        <a:pt x="67034" y="22195"/>
                      </a:moveTo>
                      <a:cubicBezTo>
                        <a:pt x="66010" y="32429"/>
                        <a:pt x="46565" y="45734"/>
                        <a:pt x="38378" y="56991"/>
                      </a:cubicBezTo>
                      <a:cubicBezTo>
                        <a:pt x="28144" y="46757"/>
                        <a:pt x="11769" y="30382"/>
                        <a:pt x="-512" y="19125"/>
                      </a:cubicBezTo>
                      <a:cubicBezTo>
                        <a:pt x="20980" y="-18741"/>
                        <a:pt x="61917" y="8891"/>
                        <a:pt x="67034" y="22195"/>
                      </a:cubicBezTo>
                      <a:close/>
                    </a:path>
                  </a:pathLst>
                </a:custGeom>
                <a:solidFill>
                  <a:srgbClr val="FFCCCC">
                    <a:alpha val="59000"/>
                  </a:srgbClr>
                </a:solidFill>
                <a:ln w="5000" cap="flat">
                  <a:noFill/>
                  <a:miter/>
                </a:ln>
              </p:spPr>
            </p:sp>
            <p:sp>
              <p:nvSpPr>
                <p:cNvPr id="72" name="Freeform 71"/>
                <p:cNvSpPr/>
                <p:nvPr/>
              </p:nvSpPr>
              <p:spPr>
                <a:xfrm>
                  <a:off x="5364809" y="3883341"/>
                  <a:ext cx="81041" cy="1187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1041" h="118716">
                      <a:moveTo>
                        <a:pt x="26097" y="0"/>
                      </a:moveTo>
                      <a:cubicBezTo>
                        <a:pt x="34284" y="4095"/>
                        <a:pt x="70103" y="32750"/>
                        <a:pt x="70103" y="40938"/>
                      </a:cubicBezTo>
                      <a:cubicBezTo>
                        <a:pt x="70103" y="49125"/>
                        <a:pt x="79314" y="72664"/>
                        <a:pt x="81297" y="92108"/>
                      </a:cubicBezTo>
                      <a:cubicBezTo>
                        <a:pt x="81790" y="96179"/>
                        <a:pt x="77266" y="118716"/>
                        <a:pt x="68056" y="118716"/>
                      </a:cubicBezTo>
                      <a:cubicBezTo>
                        <a:pt x="58845" y="118716"/>
                        <a:pt x="39400" y="117694"/>
                        <a:pt x="13815" y="89038"/>
                      </a:cubicBezTo>
                      <a:cubicBezTo>
                        <a:pt x="9477" y="84180"/>
                        <a:pt x="-5629" y="49125"/>
                        <a:pt x="2558" y="25586"/>
                      </a:cubicBezTo>
                      <a:cubicBezTo>
                        <a:pt x="8304" y="9069"/>
                        <a:pt x="29167" y="0"/>
                        <a:pt x="26097" y="0"/>
                      </a:cubicBezTo>
                      <a:close/>
                    </a:path>
                  </a:pathLst>
                </a:custGeom>
                <a:solidFill>
                  <a:srgbClr val="3B3B38">
                    <a:alpha val="80000"/>
                  </a:srgbClr>
                </a:solidFill>
                <a:ln w="5000" cap="flat">
                  <a:noFill/>
                  <a:miter/>
                </a:ln>
              </p:spPr>
            </p:sp>
            <p:grpSp>
              <p:nvGrpSpPr>
                <p:cNvPr id="73" name="Group 72"/>
                <p:cNvGrpSpPr/>
                <p:nvPr/>
              </p:nvGrpSpPr>
              <p:grpSpPr>
                <a:xfrm>
                  <a:off x="5306987" y="3975066"/>
                  <a:ext cx="26097" cy="24562"/>
                  <a:chOff x="5306987" y="3975066"/>
                  <a:chExt cx="26097" cy="24562"/>
                </a:xfrm>
              </p:grpSpPr>
              <p:sp>
                <p:nvSpPr>
                  <p:cNvPr id="101" name="Freeform 100"/>
                  <p:cNvSpPr/>
                  <p:nvPr/>
                </p:nvSpPr>
                <p:spPr>
                  <a:xfrm>
                    <a:off x="5307124" y="3975338"/>
                    <a:ext cx="26097" cy="2456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097" h="24562">
                        <a:moveTo>
                          <a:pt x="0" y="12281"/>
                        </a:moveTo>
                        <a:cubicBezTo>
                          <a:pt x="0" y="5498"/>
                          <a:pt x="5842" y="0"/>
                          <a:pt x="13049" y="0"/>
                        </a:cubicBezTo>
                        <a:cubicBezTo>
                          <a:pt x="20255" y="0"/>
                          <a:pt x="26097" y="5498"/>
                          <a:pt x="26097" y="12281"/>
                        </a:cubicBezTo>
                        <a:cubicBezTo>
                          <a:pt x="26097" y="19064"/>
                          <a:pt x="20255" y="24562"/>
                          <a:pt x="13049" y="24562"/>
                        </a:cubicBezTo>
                        <a:cubicBezTo>
                          <a:pt x="5842" y="24562"/>
                          <a:pt x="0" y="19064"/>
                          <a:pt x="0" y="12281"/>
                        </a:cubicBezTo>
                        <a:close/>
                      </a:path>
                    </a:pathLst>
                  </a:custGeom>
                  <a:solidFill>
                    <a:srgbClr val="2A1500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102" name="Freeform 101"/>
                  <p:cNvSpPr/>
                  <p:nvPr/>
                </p:nvSpPr>
                <p:spPr>
                  <a:xfrm>
                    <a:off x="5308880" y="3977180"/>
                    <a:ext cx="24000" cy="197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000" h="19719">
                        <a:moveTo>
                          <a:pt x="0" y="9859"/>
                        </a:moveTo>
                        <a:cubicBezTo>
                          <a:pt x="0" y="4414"/>
                          <a:pt x="5373" y="0"/>
                          <a:pt x="12000" y="0"/>
                        </a:cubicBezTo>
                        <a:cubicBezTo>
                          <a:pt x="18627" y="0"/>
                          <a:pt x="24000" y="4414"/>
                          <a:pt x="24000" y="9859"/>
                        </a:cubicBezTo>
                        <a:cubicBezTo>
                          <a:pt x="24000" y="15305"/>
                          <a:pt x="18627" y="19719"/>
                          <a:pt x="12000" y="19719"/>
                        </a:cubicBezTo>
                        <a:cubicBezTo>
                          <a:pt x="5373" y="19719"/>
                          <a:pt x="0" y="15305"/>
                          <a:pt x="0" y="98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103" name="Freeform 102"/>
                  <p:cNvSpPr/>
                  <p:nvPr/>
                </p:nvSpPr>
                <p:spPr>
                  <a:xfrm>
                    <a:off x="5321956" y="3980066"/>
                    <a:ext cx="6324" cy="51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324" h="5195">
                        <a:moveTo>
                          <a:pt x="0" y="2598"/>
                        </a:moveTo>
                        <a:cubicBezTo>
                          <a:pt x="0" y="1163"/>
                          <a:pt x="1416" y="0"/>
                          <a:pt x="3162" y="0"/>
                        </a:cubicBezTo>
                        <a:cubicBezTo>
                          <a:pt x="4908" y="0"/>
                          <a:pt x="6324" y="1163"/>
                          <a:pt x="6324" y="2598"/>
                        </a:cubicBezTo>
                        <a:cubicBezTo>
                          <a:pt x="6324" y="4032"/>
                          <a:pt x="4908" y="5195"/>
                          <a:pt x="3162" y="5195"/>
                        </a:cubicBezTo>
                        <a:cubicBezTo>
                          <a:pt x="1416" y="5195"/>
                          <a:pt x="0" y="4032"/>
                          <a:pt x="0" y="25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000" cap="flat">
                    <a:noFill/>
                    <a:miter/>
                  </a:ln>
                </p:spPr>
              </p: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5386688" y="3947434"/>
                  <a:ext cx="26097" cy="24562"/>
                  <a:chOff x="5386688" y="3947434"/>
                  <a:chExt cx="26097" cy="24562"/>
                </a:xfrm>
              </p:grpSpPr>
              <p:sp>
                <p:nvSpPr>
                  <p:cNvPr id="97" name="Freeform 96"/>
                  <p:cNvSpPr/>
                  <p:nvPr/>
                </p:nvSpPr>
                <p:spPr>
                  <a:xfrm>
                    <a:off x="5386825" y="3947706"/>
                    <a:ext cx="26097" cy="24562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6097" h="24562">
                        <a:moveTo>
                          <a:pt x="0" y="12281"/>
                        </a:moveTo>
                        <a:cubicBezTo>
                          <a:pt x="0" y="5498"/>
                          <a:pt x="5842" y="0"/>
                          <a:pt x="13049" y="0"/>
                        </a:cubicBezTo>
                        <a:cubicBezTo>
                          <a:pt x="20255" y="0"/>
                          <a:pt x="26097" y="5498"/>
                          <a:pt x="26097" y="12281"/>
                        </a:cubicBezTo>
                        <a:cubicBezTo>
                          <a:pt x="26097" y="19064"/>
                          <a:pt x="20255" y="24562"/>
                          <a:pt x="13049" y="24562"/>
                        </a:cubicBezTo>
                        <a:cubicBezTo>
                          <a:pt x="5842" y="24562"/>
                          <a:pt x="0" y="19064"/>
                          <a:pt x="0" y="12281"/>
                        </a:cubicBezTo>
                        <a:close/>
                      </a:path>
                    </a:pathLst>
                  </a:custGeom>
                  <a:solidFill>
                    <a:srgbClr val="2A1500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99" name="Freeform 98"/>
                  <p:cNvSpPr/>
                  <p:nvPr/>
                </p:nvSpPr>
                <p:spPr>
                  <a:xfrm>
                    <a:off x="5388581" y="3949548"/>
                    <a:ext cx="24000" cy="197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24000" h="19719">
                        <a:moveTo>
                          <a:pt x="0" y="9859"/>
                        </a:moveTo>
                        <a:cubicBezTo>
                          <a:pt x="0" y="4414"/>
                          <a:pt x="5373" y="0"/>
                          <a:pt x="12000" y="0"/>
                        </a:cubicBezTo>
                        <a:cubicBezTo>
                          <a:pt x="18627" y="0"/>
                          <a:pt x="24000" y="4414"/>
                          <a:pt x="24000" y="9859"/>
                        </a:cubicBezTo>
                        <a:cubicBezTo>
                          <a:pt x="24000" y="15305"/>
                          <a:pt x="18627" y="19719"/>
                          <a:pt x="12000" y="19719"/>
                        </a:cubicBezTo>
                        <a:cubicBezTo>
                          <a:pt x="5373" y="19719"/>
                          <a:pt x="0" y="15305"/>
                          <a:pt x="0" y="985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5000" cap="flat">
                    <a:noFill/>
                    <a:miter/>
                  </a:ln>
                </p:spPr>
              </p:sp>
              <p:sp>
                <p:nvSpPr>
                  <p:cNvPr id="100" name="Freeform 99"/>
                  <p:cNvSpPr/>
                  <p:nvPr/>
                </p:nvSpPr>
                <p:spPr>
                  <a:xfrm>
                    <a:off x="5401656" y="3952434"/>
                    <a:ext cx="6324" cy="519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6324" h="5195">
                        <a:moveTo>
                          <a:pt x="0" y="2598"/>
                        </a:moveTo>
                        <a:cubicBezTo>
                          <a:pt x="0" y="1163"/>
                          <a:pt x="1416" y="0"/>
                          <a:pt x="3162" y="0"/>
                        </a:cubicBezTo>
                        <a:cubicBezTo>
                          <a:pt x="4908" y="0"/>
                          <a:pt x="6324" y="1163"/>
                          <a:pt x="6324" y="2598"/>
                        </a:cubicBezTo>
                        <a:cubicBezTo>
                          <a:pt x="6324" y="4032"/>
                          <a:pt x="4908" y="5195"/>
                          <a:pt x="3162" y="5195"/>
                        </a:cubicBezTo>
                        <a:cubicBezTo>
                          <a:pt x="1416" y="5195"/>
                          <a:pt x="0" y="4032"/>
                          <a:pt x="0" y="259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000" cap="flat">
                    <a:noFill/>
                    <a:miter/>
                  </a:ln>
                </p:spPr>
              </p:sp>
            </p:grpSp>
            <p:sp>
              <p:nvSpPr>
                <p:cNvPr id="75" name="Freeform 74"/>
                <p:cNvSpPr/>
                <p:nvPr/>
              </p:nvSpPr>
              <p:spPr>
                <a:xfrm>
                  <a:off x="5373830" y="4031480"/>
                  <a:ext cx="41819" cy="355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1819" h="35596">
                      <a:moveTo>
                        <a:pt x="4673" y="9596"/>
                      </a:moveTo>
                      <a:cubicBezTo>
                        <a:pt x="4673" y="9596"/>
                        <a:pt x="-3515" y="17271"/>
                        <a:pt x="1858" y="22644"/>
                      </a:cubicBezTo>
                      <a:cubicBezTo>
                        <a:pt x="7231" y="28017"/>
                        <a:pt x="13755" y="24947"/>
                        <a:pt x="13755" y="30320"/>
                      </a:cubicBezTo>
                      <a:cubicBezTo>
                        <a:pt x="13755" y="33006"/>
                        <a:pt x="9222" y="32604"/>
                        <a:pt x="6407" y="35418"/>
                      </a:cubicBezTo>
                      <a:cubicBezTo>
                        <a:pt x="22197" y="36296"/>
                        <a:pt x="39468" y="29936"/>
                        <a:pt x="41004" y="21877"/>
                      </a:cubicBezTo>
                      <a:cubicBezTo>
                        <a:pt x="41387" y="12282"/>
                        <a:pt x="44457" y="10363"/>
                        <a:pt x="35247" y="4223"/>
                      </a:cubicBezTo>
                      <a:cubicBezTo>
                        <a:pt x="30457" y="1029"/>
                        <a:pt x="23349" y="0"/>
                        <a:pt x="23349" y="0"/>
                      </a:cubicBezTo>
                      <a:lnTo>
                        <a:pt x="4673" y="9596"/>
                      </a:lnTo>
                      <a:close/>
                    </a:path>
                  </a:pathLst>
                </a:custGeom>
                <a:solidFill>
                  <a:srgbClr val="777670">
                    <a:alpha val="80000"/>
                  </a:srgbClr>
                </a:solidFill>
                <a:ln w="5000" cap="flat">
                  <a:noFill/>
                  <a:miter/>
                </a:ln>
              </p:spPr>
            </p:sp>
            <p:sp>
              <p:nvSpPr>
                <p:cNvPr id="76" name="Freeform 75"/>
                <p:cNvSpPr/>
                <p:nvPr/>
              </p:nvSpPr>
              <p:spPr>
                <a:xfrm>
                  <a:off x="5367911" y="4013830"/>
                  <a:ext cx="32461" cy="272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2461" h="27216">
                      <a:moveTo>
                        <a:pt x="991" y="10618"/>
                      </a:moveTo>
                      <a:cubicBezTo>
                        <a:pt x="2526" y="4989"/>
                        <a:pt x="17137" y="-817"/>
                        <a:pt x="20947" y="0"/>
                      </a:cubicBezTo>
                      <a:cubicBezTo>
                        <a:pt x="28111" y="1535"/>
                        <a:pt x="34763" y="8059"/>
                        <a:pt x="31693" y="14711"/>
                      </a:cubicBezTo>
                      <a:cubicBezTo>
                        <a:pt x="28623" y="21363"/>
                        <a:pt x="19391" y="27662"/>
                        <a:pt x="8666" y="26992"/>
                      </a:cubicBezTo>
                      <a:cubicBezTo>
                        <a:pt x="479" y="26480"/>
                        <a:pt x="-1485" y="19694"/>
                        <a:pt x="991" y="10618"/>
                      </a:cubicBezTo>
                      <a:close/>
                    </a:path>
                  </a:pathLst>
                </a:custGeom>
                <a:solidFill>
                  <a:srgbClr val="777670"/>
                </a:solidFill>
                <a:ln w="5000" cap="flat">
                  <a:noFill/>
                  <a:miter/>
                </a:ln>
              </p:spPr>
            </p:sp>
            <p:sp>
              <p:nvSpPr>
                <p:cNvPr id="77" name="Freeform 76"/>
                <p:cNvSpPr/>
                <p:nvPr/>
              </p:nvSpPr>
              <p:spPr>
                <a:xfrm>
                  <a:off x="5371462" y="4032464"/>
                  <a:ext cx="11513" cy="500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513" h="5000">
                      <a:moveTo>
                        <a:pt x="0" y="935"/>
                      </a:moveTo>
                      <a:cubicBezTo>
                        <a:pt x="4989" y="1703"/>
                        <a:pt x="7292" y="2471"/>
                        <a:pt x="11513" y="168"/>
                      </a:cubicBezTo>
                      <a:cubicBezTo>
                        <a:pt x="10362" y="4773"/>
                        <a:pt x="4605" y="7843"/>
                        <a:pt x="0" y="935"/>
                      </a:cubicBezTo>
                      <a:close/>
                    </a:path>
                  </a:pathLst>
                </a:custGeom>
                <a:solidFill>
                  <a:srgbClr val="3B3B38"/>
                </a:solidFill>
                <a:ln w="5000" cap="flat">
                  <a:noFill/>
                  <a:miter/>
                </a:ln>
              </p:spPr>
            </p:sp>
            <p:sp>
              <p:nvSpPr>
                <p:cNvPr id="78" name="Freeform 77"/>
                <p:cNvSpPr/>
                <p:nvPr/>
              </p:nvSpPr>
              <p:spPr>
                <a:xfrm flipH="1">
                  <a:off x="5389808" y="4023868"/>
                  <a:ext cx="7848" cy="75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48" h="7560">
                      <a:moveTo>
                        <a:pt x="99" y="91"/>
                      </a:moveTo>
                      <a:cubicBezTo>
                        <a:pt x="1941" y="2547"/>
                        <a:pt x="4090" y="4389"/>
                        <a:pt x="7773" y="6845"/>
                      </a:cubicBezTo>
                      <a:cubicBezTo>
                        <a:pt x="2248" y="9302"/>
                        <a:pt x="-822" y="5617"/>
                        <a:pt x="99" y="91"/>
                      </a:cubicBezTo>
                      <a:close/>
                    </a:path>
                  </a:pathLst>
                </a:custGeom>
                <a:solidFill>
                  <a:srgbClr val="3B3B38"/>
                </a:solidFill>
                <a:ln w="5000" cap="flat">
                  <a:noFill/>
                  <a:miter/>
                </a:ln>
              </p:spPr>
            </p:sp>
            <p:sp>
              <p:nvSpPr>
                <p:cNvPr id="79" name="Freeform 78"/>
                <p:cNvSpPr/>
                <p:nvPr/>
              </p:nvSpPr>
              <p:spPr>
                <a:xfrm>
                  <a:off x="5373054" y="4047875"/>
                  <a:ext cx="49864" cy="2171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49864" h="21711">
                      <a:moveTo>
                        <a:pt x="6442" y="20639"/>
                      </a:moveTo>
                      <a:cubicBezTo>
                        <a:pt x="11429" y="19488"/>
                        <a:pt x="24506" y="16043"/>
                        <a:pt x="28014" y="13979"/>
                      </a:cubicBezTo>
                      <a:cubicBezTo>
                        <a:pt x="31743" y="11785"/>
                        <a:pt x="45233" y="3891"/>
                        <a:pt x="48410" y="1478"/>
                      </a:cubicBezTo>
                      <a:cubicBezTo>
                        <a:pt x="50821" y="-352"/>
                        <a:pt x="50165" y="601"/>
                        <a:pt x="46764" y="107"/>
                      </a:cubicBezTo>
                      <a:cubicBezTo>
                        <a:pt x="44024" y="1478"/>
                        <a:pt x="26042" y="7619"/>
                        <a:pt x="25547" y="11730"/>
                      </a:cubicBezTo>
                      <a:cubicBezTo>
                        <a:pt x="21655" y="12224"/>
                        <a:pt x="3453" y="18803"/>
                        <a:pt x="-55" y="21654"/>
                      </a:cubicBezTo>
                      <a:cubicBezTo>
                        <a:pt x="2357" y="20777"/>
                        <a:pt x="3673" y="21216"/>
                        <a:pt x="6442" y="20639"/>
                      </a:cubicBezTo>
                      <a:close/>
                    </a:path>
                  </a:pathLst>
                </a:custGeom>
                <a:solidFill>
                  <a:srgbClr val="777670"/>
                </a:solidFill>
                <a:ln w="5000" cap="flat">
                  <a:noFill/>
                  <a:miter/>
                </a:ln>
              </p:spPr>
            </p:sp>
            <p:sp>
              <p:nvSpPr>
                <p:cNvPr id="80" name="Freeform 79"/>
                <p:cNvSpPr/>
                <p:nvPr/>
              </p:nvSpPr>
              <p:spPr>
                <a:xfrm>
                  <a:off x="5297392" y="4071011"/>
                  <a:ext cx="31470" cy="1128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1470" h="112879">
                      <a:moveTo>
                        <a:pt x="31086" y="383"/>
                      </a:moveTo>
                      <a:cubicBezTo>
                        <a:pt x="31086" y="9210"/>
                        <a:pt x="9505" y="73696"/>
                        <a:pt x="10362" y="80977"/>
                      </a:cubicBezTo>
                      <a:cubicBezTo>
                        <a:pt x="11897" y="94026"/>
                        <a:pt x="20340" y="114316"/>
                        <a:pt x="18805" y="113214"/>
                      </a:cubicBezTo>
                      <a:cubicBezTo>
                        <a:pt x="17270" y="112879"/>
                        <a:pt x="1919" y="100933"/>
                        <a:pt x="384" y="80209"/>
                      </a:cubicBezTo>
                      <a:cubicBezTo>
                        <a:pt x="-595" y="66996"/>
                        <a:pt x="12281" y="51426"/>
                        <a:pt x="14200" y="49507"/>
                      </a:cubicBezTo>
                      <a:cubicBezTo>
                        <a:pt x="16119" y="47588"/>
                        <a:pt x="16119" y="29934"/>
                        <a:pt x="18805" y="21108"/>
                      </a:cubicBezTo>
                      <a:cubicBezTo>
                        <a:pt x="21492" y="12281"/>
                        <a:pt x="31086" y="-768"/>
                        <a:pt x="31086" y="383"/>
                      </a:cubicBezTo>
                      <a:close/>
                    </a:path>
                  </a:pathLst>
                </a:custGeom>
                <a:solidFill>
                  <a:srgbClr val="3B3B3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1" name="Freeform 80"/>
                <p:cNvSpPr/>
                <p:nvPr/>
              </p:nvSpPr>
              <p:spPr>
                <a:xfrm>
                  <a:off x="5263941" y="4059913"/>
                  <a:ext cx="55329" cy="3837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5329" h="38378">
                      <a:moveTo>
                        <a:pt x="55329" y="29136"/>
                      </a:moveTo>
                      <a:cubicBezTo>
                        <a:pt x="55329" y="29136"/>
                        <a:pt x="30255" y="5085"/>
                        <a:pt x="3134" y="0"/>
                      </a:cubicBezTo>
                      <a:cubicBezTo>
                        <a:pt x="-1471" y="480"/>
                        <a:pt x="-447" y="6109"/>
                        <a:pt x="2623" y="6620"/>
                      </a:cubicBezTo>
                      <a:cubicBezTo>
                        <a:pt x="13369" y="9691"/>
                        <a:pt x="53793" y="38378"/>
                        <a:pt x="53793" y="38378"/>
                      </a:cubicBezTo>
                      <a:lnTo>
                        <a:pt x="55329" y="29136"/>
                      </a:lnTo>
                      <a:close/>
                    </a:path>
                  </a:pathLst>
                </a:custGeom>
                <a:solidFill>
                  <a:srgbClr val="3B3B3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2" name="Freeform 81"/>
                <p:cNvSpPr/>
                <p:nvPr/>
              </p:nvSpPr>
              <p:spPr>
                <a:xfrm>
                  <a:off x="5371677" y="4372275"/>
                  <a:ext cx="8309" cy="1350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8309" h="13509">
                      <a:moveTo>
                        <a:pt x="8232" y="0"/>
                      </a:moveTo>
                      <a:cubicBezTo>
                        <a:pt x="4394" y="153"/>
                        <a:pt x="-2054" y="6601"/>
                        <a:pt x="710" y="13356"/>
                      </a:cubicBezTo>
                      <a:cubicBezTo>
                        <a:pt x="1938" y="7522"/>
                        <a:pt x="5008" y="2610"/>
                        <a:pt x="8232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3" name="Freeform 82"/>
                <p:cNvSpPr/>
                <p:nvPr/>
              </p:nvSpPr>
              <p:spPr>
                <a:xfrm flipH="1">
                  <a:off x="5397398" y="4375191"/>
                  <a:ext cx="5000" cy="1381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13816">
                      <a:moveTo>
                        <a:pt x="4981" y="0"/>
                      </a:moveTo>
                      <a:cubicBezTo>
                        <a:pt x="1297" y="921"/>
                        <a:pt x="-1466" y="8290"/>
                        <a:pt x="923" y="13970"/>
                      </a:cubicBezTo>
                      <a:cubicBezTo>
                        <a:pt x="2151" y="8136"/>
                        <a:pt x="1758" y="2610"/>
                        <a:pt x="4981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4" name="Freeform 83"/>
                <p:cNvSpPr/>
                <p:nvPr/>
              </p:nvSpPr>
              <p:spPr>
                <a:xfrm>
                  <a:off x="5385995" y="4377652"/>
                  <a:ext cx="5000" cy="2118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21185">
                      <a:moveTo>
                        <a:pt x="2352" y="0"/>
                      </a:moveTo>
                      <a:cubicBezTo>
                        <a:pt x="-411" y="4605"/>
                        <a:pt x="-411" y="18114"/>
                        <a:pt x="749" y="21338"/>
                      </a:cubicBezTo>
                      <a:cubicBezTo>
                        <a:pt x="3580" y="17807"/>
                        <a:pt x="2659" y="3377"/>
                        <a:pt x="2352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5" name="Freeform 84"/>
                <p:cNvSpPr/>
                <p:nvPr/>
              </p:nvSpPr>
              <p:spPr>
                <a:xfrm>
                  <a:off x="5447395" y="4323614"/>
                  <a:ext cx="5431" cy="104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31" h="10439">
                      <a:moveTo>
                        <a:pt x="5431" y="0"/>
                      </a:moveTo>
                      <a:cubicBezTo>
                        <a:pt x="1742" y="614"/>
                        <a:pt x="-1328" y="8290"/>
                        <a:pt x="446" y="10592"/>
                      </a:cubicBezTo>
                      <a:cubicBezTo>
                        <a:pt x="1435" y="8597"/>
                        <a:pt x="2313" y="3027"/>
                        <a:pt x="5431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6" name="Freeform 85"/>
                <p:cNvSpPr/>
                <p:nvPr/>
              </p:nvSpPr>
              <p:spPr>
                <a:xfrm flipH="1">
                  <a:off x="5465364" y="4324535"/>
                  <a:ext cx="5000" cy="736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7369">
                      <a:moveTo>
                        <a:pt x="4537" y="0"/>
                      </a:moveTo>
                      <a:cubicBezTo>
                        <a:pt x="849" y="614"/>
                        <a:pt x="-1041" y="5219"/>
                        <a:pt x="733" y="7522"/>
                      </a:cubicBezTo>
                      <a:cubicBezTo>
                        <a:pt x="1722" y="5526"/>
                        <a:pt x="1420" y="3027"/>
                        <a:pt x="4537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7" name="Freeform 86"/>
                <p:cNvSpPr/>
                <p:nvPr/>
              </p:nvSpPr>
              <p:spPr>
                <a:xfrm>
                  <a:off x="5460147" y="4325763"/>
                  <a:ext cx="5000" cy="1258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12588">
                      <a:moveTo>
                        <a:pt x="-102" y="153"/>
                      </a:moveTo>
                      <a:cubicBezTo>
                        <a:pt x="1280" y="4605"/>
                        <a:pt x="1894" y="9518"/>
                        <a:pt x="3122" y="12588"/>
                      </a:cubicBezTo>
                      <a:cubicBezTo>
                        <a:pt x="4043" y="7675"/>
                        <a:pt x="2354" y="3224"/>
                        <a:pt x="-102" y="153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8" name="Freeform 87"/>
                <p:cNvSpPr/>
                <p:nvPr/>
              </p:nvSpPr>
              <p:spPr>
                <a:xfrm>
                  <a:off x="5310719" y="4221068"/>
                  <a:ext cx="5431" cy="1043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431" h="10439">
                      <a:moveTo>
                        <a:pt x="5431" y="0"/>
                      </a:moveTo>
                      <a:cubicBezTo>
                        <a:pt x="1742" y="614"/>
                        <a:pt x="-1328" y="8290"/>
                        <a:pt x="446" y="10592"/>
                      </a:cubicBezTo>
                      <a:cubicBezTo>
                        <a:pt x="1435" y="8597"/>
                        <a:pt x="2313" y="3027"/>
                        <a:pt x="5431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89" name="Freeform 88"/>
                <p:cNvSpPr/>
                <p:nvPr/>
              </p:nvSpPr>
              <p:spPr>
                <a:xfrm>
                  <a:off x="5318549" y="4227516"/>
                  <a:ext cx="5000" cy="128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12895">
                      <a:moveTo>
                        <a:pt x="4709" y="0"/>
                      </a:moveTo>
                      <a:cubicBezTo>
                        <a:pt x="718" y="4298"/>
                        <a:pt x="-1177" y="10746"/>
                        <a:pt x="598" y="13048"/>
                      </a:cubicBezTo>
                      <a:cubicBezTo>
                        <a:pt x="1587" y="11053"/>
                        <a:pt x="3481" y="5833"/>
                        <a:pt x="4709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90" name="Freeform 89"/>
                <p:cNvSpPr/>
                <p:nvPr/>
              </p:nvSpPr>
              <p:spPr>
                <a:xfrm flipH="1">
                  <a:off x="5326281" y="4226288"/>
                  <a:ext cx="5000" cy="82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8290">
                      <a:moveTo>
                        <a:pt x="3118" y="0"/>
                      </a:moveTo>
                      <a:cubicBezTo>
                        <a:pt x="-570" y="614"/>
                        <a:pt x="-618" y="6141"/>
                        <a:pt x="1156" y="8443"/>
                      </a:cubicBezTo>
                      <a:cubicBezTo>
                        <a:pt x="2145" y="6447"/>
                        <a:pt x="0" y="3027"/>
                        <a:pt x="3118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91" name="Freeform 90"/>
                <p:cNvSpPr/>
                <p:nvPr/>
              </p:nvSpPr>
              <p:spPr>
                <a:xfrm flipH="1">
                  <a:off x="5494524" y="4217998"/>
                  <a:ext cx="5000" cy="70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7062">
                      <a:moveTo>
                        <a:pt x="3751" y="0"/>
                      </a:moveTo>
                      <a:cubicBezTo>
                        <a:pt x="63" y="614"/>
                        <a:pt x="-907" y="4912"/>
                        <a:pt x="868" y="7215"/>
                      </a:cubicBezTo>
                      <a:cubicBezTo>
                        <a:pt x="1857" y="5219"/>
                        <a:pt x="634" y="3027"/>
                        <a:pt x="3751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92" name="Freeform 91"/>
                <p:cNvSpPr/>
                <p:nvPr/>
              </p:nvSpPr>
              <p:spPr>
                <a:xfrm>
                  <a:off x="5490099" y="4221989"/>
                  <a:ext cx="5000" cy="1228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000" h="12281">
                      <a:moveTo>
                        <a:pt x="487" y="0"/>
                      </a:moveTo>
                      <a:cubicBezTo>
                        <a:pt x="-741" y="6140"/>
                        <a:pt x="487" y="10132"/>
                        <a:pt x="981" y="12434"/>
                      </a:cubicBezTo>
                      <a:cubicBezTo>
                        <a:pt x="2943" y="9518"/>
                        <a:pt x="1408" y="4912"/>
                        <a:pt x="487" y="0"/>
                      </a:cubicBezTo>
                      <a:close/>
                    </a:path>
                  </a:pathLst>
                </a:custGeom>
                <a:solidFill>
                  <a:srgbClr val="B2B1A8"/>
                </a:solidFill>
                <a:ln w="5000" cap="flat">
                  <a:noFill/>
                  <a:miter/>
                </a:ln>
              </p:spPr>
            </p:sp>
            <p:sp>
              <p:nvSpPr>
                <p:cNvPr id="93" name="Freeform 92"/>
                <p:cNvSpPr/>
                <p:nvPr/>
              </p:nvSpPr>
              <p:spPr>
                <a:xfrm>
                  <a:off x="5333390" y="4025148"/>
                  <a:ext cx="111987" cy="1056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11987" h="105654">
                      <a:moveTo>
                        <a:pt x="0" y="33196"/>
                      </a:moveTo>
                      <a:cubicBezTo>
                        <a:pt x="0" y="35653"/>
                        <a:pt x="6754" y="55302"/>
                        <a:pt x="12895" y="65127"/>
                      </a:cubicBezTo>
                      <a:cubicBezTo>
                        <a:pt x="19035" y="74952"/>
                        <a:pt x="49123" y="100128"/>
                        <a:pt x="69387" y="93987"/>
                      </a:cubicBezTo>
                      <a:cubicBezTo>
                        <a:pt x="89651" y="87846"/>
                        <a:pt x="99500" y="67937"/>
                        <a:pt x="101931" y="59601"/>
                      </a:cubicBezTo>
                      <a:cubicBezTo>
                        <a:pt x="106230" y="44863"/>
                        <a:pt x="106844" y="0"/>
                        <a:pt x="106844" y="0"/>
                      </a:cubicBezTo>
                      <a:cubicBezTo>
                        <a:pt x="106844" y="0"/>
                        <a:pt x="109914" y="6793"/>
                        <a:pt x="109914" y="9249"/>
                      </a:cubicBezTo>
                      <a:cubicBezTo>
                        <a:pt x="109914" y="11705"/>
                        <a:pt x="114213" y="43635"/>
                        <a:pt x="110528" y="63899"/>
                      </a:cubicBezTo>
                      <a:cubicBezTo>
                        <a:pt x="108430" y="75441"/>
                        <a:pt x="97326" y="98592"/>
                        <a:pt x="77984" y="103812"/>
                      </a:cubicBezTo>
                      <a:cubicBezTo>
                        <a:pt x="58641" y="109031"/>
                        <a:pt x="27018" y="105040"/>
                        <a:pt x="6140" y="70653"/>
                      </a:cubicBezTo>
                      <a:cubicBezTo>
                        <a:pt x="-430" y="59833"/>
                        <a:pt x="0" y="33196"/>
                        <a:pt x="0" y="331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5000" cap="flat">
                  <a:noFill/>
                  <a:miter/>
                </a:ln>
              </p:spPr>
            </p:sp>
            <p:sp>
              <p:nvSpPr>
                <p:cNvPr id="94" name="Freeform 93"/>
                <p:cNvSpPr/>
                <p:nvPr/>
              </p:nvSpPr>
              <p:spPr>
                <a:xfrm>
                  <a:off x="5369005" y="4109312"/>
                  <a:ext cx="35193" cy="2824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5193" h="28246">
                      <a:moveTo>
                        <a:pt x="3684" y="0"/>
                      </a:moveTo>
                      <a:cubicBezTo>
                        <a:pt x="3684" y="0"/>
                        <a:pt x="-1842" y="17193"/>
                        <a:pt x="614" y="19650"/>
                      </a:cubicBezTo>
                      <a:cubicBezTo>
                        <a:pt x="3070" y="22106"/>
                        <a:pt x="14123" y="28246"/>
                        <a:pt x="16580" y="28246"/>
                      </a:cubicBezTo>
                      <a:cubicBezTo>
                        <a:pt x="19036" y="28246"/>
                        <a:pt x="29475" y="25790"/>
                        <a:pt x="29475" y="25790"/>
                      </a:cubicBezTo>
                      <a:cubicBezTo>
                        <a:pt x="29475" y="25790"/>
                        <a:pt x="36536" y="18114"/>
                        <a:pt x="35001" y="14737"/>
                      </a:cubicBezTo>
                      <a:cubicBezTo>
                        <a:pt x="33466" y="11360"/>
                        <a:pt x="26404" y="6140"/>
                        <a:pt x="20264" y="2456"/>
                      </a:cubicBezTo>
                      <a:cubicBezTo>
                        <a:pt x="17105" y="561"/>
                        <a:pt x="4913" y="1228"/>
                        <a:pt x="3684" y="0"/>
                      </a:cubicBezTo>
                      <a:close/>
                    </a:path>
                  </a:pathLst>
                </a:custGeom>
                <a:noFill/>
                <a:ln w="5000" cap="flat">
                  <a:noFill/>
                  <a:miter/>
                </a:ln>
              </p:spPr>
            </p:sp>
          </p:grpSp>
          <p:sp>
            <p:nvSpPr>
              <p:cNvPr id="104" name="10 pt. text"/>
              <p:cNvSpPr/>
              <p:nvPr/>
            </p:nvSpPr>
            <p:spPr>
              <a:xfrm>
                <a:off x="5297705" y="4384830"/>
                <a:ext cx="230000" cy="180000"/>
              </a:xfrm>
              <a:custGeom>
                <a:avLst/>
                <a:gdLst>
                  <a:gd name="connsiteX0" fmla="*/ 115000 w 230000"/>
                  <a:gd name="connsiteY0" fmla="*/ 180000 h 180000"/>
                  <a:gd name="rtl" fmla="*/ 25000 w 230000"/>
                  <a:gd name="rtt" fmla="*/ 12500 h 180000"/>
                  <a:gd name="rtr" fmla="*/ 205000 w 230000"/>
                  <a:gd name="rtb" fmla="*/ 167500 h 1800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/>
              </a:custGeom>
              <a:gradFill>
                <a:gsLst>
                  <a:gs pos="0">
                    <a:srgbClr val="D8EAC4"/>
                  </a:gs>
                  <a:gs pos="60000">
                    <a:srgbClr val="D8EAC4"/>
                  </a:gs>
                  <a:gs pos="61000">
                    <a:srgbClr val="E1EFD2"/>
                  </a:gs>
                  <a:gs pos="100000">
                    <a:srgbClr val="E1EFD2"/>
                  </a:gs>
                </a:gsLst>
                <a:lin ang="21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FFFFFF"/>
                    </a:solidFill>
                    <a:latin typeface="Bahnschrift"/>
                  </a:rPr>
                  <a:t>Dog</a:t>
                </a:r>
              </a:p>
            </p:txBody>
          </p:sp>
          <p:sp>
            <p:nvSpPr>
              <p:cNvPr id="105" name="10 pt. text"/>
              <p:cNvSpPr/>
              <p:nvPr/>
            </p:nvSpPr>
            <p:spPr>
              <a:xfrm>
                <a:off x="3813990" y="3340995"/>
                <a:ext cx="250000" cy="180000"/>
              </a:xfrm>
              <a:custGeom>
                <a:avLst/>
                <a:gdLst>
                  <a:gd name="connsiteX0" fmla="*/ 125000 w 250000"/>
                  <a:gd name="connsiteY0" fmla="*/ 180000 h 180000"/>
                  <a:gd name="rtl" fmla="*/ 25000 w 250000"/>
                  <a:gd name="rtt" fmla="*/ 12500 h 180000"/>
                  <a:gd name="rtr" fmla="*/ 225000 w 250000"/>
                  <a:gd name="rtb" fmla="*/ 167500 h 180000"/>
                </a:gdLst>
                <a:ahLst/>
                <a:cxnLst>
                  <a:cxn ang="0">
                    <a:pos x="connsiteX0" y="connsiteY0"/>
                  </a:cxn>
                </a:cxnLst>
                <a:rect l="rtl" t="rtt" r="rtr" b="rtb"/>
                <a:pathLst/>
              </a:custGeom>
              <a:gradFill>
                <a:gsLst>
                  <a:gs pos="0">
                    <a:srgbClr val="D8EAC4"/>
                  </a:gs>
                  <a:gs pos="60000">
                    <a:srgbClr val="D8EAC4"/>
                  </a:gs>
                  <a:gs pos="61000">
                    <a:srgbClr val="E1EFD2"/>
                  </a:gs>
                  <a:gs pos="100000">
                    <a:srgbClr val="E1EFD2"/>
                  </a:gs>
                </a:gsLst>
                <a:lin ang="21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FFFFFF"/>
                    </a:solidFill>
                    <a:latin typeface="Bahnschrift"/>
                  </a:rPr>
                  <a:t>Star</a:t>
                </a:r>
              </a:p>
            </p:txBody>
          </p:sp>
          <p:sp>
            <p:nvSpPr>
              <p:cNvPr id="106" name="Rectangle"/>
              <p:cNvSpPr/>
              <p:nvPr/>
            </p:nvSpPr>
            <p:spPr>
              <a:xfrm>
                <a:off x="2936839" y="4910081"/>
                <a:ext cx="420473" cy="179528"/>
              </a:xfrm>
              <a:custGeom>
                <a:avLst/>
                <a:gdLst/>
                <a:ahLst/>
                <a:cxnLst/>
                <a:rect l="l" t="t" r="r" b="b"/>
                <a:pathLst/>
              </a:custGeom>
              <a:gradFill>
                <a:gsLst>
                  <a:gs pos="0">
                    <a:srgbClr val="E1EFD2"/>
                  </a:gs>
                  <a:gs pos="90000">
                    <a:srgbClr val="E1EFD2"/>
                  </a:gs>
                  <a:gs pos="92000">
                    <a:srgbClr val="D8EAC4"/>
                  </a:gs>
                  <a:gs pos="93000">
                    <a:srgbClr val="BCDD91"/>
                  </a:gs>
                  <a:gs pos="94000">
                    <a:srgbClr val="BCDD91"/>
                  </a:gs>
                  <a:gs pos="95000">
                    <a:srgbClr val="D8EAC4"/>
                  </a:gs>
                  <a:gs pos="100000">
                    <a:srgbClr val="E1EFD2"/>
                  </a:gs>
                </a:gsLst>
                <a:lin ang="108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355D87"/>
                    </a:solidFill>
                    <a:latin typeface="Bahnschrift"/>
                  </a:rPr>
                  <a:t>High</a:t>
                </a:r>
              </a:p>
            </p:txBody>
          </p:sp>
          <p:sp>
            <p:nvSpPr>
              <p:cNvPr id="107" name="Rectangle"/>
              <p:cNvSpPr/>
              <p:nvPr/>
            </p:nvSpPr>
            <p:spPr>
              <a:xfrm>
                <a:off x="2603769" y="4676226"/>
                <a:ext cx="420473" cy="179528"/>
              </a:xfrm>
              <a:custGeom>
                <a:avLst/>
                <a:gdLst/>
                <a:ahLst/>
                <a:cxnLst/>
                <a:rect l="l" t="t" r="r" b="b"/>
                <a:pathLst/>
              </a:custGeom>
              <a:gradFill>
                <a:gsLst>
                  <a:gs pos="0">
                    <a:srgbClr val="E1EFD2"/>
                  </a:gs>
                  <a:gs pos="90000">
                    <a:srgbClr val="E1EFD2"/>
                  </a:gs>
                  <a:gs pos="92000">
                    <a:srgbClr val="D8EAC4"/>
                  </a:gs>
                  <a:gs pos="93000">
                    <a:srgbClr val="BCDD91"/>
                  </a:gs>
                  <a:gs pos="94000">
                    <a:srgbClr val="BCDD91"/>
                  </a:gs>
                  <a:gs pos="95000">
                    <a:srgbClr val="D8EAC4"/>
                  </a:gs>
                  <a:gs pos="100000">
                    <a:srgbClr val="E1EFD2"/>
                  </a:gs>
                </a:gsLst>
                <a:lin ang="108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355D87"/>
                    </a:solidFill>
                    <a:latin typeface="Bahnschrift"/>
                  </a:rPr>
                  <a:t>Low</a:t>
                </a:r>
              </a:p>
            </p:txBody>
          </p:sp>
          <p:sp>
            <p:nvSpPr>
              <p:cNvPr id="108" name="Rectangle"/>
              <p:cNvSpPr/>
              <p:nvPr/>
            </p:nvSpPr>
            <p:spPr>
              <a:xfrm>
                <a:off x="5758389" y="4910081"/>
                <a:ext cx="420473" cy="179528"/>
              </a:xfrm>
              <a:custGeom>
                <a:avLst/>
                <a:gdLst/>
                <a:ahLst/>
                <a:cxnLst/>
                <a:rect l="l" t="t" r="r" b="b"/>
                <a:pathLst/>
              </a:custGeom>
              <a:gradFill>
                <a:gsLst>
                  <a:gs pos="0">
                    <a:srgbClr val="E1EFD2"/>
                  </a:gs>
                  <a:gs pos="90000">
                    <a:srgbClr val="E1EFD2"/>
                  </a:gs>
                  <a:gs pos="92000">
                    <a:srgbClr val="D8EAC4"/>
                  </a:gs>
                  <a:gs pos="93000">
                    <a:srgbClr val="BCDD91"/>
                  </a:gs>
                  <a:gs pos="94000">
                    <a:srgbClr val="BCDD91"/>
                  </a:gs>
                  <a:gs pos="95000">
                    <a:srgbClr val="D8EAC4"/>
                  </a:gs>
                  <a:gs pos="100000">
                    <a:srgbClr val="E1EFD2"/>
                  </a:gs>
                </a:gsLst>
                <a:lin ang="108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>
                    <a:solidFill>
                      <a:srgbClr val="355D87"/>
                    </a:solidFill>
                    <a:latin typeface="Bahnschrift"/>
                  </a:rPr>
                  <a:t>Low</a:t>
                </a:r>
              </a:p>
            </p:txBody>
          </p:sp>
          <p:sp>
            <p:nvSpPr>
              <p:cNvPr id="109" name="Rectangle"/>
              <p:cNvSpPr/>
              <p:nvPr/>
            </p:nvSpPr>
            <p:spPr>
              <a:xfrm>
                <a:off x="3823240" y="4896500"/>
                <a:ext cx="1471745" cy="236221"/>
              </a:xfrm>
              <a:custGeom>
                <a:avLst/>
                <a:gdLst/>
                <a:ahLst/>
                <a:cxnLst/>
                <a:rect l="l" t="t" r="r" b="b"/>
                <a:pathLst/>
              </a:custGeom>
              <a:gradFill>
                <a:gsLst>
                  <a:gs pos="0">
                    <a:srgbClr val="E1EFD2"/>
                  </a:gs>
                  <a:gs pos="90000">
                    <a:srgbClr val="E1EFD2"/>
                  </a:gs>
                  <a:gs pos="92000">
                    <a:srgbClr val="D8EAC4"/>
                  </a:gs>
                  <a:gs pos="93000">
                    <a:srgbClr val="BCDD91"/>
                  </a:gs>
                  <a:gs pos="94000">
                    <a:srgbClr val="BCDD91"/>
                  </a:gs>
                  <a:gs pos="95000">
                    <a:srgbClr val="D8EAC4"/>
                  </a:gs>
                  <a:gs pos="100000">
                    <a:srgbClr val="E1EFD2"/>
                  </a:gs>
                </a:gsLst>
                <a:lin ang="108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 b="1">
                    <a:solidFill>
                      <a:srgbClr val="355D87"/>
                    </a:solidFill>
                    <a:latin typeface="Bahnschrift"/>
                  </a:rPr>
                  <a:t>Market Share</a:t>
                </a:r>
              </a:p>
            </p:txBody>
          </p:sp>
          <p:sp>
            <p:nvSpPr>
              <p:cNvPr id="110" name="Rectangle"/>
              <p:cNvSpPr/>
              <p:nvPr/>
            </p:nvSpPr>
            <p:spPr>
              <a:xfrm rot="-5400000">
                <a:off x="1938820" y="3614276"/>
                <a:ext cx="1712385" cy="174528"/>
              </a:xfrm>
              <a:custGeom>
                <a:avLst/>
                <a:gdLst>
                  <a:gd name="rtr" fmla="*/ 1712385 w 1712385"/>
                  <a:gd name="rtb" fmla="*/ 175000 h 174528"/>
                </a:gdLst>
                <a:ahLst/>
                <a:cxnLst/>
                <a:rect l="l" t="t" r="rtr" b="rtb"/>
                <a:pathLst/>
              </a:custGeom>
              <a:gradFill>
                <a:gsLst>
                  <a:gs pos="0">
                    <a:srgbClr val="E1EFD2"/>
                  </a:gs>
                  <a:gs pos="90000">
                    <a:srgbClr val="E1EFD2"/>
                  </a:gs>
                  <a:gs pos="92000">
                    <a:srgbClr val="D8EAC4"/>
                  </a:gs>
                  <a:gs pos="93000">
                    <a:srgbClr val="BCDD91"/>
                  </a:gs>
                  <a:gs pos="94000">
                    <a:srgbClr val="BCDD91"/>
                  </a:gs>
                  <a:gs pos="95000">
                    <a:srgbClr val="D8EAC4"/>
                  </a:gs>
                  <a:gs pos="100000">
                    <a:srgbClr val="E1EFD2"/>
                  </a:gs>
                </a:gsLst>
                <a:lin ang="10800000" scaled="0"/>
              </a:gradFill>
              <a:ln w="5000" cap="flat">
                <a:noFill/>
                <a:miter/>
              </a:ln>
            </p:spPr>
            <p:txBody>
              <a:bodyPr wrap="square" lIns="0" tIns="0" rIns="0" bIns="0" rtlCol="0" anchor="ctr"/>
              <a:lstStyle/>
              <a:p>
                <a:pPr algn="ctr"/>
                <a:r>
                  <a:rPr sz="700" b="1" dirty="0">
                    <a:solidFill>
                      <a:srgbClr val="355D87"/>
                    </a:solidFill>
                    <a:latin typeface="Bahnschrift"/>
                  </a:rPr>
                  <a:t>Market Growth</a:t>
                </a:r>
              </a:p>
            </p:txBody>
          </p:sp>
          <p:grpSp>
            <p:nvGrpSpPr>
              <p:cNvPr id="111" name="Axis"/>
              <p:cNvGrpSpPr/>
              <p:nvPr/>
            </p:nvGrpSpPr>
            <p:grpSpPr>
              <a:xfrm>
                <a:off x="2921840" y="2324625"/>
                <a:ext cx="3492660" cy="2636125"/>
                <a:chOff x="2921840" y="2324625"/>
                <a:chExt cx="3492660" cy="2636125"/>
              </a:xfrm>
            </p:grpSpPr>
            <p:sp>
              <p:nvSpPr>
                <p:cNvPr id="112" name="Freeform 111"/>
                <p:cNvSpPr/>
                <p:nvPr/>
              </p:nvSpPr>
              <p:spPr>
                <a:xfrm rot="-5400000">
                  <a:off x="1839374" y="3407091"/>
                  <a:ext cx="2434185" cy="269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434185" h="269254">
                      <a:moveTo>
                        <a:pt x="0" y="67314"/>
                      </a:moveTo>
                      <a:lnTo>
                        <a:pt x="2232245" y="67314"/>
                      </a:lnTo>
                      <a:lnTo>
                        <a:pt x="2232245" y="0"/>
                      </a:lnTo>
                      <a:lnTo>
                        <a:pt x="2434185" y="134627"/>
                      </a:lnTo>
                      <a:lnTo>
                        <a:pt x="2232245" y="269254"/>
                      </a:lnTo>
                      <a:lnTo>
                        <a:pt x="2232245" y="201940"/>
                      </a:lnTo>
                      <a:lnTo>
                        <a:pt x="0" y="201940"/>
                      </a:lnTo>
                      <a:lnTo>
                        <a:pt x="0" y="67314"/>
                      </a:lnTo>
                      <a:close/>
                    </a:path>
                  </a:pathLst>
                </a:custGeom>
                <a:solidFill>
                  <a:srgbClr val="198CD9"/>
                </a:solidFill>
                <a:ln w="5000" cap="flat">
                  <a:solidFill>
                    <a:srgbClr val="198CD9"/>
                  </a:solidFill>
                  <a:miter/>
                </a:ln>
              </p:spPr>
            </p:sp>
            <p:sp>
              <p:nvSpPr>
                <p:cNvPr id="113" name="Freeform 112"/>
                <p:cNvSpPr/>
                <p:nvPr/>
              </p:nvSpPr>
              <p:spPr>
                <a:xfrm>
                  <a:off x="2989150" y="4691497"/>
                  <a:ext cx="3425350" cy="2692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25350" h="269254">
                      <a:moveTo>
                        <a:pt x="0" y="67314"/>
                      </a:moveTo>
                      <a:lnTo>
                        <a:pt x="3223410" y="67314"/>
                      </a:lnTo>
                      <a:lnTo>
                        <a:pt x="3223410" y="0"/>
                      </a:lnTo>
                      <a:lnTo>
                        <a:pt x="3425350" y="134627"/>
                      </a:lnTo>
                      <a:lnTo>
                        <a:pt x="3223410" y="269254"/>
                      </a:lnTo>
                      <a:lnTo>
                        <a:pt x="3223410" y="201940"/>
                      </a:lnTo>
                      <a:lnTo>
                        <a:pt x="0" y="201940"/>
                      </a:lnTo>
                      <a:lnTo>
                        <a:pt x="0" y="67314"/>
                      </a:lnTo>
                      <a:close/>
                    </a:path>
                  </a:pathLst>
                </a:custGeom>
                <a:solidFill>
                  <a:srgbClr val="198CD9"/>
                </a:solidFill>
                <a:ln w="5000" cap="flat">
                  <a:solidFill>
                    <a:srgbClr val="198CD9"/>
                  </a:solidFill>
                  <a:miter/>
                </a:ln>
              </p:spPr>
            </p:sp>
          </p:grpSp>
        </p:grpSp>
        <p:grpSp>
          <p:nvGrpSpPr>
            <p:cNvPr id="4" name="Group 3"/>
            <p:cNvGrpSpPr/>
            <p:nvPr/>
          </p:nvGrpSpPr>
          <p:grpSpPr>
            <a:xfrm>
              <a:off x="696308" y="1549057"/>
              <a:ext cx="1907477" cy="940432"/>
              <a:chOff x="696308" y="1549057"/>
              <a:chExt cx="1907477" cy="940432"/>
            </a:xfrm>
          </p:grpSpPr>
          <p:sp>
            <p:nvSpPr>
              <p:cNvPr id="114" name="Google Shape;466;p20"/>
              <p:cNvSpPr txBox="1"/>
              <p:nvPr/>
            </p:nvSpPr>
            <p:spPr>
              <a:xfrm>
                <a:off x="746049" y="1549057"/>
                <a:ext cx="1814400" cy="32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 smtClean="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Star</a:t>
                </a:r>
                <a:endParaRPr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115" name="Google Shape;467;p20"/>
              <p:cNvSpPr txBox="1"/>
              <p:nvPr/>
            </p:nvSpPr>
            <p:spPr>
              <a:xfrm>
                <a:off x="696308" y="1723889"/>
                <a:ext cx="1907477" cy="7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Product that have a high growth rate and a high market share</a:t>
                </a:r>
                <a:endParaRPr sz="8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703236" y="2643505"/>
              <a:ext cx="1907477" cy="940432"/>
              <a:chOff x="696308" y="1549057"/>
              <a:chExt cx="1907477" cy="940432"/>
            </a:xfrm>
          </p:grpSpPr>
          <p:sp>
            <p:nvSpPr>
              <p:cNvPr id="117" name="Google Shape;466;p20"/>
              <p:cNvSpPr txBox="1"/>
              <p:nvPr/>
            </p:nvSpPr>
            <p:spPr>
              <a:xfrm>
                <a:off x="746049" y="1549057"/>
                <a:ext cx="1814400" cy="32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 smtClean="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Cash Cows</a:t>
                </a:r>
                <a:endParaRPr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118" name="Google Shape;467;p20"/>
              <p:cNvSpPr txBox="1"/>
              <p:nvPr/>
            </p:nvSpPr>
            <p:spPr>
              <a:xfrm>
                <a:off x="696308" y="1723889"/>
                <a:ext cx="1907477" cy="7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Products that have a low growth rate and a low market share</a:t>
                </a:r>
                <a:endParaRPr sz="8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6557989" y="1549057"/>
              <a:ext cx="2011853" cy="940432"/>
              <a:chOff x="696308" y="1549057"/>
              <a:chExt cx="2011853" cy="940432"/>
            </a:xfrm>
          </p:grpSpPr>
          <p:sp>
            <p:nvSpPr>
              <p:cNvPr id="123" name="Google Shape;466;p20"/>
              <p:cNvSpPr txBox="1"/>
              <p:nvPr/>
            </p:nvSpPr>
            <p:spPr>
              <a:xfrm>
                <a:off x="746049" y="1549057"/>
                <a:ext cx="1864664" cy="32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 smtClean="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Question Marks</a:t>
                </a:r>
                <a:endParaRPr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124" name="Google Shape;467;p20"/>
              <p:cNvSpPr txBox="1"/>
              <p:nvPr/>
            </p:nvSpPr>
            <p:spPr>
              <a:xfrm>
                <a:off x="696308" y="1723889"/>
                <a:ext cx="2011853" cy="7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P</a:t>
                </a:r>
                <a:r>
                  <a:rPr lang="en" sz="8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roducts that have a high growth rate but a low market share</a:t>
                </a:r>
                <a:endParaRPr sz="8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6564917" y="2643505"/>
              <a:ext cx="1907477" cy="940432"/>
              <a:chOff x="696308" y="1549057"/>
              <a:chExt cx="1907477" cy="940432"/>
            </a:xfrm>
          </p:grpSpPr>
          <p:sp>
            <p:nvSpPr>
              <p:cNvPr id="126" name="Google Shape;466;p20"/>
              <p:cNvSpPr txBox="1"/>
              <p:nvPr/>
            </p:nvSpPr>
            <p:spPr>
              <a:xfrm>
                <a:off x="746049" y="1549057"/>
                <a:ext cx="1814400" cy="324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 smtClean="0">
                    <a:solidFill>
                      <a:schemeClr val="dk1"/>
                    </a:solidFill>
                    <a:latin typeface="Montserrat SemiBold"/>
                    <a:ea typeface="Montserrat SemiBold"/>
                    <a:cs typeface="Montserrat SemiBold"/>
                    <a:sym typeface="Montserrat SemiBold"/>
                  </a:rPr>
                  <a:t>Pets</a:t>
                </a:r>
                <a:endParaRPr sz="1600" dirty="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endParaRPr>
              </a:p>
            </p:txBody>
          </p:sp>
          <p:sp>
            <p:nvSpPr>
              <p:cNvPr id="127" name="Google Shape;467;p20"/>
              <p:cNvSpPr txBox="1"/>
              <p:nvPr/>
            </p:nvSpPr>
            <p:spPr>
              <a:xfrm>
                <a:off x="696308" y="1723889"/>
                <a:ext cx="1907477" cy="76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Products that have a low growth rate and a low market share</a:t>
                </a:r>
                <a:endParaRPr sz="8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sp>
        <p:nvSpPr>
          <p:cNvPr id="128" name="Google Shape;467;p20"/>
          <p:cNvSpPr txBox="1"/>
          <p:nvPr/>
        </p:nvSpPr>
        <p:spPr>
          <a:xfrm>
            <a:off x="632031" y="3860323"/>
            <a:ext cx="7957693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BCG matrix helps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decide how to prioritize our different customers.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Its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own unique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symbols represent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certain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degrees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profitability: question marks,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stars, dog and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cash cows. </a:t>
            </a:r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By assigning customers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one of these four categories, we could then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decide where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focus our resources to generate the most value. We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will decide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which customer belong to which group based on their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RFM score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48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AND METHOD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AutoShape 4" descr="postgres - olist.png"/>
          <p:cNvSpPr>
            <a:spLocks noChangeAspect="1" noChangeArrowheads="1"/>
          </p:cNvSpPr>
          <p:nvPr/>
        </p:nvSpPr>
        <p:spPr bwMode="auto">
          <a:xfrm>
            <a:off x="155575" y="-144463"/>
            <a:ext cx="3318832" cy="33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Google Shape;467;p20"/>
          <p:cNvSpPr txBox="1"/>
          <p:nvPr/>
        </p:nvSpPr>
        <p:spPr>
          <a:xfrm>
            <a:off x="5508171" y="749358"/>
            <a:ext cx="3554053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only need to focus on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tables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that we use in this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project:</a:t>
            </a:r>
          </a:p>
          <a:p>
            <a:pPr marL="228600" lvl="0" indent="-228600"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ustomers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is a dim table which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contains customers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’ information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marL="228600" lvl="0" indent="-228600">
              <a:buAutoNum type="arabicPeriod"/>
            </a:pP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Orders: This is a fact table which shows us our shopping history </a:t>
            </a:r>
          </a:p>
          <a:p>
            <a:pPr marL="228600" lvl="0" indent="-228600">
              <a:buAutoNum type="arabicPeriod"/>
            </a:pPr>
            <a:r>
              <a:rPr lang="en-US" sz="12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Order_payments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This is a dim table which stores order amount</a:t>
            </a:r>
          </a:p>
          <a:p>
            <a:pPr marL="228600" lvl="0" indent="-228600">
              <a:buAutoNum type="arabicPeriod"/>
            </a:pP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project, I will clean and process this dataset by Python through below steps: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0" y="834570"/>
            <a:ext cx="5080461" cy="3676721"/>
            <a:chOff x="537869" y="914399"/>
            <a:chExt cx="5080461" cy="36767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869" y="914399"/>
              <a:ext cx="5080461" cy="3676721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1761893" y="1092820"/>
              <a:ext cx="1300975" cy="349830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910" y="2948701"/>
            <a:ext cx="2065168" cy="195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EDA</a:t>
            </a:r>
            <a:endParaRPr dirty="0"/>
          </a:p>
        </p:txBody>
      </p:sp>
      <p:sp>
        <p:nvSpPr>
          <p:cNvPr id="128" name="Google Shape;467;p20"/>
          <p:cNvSpPr txBox="1"/>
          <p:nvPr/>
        </p:nvSpPr>
        <p:spPr>
          <a:xfrm>
            <a:off x="532794" y="1094820"/>
            <a:ext cx="3987167" cy="395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has 5 columns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en-US" sz="1200" i="1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customer_id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</a:t>
            </a:r>
            <a:r>
              <a:rPr lang="en-US" sz="1200" i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customer_unique_id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are categorical variables representing customers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Since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both exist, one may contain duplicates — this can be checked by counting distinct values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the fact table, we need to set and retrieve the values ​​that have </a:t>
            </a:r>
            <a:r>
              <a:rPr lang="en-US" sz="1200" i="1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order_status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as "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delivered“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</a:t>
            </a:r>
            <a:r>
              <a:rPr lang="en-US" sz="12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order_payments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need to set and retrieve the values ​​that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 have </a:t>
            </a:r>
            <a:r>
              <a:rPr lang="en-US" sz="1200" i="1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payment_type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r>
              <a:rPr lang="en-US" sz="12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not_defined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“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AND METHOD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985" y="1247414"/>
            <a:ext cx="4258217" cy="842923"/>
          </a:xfrm>
          <a:prstGeom prst="rect">
            <a:avLst/>
          </a:prstGeom>
        </p:spPr>
      </p:pic>
      <p:pic>
        <p:nvPicPr>
          <p:cNvPr id="120" name="Picture 119"/>
          <p:cNvPicPr>
            <a:picLocks noChangeAspect="1"/>
          </p:cNvPicPr>
          <p:nvPr/>
        </p:nvPicPr>
        <p:blipFill rotWithShape="1">
          <a:blip r:embed="rId3"/>
          <a:srcRect r="47195"/>
          <a:stretch/>
        </p:blipFill>
        <p:spPr>
          <a:xfrm>
            <a:off x="5434356" y="2250504"/>
            <a:ext cx="2711913" cy="1345377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286" y="3716974"/>
            <a:ext cx="1648055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67;p20"/>
          <p:cNvSpPr txBox="1"/>
          <p:nvPr/>
        </p:nvSpPr>
        <p:spPr>
          <a:xfrm>
            <a:off x="532794" y="1117122"/>
            <a:ext cx="8053645" cy="395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 calculate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recency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frequency and monetary value we will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 unsupervised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learning method to scoring customers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information can be taken from 3 tables: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orders, </a:t>
            </a:r>
            <a:r>
              <a:rPr lang="en-US" sz="12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order_payments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customers.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herefore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will join these 2 tables together based on the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 column </a:t>
            </a:r>
            <a:r>
              <a:rPr lang="en-US" sz="12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customerID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</a:p>
          <a:p>
            <a:pPr lvl="1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1"/>
            <a:r>
              <a:rPr lang="en-US" sz="1200" dirty="0" err="1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Recency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: We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can calculate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Recency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by measure the time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the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last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order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of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minus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most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recent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purchase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day.</a:t>
            </a:r>
          </a:p>
          <a:p>
            <a:pPr lvl="1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Frequency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count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total time that customer buy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our products.</a:t>
            </a:r>
          </a:p>
          <a:p>
            <a:pPr lvl="0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rgbClr val="00B0F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Monetary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sum of total money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that customers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have spent on our products.</a:t>
            </a:r>
          </a:p>
          <a:p>
            <a:pPr lvl="0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After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calculate R, F, M values we score customers based on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IQR, divide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set into 4 ranges with highest score is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 and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lowest is 1 we have these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quartiles.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AND METHOD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Method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214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5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BCG Matrix</a:t>
            </a:r>
            <a:endParaRPr dirty="0"/>
          </a:p>
        </p:txBody>
      </p:sp>
      <p:sp>
        <p:nvSpPr>
          <p:cNvPr id="128" name="Google Shape;467;p20"/>
          <p:cNvSpPr txBox="1"/>
          <p:nvPr/>
        </p:nvSpPr>
        <p:spPr>
          <a:xfrm>
            <a:off x="532794" y="1117123"/>
            <a:ext cx="8158656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 will segment customers into 4 BCG groups based on their RFM value:</a:t>
            </a:r>
          </a:p>
          <a:p>
            <a:pPr lvl="0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STARS: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444, 443, 434, 344, 433, 343,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334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QUESTION MARKS: 224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214, , 223, 213, 323, 423, 413, 233, 243, 313,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234, 314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244, 414, 333, 423, 324, 424</a:t>
            </a:r>
          </a:p>
          <a:p>
            <a:pPr lvl="0"/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CASH COWS: 331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341, 431, 441, 332, 342, 432, 442, 231,322, 242,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232, 422</a:t>
            </a: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- PET(DOGS): 112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121, 211, 122, 221, 212, 222, 111, 241, 141, 131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311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321, 312, 132, 142, 123, 113, 114, 124, 143, 133,</a:t>
            </a:r>
          </a:p>
          <a:p>
            <a:pPr lvl="0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134, 144, 411, 412, 421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9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 AND METHOD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2" y="3103701"/>
            <a:ext cx="6399839" cy="18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60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53;p20"/>
          <p:cNvSpPr txBox="1"/>
          <p:nvPr/>
        </p:nvSpPr>
        <p:spPr>
          <a:xfrm>
            <a:off x="0" y="199190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ANALYSIS</a:t>
            </a:r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7562" y="1271239"/>
            <a:ext cx="7958285" cy="1143555"/>
            <a:chOff x="986904" y="1030746"/>
            <a:chExt cx="6730714" cy="914400"/>
          </a:xfrm>
        </p:grpSpPr>
        <p:grpSp>
          <p:nvGrpSpPr>
            <p:cNvPr id="7" name="Group 6"/>
            <p:cNvGrpSpPr/>
            <p:nvPr/>
          </p:nvGrpSpPr>
          <p:grpSpPr>
            <a:xfrm>
              <a:off x="986904" y="1030746"/>
              <a:ext cx="2013096" cy="914400"/>
              <a:chOff x="2594343" y="2523461"/>
              <a:chExt cx="914400" cy="9144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594343" y="2523461"/>
                <a:ext cx="914400" cy="914400"/>
              </a:xfrm>
              <a:prstGeom prst="roundRect">
                <a:avLst/>
              </a:prstGeom>
              <a:solidFill>
                <a:srgbClr val="FAC7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657379" y="2637985"/>
                <a:ext cx="782224" cy="6727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 smtClean="0">
                    <a:solidFill>
                      <a:srgbClr val="00B0F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237 days</a:t>
                </a:r>
              </a:p>
              <a:p>
                <a:pPr lvl="0" algn="ctr"/>
                <a:r>
                  <a:rPr lang="en-US" sz="12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Average </a:t>
                </a:r>
                <a:r>
                  <a:rPr lang="en-US" sz="1200" dirty="0" err="1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R</a:t>
                </a:r>
                <a:r>
                  <a:rPr lang="en-US" sz="1200" dirty="0" err="1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ecency</a:t>
                </a:r>
                <a:endParaRPr lang="en-US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345713" y="1030746"/>
              <a:ext cx="2013096" cy="914400"/>
              <a:chOff x="2594343" y="2523461"/>
              <a:chExt cx="914400" cy="9144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2594343" y="2523461"/>
                <a:ext cx="914400" cy="914400"/>
              </a:xfrm>
              <a:prstGeom prst="roundRect">
                <a:avLst/>
              </a:prstGeom>
              <a:solidFill>
                <a:srgbClr val="D6D8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2660431" y="2637985"/>
                <a:ext cx="782224" cy="6727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 smtClean="0">
                    <a:solidFill>
                      <a:srgbClr val="00B0F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1.03</a:t>
                </a:r>
              </a:p>
              <a:p>
                <a:pPr lvl="0" algn="ctr"/>
                <a:r>
                  <a:rPr lang="en-US" sz="2000" dirty="0" smtClean="0">
                    <a:solidFill>
                      <a:srgbClr val="00B0F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purchases</a:t>
                </a:r>
              </a:p>
              <a:p>
                <a:pPr lvl="0" algn="ctr"/>
                <a:r>
                  <a:rPr lang="en-US" sz="12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Average </a:t>
                </a:r>
                <a:r>
                  <a:rPr lang="en-US" sz="1200" dirty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F</a:t>
                </a:r>
                <a:r>
                  <a:rPr lang="en-US" sz="12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requency</a:t>
                </a:r>
                <a:endParaRPr lang="en-US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5704522" y="1030746"/>
              <a:ext cx="2013096" cy="914400"/>
              <a:chOff x="2594343" y="2523461"/>
              <a:chExt cx="914400" cy="9144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2594343" y="2523461"/>
                <a:ext cx="914400" cy="914400"/>
              </a:xfrm>
              <a:prstGeom prst="roundRect">
                <a:avLst/>
              </a:prstGeom>
              <a:solidFill>
                <a:srgbClr val="F47A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2654887" y="2637985"/>
                <a:ext cx="793684" cy="6727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sz="2000" dirty="0" smtClean="0">
                    <a:solidFill>
                      <a:srgbClr val="00B0F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212</a:t>
                </a:r>
              </a:p>
              <a:p>
                <a:pPr lvl="0" algn="ctr"/>
                <a:r>
                  <a:rPr lang="en-US" sz="2000" dirty="0" smtClean="0">
                    <a:solidFill>
                      <a:srgbClr val="00B0F0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units price</a:t>
                </a:r>
              </a:p>
              <a:p>
                <a:pPr lvl="0" algn="ctr"/>
                <a:r>
                  <a:rPr lang="en-US" sz="1200" dirty="0" smtClean="0">
                    <a:solidFill>
                      <a:schemeClr val="dk1"/>
                    </a:solidFill>
                    <a:latin typeface="Montserrat Medium"/>
                    <a:ea typeface="Montserrat Medium"/>
                    <a:cs typeface="Montserrat Medium"/>
                    <a:sym typeface="Montserrat Medium"/>
                  </a:rPr>
                  <a:t>Average Monetary</a:t>
                </a:r>
                <a:endParaRPr lang="en-US" sz="1200" dirty="0">
                  <a:solidFill>
                    <a:schemeClr val="dk1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endParaRPr>
              </a:p>
            </p:txBody>
          </p:sp>
        </p:grpSp>
      </p:grpSp>
      <p:sp>
        <p:nvSpPr>
          <p:cNvPr id="19" name="Google Shape;467;p20"/>
          <p:cNvSpPr txBox="1"/>
          <p:nvPr/>
        </p:nvSpPr>
        <p:spPr>
          <a:xfrm>
            <a:off x="443872" y="2670738"/>
            <a:ext cx="4627927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There are problem with the returning rate. On average,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customers make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another purchase after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237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days which is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about 8 months and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 customer makes purchase as the brand for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1.03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times </a:t>
            </a:r>
            <a:r>
              <a:rPr lang="en-US" sz="12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through out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their time, this is pretty low. </a:t>
            </a:r>
            <a:endParaRPr lang="en-US" sz="12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lvl="0"/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Inverse trend — customers who purchase more frequently often spend less per order.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" name="Google Shape;509;p2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RFM Overview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62" y="2558019"/>
            <a:ext cx="3630718" cy="24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90117"/>
      </p:ext>
    </p:extLst>
  </p:cSld>
  <p:clrMapOvr>
    <a:masterClrMapping/>
  </p:clrMapOvr>
</p:sld>
</file>

<file path=ppt/theme/theme1.xml><?xml version="1.0" encoding="utf-8"?>
<a:theme xmlns:a="http://schemas.openxmlformats.org/drawingml/2006/main" name="Arrow Infographics by Slidesgo">
  <a:themeElements>
    <a:clrScheme name="Simple Light">
      <a:dk1>
        <a:srgbClr val="000000"/>
      </a:dk1>
      <a:lt1>
        <a:srgbClr val="FFFFFF"/>
      </a:lt1>
      <a:dk2>
        <a:srgbClr val="F0F1F1"/>
      </a:dk2>
      <a:lt2>
        <a:srgbClr val="DEDEDF"/>
      </a:lt2>
      <a:accent1>
        <a:srgbClr val="F47A68"/>
      </a:accent1>
      <a:accent2>
        <a:srgbClr val="FAC730"/>
      </a:accent2>
      <a:accent3>
        <a:srgbClr val="D6D839"/>
      </a:accent3>
      <a:accent4>
        <a:srgbClr val="AED6D6"/>
      </a:accent4>
      <a:accent5>
        <a:srgbClr val="4F75B0"/>
      </a:accent5>
      <a:accent6>
        <a:srgbClr val="77478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90a2ca0-ff62-4f49-98d0-f3773a23320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D2C12C0661A948B466C7CCC78CA01F" ma:contentTypeVersion="10" ma:contentTypeDescription="Create a new document." ma:contentTypeScope="" ma:versionID="551aa9cbe1d65e92e0e92528341ab554">
  <xsd:schema xmlns:xsd="http://www.w3.org/2001/XMLSchema" xmlns:xs="http://www.w3.org/2001/XMLSchema" xmlns:p="http://schemas.microsoft.com/office/2006/metadata/properties" xmlns:ns3="d90a2ca0-ff62-4f49-98d0-f3773a233204" targetNamespace="http://schemas.microsoft.com/office/2006/metadata/properties" ma:root="true" ma:fieldsID="9226ee2b8499e8c2daa81096254cef67" ns3:_="">
    <xsd:import namespace="d90a2ca0-ff62-4f49-98d0-f3773a23320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a2ca0-ff62-4f49-98d0-f3773a23320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0DE7DF-E242-4E13-8D3B-49E6680FCE93}">
  <ds:schemaRefs>
    <ds:schemaRef ds:uri="d90a2ca0-ff62-4f49-98d0-f3773a233204"/>
    <ds:schemaRef ds:uri="http://purl.org/dc/terms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F4C1599-D418-4D16-821B-A39C3FAAE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0a2ca0-ff62-4f49-98d0-f3773a23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E711BB-CF5F-42FD-AF36-9679637076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1267</Words>
  <Application>Microsoft Office PowerPoint</Application>
  <PresentationFormat>On-screen Show (16:9)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Montserrat SemiBold</vt:lpstr>
      <vt:lpstr>Bahnschrift</vt:lpstr>
      <vt:lpstr>Arial</vt:lpstr>
      <vt:lpstr>Calibri</vt:lpstr>
      <vt:lpstr>Montserrat Medium</vt:lpstr>
      <vt:lpstr>Montserrat</vt:lpstr>
      <vt:lpstr>Fira Sans Extra Condensed</vt:lpstr>
      <vt:lpstr>Arrow Infographics by Slidesgo</vt:lpstr>
      <vt:lpstr>Brazilian E-Commerce Customer Analysis</vt:lpstr>
      <vt:lpstr>RFM Metrics</vt:lpstr>
      <vt:lpstr>Interquartile Range (IQR)</vt:lpstr>
      <vt:lpstr>BCG Matrix</vt:lpstr>
      <vt:lpstr>PowerPoint Presentation</vt:lpstr>
      <vt:lpstr>EDA</vt:lpstr>
      <vt:lpstr>Method</vt:lpstr>
      <vt:lpstr>BCG Matrix</vt:lpstr>
      <vt:lpstr>RFM Overview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Brazilian E-Commerce Customer Analysis</dc:title>
  <dc:creator>Ms Trinh</dc:creator>
  <cp:lastModifiedBy>Le Phuong Trinh</cp:lastModifiedBy>
  <cp:revision>43</cp:revision>
  <dcterms:modified xsi:type="dcterms:W3CDTF">2025-06-18T03:29:29Z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0x0101004DD2C12C0661A948B466C7CCC78CA01F</vt:lpwstr>
  </property>
</Properties>
</file>