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sldIdLst>
    <p:sldId id="259" r:id="rId5"/>
    <p:sldId id="271" r:id="rId6"/>
    <p:sldId id="279" r:id="rId7"/>
    <p:sldId id="282" r:id="rId8"/>
    <p:sldId id="275" r:id="rId9"/>
    <p:sldId id="274" r:id="rId10"/>
    <p:sldId id="273" r:id="rId11"/>
    <p:sldId id="260" r:id="rId12"/>
    <p:sldId id="270" r:id="rId13"/>
    <p:sldId id="264" r:id="rId14"/>
    <p:sldId id="265" r:id="rId15"/>
    <p:sldId id="266" r:id="rId16"/>
    <p:sldId id="267" r:id="rId17"/>
    <p:sldId id="276" r:id="rId18"/>
    <p:sldId id="277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03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60D7D-35C9-4C09-B753-4F3ABEBFC835}" v="3" dt="2022-11-28T16:00:52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Obernberger" userId="df81c291-f930-44d7-bc71-69ddbdcd1ffb" providerId="ADAL" clId="{2CF60D7D-35C9-4C09-B753-4F3ABEBFC835}"/>
    <pc:docChg chg="custSel modSld">
      <pc:chgData name="Jan Obernberger" userId="df81c291-f930-44d7-bc71-69ddbdcd1ffb" providerId="ADAL" clId="{2CF60D7D-35C9-4C09-B753-4F3ABEBFC835}" dt="2022-11-28T16:00:52.160" v="7"/>
      <pc:docMkLst>
        <pc:docMk/>
      </pc:docMkLst>
      <pc:sldChg chg="modSp mod">
        <pc:chgData name="Jan Obernberger" userId="df81c291-f930-44d7-bc71-69ddbdcd1ffb" providerId="ADAL" clId="{2CF60D7D-35C9-4C09-B753-4F3ABEBFC835}" dt="2022-11-28T16:00:36.271" v="2" actId="14100"/>
        <pc:sldMkLst>
          <pc:docMk/>
          <pc:sldMk cId="468438373" sldId="265"/>
        </pc:sldMkLst>
        <pc:spChg chg="mod">
          <ac:chgData name="Jan Obernberger" userId="df81c291-f930-44d7-bc71-69ddbdcd1ffb" providerId="ADAL" clId="{2CF60D7D-35C9-4C09-B753-4F3ABEBFC835}" dt="2022-11-28T16:00:36.271" v="2" actId="14100"/>
          <ac:spMkLst>
            <pc:docMk/>
            <pc:sldMk cId="468438373" sldId="265"/>
            <ac:spMk id="30" creationId="{A0C7ACB4-69AC-6E2C-E0B9-620EEBC9CAB0}"/>
          </ac:spMkLst>
        </pc:spChg>
      </pc:sldChg>
      <pc:sldChg chg="addSp delSp modSp mod modAnim">
        <pc:chgData name="Jan Obernberger" userId="df81c291-f930-44d7-bc71-69ddbdcd1ffb" providerId="ADAL" clId="{2CF60D7D-35C9-4C09-B753-4F3ABEBFC835}" dt="2022-11-28T16:00:46.364" v="5"/>
        <pc:sldMkLst>
          <pc:docMk/>
          <pc:sldMk cId="2901586105" sldId="266"/>
        </pc:sldMkLst>
        <pc:spChg chg="add mod">
          <ac:chgData name="Jan Obernberger" userId="df81c291-f930-44d7-bc71-69ddbdcd1ffb" providerId="ADAL" clId="{2CF60D7D-35C9-4C09-B753-4F3ABEBFC835}" dt="2022-11-28T16:00:46.364" v="5"/>
          <ac:spMkLst>
            <pc:docMk/>
            <pc:sldMk cId="2901586105" sldId="266"/>
            <ac:spMk id="2" creationId="{020F45F7-73A4-6CDA-115C-A27FF56C13D7}"/>
          </ac:spMkLst>
        </pc:spChg>
        <pc:spChg chg="del mod">
          <ac:chgData name="Jan Obernberger" userId="df81c291-f930-44d7-bc71-69ddbdcd1ffb" providerId="ADAL" clId="{2CF60D7D-35C9-4C09-B753-4F3ABEBFC835}" dt="2022-11-28T16:00:45.904" v="4" actId="478"/>
          <ac:spMkLst>
            <pc:docMk/>
            <pc:sldMk cId="2901586105" sldId="266"/>
            <ac:spMk id="8" creationId="{94D53F1D-4E6B-FE9E-888E-95D1D5B055C2}"/>
          </ac:spMkLst>
        </pc:spChg>
      </pc:sldChg>
      <pc:sldChg chg="addSp delSp modSp mod delAnim modAnim">
        <pc:chgData name="Jan Obernberger" userId="df81c291-f930-44d7-bc71-69ddbdcd1ffb" providerId="ADAL" clId="{2CF60D7D-35C9-4C09-B753-4F3ABEBFC835}" dt="2022-11-28T16:00:52.160" v="7"/>
        <pc:sldMkLst>
          <pc:docMk/>
          <pc:sldMk cId="527850894" sldId="267"/>
        </pc:sldMkLst>
        <pc:spChg chg="del">
          <ac:chgData name="Jan Obernberger" userId="df81c291-f930-44d7-bc71-69ddbdcd1ffb" providerId="ADAL" clId="{2CF60D7D-35C9-4C09-B753-4F3ABEBFC835}" dt="2022-11-28T16:00:51.727" v="6" actId="478"/>
          <ac:spMkLst>
            <pc:docMk/>
            <pc:sldMk cId="527850894" sldId="267"/>
            <ac:spMk id="5" creationId="{24339F6B-8338-1D21-0A78-A3ED330E87B7}"/>
          </ac:spMkLst>
        </pc:spChg>
        <pc:spChg chg="add mod">
          <ac:chgData name="Jan Obernberger" userId="df81c291-f930-44d7-bc71-69ddbdcd1ffb" providerId="ADAL" clId="{2CF60D7D-35C9-4C09-B753-4F3ABEBFC835}" dt="2022-11-28T16:00:52.160" v="7"/>
          <ac:spMkLst>
            <pc:docMk/>
            <pc:sldMk cId="527850894" sldId="267"/>
            <ac:spMk id="6" creationId="{F06A45A8-55BC-7ED3-A52C-24236402D369}"/>
          </ac:spMkLst>
        </pc:spChg>
      </pc:sldChg>
      <pc:sldChg chg="modSp mod">
        <pc:chgData name="Jan Obernberger" userId="df81c291-f930-44d7-bc71-69ddbdcd1ffb" providerId="ADAL" clId="{2CF60D7D-35C9-4C09-B753-4F3ABEBFC835}" dt="2022-11-28T16:00:32.926" v="1" actId="27636"/>
        <pc:sldMkLst>
          <pc:docMk/>
          <pc:sldMk cId="4245309238" sldId="282"/>
        </pc:sldMkLst>
        <pc:spChg chg="mod">
          <ac:chgData name="Jan Obernberger" userId="df81c291-f930-44d7-bc71-69ddbdcd1ffb" providerId="ADAL" clId="{2CF60D7D-35C9-4C09-B753-4F3ABEBFC835}" dt="2022-11-28T16:00:32.926" v="1" actId="27636"/>
          <ac:spMkLst>
            <pc:docMk/>
            <pc:sldMk cId="4245309238" sldId="282"/>
            <ac:spMk id="12" creationId="{368A0486-28FE-AE9D-72C1-3B6C5DB013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23155-7A7F-4DE4-B18D-E85CB878A5B5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1DF98-DF86-46B3-AB09-7EFF64F335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7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BF81B-8958-C15C-35B2-464E4EE67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1DA652-AFE8-B1C2-012C-7807982F9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2969D3-9564-8B38-B5AA-F4101701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F26E-A9D2-4706-B756-AD49B7F2CCA6}" type="datetime1">
              <a:rPr lang="de-DE" smtClean="0"/>
              <a:t>28.11.2022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9AA662-317D-0E1A-A82C-D77A4711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Alexander Riedel, Kevin Goldmann, Oleksandr Cherniaiev, Jan Obernberger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C1C447-4A0F-7490-AFAE-8773AC31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AECB-F927-4E99-86E4-7C7FE0E07D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33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BE189A-D2CB-7586-29D5-E87B7CA0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0511BB-08BF-7EE1-5D43-542211E08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1D2346-737B-394F-D8FA-98D56707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C30D-CC1B-48F4-BA94-6BB79393A179}" type="datetime1">
              <a:rPr lang="de-DE" smtClean="0"/>
              <a:t>28.11.2022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46B61-6CC4-0E20-155E-F9E81818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Alexander Riedel, Kevin Goldmann, Oleksandr Cherniaiev, Jan Obernberger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423287-2008-58D7-54A4-AEC70E1B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AECB-F927-4E99-86E4-7C7FE0E07D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59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762FBD-4F14-1BB2-470E-BFA48780B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73AEAE-9868-1C9B-9724-29EE41235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FD9D69-4B32-C30D-6AE5-9F50CC8C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72FA-B6CE-4380-A44E-AAECF0E89996}" type="datetime1">
              <a:rPr lang="de-DE" smtClean="0"/>
              <a:t>28.11.2022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9AB86D-E5AD-4398-1777-403A2456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Alexander Riedel, Kevin Goldmann, Oleksandr Cherniaiev, Jan Obernberger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BCA074-EE3D-78F7-51C8-F916545E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AECB-F927-4E99-86E4-7C7FE0E07D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1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0715D-8CDF-A1FA-ADAE-161D02BC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4A9898-F88D-AC1D-F49F-BCE98F16C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F3DA55-85FC-37DA-BBBE-5D27946B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4505-79FE-4AA3-ACC7-29B95DE9A1F8}" type="datetime1">
              <a:rPr lang="de-DE" smtClean="0"/>
              <a:t>28.11.2022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A5D22E-74E2-692C-31CD-A82C5A68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Alexander Riedel, Kevin Goldmann, Oleksandr Cherniaiev, Jan Obernberger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C6F63-8660-DA38-2FE5-53066FFD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AECB-F927-4E99-86E4-7C7FE0E07D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38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76516-477C-E41C-E4F2-ACFBBE8C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52C553-9337-DA62-9634-2B44248E4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F2EA5D-2E40-FA46-0629-874DDF4B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4922-9A62-4F9B-8678-9DE9CB21805C}" type="datetime1">
              <a:rPr lang="de-DE" smtClean="0"/>
              <a:t>28.11.2022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2EF716-042E-C6D2-B560-F8E6163A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Alexander Riedel, Kevin Goldmann, Oleksandr Cherniaiev, Jan Obernberger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B4DB02-A4C4-1657-C7BD-4338F7AD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AECB-F927-4E99-86E4-7C7FE0E07D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94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1D7AD-5CF4-743E-E640-2A7F6D3E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6B28F-9921-D194-05B5-11E3190D8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CD90DD-3122-EB0C-33CD-6AACB5949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59404B-9B19-0A6C-4894-0C1FCFFB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0D1C-13D8-4A2F-97F6-DEC8463D2DDF}" type="datetime1">
              <a:rPr lang="de-DE" smtClean="0"/>
              <a:t>28.11.2022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3060C5-E5BB-9068-EE28-91D4B668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Alexander Riedel, Kevin Goldmann, Oleksandr Cherniaiev, Jan Obernberger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FF948B-D6F1-A9E7-3654-347EDC59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AECB-F927-4E99-86E4-7C7FE0E07D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36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C6427-E7A9-456B-73C3-6E94C9C6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4A48EC-F6D6-DC08-D4D9-29239D4DC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D406D8-9235-9530-F931-C3DFC4F06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AEA785-6559-BBC0-38A5-557A0C620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6BF6EC-8F3A-4AC2-05D5-6F3591DFD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B63D3E-A60D-640A-9BF9-5F2C198C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BF28-4397-4A53-92C7-20686F4D8050}" type="datetime1">
              <a:rPr lang="de-DE" smtClean="0"/>
              <a:t>28.11.2022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DBB305-2848-89FB-7063-B717356A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Alexander Riedel, Kevin Goldmann, Oleksandr Cherniaiev, Jan Obernberger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BF2E9E-BD16-8BC4-109C-374D9052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AECB-F927-4E99-86E4-7C7FE0E07D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91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3B723-F6F8-7962-22F3-546694B6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AE1496-1208-6DAD-FE0F-6CF661AC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701A-39A5-435C-977B-BB4BF60667A0}" type="datetime1">
              <a:rPr lang="de-DE" smtClean="0"/>
              <a:t>28.11.2022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E2378F-78F4-8EC5-8FB7-CDE0E649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Alexander Riedel, Kevin Goldmann, Oleksandr Cherniaiev, Jan Obernberger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F3A7E-D9BD-6ABB-D1EB-C6862BAD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AECB-F927-4E99-86E4-7C7FE0E07D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90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F06CD18-6CF3-F953-5898-5E8A47DB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89CE-471C-4E49-98E5-3B89804F5B9C}" type="datetime1">
              <a:rPr lang="de-DE" smtClean="0"/>
              <a:t>28.11.2022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EA30FE5-387E-9746-5EC2-DEBD729C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Alexander Riedel, Kevin Goldmann, Oleksandr Cherniaiev, Jan Obernberger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CFD0F5-4574-C41B-E29B-72E1A72B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AECB-F927-4E99-86E4-7C7FE0E07D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99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BD075-04F2-9CB1-F368-8DE1EBE6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C72E7B-8C14-DC1E-C5E5-FCABBFF7A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2DBC6E-C519-4F2E-184F-61BBEDB3B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3872B8-1B3D-0E6B-CCCB-B47A03DB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DB12-EAD9-44BE-AFFC-30FC20127A10}" type="datetime1">
              <a:rPr lang="de-DE" smtClean="0"/>
              <a:t>28.11.2022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B5308D-7AE9-8303-5013-C44780B8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Alexander Riedel, Kevin Goldmann, Oleksandr Cherniaiev, Jan Obernberger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BFE226-3D3D-6767-5773-7B21FB02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AECB-F927-4E99-86E4-7C7FE0E07D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15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4571C-3B57-4D14-DD14-88CB7658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C6E97A-1DC9-8778-930D-018E14BEC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1F2DFD-A6ED-B859-64B8-96962D1DA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B68F2E-18F4-6E85-18B0-074AFA6B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4654-3098-4693-AA75-2B0C847B7C06}" type="datetime1">
              <a:rPr lang="de-DE" smtClean="0"/>
              <a:t>28.11.2022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B360B7-1BD7-1D5F-3532-FCE424BB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Alexander Riedel, Kevin Goldmann, Oleksandr Cherniaiev, Jan Obernberger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989026-669E-A13B-ECFB-34FB830E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AECB-F927-4E99-86E4-7C7FE0E07D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72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97B8C3-8A1B-A31D-CA1D-C5E34601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EEBE13-6481-4F09-D765-0C4891343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32868B-C6E4-9A71-9B6F-1BFD4E53D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D007B-1820-4572-8C48-055743031B39}" type="datetime1">
              <a:rPr lang="de-DE" smtClean="0"/>
              <a:t>28.11.2022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9EC039-5C73-D285-E024-C85BC4513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by Alexander Riedel, Kevin Goldmann, Oleksandr Cherniaiev, Jan Obernberger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16B5F0-0E44-75C1-1486-E05312430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CAECB-F927-4E99-86E4-7C7FE0E07D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93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svg"/><Relationship Id="rId7" Type="http://schemas.openxmlformats.org/officeDocument/2006/relationships/image" Target="../media/image47.png"/><Relationship Id="rId12" Type="http://schemas.openxmlformats.org/officeDocument/2006/relationships/image" Target="../media/image52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51.png"/><Relationship Id="rId5" Type="http://schemas.openxmlformats.org/officeDocument/2006/relationships/image" Target="../media/image45.sv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3.svg"/><Relationship Id="rId7" Type="http://schemas.openxmlformats.org/officeDocument/2006/relationships/image" Target="../media/image5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3.svg"/><Relationship Id="rId7" Type="http://schemas.openxmlformats.org/officeDocument/2006/relationships/image" Target="../media/image5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Relationship Id="rId9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43.svg"/><Relationship Id="rId7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s://git-scm.com/doc" TargetMode="External"/><Relationship Id="rId7" Type="http://schemas.openxmlformats.org/officeDocument/2006/relationships/hyperlink" Target="https://www.microsof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jetbrains.com/idea/" TargetMode="External"/><Relationship Id="rId11" Type="http://schemas.openxmlformats.org/officeDocument/2006/relationships/image" Target="../media/image67.svg"/><Relationship Id="rId5" Type="http://schemas.openxmlformats.org/officeDocument/2006/relationships/hyperlink" Target="https://docs.gitlab.com/" TargetMode="External"/><Relationship Id="rId10" Type="http://schemas.openxmlformats.org/officeDocument/2006/relationships/image" Target="../media/image66.png"/><Relationship Id="rId4" Type="http://schemas.openxmlformats.org/officeDocument/2006/relationships/hyperlink" Target="https://docs.github.com/en" TargetMode="External"/><Relationship Id="rId9" Type="http://schemas.openxmlformats.org/officeDocument/2006/relationships/image" Target="../media/image6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it - Logo Downloads">
            <a:extLst>
              <a:ext uri="{FF2B5EF4-FFF2-40B4-BE49-F238E27FC236}">
                <a16:creationId xmlns:a16="http://schemas.microsoft.com/office/drawing/2014/main" id="{CDB3718B-74AD-9CED-A03B-714101A70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2987" y="1126600"/>
            <a:ext cx="4604800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F35B1A3B-CF33-338F-AF7D-F461BB988F71}"/>
              </a:ext>
            </a:extLst>
          </p:cNvPr>
          <p:cNvCxnSpPr>
            <a:cxnSpLocks/>
          </p:cNvCxnSpPr>
          <p:nvPr/>
        </p:nvCxnSpPr>
        <p:spPr>
          <a:xfrm>
            <a:off x="6946900" y="1126600"/>
            <a:ext cx="0" cy="4604800"/>
          </a:xfrm>
          <a:prstGeom prst="line">
            <a:avLst/>
          </a:prstGeom>
          <a:ln w="19050">
            <a:solidFill>
              <a:srgbClr val="F05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>
            <a:extLst>
              <a:ext uri="{FF2B5EF4-FFF2-40B4-BE49-F238E27FC236}">
                <a16:creationId xmlns:a16="http://schemas.microsoft.com/office/drawing/2014/main" id="{A4CA1791-C37F-6109-0C53-89F6DE7F86B5}"/>
              </a:ext>
            </a:extLst>
          </p:cNvPr>
          <p:cNvSpPr txBox="1">
            <a:spLocks/>
          </p:cNvSpPr>
          <p:nvPr/>
        </p:nvSpPr>
        <p:spPr>
          <a:xfrm>
            <a:off x="2301650" y="-317957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800" b="1" dirty="0" err="1">
                <a:latin typeface="Bitter-bold"/>
              </a:rPr>
              <a:t>git</a:t>
            </a:r>
            <a:endParaRPr lang="de-DE" b="1" dirty="0">
              <a:latin typeface="Bitter-bold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DFE185E0-D6FC-083A-EF85-647DCD703923}"/>
              </a:ext>
            </a:extLst>
          </p:cNvPr>
          <p:cNvSpPr txBox="1">
            <a:spLocks/>
          </p:cNvSpPr>
          <p:nvPr/>
        </p:nvSpPr>
        <p:spPr>
          <a:xfrm>
            <a:off x="394213" y="2855068"/>
            <a:ext cx="6052355" cy="1147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>
                <a:latin typeface="Calibir"/>
              </a:rPr>
              <a:t>Das Tool zur Arbeitsorganisation in nahezu jedem Softwareprojekt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0AAEFD25-FAF1-85E9-F1D9-B673CD7E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2999" y="6467054"/>
            <a:ext cx="5982047" cy="365125"/>
          </a:xfrm>
        </p:spPr>
        <p:txBody>
          <a:bodyPr/>
          <a:lstStyle/>
          <a:p>
            <a:r>
              <a:rPr lang="de-DE" dirty="0"/>
              <a:t>Erstellt von: 	Alexander Riedel, Kevin Goldmann, Oleksandr </a:t>
            </a:r>
            <a:r>
              <a:rPr lang="de-DE" dirty="0" err="1"/>
              <a:t>Cherniaiev</a:t>
            </a:r>
            <a:r>
              <a:rPr lang="de-DE" dirty="0"/>
              <a:t>, Jan Obernberger</a:t>
            </a:r>
          </a:p>
        </p:txBody>
      </p:sp>
    </p:spTree>
    <p:extLst>
      <p:ext uri="{BB962C8B-B14F-4D97-AF65-F5344CB8AC3E}">
        <p14:creationId xmlns:p14="http://schemas.microsoft.com/office/powerpoint/2010/main" val="2472977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Kundenbewertung mit einfarbiger Füllung">
            <a:extLst>
              <a:ext uri="{FF2B5EF4-FFF2-40B4-BE49-F238E27FC236}">
                <a16:creationId xmlns:a16="http://schemas.microsoft.com/office/drawing/2014/main" id="{FC33DC99-A532-7644-EA3D-593534FA1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8387" y="207963"/>
            <a:ext cx="914400" cy="914400"/>
          </a:xfrm>
          <a:prstGeom prst="rect">
            <a:avLst/>
          </a:prstGeom>
        </p:spPr>
      </p:pic>
      <p:pic>
        <p:nvPicPr>
          <p:cNvPr id="11" name="Grafik 10" descr="Kundenbewertung Silhouette">
            <a:extLst>
              <a:ext uri="{FF2B5EF4-FFF2-40B4-BE49-F238E27FC236}">
                <a16:creationId xmlns:a16="http://schemas.microsoft.com/office/drawing/2014/main" id="{25EACE73-540E-CB89-1145-0D89C888D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8387" y="207963"/>
            <a:ext cx="914400" cy="91440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8643C9C-6EFA-E2FC-0FAD-5412A407BC4B}"/>
              </a:ext>
            </a:extLst>
          </p:cNvPr>
          <p:cNvSpPr txBox="1"/>
          <p:nvPr/>
        </p:nvSpPr>
        <p:spPr>
          <a:xfrm>
            <a:off x="230160" y="1208452"/>
            <a:ext cx="2400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(Bei Bedarf) </a:t>
            </a:r>
          </a:p>
          <a:p>
            <a:r>
              <a:rPr lang="de-DE" dirty="0"/>
              <a:t>In Hotspot „</a:t>
            </a:r>
            <a:r>
              <a:rPr lang="de-DE" dirty="0" err="1"/>
              <a:t>VorlesungArbeitstechniken</a:t>
            </a:r>
            <a:r>
              <a:rPr lang="de-DE" dirty="0"/>
              <a:t> nutzen, oder eigenen, wenn möglich.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6C7525E-18C1-BAB5-EF0D-95A7E7703CA9}"/>
              </a:ext>
            </a:extLst>
          </p:cNvPr>
          <p:cNvSpPr txBox="1"/>
          <p:nvPr/>
        </p:nvSpPr>
        <p:spPr>
          <a:xfrm>
            <a:off x="3603624" y="1208452"/>
            <a:ext cx="2400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Windows Eingabeaufforderung öffnen.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5884C25-F3B6-CB81-6391-6946156B6065}"/>
              </a:ext>
            </a:extLst>
          </p:cNvPr>
          <p:cNvSpPr txBox="1"/>
          <p:nvPr/>
        </p:nvSpPr>
        <p:spPr>
          <a:xfrm>
            <a:off x="6948761" y="1248513"/>
            <a:ext cx="3286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winget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git.git</a:t>
            </a:r>
            <a:r>
              <a:rPr lang="de-DE" dirty="0"/>
              <a:t> eingeben und mit Enter bestätigen um </a:t>
            </a:r>
            <a:r>
              <a:rPr lang="de-DE" dirty="0" err="1"/>
              <a:t>git</a:t>
            </a:r>
            <a:r>
              <a:rPr lang="de-DE" dirty="0"/>
              <a:t> zu downloaden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945A6F5-DF56-DA69-451B-2F2622453BE3}"/>
              </a:ext>
            </a:extLst>
          </p:cNvPr>
          <p:cNvCxnSpPr>
            <a:cxnSpLocks/>
          </p:cNvCxnSpPr>
          <p:nvPr/>
        </p:nvCxnSpPr>
        <p:spPr>
          <a:xfrm>
            <a:off x="6325798" y="1043796"/>
            <a:ext cx="0" cy="4604800"/>
          </a:xfrm>
          <a:prstGeom prst="line">
            <a:avLst/>
          </a:prstGeom>
          <a:ln w="19050">
            <a:solidFill>
              <a:srgbClr val="F05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94B6DAFA-A093-F00B-C662-D6BDBAC7E793}"/>
              </a:ext>
            </a:extLst>
          </p:cNvPr>
          <p:cNvCxnSpPr>
            <a:cxnSpLocks/>
          </p:cNvCxnSpPr>
          <p:nvPr/>
        </p:nvCxnSpPr>
        <p:spPr>
          <a:xfrm>
            <a:off x="3062137" y="1043796"/>
            <a:ext cx="0" cy="4604800"/>
          </a:xfrm>
          <a:prstGeom prst="line">
            <a:avLst/>
          </a:prstGeom>
          <a:ln w="19050">
            <a:solidFill>
              <a:srgbClr val="F05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1D25734C-9A79-E6A3-C61B-7260F3EF77DD}"/>
              </a:ext>
            </a:extLst>
          </p:cNvPr>
          <p:cNvSpPr/>
          <p:nvPr/>
        </p:nvSpPr>
        <p:spPr>
          <a:xfrm>
            <a:off x="-222847" y="6048086"/>
            <a:ext cx="12414849" cy="439948"/>
          </a:xfrm>
          <a:prstGeom prst="rect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FDA7AB3-9FA7-16AB-1D8C-BCAC5E99F9B2}"/>
              </a:ext>
            </a:extLst>
          </p:cNvPr>
          <p:cNvSpPr/>
          <p:nvPr/>
        </p:nvSpPr>
        <p:spPr>
          <a:xfrm>
            <a:off x="11425240" y="6014904"/>
            <a:ext cx="116681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5BBBDCB-0FA3-7470-47C4-7E94CDFDA746}"/>
              </a:ext>
            </a:extLst>
          </p:cNvPr>
          <p:cNvSpPr/>
          <p:nvPr/>
        </p:nvSpPr>
        <p:spPr>
          <a:xfrm>
            <a:off x="12003657" y="6014904"/>
            <a:ext cx="188345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Picture 2" descr="Git - Logo Downloads">
            <a:extLst>
              <a:ext uri="{FF2B5EF4-FFF2-40B4-BE49-F238E27FC236}">
                <a16:creationId xmlns:a16="http://schemas.microsoft.com/office/drawing/2014/main" id="{9EDD18F8-F745-D32F-A404-2F94747AA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1921" y="6037192"/>
            <a:ext cx="461736" cy="4617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80516E29-4800-7AD5-D3F3-4750A5A00FD4}"/>
              </a:ext>
            </a:extLst>
          </p:cNvPr>
          <p:cNvSpPr txBox="1">
            <a:spLocks/>
          </p:cNvSpPr>
          <p:nvPr/>
        </p:nvSpPr>
        <p:spPr>
          <a:xfrm>
            <a:off x="1412577" y="148507"/>
            <a:ext cx="9144000" cy="97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latin typeface="+mn-lt"/>
              </a:rPr>
              <a:t>Repository Klonen</a:t>
            </a:r>
            <a:endParaRPr lang="de-DE" dirty="0">
              <a:latin typeface="+mn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C7B80C-5A74-4427-5D6F-30F44EDB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2999" y="6467054"/>
            <a:ext cx="5982047" cy="365125"/>
          </a:xfrm>
        </p:spPr>
        <p:txBody>
          <a:bodyPr/>
          <a:lstStyle/>
          <a:p>
            <a:r>
              <a:rPr lang="de-DE" dirty="0"/>
              <a:t>Erstellt von: 	Alexander Riedel, Kevin Goldmann, Oleksandr </a:t>
            </a:r>
            <a:r>
              <a:rPr lang="de-DE" dirty="0" err="1"/>
              <a:t>Cherniaiev</a:t>
            </a:r>
            <a:r>
              <a:rPr lang="de-DE" dirty="0"/>
              <a:t>, Jan Obernberger</a:t>
            </a:r>
          </a:p>
        </p:txBody>
      </p:sp>
      <p:pic>
        <p:nvPicPr>
          <p:cNvPr id="8" name="Graphic 7" descr="Cmd Terminal with solid fill">
            <a:extLst>
              <a:ext uri="{FF2B5EF4-FFF2-40B4-BE49-F238E27FC236}">
                <a16:creationId xmlns:a16="http://schemas.microsoft.com/office/drawing/2014/main" id="{965C348F-6CAE-509E-D81D-229139ADE0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25445" y="3429000"/>
            <a:ext cx="1811691" cy="18116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63673E-F36C-68F7-FA7C-C73F4FBBF6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069" y="2515988"/>
            <a:ext cx="4800847" cy="1422473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74FD800-A825-AE5F-C130-F9F52322BA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069" y="4112068"/>
            <a:ext cx="4816563" cy="1452212"/>
          </a:xfrm>
          <a:prstGeom prst="rect">
            <a:avLst/>
          </a:prstGeom>
        </p:spPr>
      </p:pic>
      <p:pic>
        <p:nvPicPr>
          <p:cNvPr id="6" name="Graphic 5" descr="Wireless with solid fill">
            <a:extLst>
              <a:ext uri="{FF2B5EF4-FFF2-40B4-BE49-F238E27FC236}">
                <a16:creationId xmlns:a16="http://schemas.microsoft.com/office/drawing/2014/main" id="{C0686159-133A-3183-0D3F-D68DF40544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7055" y="3503418"/>
            <a:ext cx="1635619" cy="163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1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Kundenbewertung mit einfarbiger Füllung">
            <a:extLst>
              <a:ext uri="{FF2B5EF4-FFF2-40B4-BE49-F238E27FC236}">
                <a16:creationId xmlns:a16="http://schemas.microsoft.com/office/drawing/2014/main" id="{FC33DC99-A532-7644-EA3D-593534FA1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8387" y="207963"/>
            <a:ext cx="914400" cy="914400"/>
          </a:xfrm>
          <a:prstGeom prst="rect">
            <a:avLst/>
          </a:prstGeom>
        </p:spPr>
      </p:pic>
      <p:pic>
        <p:nvPicPr>
          <p:cNvPr id="11" name="Grafik 10" descr="Kundenbewertung Silhouette">
            <a:extLst>
              <a:ext uri="{FF2B5EF4-FFF2-40B4-BE49-F238E27FC236}">
                <a16:creationId xmlns:a16="http://schemas.microsoft.com/office/drawing/2014/main" id="{25EACE73-540E-CB89-1145-0D89C888D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8387" y="207963"/>
            <a:ext cx="914400" cy="914400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9C6E64FC-CB7B-1D56-03F7-F17B2B3CAA19}"/>
              </a:ext>
            </a:extLst>
          </p:cNvPr>
          <p:cNvSpPr txBox="1"/>
          <p:nvPr/>
        </p:nvSpPr>
        <p:spPr>
          <a:xfrm>
            <a:off x="483622" y="1367877"/>
            <a:ext cx="5163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Zielverzeichnis in Windows Explorer auswählen.</a:t>
            </a:r>
          </a:p>
          <a:p>
            <a:r>
              <a:rPr lang="de-DE" dirty="0"/>
              <a:t> Rechtsklick in Zielverzeichnis, „In Terminal öffnen“ / „Shift + Rechtsklick „In PowerShell öffnen“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7919A1B-63EF-4B9A-0E14-6D433A9524BF}"/>
              </a:ext>
            </a:extLst>
          </p:cNvPr>
          <p:cNvSpPr txBox="1"/>
          <p:nvPr/>
        </p:nvSpPr>
        <p:spPr>
          <a:xfrm>
            <a:off x="6471928" y="1367877"/>
            <a:ext cx="5069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clone</a:t>
            </a:r>
            <a:r>
              <a:rPr lang="de-DE" dirty="0"/>
              <a:t> *Link eingeben, um Remote Repository zu klonen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5DF6B0C-DA2E-618A-9237-72DED57E6856}"/>
              </a:ext>
            </a:extLst>
          </p:cNvPr>
          <p:cNvCxnSpPr>
            <a:cxnSpLocks/>
          </p:cNvCxnSpPr>
          <p:nvPr/>
        </p:nvCxnSpPr>
        <p:spPr>
          <a:xfrm>
            <a:off x="5875691" y="1286842"/>
            <a:ext cx="0" cy="3766421"/>
          </a:xfrm>
          <a:prstGeom prst="line">
            <a:avLst/>
          </a:prstGeom>
          <a:ln w="19050">
            <a:solidFill>
              <a:srgbClr val="F05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B52D117D-1646-C597-1844-EE97D7D2FAE9}"/>
              </a:ext>
            </a:extLst>
          </p:cNvPr>
          <p:cNvSpPr/>
          <p:nvPr/>
        </p:nvSpPr>
        <p:spPr>
          <a:xfrm>
            <a:off x="-222847" y="6048086"/>
            <a:ext cx="12414849" cy="439948"/>
          </a:xfrm>
          <a:prstGeom prst="rect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858A2D0-0D8C-3AFE-17D1-24AF0692C988}"/>
              </a:ext>
            </a:extLst>
          </p:cNvPr>
          <p:cNvSpPr/>
          <p:nvPr/>
        </p:nvSpPr>
        <p:spPr>
          <a:xfrm>
            <a:off x="11425240" y="6014904"/>
            <a:ext cx="116681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B51EF32B-5457-B365-DDD3-7E79911D2A43}"/>
              </a:ext>
            </a:extLst>
          </p:cNvPr>
          <p:cNvSpPr/>
          <p:nvPr/>
        </p:nvSpPr>
        <p:spPr>
          <a:xfrm>
            <a:off x="12003657" y="6014904"/>
            <a:ext cx="188345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Picture 2" descr="Git - Logo Downloads">
            <a:extLst>
              <a:ext uri="{FF2B5EF4-FFF2-40B4-BE49-F238E27FC236}">
                <a16:creationId xmlns:a16="http://schemas.microsoft.com/office/drawing/2014/main" id="{5DF0A05E-4324-D5FB-5F0F-861D4E162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1921" y="6037192"/>
            <a:ext cx="461736" cy="4617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655BE495-3172-7EEA-107C-95D349330269}"/>
              </a:ext>
            </a:extLst>
          </p:cNvPr>
          <p:cNvSpPr txBox="1">
            <a:spLocks/>
          </p:cNvSpPr>
          <p:nvPr/>
        </p:nvSpPr>
        <p:spPr>
          <a:xfrm>
            <a:off x="1412577" y="148507"/>
            <a:ext cx="9144000" cy="97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latin typeface="+mn-lt"/>
              </a:rPr>
              <a:t>Repository Klonen</a:t>
            </a:r>
            <a:endParaRPr lang="de-DE" dirty="0">
              <a:latin typeface="+mn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001D22-E3BC-EBF7-86FB-74F787DD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2999" y="6467054"/>
            <a:ext cx="5982047" cy="365125"/>
          </a:xfrm>
        </p:spPr>
        <p:txBody>
          <a:bodyPr/>
          <a:lstStyle/>
          <a:p>
            <a:r>
              <a:rPr lang="de-DE" dirty="0"/>
              <a:t>Erstellt von: 	Alexander Riedel, Kevin Goldmann, Oleksandr </a:t>
            </a:r>
            <a:r>
              <a:rPr lang="de-DE" dirty="0" err="1"/>
              <a:t>Cherniaiev</a:t>
            </a:r>
            <a:r>
              <a:rPr lang="de-DE" dirty="0"/>
              <a:t>, Jan Obernberger</a:t>
            </a: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A0C7ACB4-69AC-6E2C-E0B9-620EEBC9CAB0}"/>
              </a:ext>
            </a:extLst>
          </p:cNvPr>
          <p:cNvSpPr txBox="1">
            <a:spLocks/>
          </p:cNvSpPr>
          <p:nvPr/>
        </p:nvSpPr>
        <p:spPr>
          <a:xfrm>
            <a:off x="1239520" y="5091645"/>
            <a:ext cx="10289357" cy="97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+mn-lt"/>
              </a:rPr>
              <a:t>https://github.com/lptrm/vortrag-arbeitstechniken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954C3-76AD-0DC3-22BA-B56B763971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90" y="2263040"/>
            <a:ext cx="3792370" cy="2977187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6E40467-8E65-F6A2-2DFE-3BEF3085E0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310" y="2284418"/>
            <a:ext cx="5647760" cy="114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Kundenbewertung mit einfarbiger Füllung">
            <a:extLst>
              <a:ext uri="{FF2B5EF4-FFF2-40B4-BE49-F238E27FC236}">
                <a16:creationId xmlns:a16="http://schemas.microsoft.com/office/drawing/2014/main" id="{FC33DC99-A532-7644-EA3D-593534FA1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8387" y="207963"/>
            <a:ext cx="914400" cy="914400"/>
          </a:xfrm>
          <a:prstGeom prst="rect">
            <a:avLst/>
          </a:prstGeom>
        </p:spPr>
      </p:pic>
      <p:pic>
        <p:nvPicPr>
          <p:cNvPr id="11" name="Grafik 10" descr="Kundenbewertung Silhouette">
            <a:extLst>
              <a:ext uri="{FF2B5EF4-FFF2-40B4-BE49-F238E27FC236}">
                <a16:creationId xmlns:a16="http://schemas.microsoft.com/office/drawing/2014/main" id="{25EACE73-540E-CB89-1145-0D89C888D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8387" y="207963"/>
            <a:ext cx="914400" cy="914400"/>
          </a:xfrm>
          <a:prstGeom prst="rect">
            <a:avLst/>
          </a:prstGeom>
        </p:spPr>
      </p:pic>
      <p:pic>
        <p:nvPicPr>
          <p:cNvPr id="17" name="Grafik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3F5075FF-4034-853B-CA05-CA084D77EC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29" y="2257138"/>
            <a:ext cx="5537485" cy="186064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6FC6191-DE8A-F934-80AD-367F345DC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001" y="2257138"/>
            <a:ext cx="2667137" cy="2921150"/>
          </a:xfrm>
          <a:prstGeom prst="rect">
            <a:avLst/>
          </a:prstGeom>
        </p:spPr>
      </p:pic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C72C532-D8A3-DB8A-F8D5-C35DEE91522D}"/>
              </a:ext>
            </a:extLst>
          </p:cNvPr>
          <p:cNvCxnSpPr>
            <a:cxnSpLocks/>
          </p:cNvCxnSpPr>
          <p:nvPr/>
        </p:nvCxnSpPr>
        <p:spPr>
          <a:xfrm>
            <a:off x="6964153" y="1122363"/>
            <a:ext cx="0" cy="4171532"/>
          </a:xfrm>
          <a:prstGeom prst="line">
            <a:avLst/>
          </a:prstGeom>
          <a:ln w="19050">
            <a:solidFill>
              <a:srgbClr val="F05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160B5C71-B496-DADB-ACD6-7AC7B3E8D36F}"/>
              </a:ext>
            </a:extLst>
          </p:cNvPr>
          <p:cNvSpPr txBox="1"/>
          <p:nvPr/>
        </p:nvSpPr>
        <p:spPr>
          <a:xfrm>
            <a:off x="2459657" y="1380869"/>
            <a:ext cx="308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Reiter „VCS“ anwählen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F539A24-2329-55EE-3EF9-207E1782BA3D}"/>
              </a:ext>
            </a:extLst>
          </p:cNvPr>
          <p:cNvSpPr txBox="1"/>
          <p:nvPr/>
        </p:nvSpPr>
        <p:spPr>
          <a:xfrm>
            <a:off x="7185809" y="1335282"/>
            <a:ext cx="405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„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Version Control…“ wählen, um ein remote Repository zu klonen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27ECDA0-AB27-7D3D-03B8-87E6DACB9793}"/>
              </a:ext>
            </a:extLst>
          </p:cNvPr>
          <p:cNvSpPr/>
          <p:nvPr/>
        </p:nvSpPr>
        <p:spPr>
          <a:xfrm>
            <a:off x="-222847" y="6048086"/>
            <a:ext cx="12414849" cy="439948"/>
          </a:xfrm>
          <a:prstGeom prst="rect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0B11E2B-07AA-96F4-32FC-737D37D640F5}"/>
              </a:ext>
            </a:extLst>
          </p:cNvPr>
          <p:cNvSpPr/>
          <p:nvPr/>
        </p:nvSpPr>
        <p:spPr>
          <a:xfrm>
            <a:off x="11425240" y="6014904"/>
            <a:ext cx="116681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A357757-1FE2-E805-5E20-3C93E826C852}"/>
              </a:ext>
            </a:extLst>
          </p:cNvPr>
          <p:cNvSpPr/>
          <p:nvPr/>
        </p:nvSpPr>
        <p:spPr>
          <a:xfrm>
            <a:off x="12003657" y="6014904"/>
            <a:ext cx="188345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3" name="Picture 2" descr="Git - Logo Downloads">
            <a:extLst>
              <a:ext uri="{FF2B5EF4-FFF2-40B4-BE49-F238E27FC236}">
                <a16:creationId xmlns:a16="http://schemas.microsoft.com/office/drawing/2014/main" id="{3CB26108-C8A8-E84E-E5EE-18DDE885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1921" y="6037192"/>
            <a:ext cx="461736" cy="4617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CB3D92F4-1C72-01CE-90F1-92178D348BBD}"/>
              </a:ext>
            </a:extLst>
          </p:cNvPr>
          <p:cNvSpPr txBox="1">
            <a:spLocks/>
          </p:cNvSpPr>
          <p:nvPr/>
        </p:nvSpPr>
        <p:spPr>
          <a:xfrm>
            <a:off x="1412577" y="148507"/>
            <a:ext cx="9144000" cy="97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latin typeface="+mn-lt"/>
              </a:rPr>
              <a:t>Repository Klonen</a:t>
            </a:r>
            <a:endParaRPr lang="de-DE" dirty="0">
              <a:latin typeface="+mn-lt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34CC003B-C4BD-328A-05F4-D246CA9C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2999" y="6467054"/>
            <a:ext cx="5982047" cy="365125"/>
          </a:xfrm>
        </p:spPr>
        <p:txBody>
          <a:bodyPr/>
          <a:lstStyle/>
          <a:p>
            <a:r>
              <a:rPr lang="de-DE" dirty="0"/>
              <a:t>Erstellt von: 	Alexander Riedel, Kevin Goldmann, Oleksandr </a:t>
            </a:r>
            <a:r>
              <a:rPr lang="de-DE" dirty="0" err="1"/>
              <a:t>Cherniaiev</a:t>
            </a:r>
            <a:r>
              <a:rPr lang="de-DE" dirty="0"/>
              <a:t>, Jan Obernberger</a:t>
            </a:r>
          </a:p>
        </p:txBody>
      </p:sp>
      <p:pic>
        <p:nvPicPr>
          <p:cNvPr id="5" name="Picture 8" descr="Quellbild anzeigen">
            <a:extLst>
              <a:ext uri="{FF2B5EF4-FFF2-40B4-BE49-F238E27FC236}">
                <a16:creationId xmlns:a16="http://schemas.microsoft.com/office/drawing/2014/main" id="{C033DDB5-4266-BBC2-AB01-84789A853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897" y="1069311"/>
            <a:ext cx="4322206" cy="432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20F45F7-73A4-6CDA-115C-A27FF56C13D7}"/>
              </a:ext>
            </a:extLst>
          </p:cNvPr>
          <p:cNvSpPr txBox="1">
            <a:spLocks/>
          </p:cNvSpPr>
          <p:nvPr/>
        </p:nvSpPr>
        <p:spPr>
          <a:xfrm>
            <a:off x="1239520" y="5091645"/>
            <a:ext cx="10289357" cy="97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+mn-lt"/>
              </a:rPr>
              <a:t>https://github.com/lptrm/vortrag-arbeitstechniken</a:t>
            </a:r>
          </a:p>
        </p:txBody>
      </p:sp>
    </p:spTree>
    <p:extLst>
      <p:ext uri="{BB962C8B-B14F-4D97-AF65-F5344CB8AC3E}">
        <p14:creationId xmlns:p14="http://schemas.microsoft.com/office/powerpoint/2010/main" val="290158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Kundenbewertung mit einfarbiger Füllung">
            <a:extLst>
              <a:ext uri="{FF2B5EF4-FFF2-40B4-BE49-F238E27FC236}">
                <a16:creationId xmlns:a16="http://schemas.microsoft.com/office/drawing/2014/main" id="{FC33DC99-A532-7644-EA3D-593534FA1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8387" y="207963"/>
            <a:ext cx="914400" cy="914400"/>
          </a:xfrm>
          <a:prstGeom prst="rect">
            <a:avLst/>
          </a:prstGeom>
        </p:spPr>
      </p:pic>
      <p:pic>
        <p:nvPicPr>
          <p:cNvPr id="11" name="Grafik 10" descr="Kundenbewertung Silhouette">
            <a:extLst>
              <a:ext uri="{FF2B5EF4-FFF2-40B4-BE49-F238E27FC236}">
                <a16:creationId xmlns:a16="http://schemas.microsoft.com/office/drawing/2014/main" id="{25EACE73-540E-CB89-1145-0D89C888D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8387" y="207963"/>
            <a:ext cx="914400" cy="914400"/>
          </a:xfrm>
          <a:prstGeom prst="rect">
            <a:avLst/>
          </a:prstGeom>
        </p:spPr>
      </p:pic>
      <p:pic>
        <p:nvPicPr>
          <p:cNvPr id="17" name="Grafik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65208A6-207D-F0FE-E005-093BEA611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886" y="4529717"/>
            <a:ext cx="1816193" cy="812842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006AE40F-4F39-24D3-E198-365B7192543C}"/>
              </a:ext>
            </a:extLst>
          </p:cNvPr>
          <p:cNvSpPr txBox="1"/>
          <p:nvPr/>
        </p:nvSpPr>
        <p:spPr>
          <a:xfrm>
            <a:off x="3254924" y="1402203"/>
            <a:ext cx="4248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Link eingeben, Verzeichnis auswählen und       mit Enter oder „Clone“ bestätigen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229B254-28AB-A35C-B51D-392012CDEB08}"/>
              </a:ext>
            </a:extLst>
          </p:cNvPr>
          <p:cNvSpPr/>
          <p:nvPr/>
        </p:nvSpPr>
        <p:spPr>
          <a:xfrm>
            <a:off x="-222847" y="6048086"/>
            <a:ext cx="12414849" cy="439948"/>
          </a:xfrm>
          <a:prstGeom prst="rect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2433208-157F-8519-8BF7-B910E00C29E3}"/>
              </a:ext>
            </a:extLst>
          </p:cNvPr>
          <p:cNvSpPr/>
          <p:nvPr/>
        </p:nvSpPr>
        <p:spPr>
          <a:xfrm>
            <a:off x="11425240" y="6014904"/>
            <a:ext cx="116681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227B4A8-9657-92C9-1C27-595540D08FD2}"/>
              </a:ext>
            </a:extLst>
          </p:cNvPr>
          <p:cNvSpPr/>
          <p:nvPr/>
        </p:nvSpPr>
        <p:spPr>
          <a:xfrm>
            <a:off x="12003657" y="6014904"/>
            <a:ext cx="188345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Picture 2" descr="Git - Logo Downloads">
            <a:extLst>
              <a:ext uri="{FF2B5EF4-FFF2-40B4-BE49-F238E27FC236}">
                <a16:creationId xmlns:a16="http://schemas.microsoft.com/office/drawing/2014/main" id="{F6CB6FC2-B635-1DAC-7493-C8AD0F8C6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1921" y="6037192"/>
            <a:ext cx="461736" cy="4617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28FD7446-A915-578B-DB7A-61E790DB4728}"/>
              </a:ext>
            </a:extLst>
          </p:cNvPr>
          <p:cNvSpPr txBox="1">
            <a:spLocks/>
          </p:cNvSpPr>
          <p:nvPr/>
        </p:nvSpPr>
        <p:spPr>
          <a:xfrm>
            <a:off x="1412577" y="148507"/>
            <a:ext cx="9144000" cy="97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latin typeface="+mn-lt"/>
              </a:rPr>
              <a:t>Repository Klonen</a:t>
            </a:r>
            <a:endParaRPr lang="de-DE" dirty="0">
              <a:latin typeface="+mn-lt"/>
            </a:endParaRPr>
          </a:p>
        </p:txBody>
      </p:sp>
      <p:cxnSp>
        <p:nvCxnSpPr>
          <p:cNvPr id="2" name="Gerader Verbinder 22">
            <a:extLst>
              <a:ext uri="{FF2B5EF4-FFF2-40B4-BE49-F238E27FC236}">
                <a16:creationId xmlns:a16="http://schemas.microsoft.com/office/drawing/2014/main" id="{7479B6C0-56A4-B287-595C-9D4B4B90865A}"/>
              </a:ext>
            </a:extLst>
          </p:cNvPr>
          <p:cNvCxnSpPr>
            <a:cxnSpLocks/>
          </p:cNvCxnSpPr>
          <p:nvPr/>
        </p:nvCxnSpPr>
        <p:spPr>
          <a:xfrm>
            <a:off x="1150716" y="1199656"/>
            <a:ext cx="0" cy="4142903"/>
          </a:xfrm>
          <a:prstGeom prst="line">
            <a:avLst/>
          </a:prstGeom>
          <a:ln w="19050">
            <a:solidFill>
              <a:srgbClr val="F05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0BAC822C-82D8-763B-A26D-1985653F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2999" y="6467054"/>
            <a:ext cx="5982047" cy="365125"/>
          </a:xfrm>
        </p:spPr>
        <p:txBody>
          <a:bodyPr/>
          <a:lstStyle/>
          <a:p>
            <a:r>
              <a:rPr lang="de-DE" dirty="0"/>
              <a:t>Erstellt von: 	Alexander Riedel, Kevin Goldmann, Oleksandr </a:t>
            </a:r>
            <a:r>
              <a:rPr lang="de-DE" dirty="0" err="1"/>
              <a:t>Cherniaiev</a:t>
            </a:r>
            <a:r>
              <a:rPr lang="de-DE" dirty="0"/>
              <a:t>, Jan Obernberger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9D2DCA2-270C-D3D7-4FEB-5E16D7046D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358" y="2500684"/>
            <a:ext cx="6809298" cy="1483969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F06A45A8-55BC-7ED3-A52C-24236402D369}"/>
              </a:ext>
            </a:extLst>
          </p:cNvPr>
          <p:cNvSpPr txBox="1">
            <a:spLocks/>
          </p:cNvSpPr>
          <p:nvPr/>
        </p:nvSpPr>
        <p:spPr>
          <a:xfrm>
            <a:off x="1239520" y="5091645"/>
            <a:ext cx="10289357" cy="97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+mn-lt"/>
              </a:rPr>
              <a:t>https://github.com/lptrm/vortrag-arbeitstechniken</a:t>
            </a:r>
          </a:p>
        </p:txBody>
      </p:sp>
    </p:spTree>
    <p:extLst>
      <p:ext uri="{BB962C8B-B14F-4D97-AF65-F5344CB8AC3E}">
        <p14:creationId xmlns:p14="http://schemas.microsoft.com/office/powerpoint/2010/main" val="52785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AD2ED41-C1D6-765B-EA65-6D72B19D48ED}"/>
              </a:ext>
            </a:extLst>
          </p:cNvPr>
          <p:cNvSpPr/>
          <p:nvPr/>
        </p:nvSpPr>
        <p:spPr>
          <a:xfrm>
            <a:off x="-222847" y="6048086"/>
            <a:ext cx="12414849" cy="439948"/>
          </a:xfrm>
          <a:prstGeom prst="rect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7B1D6C-49B8-7F46-A1EC-4055D984C4E8}"/>
              </a:ext>
            </a:extLst>
          </p:cNvPr>
          <p:cNvSpPr/>
          <p:nvPr/>
        </p:nvSpPr>
        <p:spPr>
          <a:xfrm>
            <a:off x="11425240" y="6014904"/>
            <a:ext cx="116681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EF9BB48-95CB-172C-D411-A240B4D7B245}"/>
              </a:ext>
            </a:extLst>
          </p:cNvPr>
          <p:cNvSpPr/>
          <p:nvPr/>
        </p:nvSpPr>
        <p:spPr>
          <a:xfrm>
            <a:off x="12003657" y="6014904"/>
            <a:ext cx="188345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2092869D-C028-DB12-2036-262B7585D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1921" y="6037192"/>
            <a:ext cx="461736" cy="4617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D7FA88E4-7DBF-450E-DDB0-2407D2B390D3}"/>
              </a:ext>
            </a:extLst>
          </p:cNvPr>
          <p:cNvSpPr txBox="1">
            <a:spLocks/>
          </p:cNvSpPr>
          <p:nvPr/>
        </p:nvSpPr>
        <p:spPr>
          <a:xfrm>
            <a:off x="971910" y="178235"/>
            <a:ext cx="9144000" cy="97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Key </a:t>
            </a:r>
            <a:r>
              <a:rPr kumimoji="0" lang="de-DE" sz="6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TakeAways</a:t>
            </a:r>
            <a:endParaRPr kumimoji="0" lang="de-DE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24D7196-904F-60D0-9986-5DC3D35C9D4E}"/>
              </a:ext>
            </a:extLst>
          </p:cNvPr>
          <p:cNvCxnSpPr>
            <a:cxnSpLocks/>
          </p:cNvCxnSpPr>
          <p:nvPr/>
        </p:nvCxnSpPr>
        <p:spPr>
          <a:xfrm>
            <a:off x="1150716" y="1199656"/>
            <a:ext cx="0" cy="4604800"/>
          </a:xfrm>
          <a:prstGeom prst="line">
            <a:avLst/>
          </a:prstGeom>
          <a:ln w="19050">
            <a:solidFill>
              <a:srgbClr val="F05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>
            <a:extLst>
              <a:ext uri="{FF2B5EF4-FFF2-40B4-BE49-F238E27FC236}">
                <a16:creationId xmlns:a16="http://schemas.microsoft.com/office/drawing/2014/main" id="{43694754-275A-95C5-6F06-A15DD29C55AA}"/>
              </a:ext>
            </a:extLst>
          </p:cNvPr>
          <p:cNvSpPr txBox="1">
            <a:spLocks/>
          </p:cNvSpPr>
          <p:nvPr/>
        </p:nvSpPr>
        <p:spPr>
          <a:xfrm>
            <a:off x="2017456" y="1395720"/>
            <a:ext cx="8183183" cy="44087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Legt für eure</a:t>
            </a:r>
            <a:r>
              <a:rPr kumimoji="0" lang="de-DE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 Projekte </a:t>
            </a:r>
            <a:r>
              <a:rPr kumimoji="0" lang="de-DE" sz="24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Repositories</a:t>
            </a:r>
            <a:r>
              <a:rPr kumimoji="0" lang="de-DE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 an!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ir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lvl="0">
              <a:buFontTx/>
              <a:buChar char="-"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Nutzt </a:t>
            </a:r>
            <a:r>
              <a:rPr lang="de-DE" sz="2400" dirty="0" err="1">
                <a:latin typeface="Bitter-bold"/>
              </a:rPr>
              <a:t>git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 über die IDE,</a:t>
            </a:r>
            <a:r>
              <a:rPr kumimoji="0" lang="de-DE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 um einen Einstieg zu finden!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ir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Tretet einer Programmiercommunity</a:t>
            </a:r>
            <a:r>
              <a:rPr kumimoji="0" lang="de-DE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 bei!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ir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lvl="0">
              <a:buFontTx/>
              <a:buChar char="-"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Habt Spaß am Arbeiten mit </a:t>
            </a:r>
            <a:r>
              <a:rPr lang="de-DE" sz="2400" dirty="0" err="1">
                <a:latin typeface="Bitter-bold"/>
              </a:rPr>
              <a:t>git</a:t>
            </a:r>
            <a:r>
              <a:rPr lang="de-DE" sz="2400" dirty="0">
                <a:latin typeface="Bitter-bold"/>
              </a:rPr>
              <a:t>!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ir"/>
              <a:ea typeface="+mn-ea"/>
              <a:cs typeface="+mn-cs"/>
            </a:endParaRPr>
          </a:p>
        </p:txBody>
      </p:sp>
      <p:pic>
        <p:nvPicPr>
          <p:cNvPr id="13" name="Graphic 12" descr="Brain in head with solid fill">
            <a:extLst>
              <a:ext uri="{FF2B5EF4-FFF2-40B4-BE49-F238E27FC236}">
                <a16:creationId xmlns:a16="http://schemas.microsoft.com/office/drawing/2014/main" id="{226556FC-5E5E-1228-B099-FFA4123EF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84721" y="178235"/>
            <a:ext cx="914400" cy="914400"/>
          </a:xfrm>
          <a:prstGeom prst="rect">
            <a:avLst/>
          </a:prstGeom>
        </p:spPr>
      </p:pic>
      <p:pic>
        <p:nvPicPr>
          <p:cNvPr id="15" name="Graphic 14" descr="Brain in head outline">
            <a:extLst>
              <a:ext uri="{FF2B5EF4-FFF2-40B4-BE49-F238E27FC236}">
                <a16:creationId xmlns:a16="http://schemas.microsoft.com/office/drawing/2014/main" id="{C9FBCDC9-36F3-6FA6-3EF0-866A97D250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84721" y="178235"/>
            <a:ext cx="914400" cy="9144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E16D96-A7A8-B0E4-9F3C-77BBA652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2999" y="6467054"/>
            <a:ext cx="5982047" cy="365125"/>
          </a:xfrm>
        </p:spPr>
        <p:txBody>
          <a:bodyPr/>
          <a:lstStyle/>
          <a:p>
            <a:r>
              <a:rPr lang="de-DE" dirty="0"/>
              <a:t>Erstellt von: 	Alexander Riedel, Kevin Goldmann, Oleksandr </a:t>
            </a:r>
            <a:r>
              <a:rPr lang="de-DE" dirty="0" err="1"/>
              <a:t>Cherniaiev</a:t>
            </a:r>
            <a:r>
              <a:rPr lang="de-DE" dirty="0"/>
              <a:t>, Jan Obernberger</a:t>
            </a:r>
          </a:p>
        </p:txBody>
      </p:sp>
    </p:spTree>
    <p:extLst>
      <p:ext uri="{BB962C8B-B14F-4D97-AF65-F5344CB8AC3E}">
        <p14:creationId xmlns:p14="http://schemas.microsoft.com/office/powerpoint/2010/main" val="67612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AD2ED41-C1D6-765B-EA65-6D72B19D48ED}"/>
              </a:ext>
            </a:extLst>
          </p:cNvPr>
          <p:cNvSpPr/>
          <p:nvPr/>
        </p:nvSpPr>
        <p:spPr>
          <a:xfrm>
            <a:off x="-222847" y="6048086"/>
            <a:ext cx="12414849" cy="439948"/>
          </a:xfrm>
          <a:prstGeom prst="rect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7B1D6C-49B8-7F46-A1EC-4055D984C4E8}"/>
              </a:ext>
            </a:extLst>
          </p:cNvPr>
          <p:cNvSpPr/>
          <p:nvPr/>
        </p:nvSpPr>
        <p:spPr>
          <a:xfrm>
            <a:off x="11425240" y="6014904"/>
            <a:ext cx="116681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EF9BB48-95CB-172C-D411-A240B4D7B245}"/>
              </a:ext>
            </a:extLst>
          </p:cNvPr>
          <p:cNvSpPr/>
          <p:nvPr/>
        </p:nvSpPr>
        <p:spPr>
          <a:xfrm>
            <a:off x="12003657" y="6014904"/>
            <a:ext cx="188345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2092869D-C028-DB12-2036-262B7585D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1921" y="6037192"/>
            <a:ext cx="461736" cy="4617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D7FA88E4-7DBF-450E-DDB0-2407D2B390D3}"/>
              </a:ext>
            </a:extLst>
          </p:cNvPr>
          <p:cNvSpPr txBox="1">
            <a:spLocks/>
          </p:cNvSpPr>
          <p:nvPr/>
        </p:nvSpPr>
        <p:spPr>
          <a:xfrm>
            <a:off x="971910" y="178235"/>
            <a:ext cx="9144000" cy="97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Quellen &amp; Empfehlungen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24D7196-904F-60D0-9986-5DC3D35C9D4E}"/>
              </a:ext>
            </a:extLst>
          </p:cNvPr>
          <p:cNvCxnSpPr>
            <a:cxnSpLocks/>
          </p:cNvCxnSpPr>
          <p:nvPr/>
        </p:nvCxnSpPr>
        <p:spPr>
          <a:xfrm>
            <a:off x="1150716" y="1199656"/>
            <a:ext cx="0" cy="4604800"/>
          </a:xfrm>
          <a:prstGeom prst="line">
            <a:avLst/>
          </a:prstGeom>
          <a:ln w="19050">
            <a:solidFill>
              <a:srgbClr val="F05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>
            <a:extLst>
              <a:ext uri="{FF2B5EF4-FFF2-40B4-BE49-F238E27FC236}">
                <a16:creationId xmlns:a16="http://schemas.microsoft.com/office/drawing/2014/main" id="{43694754-275A-95C5-6F06-A15DD29C55AA}"/>
              </a:ext>
            </a:extLst>
          </p:cNvPr>
          <p:cNvSpPr txBox="1">
            <a:spLocks/>
          </p:cNvSpPr>
          <p:nvPr/>
        </p:nvSpPr>
        <p:spPr>
          <a:xfrm>
            <a:off x="2017456" y="1395720"/>
            <a:ext cx="8183183" cy="440873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Git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Documentation</a:t>
            </a:r>
            <a:r>
              <a:rPr lang="de-DE" sz="2400" dirty="0">
                <a:solidFill>
                  <a:prstClr val="black"/>
                </a:solidFill>
                <a:latin typeface="Calibir"/>
              </a:rPr>
              <a:t> (</a:t>
            </a:r>
            <a:r>
              <a:rPr lang="de-DE" sz="2400" dirty="0">
                <a:solidFill>
                  <a:prstClr val="black"/>
                </a:solidFill>
                <a:latin typeface="Calibir"/>
                <a:hlinkClick r:id="rId3"/>
              </a:rPr>
              <a:t>https://git-scm.com/doc</a:t>
            </a:r>
            <a:r>
              <a:rPr lang="de-DE" sz="2400" dirty="0">
                <a:solidFill>
                  <a:prstClr val="black"/>
                </a:solidFill>
                <a:latin typeface="Calibir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ir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de-DE" sz="2400" dirty="0">
                <a:solidFill>
                  <a:prstClr val="black"/>
                </a:solidFill>
                <a:latin typeface="Calibir"/>
              </a:rPr>
              <a:t>GitHub </a:t>
            </a:r>
            <a:r>
              <a:rPr lang="de-DE" sz="2400" dirty="0" err="1">
                <a:solidFill>
                  <a:prstClr val="black"/>
                </a:solidFill>
                <a:latin typeface="Calibir"/>
              </a:rPr>
              <a:t>Documentation</a:t>
            </a:r>
            <a:r>
              <a:rPr lang="de-DE" sz="2400" dirty="0">
                <a:solidFill>
                  <a:prstClr val="black"/>
                </a:solidFill>
                <a:latin typeface="Calibir"/>
              </a:rPr>
              <a:t> (</a:t>
            </a:r>
            <a:r>
              <a:rPr lang="de-DE" sz="2400" dirty="0">
                <a:solidFill>
                  <a:prstClr val="black"/>
                </a:solidFill>
                <a:latin typeface="Calibir"/>
                <a:hlinkClick r:id="rId4"/>
              </a:rPr>
              <a:t>https://docs.github.com/en</a:t>
            </a:r>
            <a:r>
              <a:rPr lang="de-DE" sz="2400" dirty="0">
                <a:solidFill>
                  <a:prstClr val="black"/>
                </a:solidFill>
                <a:latin typeface="Calibir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ir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de-DE" sz="2400" dirty="0" err="1">
                <a:solidFill>
                  <a:prstClr val="black"/>
                </a:solidFill>
                <a:latin typeface="Calibir"/>
              </a:rPr>
              <a:t>GitLab</a:t>
            </a:r>
            <a:r>
              <a:rPr lang="de-DE" sz="2400" dirty="0">
                <a:solidFill>
                  <a:prstClr val="black"/>
                </a:solidFill>
                <a:latin typeface="Calibir"/>
              </a:rPr>
              <a:t> </a:t>
            </a:r>
            <a:r>
              <a:rPr lang="de-DE" sz="2400" dirty="0" err="1">
                <a:solidFill>
                  <a:prstClr val="black"/>
                </a:solidFill>
                <a:latin typeface="Calibir"/>
              </a:rPr>
              <a:t>Documentation</a:t>
            </a:r>
            <a:r>
              <a:rPr lang="de-DE" sz="2400" dirty="0">
                <a:solidFill>
                  <a:prstClr val="black"/>
                </a:solidFill>
                <a:latin typeface="Calibir"/>
              </a:rPr>
              <a:t> (</a:t>
            </a:r>
            <a:r>
              <a:rPr lang="de-DE" sz="2400" dirty="0">
                <a:solidFill>
                  <a:prstClr val="black"/>
                </a:solidFill>
                <a:latin typeface="Calibir"/>
                <a:hlinkClick r:id="rId5"/>
              </a:rPr>
              <a:t>https://docs.gitlab.com/</a:t>
            </a:r>
            <a:r>
              <a:rPr lang="de-DE" sz="2400" dirty="0">
                <a:solidFill>
                  <a:prstClr val="black"/>
                </a:solidFill>
                <a:latin typeface="Calibir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de-DE" sz="2400" dirty="0">
                <a:solidFill>
                  <a:prstClr val="black"/>
                </a:solidFill>
                <a:latin typeface="Calibir"/>
              </a:rPr>
              <a:t>Abb.: 	</a:t>
            </a:r>
            <a:r>
              <a:rPr lang="de-DE" sz="2400" dirty="0" err="1">
                <a:solidFill>
                  <a:prstClr val="black"/>
                </a:solidFill>
                <a:latin typeface="Calibir"/>
              </a:rPr>
              <a:t>JetBrains</a:t>
            </a:r>
            <a:r>
              <a:rPr lang="de-DE" sz="2400" dirty="0">
                <a:solidFill>
                  <a:prstClr val="black"/>
                </a:solidFill>
                <a:latin typeface="Calibir"/>
              </a:rPr>
              <a:t> Internetseite &amp; Software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de-DE" sz="2400" dirty="0">
                <a:solidFill>
                  <a:prstClr val="black"/>
                </a:solidFill>
                <a:latin typeface="Calibir"/>
              </a:rPr>
              <a:t>		(</a:t>
            </a:r>
            <a:r>
              <a:rPr lang="de-DE" sz="2400" dirty="0">
                <a:solidFill>
                  <a:prstClr val="black"/>
                </a:solidFill>
                <a:latin typeface="Calibir"/>
                <a:hlinkClick r:id="rId6"/>
              </a:rPr>
              <a:t>https://www.jetbrains.com/idea/</a:t>
            </a:r>
            <a:r>
              <a:rPr lang="de-DE" sz="2400" dirty="0">
                <a:solidFill>
                  <a:prstClr val="black"/>
                </a:solidFill>
                <a:latin typeface="Calibir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de-DE" sz="2400" dirty="0">
                <a:solidFill>
                  <a:prstClr val="black"/>
                </a:solidFill>
                <a:latin typeface="Calibir"/>
              </a:rPr>
              <a:t>	Windows 11 Software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de-DE" sz="2400" dirty="0">
                <a:solidFill>
                  <a:prstClr val="black"/>
                </a:solidFill>
                <a:latin typeface="Calibir"/>
              </a:rPr>
              <a:t>		(</a:t>
            </a:r>
            <a:r>
              <a:rPr lang="de-DE" sz="2400" dirty="0">
                <a:solidFill>
                  <a:prstClr val="black"/>
                </a:solidFill>
                <a:latin typeface="Calibir"/>
                <a:hlinkClick r:id="rId7"/>
              </a:rPr>
              <a:t>https://www.microsoft.com/</a:t>
            </a:r>
            <a:r>
              <a:rPr lang="de-DE" sz="2400" dirty="0">
                <a:solidFill>
                  <a:prstClr val="black"/>
                </a:solidFill>
                <a:latin typeface="Calibir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ir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ir"/>
              <a:ea typeface="+mn-ea"/>
              <a:cs typeface="+mn-cs"/>
            </a:endParaRPr>
          </a:p>
        </p:txBody>
      </p:sp>
      <p:pic>
        <p:nvPicPr>
          <p:cNvPr id="3" name="Graphic 2" descr="Splash1 with solid fill">
            <a:extLst>
              <a:ext uri="{FF2B5EF4-FFF2-40B4-BE49-F238E27FC236}">
                <a16:creationId xmlns:a16="http://schemas.microsoft.com/office/drawing/2014/main" id="{5B05E7F8-4FCC-0F43-6F24-0F1D4B62F9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89257" y="178235"/>
            <a:ext cx="914400" cy="914400"/>
          </a:xfrm>
          <a:prstGeom prst="rect">
            <a:avLst/>
          </a:prstGeom>
        </p:spPr>
      </p:pic>
      <p:pic>
        <p:nvPicPr>
          <p:cNvPr id="9" name="Graphic 8" descr="Splash1 outline">
            <a:extLst>
              <a:ext uri="{FF2B5EF4-FFF2-40B4-BE49-F238E27FC236}">
                <a16:creationId xmlns:a16="http://schemas.microsoft.com/office/drawing/2014/main" id="{2397D6B9-753C-065A-48CE-C1CDC22431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89257" y="178235"/>
            <a:ext cx="914400" cy="9144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21A078-0FAC-4327-A797-FE4658EC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2999" y="6467054"/>
            <a:ext cx="5982047" cy="365125"/>
          </a:xfrm>
        </p:spPr>
        <p:txBody>
          <a:bodyPr/>
          <a:lstStyle/>
          <a:p>
            <a:r>
              <a:rPr lang="de-DE" dirty="0"/>
              <a:t>Erstellt von: 	Alexander Riedel, Kevin Goldmann, Oleksandr </a:t>
            </a:r>
            <a:r>
              <a:rPr lang="de-DE" dirty="0" err="1"/>
              <a:t>Cherniaiev</a:t>
            </a:r>
            <a:r>
              <a:rPr lang="de-DE" dirty="0"/>
              <a:t>, Jan Obernberger</a:t>
            </a:r>
          </a:p>
        </p:txBody>
      </p:sp>
    </p:spTree>
    <p:extLst>
      <p:ext uri="{BB962C8B-B14F-4D97-AF65-F5344CB8AC3E}">
        <p14:creationId xmlns:p14="http://schemas.microsoft.com/office/powerpoint/2010/main" val="112480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AD2ED41-C1D6-765B-EA65-6D72B19D48ED}"/>
              </a:ext>
            </a:extLst>
          </p:cNvPr>
          <p:cNvSpPr/>
          <p:nvPr/>
        </p:nvSpPr>
        <p:spPr>
          <a:xfrm>
            <a:off x="-222847" y="6048086"/>
            <a:ext cx="12414849" cy="439948"/>
          </a:xfrm>
          <a:prstGeom prst="rect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7B1D6C-49B8-7F46-A1EC-4055D984C4E8}"/>
              </a:ext>
            </a:extLst>
          </p:cNvPr>
          <p:cNvSpPr/>
          <p:nvPr/>
        </p:nvSpPr>
        <p:spPr>
          <a:xfrm>
            <a:off x="11425240" y="6014904"/>
            <a:ext cx="116681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EF9BB48-95CB-172C-D411-A240B4D7B245}"/>
              </a:ext>
            </a:extLst>
          </p:cNvPr>
          <p:cNvSpPr/>
          <p:nvPr/>
        </p:nvSpPr>
        <p:spPr>
          <a:xfrm>
            <a:off x="12003657" y="6014904"/>
            <a:ext cx="188345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2092869D-C028-DB12-2036-262B7585D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1921" y="6037192"/>
            <a:ext cx="461736" cy="4617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D7FA88E4-7DBF-450E-DDB0-2407D2B390D3}"/>
              </a:ext>
            </a:extLst>
          </p:cNvPr>
          <p:cNvSpPr txBox="1">
            <a:spLocks/>
          </p:cNvSpPr>
          <p:nvPr/>
        </p:nvSpPr>
        <p:spPr>
          <a:xfrm>
            <a:off x="971910" y="178235"/>
            <a:ext cx="9144000" cy="97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+mn-lt"/>
              </a:rPr>
              <a:t>Agenda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24D7196-904F-60D0-9986-5DC3D35C9D4E}"/>
              </a:ext>
            </a:extLst>
          </p:cNvPr>
          <p:cNvCxnSpPr>
            <a:cxnSpLocks/>
          </p:cNvCxnSpPr>
          <p:nvPr/>
        </p:nvCxnSpPr>
        <p:spPr>
          <a:xfrm>
            <a:off x="1150716" y="1199656"/>
            <a:ext cx="0" cy="4604800"/>
          </a:xfrm>
          <a:prstGeom prst="line">
            <a:avLst/>
          </a:prstGeom>
          <a:ln w="19050">
            <a:solidFill>
              <a:srgbClr val="F05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>
            <a:extLst>
              <a:ext uri="{FF2B5EF4-FFF2-40B4-BE49-F238E27FC236}">
                <a16:creationId xmlns:a16="http://schemas.microsoft.com/office/drawing/2014/main" id="{43694754-275A-95C5-6F06-A15DD29C55AA}"/>
              </a:ext>
            </a:extLst>
          </p:cNvPr>
          <p:cNvSpPr txBox="1">
            <a:spLocks/>
          </p:cNvSpPr>
          <p:nvPr/>
        </p:nvSpPr>
        <p:spPr>
          <a:xfrm>
            <a:off x="2017456" y="1395720"/>
            <a:ext cx="8183183" cy="44087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>
                <a:latin typeface="Calibir"/>
              </a:rPr>
              <a:t>1. Hook </a:t>
            </a:r>
          </a:p>
          <a:p>
            <a:pPr marL="0" indent="0">
              <a:buNone/>
            </a:pPr>
            <a:r>
              <a:rPr lang="de-DE" sz="2400" dirty="0">
                <a:latin typeface="Calibir"/>
              </a:rPr>
              <a:t>2. Hauptteil</a:t>
            </a:r>
          </a:p>
          <a:p>
            <a:pPr lvl="1"/>
            <a:r>
              <a:rPr lang="de-DE" sz="2000" dirty="0">
                <a:latin typeface="Calibir"/>
              </a:rPr>
              <a:t>	Was ist </a:t>
            </a:r>
            <a:r>
              <a:rPr lang="de-DE" sz="2000" dirty="0" err="1">
                <a:latin typeface="Bitter-bold"/>
              </a:rPr>
              <a:t>git</a:t>
            </a:r>
            <a:r>
              <a:rPr lang="de-DE" sz="2000" dirty="0">
                <a:latin typeface="Calibir"/>
              </a:rPr>
              <a:t>?</a:t>
            </a:r>
          </a:p>
          <a:p>
            <a:pPr lvl="1"/>
            <a:r>
              <a:rPr lang="de-DE" sz="2000" dirty="0">
                <a:latin typeface="Calibir"/>
              </a:rPr>
              <a:t>	Also warum </a:t>
            </a:r>
            <a:r>
              <a:rPr lang="de-DE" sz="2000" dirty="0" err="1">
                <a:latin typeface="Bitter-bold"/>
              </a:rPr>
              <a:t>git</a:t>
            </a:r>
            <a:r>
              <a:rPr lang="de-DE" sz="2000" dirty="0">
                <a:latin typeface="Calibir"/>
              </a:rPr>
              <a:t>?</a:t>
            </a:r>
          </a:p>
          <a:p>
            <a:pPr lvl="1"/>
            <a:r>
              <a:rPr lang="de-DE" sz="2000" dirty="0">
                <a:latin typeface="Calibir"/>
              </a:rPr>
              <a:t>	Wichtige Begrifflichkeiten</a:t>
            </a:r>
          </a:p>
          <a:p>
            <a:pPr lvl="1"/>
            <a:r>
              <a:rPr lang="de-DE" sz="2000" dirty="0">
                <a:latin typeface="Calibir"/>
              </a:rPr>
              <a:t>	Einordnung in die Lernziele</a:t>
            </a:r>
          </a:p>
          <a:p>
            <a:pPr marL="0" indent="0">
              <a:buNone/>
            </a:pPr>
            <a:r>
              <a:rPr lang="de-DE" sz="2400" dirty="0">
                <a:latin typeface="Calibir"/>
              </a:rPr>
              <a:t>3. Publikumsinteraktion</a:t>
            </a:r>
          </a:p>
          <a:p>
            <a:pPr lvl="1"/>
            <a:r>
              <a:rPr lang="de-DE" sz="2000" dirty="0">
                <a:latin typeface="Calibir"/>
              </a:rPr>
              <a:t>	Remote </a:t>
            </a:r>
            <a:r>
              <a:rPr lang="de-DE" sz="2000" dirty="0" err="1">
                <a:latin typeface="Calibir"/>
              </a:rPr>
              <a:t>Repositories</a:t>
            </a:r>
            <a:endParaRPr lang="de-DE" sz="2000" dirty="0">
              <a:latin typeface="Calibir"/>
            </a:endParaRPr>
          </a:p>
          <a:p>
            <a:pPr lvl="1"/>
            <a:r>
              <a:rPr lang="de-DE" sz="2000" dirty="0">
                <a:latin typeface="Calibir"/>
              </a:rPr>
              <a:t>	Repository klonen!</a:t>
            </a:r>
          </a:p>
          <a:p>
            <a:pPr marL="0" indent="0">
              <a:buNone/>
            </a:pPr>
            <a:r>
              <a:rPr lang="de-DE" sz="2400" dirty="0">
                <a:latin typeface="Calibir"/>
              </a:rPr>
              <a:t>5. Key </a:t>
            </a:r>
            <a:r>
              <a:rPr lang="de-DE" sz="2400" dirty="0" err="1">
                <a:latin typeface="Calibir"/>
              </a:rPr>
              <a:t>TakeAways</a:t>
            </a:r>
            <a:endParaRPr lang="de-DE" sz="2400" dirty="0">
              <a:latin typeface="Calibir"/>
            </a:endParaRPr>
          </a:p>
          <a:p>
            <a:pPr marL="0" indent="0">
              <a:buNone/>
            </a:pPr>
            <a:r>
              <a:rPr lang="de-DE" sz="2400" dirty="0">
                <a:latin typeface="Calibir"/>
              </a:rPr>
              <a:t>6. Quellen</a:t>
            </a:r>
          </a:p>
        </p:txBody>
      </p:sp>
      <p:pic>
        <p:nvPicPr>
          <p:cNvPr id="3" name="Graphic 2" descr="List with solid fill">
            <a:extLst>
              <a:ext uri="{FF2B5EF4-FFF2-40B4-BE49-F238E27FC236}">
                <a16:creationId xmlns:a16="http://schemas.microsoft.com/office/drawing/2014/main" id="{04CCFEC9-E7EC-DC13-9828-C8C44B387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89257" y="178235"/>
            <a:ext cx="914400" cy="914400"/>
          </a:xfrm>
          <a:prstGeom prst="rect">
            <a:avLst/>
          </a:prstGeom>
        </p:spPr>
      </p:pic>
      <p:pic>
        <p:nvPicPr>
          <p:cNvPr id="9" name="Graphic 8" descr="List outline">
            <a:extLst>
              <a:ext uri="{FF2B5EF4-FFF2-40B4-BE49-F238E27FC236}">
                <a16:creationId xmlns:a16="http://schemas.microsoft.com/office/drawing/2014/main" id="{6153C0EE-59AF-8104-FD17-87089401E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89257" y="178235"/>
            <a:ext cx="914400" cy="9144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A1E995-FC46-8D7F-7B31-B81AB54C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2999" y="6467054"/>
            <a:ext cx="5982047" cy="365125"/>
          </a:xfrm>
        </p:spPr>
        <p:txBody>
          <a:bodyPr/>
          <a:lstStyle/>
          <a:p>
            <a:r>
              <a:rPr lang="de-DE" dirty="0"/>
              <a:t>Erstellt von: 	Alexander Riedel, Kevin Goldmann, Oleksandr </a:t>
            </a:r>
            <a:r>
              <a:rPr lang="de-DE" dirty="0" err="1"/>
              <a:t>Cherniaiev</a:t>
            </a:r>
            <a:r>
              <a:rPr lang="de-DE" dirty="0"/>
              <a:t>, Jan Obernberger</a:t>
            </a:r>
          </a:p>
        </p:txBody>
      </p:sp>
    </p:spTree>
    <p:extLst>
      <p:ext uri="{BB962C8B-B14F-4D97-AF65-F5344CB8AC3E}">
        <p14:creationId xmlns:p14="http://schemas.microsoft.com/office/powerpoint/2010/main" val="175780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AD2ED41-C1D6-765B-EA65-6D72B19D48ED}"/>
              </a:ext>
            </a:extLst>
          </p:cNvPr>
          <p:cNvSpPr/>
          <p:nvPr/>
        </p:nvSpPr>
        <p:spPr>
          <a:xfrm>
            <a:off x="-222847" y="6048086"/>
            <a:ext cx="12414849" cy="439948"/>
          </a:xfrm>
          <a:prstGeom prst="rect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7B1D6C-49B8-7F46-A1EC-4055D984C4E8}"/>
              </a:ext>
            </a:extLst>
          </p:cNvPr>
          <p:cNvSpPr/>
          <p:nvPr/>
        </p:nvSpPr>
        <p:spPr>
          <a:xfrm>
            <a:off x="11425240" y="6014904"/>
            <a:ext cx="116681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EF9BB48-95CB-172C-D411-A240B4D7B245}"/>
              </a:ext>
            </a:extLst>
          </p:cNvPr>
          <p:cNvSpPr/>
          <p:nvPr/>
        </p:nvSpPr>
        <p:spPr>
          <a:xfrm>
            <a:off x="12003657" y="6014904"/>
            <a:ext cx="188345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2092869D-C028-DB12-2036-262B7585D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1921" y="6037192"/>
            <a:ext cx="461736" cy="4617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D7FA88E4-7DBF-450E-DDB0-2407D2B390D3}"/>
              </a:ext>
            </a:extLst>
          </p:cNvPr>
          <p:cNvSpPr txBox="1">
            <a:spLocks/>
          </p:cNvSpPr>
          <p:nvPr/>
        </p:nvSpPr>
        <p:spPr>
          <a:xfrm>
            <a:off x="971910" y="178235"/>
            <a:ext cx="9144000" cy="97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Hook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24D7196-904F-60D0-9986-5DC3D35C9D4E}"/>
              </a:ext>
            </a:extLst>
          </p:cNvPr>
          <p:cNvCxnSpPr>
            <a:cxnSpLocks/>
          </p:cNvCxnSpPr>
          <p:nvPr/>
        </p:nvCxnSpPr>
        <p:spPr>
          <a:xfrm>
            <a:off x="5556706" y="1152091"/>
            <a:ext cx="0" cy="4604800"/>
          </a:xfrm>
          <a:prstGeom prst="line">
            <a:avLst/>
          </a:prstGeom>
          <a:ln w="19050">
            <a:solidFill>
              <a:srgbClr val="F05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>
            <a:extLst>
              <a:ext uri="{FF2B5EF4-FFF2-40B4-BE49-F238E27FC236}">
                <a16:creationId xmlns:a16="http://schemas.microsoft.com/office/drawing/2014/main" id="{43694754-275A-95C5-6F06-A15DD29C55AA}"/>
              </a:ext>
            </a:extLst>
          </p:cNvPr>
          <p:cNvSpPr txBox="1">
            <a:spLocks/>
          </p:cNvSpPr>
          <p:nvPr/>
        </p:nvSpPr>
        <p:spPr>
          <a:xfrm>
            <a:off x="168336" y="1295410"/>
            <a:ext cx="8183183" cy="439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ir"/>
              <a:ea typeface="+mn-ea"/>
              <a:cs typeface="+mn-cs"/>
            </a:endParaRPr>
          </a:p>
        </p:txBody>
      </p:sp>
      <p:pic>
        <p:nvPicPr>
          <p:cNvPr id="10" name="Graphic 9" descr="Fishing with solid fill">
            <a:extLst>
              <a:ext uri="{FF2B5EF4-FFF2-40B4-BE49-F238E27FC236}">
                <a16:creationId xmlns:a16="http://schemas.microsoft.com/office/drawing/2014/main" id="{2DB55B11-F196-CA25-8698-681ED663D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58640" y="189129"/>
            <a:ext cx="914400" cy="914400"/>
          </a:xfrm>
          <a:prstGeom prst="rect">
            <a:avLst/>
          </a:prstGeom>
        </p:spPr>
      </p:pic>
      <p:pic>
        <p:nvPicPr>
          <p:cNvPr id="11" name="Graphic 10" descr="Fishing outline">
            <a:extLst>
              <a:ext uri="{FF2B5EF4-FFF2-40B4-BE49-F238E27FC236}">
                <a16:creationId xmlns:a16="http://schemas.microsoft.com/office/drawing/2014/main" id="{BEB75CA5-C9CC-EF19-99A0-99D1CCC05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58640" y="178235"/>
            <a:ext cx="914400" cy="9144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B78478B-5E6B-D6F0-8681-5B0E5EEF32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295" y="2026554"/>
            <a:ext cx="4246530" cy="2804891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FE96DF4-0726-5B1A-D932-ED21E35310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1" y="2064664"/>
            <a:ext cx="3996270" cy="28352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Untertitel 2">
            <a:extLst>
              <a:ext uri="{FF2B5EF4-FFF2-40B4-BE49-F238E27FC236}">
                <a16:creationId xmlns:a16="http://schemas.microsoft.com/office/drawing/2014/main" id="{B503E560-96C7-FA75-49DB-AC0C76E221DC}"/>
              </a:ext>
            </a:extLst>
          </p:cNvPr>
          <p:cNvSpPr txBox="1">
            <a:spLocks/>
          </p:cNvSpPr>
          <p:nvPr/>
        </p:nvSpPr>
        <p:spPr>
          <a:xfrm>
            <a:off x="1168689" y="5079632"/>
            <a:ext cx="3387664" cy="4829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2400" dirty="0">
                <a:solidFill>
                  <a:prstClr val="black"/>
                </a:solidFill>
                <a:latin typeface="Calibir"/>
              </a:rPr>
              <a:t>Erste Vorlesung </a:t>
            </a:r>
            <a:r>
              <a:rPr lang="de-DE" sz="2400" dirty="0" err="1">
                <a:solidFill>
                  <a:prstClr val="black"/>
                </a:solidFill>
                <a:latin typeface="Calibir"/>
              </a:rPr>
              <a:t>iProg</a:t>
            </a: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9138C1C6-84D1-F7B0-4B0B-99814A04A8BE}"/>
              </a:ext>
            </a:extLst>
          </p:cNvPr>
          <p:cNvSpPr txBox="1">
            <a:spLocks/>
          </p:cNvSpPr>
          <p:nvPr/>
        </p:nvSpPr>
        <p:spPr>
          <a:xfrm>
            <a:off x="5883090" y="5088072"/>
            <a:ext cx="5658831" cy="8569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2400" dirty="0" err="1">
                <a:solidFill>
                  <a:prstClr val="black"/>
                </a:solidFill>
                <a:latin typeface="Calibir"/>
              </a:rPr>
              <a:t>Shogi</a:t>
            </a:r>
            <a:r>
              <a:rPr lang="de-DE" sz="2400" dirty="0">
                <a:solidFill>
                  <a:prstClr val="black"/>
                </a:solidFill>
                <a:latin typeface="Calibir"/>
              </a:rPr>
              <a:t> Repository der gelangweilten Erstis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86DFC3-ACAB-7945-33CF-F40317C9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2999" y="6467054"/>
            <a:ext cx="5982047" cy="365125"/>
          </a:xfrm>
        </p:spPr>
        <p:txBody>
          <a:bodyPr/>
          <a:lstStyle/>
          <a:p>
            <a:r>
              <a:rPr lang="de-DE" dirty="0"/>
              <a:t>Erstellt von: 	Alexander Riedel, Kevin Goldmann, Oleksandr </a:t>
            </a:r>
            <a:r>
              <a:rPr lang="de-DE" dirty="0" err="1"/>
              <a:t>Cherniaiev</a:t>
            </a:r>
            <a:r>
              <a:rPr lang="de-DE" dirty="0"/>
              <a:t>, Jan Obernberger</a:t>
            </a:r>
          </a:p>
        </p:txBody>
      </p:sp>
    </p:spTree>
    <p:extLst>
      <p:ext uri="{BB962C8B-B14F-4D97-AF65-F5344CB8AC3E}">
        <p14:creationId xmlns:p14="http://schemas.microsoft.com/office/powerpoint/2010/main" val="25542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AD2ED41-C1D6-765B-EA65-6D72B19D48ED}"/>
              </a:ext>
            </a:extLst>
          </p:cNvPr>
          <p:cNvSpPr/>
          <p:nvPr/>
        </p:nvSpPr>
        <p:spPr>
          <a:xfrm>
            <a:off x="-222847" y="6048086"/>
            <a:ext cx="12414849" cy="439948"/>
          </a:xfrm>
          <a:prstGeom prst="rect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7B1D6C-49B8-7F46-A1EC-4055D984C4E8}"/>
              </a:ext>
            </a:extLst>
          </p:cNvPr>
          <p:cNvSpPr/>
          <p:nvPr/>
        </p:nvSpPr>
        <p:spPr>
          <a:xfrm>
            <a:off x="11425240" y="6014904"/>
            <a:ext cx="116681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EF9BB48-95CB-172C-D411-A240B4D7B245}"/>
              </a:ext>
            </a:extLst>
          </p:cNvPr>
          <p:cNvSpPr/>
          <p:nvPr/>
        </p:nvSpPr>
        <p:spPr>
          <a:xfrm>
            <a:off x="12003657" y="6014904"/>
            <a:ext cx="188345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2092869D-C028-DB12-2036-262B7585D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1921" y="6037192"/>
            <a:ext cx="461736" cy="4617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D7FA88E4-7DBF-450E-DDB0-2407D2B390D3}"/>
              </a:ext>
            </a:extLst>
          </p:cNvPr>
          <p:cNvSpPr txBox="1">
            <a:spLocks/>
          </p:cNvSpPr>
          <p:nvPr/>
        </p:nvSpPr>
        <p:spPr>
          <a:xfrm>
            <a:off x="971910" y="178235"/>
            <a:ext cx="9144000" cy="97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de-DE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Was ist </a:t>
            </a:r>
            <a:r>
              <a:rPr lang="de-DE" dirty="0" err="1">
                <a:latin typeface="Bitter-bold"/>
              </a:rPr>
              <a:t>git</a:t>
            </a:r>
            <a:r>
              <a:rPr kumimoji="0" lang="de-DE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?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24D7196-904F-60D0-9986-5DC3D35C9D4E}"/>
              </a:ext>
            </a:extLst>
          </p:cNvPr>
          <p:cNvCxnSpPr>
            <a:cxnSpLocks/>
          </p:cNvCxnSpPr>
          <p:nvPr/>
        </p:nvCxnSpPr>
        <p:spPr>
          <a:xfrm>
            <a:off x="1150716" y="1199656"/>
            <a:ext cx="0" cy="4604800"/>
          </a:xfrm>
          <a:prstGeom prst="line">
            <a:avLst/>
          </a:prstGeom>
          <a:ln w="19050">
            <a:solidFill>
              <a:srgbClr val="F05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33D6D564-78E3-4AA5-5D1F-BF9405BBD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89257" y="191075"/>
            <a:ext cx="914400" cy="914400"/>
          </a:xfrm>
          <a:prstGeom prst="rect">
            <a:avLst/>
          </a:prstGeom>
        </p:spPr>
      </p:pic>
      <p:pic>
        <p:nvPicPr>
          <p:cNvPr id="8" name="Graphic 7" descr="Question mark outline">
            <a:extLst>
              <a:ext uri="{FF2B5EF4-FFF2-40B4-BE49-F238E27FC236}">
                <a16:creationId xmlns:a16="http://schemas.microsoft.com/office/drawing/2014/main" id="{86F33F36-B184-9B2B-2657-9FDFB2AC1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89257" y="178235"/>
            <a:ext cx="914400" cy="914400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1CC0641E-23C0-172E-7438-DB8517AE71F1}"/>
              </a:ext>
            </a:extLst>
          </p:cNvPr>
          <p:cNvSpPr txBox="1">
            <a:spLocks/>
          </p:cNvSpPr>
          <p:nvPr/>
        </p:nvSpPr>
        <p:spPr>
          <a:xfrm>
            <a:off x="2017456" y="1395721"/>
            <a:ext cx="8183183" cy="839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de-DE" sz="2400" dirty="0" err="1">
                <a:latin typeface="Bitter-bold"/>
              </a:rPr>
              <a:t>git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 ist das bekannteste open-source Version Control System (VCS)</a:t>
            </a: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05B3CA0-4BCF-8593-59B4-A86B2557929A}"/>
              </a:ext>
            </a:extLst>
          </p:cNvPr>
          <p:cNvSpPr txBox="1">
            <a:spLocks/>
          </p:cNvSpPr>
          <p:nvPr/>
        </p:nvSpPr>
        <p:spPr>
          <a:xfrm>
            <a:off x="2004408" y="2325436"/>
            <a:ext cx="8183183" cy="594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400" dirty="0">
                <a:solidFill>
                  <a:prstClr val="black"/>
                </a:solidFill>
                <a:latin typeface="Calibir"/>
              </a:rPr>
              <a:t>VCS werden für Teamarbeit und „</a:t>
            </a:r>
            <a:r>
              <a:rPr lang="de-DE" sz="2400" dirty="0" err="1">
                <a:solidFill>
                  <a:prstClr val="black"/>
                </a:solidFill>
                <a:latin typeface="Calibir"/>
              </a:rPr>
              <a:t>History</a:t>
            </a:r>
            <a:r>
              <a:rPr lang="de-DE" sz="2400" dirty="0">
                <a:solidFill>
                  <a:prstClr val="black"/>
                </a:solidFill>
                <a:latin typeface="Calibir"/>
              </a:rPr>
              <a:t>-Tracking“ verwendet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62517BE3-D759-5CCE-00C3-291578A99EFE}"/>
              </a:ext>
            </a:extLst>
          </p:cNvPr>
          <p:cNvSpPr txBox="1">
            <a:spLocks/>
          </p:cNvSpPr>
          <p:nvPr/>
        </p:nvSpPr>
        <p:spPr>
          <a:xfrm>
            <a:off x="2017456" y="2922922"/>
            <a:ext cx="8183183" cy="6370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de-DE" sz="2400" dirty="0">
                <a:solidFill>
                  <a:prstClr val="black"/>
                </a:solidFill>
                <a:latin typeface="Calibir"/>
              </a:rPr>
              <a:t>Zwei Arten von VCS: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CA28F30C-B39A-0500-6570-BE87C38DB8E8}"/>
              </a:ext>
            </a:extLst>
          </p:cNvPr>
          <p:cNvSpPr txBox="1">
            <a:spLocks/>
          </p:cNvSpPr>
          <p:nvPr/>
        </p:nvSpPr>
        <p:spPr>
          <a:xfrm>
            <a:off x="2017456" y="3514824"/>
            <a:ext cx="3885504" cy="439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de-DE" sz="24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ir"/>
              </a:rPr>
              <a:t>centralized</a:t>
            </a:r>
            <a:r>
              <a:rPr lang="de-DE" sz="2400" dirty="0">
                <a:solidFill>
                  <a:prstClr val="black"/>
                </a:solidFill>
                <a:latin typeface="Calibir"/>
              </a:rPr>
              <a:t> (z.B. Subversion)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368A0486-28FE-AE9D-72C1-3B6C5DB01300}"/>
              </a:ext>
            </a:extLst>
          </p:cNvPr>
          <p:cNvSpPr txBox="1">
            <a:spLocks/>
          </p:cNvSpPr>
          <p:nvPr/>
        </p:nvSpPr>
        <p:spPr>
          <a:xfrm>
            <a:off x="5736017" y="3273300"/>
            <a:ext cx="3103184" cy="7338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br>
              <a:rPr lang="de-DE" sz="2400" dirty="0">
                <a:solidFill>
                  <a:prstClr val="black"/>
                </a:solidFill>
                <a:latin typeface="Calibir"/>
              </a:rPr>
            </a:br>
            <a:r>
              <a:rPr lang="de-DE" sz="2600" dirty="0">
                <a:solidFill>
                  <a:prstClr val="black"/>
                </a:solidFill>
                <a:latin typeface="Calibir"/>
              </a:rPr>
              <a:t>&amp;  </a:t>
            </a:r>
            <a:r>
              <a:rPr lang="de-DE" sz="2600" b="1" dirty="0" err="1">
                <a:solidFill>
                  <a:srgbClr val="F05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ir"/>
              </a:rPr>
              <a:t>distributed</a:t>
            </a:r>
            <a:r>
              <a:rPr lang="de-DE" sz="2600" dirty="0">
                <a:solidFill>
                  <a:srgbClr val="F05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ir"/>
              </a:rPr>
              <a:t> </a:t>
            </a:r>
            <a:r>
              <a:rPr lang="de-DE" sz="2600" dirty="0">
                <a:solidFill>
                  <a:prstClr val="black"/>
                </a:solidFill>
                <a:latin typeface="Calibir"/>
              </a:rPr>
              <a:t>(z.B. </a:t>
            </a:r>
            <a:r>
              <a:rPr lang="de-DE" sz="2600" dirty="0" err="1">
                <a:latin typeface="Bitter-bold"/>
              </a:rPr>
              <a:t>git</a:t>
            </a:r>
            <a:r>
              <a:rPr lang="de-DE" sz="2600" dirty="0">
                <a:solidFill>
                  <a:prstClr val="black"/>
                </a:solidFill>
                <a:latin typeface="Calibir"/>
              </a:rPr>
              <a:t>)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</p:txBody>
      </p:sp>
      <p:pic>
        <p:nvPicPr>
          <p:cNvPr id="14" name="Graphic 13" descr="User with solid fill">
            <a:extLst>
              <a:ext uri="{FF2B5EF4-FFF2-40B4-BE49-F238E27FC236}">
                <a16:creationId xmlns:a16="http://schemas.microsoft.com/office/drawing/2014/main" id="{0FEE41DA-15C8-BAC2-BEF9-6BF55C5BE5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6736" y="4995537"/>
            <a:ext cx="914400" cy="914400"/>
          </a:xfrm>
          <a:prstGeom prst="rect">
            <a:avLst/>
          </a:prstGeom>
        </p:spPr>
      </p:pic>
      <p:pic>
        <p:nvPicPr>
          <p:cNvPr id="16" name="Graphic 15" descr="Sort with solid fill">
            <a:extLst>
              <a:ext uri="{FF2B5EF4-FFF2-40B4-BE49-F238E27FC236}">
                <a16:creationId xmlns:a16="http://schemas.microsoft.com/office/drawing/2014/main" id="{C2774E9D-15F7-9E5B-8413-DEE4FFE468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7457343">
            <a:off x="3769579" y="4568014"/>
            <a:ext cx="914400" cy="914400"/>
          </a:xfrm>
          <a:prstGeom prst="rect">
            <a:avLst/>
          </a:prstGeom>
        </p:spPr>
      </p:pic>
      <p:pic>
        <p:nvPicPr>
          <p:cNvPr id="18" name="Graphic 17" descr="Database with solid fill">
            <a:extLst>
              <a:ext uri="{FF2B5EF4-FFF2-40B4-BE49-F238E27FC236}">
                <a16:creationId xmlns:a16="http://schemas.microsoft.com/office/drawing/2014/main" id="{07732048-D839-1F44-6DE6-800294918F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02797" y="4145308"/>
            <a:ext cx="914400" cy="914400"/>
          </a:xfrm>
          <a:prstGeom prst="rect">
            <a:avLst/>
          </a:prstGeom>
        </p:spPr>
      </p:pic>
      <p:pic>
        <p:nvPicPr>
          <p:cNvPr id="20" name="Graphic 19" descr="User with solid fill">
            <a:extLst>
              <a:ext uri="{FF2B5EF4-FFF2-40B4-BE49-F238E27FC236}">
                <a16:creationId xmlns:a16="http://schemas.microsoft.com/office/drawing/2014/main" id="{7A023974-4C88-F510-6ED1-E352E82033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45597" y="4995537"/>
            <a:ext cx="914400" cy="914400"/>
          </a:xfrm>
          <a:prstGeom prst="rect">
            <a:avLst/>
          </a:prstGeom>
        </p:spPr>
      </p:pic>
      <p:pic>
        <p:nvPicPr>
          <p:cNvPr id="33" name="Graphic 32" descr="Sort with solid fill">
            <a:extLst>
              <a:ext uri="{FF2B5EF4-FFF2-40B4-BE49-F238E27FC236}">
                <a16:creationId xmlns:a16="http://schemas.microsoft.com/office/drawing/2014/main" id="{3DD5B838-B47A-EFC5-CE3B-27E1C70DE8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5119045">
            <a:off x="2225549" y="4655447"/>
            <a:ext cx="914400" cy="914400"/>
          </a:xfrm>
          <a:prstGeom prst="rect">
            <a:avLst/>
          </a:prstGeom>
        </p:spPr>
      </p:pic>
      <p:pic>
        <p:nvPicPr>
          <p:cNvPr id="34" name="Graphic 33" descr="Line arrow: Rotate right with solid fill">
            <a:extLst>
              <a:ext uri="{FF2B5EF4-FFF2-40B4-BE49-F238E27FC236}">
                <a16:creationId xmlns:a16="http://schemas.microsoft.com/office/drawing/2014/main" id="{A2E5C487-F5B9-2181-4B9F-2754899451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194005">
            <a:off x="9811017" y="4577227"/>
            <a:ext cx="914400" cy="914400"/>
          </a:xfrm>
          <a:prstGeom prst="rect">
            <a:avLst/>
          </a:prstGeom>
        </p:spPr>
      </p:pic>
      <p:pic>
        <p:nvPicPr>
          <p:cNvPr id="35" name="Graphic 34" descr="Line arrow: Rotate left with solid fill">
            <a:extLst>
              <a:ext uri="{FF2B5EF4-FFF2-40B4-BE49-F238E27FC236}">
                <a16:creationId xmlns:a16="http://schemas.microsoft.com/office/drawing/2014/main" id="{6ABDA043-ED28-C8EE-D18B-6AFE1C9725F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9200208">
            <a:off x="6147543" y="4633468"/>
            <a:ext cx="914400" cy="914400"/>
          </a:xfrm>
          <a:prstGeom prst="rect">
            <a:avLst/>
          </a:prstGeom>
        </p:spPr>
      </p:pic>
      <p:pic>
        <p:nvPicPr>
          <p:cNvPr id="36" name="Graphic 35" descr="Sort with solid fill">
            <a:extLst>
              <a:ext uri="{FF2B5EF4-FFF2-40B4-BE49-F238E27FC236}">
                <a16:creationId xmlns:a16="http://schemas.microsoft.com/office/drawing/2014/main" id="{68C7DAB1-397F-9532-EFFC-9D92866A64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7457343">
            <a:off x="8805405" y="4747506"/>
            <a:ext cx="914400" cy="914400"/>
          </a:xfrm>
          <a:prstGeom prst="rect">
            <a:avLst/>
          </a:prstGeom>
        </p:spPr>
      </p:pic>
      <p:pic>
        <p:nvPicPr>
          <p:cNvPr id="37" name="Graphic 36" descr="Database with solid fill">
            <a:extLst>
              <a:ext uri="{FF2B5EF4-FFF2-40B4-BE49-F238E27FC236}">
                <a16:creationId xmlns:a16="http://schemas.microsoft.com/office/drawing/2014/main" id="{D86BFAF6-1D84-1B7A-41ED-6A2EC73F08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38623" y="4324800"/>
            <a:ext cx="914400" cy="914400"/>
          </a:xfrm>
          <a:prstGeom prst="rect">
            <a:avLst/>
          </a:prstGeom>
        </p:spPr>
      </p:pic>
      <p:pic>
        <p:nvPicPr>
          <p:cNvPr id="38" name="Graphic 37" descr="Sort with solid fill">
            <a:extLst>
              <a:ext uri="{FF2B5EF4-FFF2-40B4-BE49-F238E27FC236}">
                <a16:creationId xmlns:a16="http://schemas.microsoft.com/office/drawing/2014/main" id="{7B64253D-F6DE-1F1A-DF68-4DF1736BBF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5119045">
            <a:off x="7261375" y="4834939"/>
            <a:ext cx="914400" cy="914400"/>
          </a:xfrm>
          <a:prstGeom prst="rect">
            <a:avLst/>
          </a:prstGeom>
        </p:spPr>
      </p:pic>
      <p:pic>
        <p:nvPicPr>
          <p:cNvPr id="41" name="Graphic 40" descr="Database with solid fill">
            <a:extLst>
              <a:ext uri="{FF2B5EF4-FFF2-40B4-BE49-F238E27FC236}">
                <a16:creationId xmlns:a16="http://schemas.microsoft.com/office/drawing/2014/main" id="{CC5B5D48-E7FF-0043-2393-1465EE58D76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130646" y="5377987"/>
            <a:ext cx="581823" cy="581823"/>
          </a:xfrm>
          <a:prstGeom prst="rect">
            <a:avLst/>
          </a:prstGeom>
        </p:spPr>
      </p:pic>
      <p:pic>
        <p:nvPicPr>
          <p:cNvPr id="42" name="Graphic 41" descr="Database with solid fill">
            <a:extLst>
              <a:ext uri="{FF2B5EF4-FFF2-40B4-BE49-F238E27FC236}">
                <a16:creationId xmlns:a16="http://schemas.microsoft.com/office/drawing/2014/main" id="{61F7E4F2-2A33-BE22-BE2D-5ACA0A53AF2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272530" y="5421852"/>
            <a:ext cx="581823" cy="581823"/>
          </a:xfrm>
          <a:prstGeom prst="rect">
            <a:avLst/>
          </a:prstGeom>
        </p:spPr>
      </p:pic>
      <p:cxnSp>
        <p:nvCxnSpPr>
          <p:cNvPr id="43" name="Gerader Verbinder 22">
            <a:extLst>
              <a:ext uri="{FF2B5EF4-FFF2-40B4-BE49-F238E27FC236}">
                <a16:creationId xmlns:a16="http://schemas.microsoft.com/office/drawing/2014/main" id="{1AF7A02E-E889-DF0C-1BE7-976FBA344E6B}"/>
              </a:ext>
            </a:extLst>
          </p:cNvPr>
          <p:cNvCxnSpPr>
            <a:cxnSpLocks/>
          </p:cNvCxnSpPr>
          <p:nvPr/>
        </p:nvCxnSpPr>
        <p:spPr>
          <a:xfrm>
            <a:off x="5722716" y="4431277"/>
            <a:ext cx="0" cy="1510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User with solid fill">
            <a:extLst>
              <a:ext uri="{FF2B5EF4-FFF2-40B4-BE49-F238E27FC236}">
                <a16:creationId xmlns:a16="http://schemas.microsoft.com/office/drawing/2014/main" id="{3B778301-B951-3414-777C-5542EDC14B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62562" y="5175029"/>
            <a:ext cx="914400" cy="914400"/>
          </a:xfrm>
          <a:prstGeom prst="rect">
            <a:avLst/>
          </a:prstGeom>
        </p:spPr>
      </p:pic>
      <p:pic>
        <p:nvPicPr>
          <p:cNvPr id="45" name="Graphic 44" descr="User with solid fill">
            <a:extLst>
              <a:ext uri="{FF2B5EF4-FFF2-40B4-BE49-F238E27FC236}">
                <a16:creationId xmlns:a16="http://schemas.microsoft.com/office/drawing/2014/main" id="{C1AF0AAE-C656-AB88-DC81-5D204AC7FA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81423" y="5175029"/>
            <a:ext cx="914400" cy="914400"/>
          </a:xfrm>
          <a:prstGeom prst="rect">
            <a:avLst/>
          </a:prstGeom>
        </p:spPr>
      </p:pic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F73518A3-8C9A-7CA1-4C3E-0D9CE549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2999" y="6467054"/>
            <a:ext cx="5982047" cy="365125"/>
          </a:xfrm>
        </p:spPr>
        <p:txBody>
          <a:bodyPr/>
          <a:lstStyle/>
          <a:p>
            <a:r>
              <a:rPr lang="de-DE" dirty="0"/>
              <a:t>Erstellt von: 	Alexander Riedel, Kevin Goldmann, Oleksandr </a:t>
            </a:r>
            <a:r>
              <a:rPr lang="de-DE" dirty="0" err="1"/>
              <a:t>Cherniaiev</a:t>
            </a:r>
            <a:r>
              <a:rPr lang="de-DE" dirty="0"/>
              <a:t>, Jan Obernberger</a:t>
            </a:r>
          </a:p>
        </p:txBody>
      </p:sp>
    </p:spTree>
    <p:extLst>
      <p:ext uri="{BB962C8B-B14F-4D97-AF65-F5344CB8AC3E}">
        <p14:creationId xmlns:p14="http://schemas.microsoft.com/office/powerpoint/2010/main" val="424530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AD2ED41-C1D6-765B-EA65-6D72B19D48ED}"/>
              </a:ext>
            </a:extLst>
          </p:cNvPr>
          <p:cNvSpPr/>
          <p:nvPr/>
        </p:nvSpPr>
        <p:spPr>
          <a:xfrm>
            <a:off x="-222847" y="6048086"/>
            <a:ext cx="12414849" cy="439948"/>
          </a:xfrm>
          <a:prstGeom prst="rect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7B1D6C-49B8-7F46-A1EC-4055D984C4E8}"/>
              </a:ext>
            </a:extLst>
          </p:cNvPr>
          <p:cNvSpPr/>
          <p:nvPr/>
        </p:nvSpPr>
        <p:spPr>
          <a:xfrm>
            <a:off x="11425240" y="6014904"/>
            <a:ext cx="116681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EF9BB48-95CB-172C-D411-A240B4D7B245}"/>
              </a:ext>
            </a:extLst>
          </p:cNvPr>
          <p:cNvSpPr/>
          <p:nvPr/>
        </p:nvSpPr>
        <p:spPr>
          <a:xfrm>
            <a:off x="12003657" y="6014904"/>
            <a:ext cx="188345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2092869D-C028-DB12-2036-262B7585D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1921" y="6037192"/>
            <a:ext cx="461736" cy="4617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D7FA88E4-7DBF-450E-DDB0-2407D2B390D3}"/>
              </a:ext>
            </a:extLst>
          </p:cNvPr>
          <p:cNvSpPr txBox="1">
            <a:spLocks/>
          </p:cNvSpPr>
          <p:nvPr/>
        </p:nvSpPr>
        <p:spPr>
          <a:xfrm>
            <a:off x="971910" y="178235"/>
            <a:ext cx="9144000" cy="97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de-DE" dirty="0">
                <a:solidFill>
                  <a:prstClr val="black"/>
                </a:solidFill>
                <a:latin typeface="Calibri" panose="020F0502020204030204"/>
              </a:rPr>
              <a:t>Wieso also </a:t>
            </a:r>
            <a:r>
              <a:rPr lang="de-DE" dirty="0" err="1">
                <a:latin typeface="Bitter-bold"/>
              </a:rPr>
              <a:t>git</a:t>
            </a:r>
            <a:r>
              <a:rPr kumimoji="0" lang="de-DE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?</a:t>
            </a:r>
            <a:r>
              <a:rPr lang="de-DE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kumimoji="0" lang="de-DE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24D7196-904F-60D0-9986-5DC3D35C9D4E}"/>
              </a:ext>
            </a:extLst>
          </p:cNvPr>
          <p:cNvCxnSpPr>
            <a:cxnSpLocks/>
          </p:cNvCxnSpPr>
          <p:nvPr/>
        </p:nvCxnSpPr>
        <p:spPr>
          <a:xfrm>
            <a:off x="1150716" y="1199656"/>
            <a:ext cx="0" cy="4604800"/>
          </a:xfrm>
          <a:prstGeom prst="line">
            <a:avLst/>
          </a:prstGeom>
          <a:ln w="19050">
            <a:solidFill>
              <a:srgbClr val="F05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>
            <a:extLst>
              <a:ext uri="{FF2B5EF4-FFF2-40B4-BE49-F238E27FC236}">
                <a16:creationId xmlns:a16="http://schemas.microsoft.com/office/drawing/2014/main" id="{43694754-275A-95C5-6F06-A15DD29C55AA}"/>
              </a:ext>
            </a:extLst>
          </p:cNvPr>
          <p:cNvSpPr txBox="1">
            <a:spLocks/>
          </p:cNvSpPr>
          <p:nvPr/>
        </p:nvSpPr>
        <p:spPr>
          <a:xfrm>
            <a:off x="2004408" y="1384826"/>
            <a:ext cx="8183183" cy="44087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400" dirty="0">
                <a:solidFill>
                  <a:prstClr val="black"/>
                </a:solidFill>
                <a:latin typeface="Calibir"/>
              </a:rPr>
              <a:t>Kostenlos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Open-source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ir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400" dirty="0">
                <a:solidFill>
                  <a:prstClr val="black"/>
                </a:solidFill>
                <a:latin typeface="Calibir"/>
              </a:rPr>
              <a:t>Kein Single Point </a:t>
            </a:r>
            <a:r>
              <a:rPr lang="de-DE" sz="2400" dirty="0" err="1">
                <a:solidFill>
                  <a:prstClr val="black"/>
                </a:solidFill>
                <a:latin typeface="Calibir"/>
              </a:rPr>
              <a:t>of</a:t>
            </a:r>
            <a:r>
              <a:rPr lang="de-DE" sz="2400" dirty="0">
                <a:solidFill>
                  <a:prstClr val="black"/>
                </a:solidFill>
                <a:latin typeface="Calibir"/>
              </a:rPr>
              <a:t> </a:t>
            </a:r>
            <a:r>
              <a:rPr lang="de-DE" sz="2400" dirty="0" err="1">
                <a:solidFill>
                  <a:prstClr val="black"/>
                </a:solidFill>
                <a:latin typeface="Calibir"/>
              </a:rPr>
              <a:t>Failure</a:t>
            </a: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400" dirty="0">
                <a:solidFill>
                  <a:prstClr val="black"/>
                </a:solidFill>
                <a:latin typeface="Calibir"/>
              </a:rPr>
              <a:t>Im vergleich zu anderen VCS sehr schnell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400" dirty="0">
                <a:solidFill>
                  <a:prstClr val="black"/>
                </a:solidFill>
                <a:latin typeface="Calibir"/>
              </a:rPr>
              <a:t>Am weitesten verbreitet 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ir"/>
              <a:ea typeface="+mn-ea"/>
              <a:cs typeface="+mn-cs"/>
            </a:endParaRPr>
          </a:p>
        </p:txBody>
      </p: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EA7FCA6B-17C1-89E8-EC9B-DF7163217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89257" y="191075"/>
            <a:ext cx="914400" cy="914400"/>
          </a:xfrm>
          <a:prstGeom prst="rect">
            <a:avLst/>
          </a:prstGeom>
        </p:spPr>
      </p:pic>
      <p:pic>
        <p:nvPicPr>
          <p:cNvPr id="3" name="Graphic 2" descr="Question mark outline">
            <a:extLst>
              <a:ext uri="{FF2B5EF4-FFF2-40B4-BE49-F238E27FC236}">
                <a16:creationId xmlns:a16="http://schemas.microsoft.com/office/drawing/2014/main" id="{7EC73C7F-5EC9-40BE-2FF7-9ADD081EA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89257" y="178235"/>
            <a:ext cx="914400" cy="914400"/>
          </a:xfrm>
          <a:prstGeom prst="rect">
            <a:avLst/>
          </a:prstGeom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0097131-032B-CA12-E228-EB0177BD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2999" y="6467054"/>
            <a:ext cx="5982047" cy="365125"/>
          </a:xfrm>
        </p:spPr>
        <p:txBody>
          <a:bodyPr/>
          <a:lstStyle/>
          <a:p>
            <a:r>
              <a:rPr lang="de-DE" dirty="0"/>
              <a:t>Erstellt von: 	Alexander Riedel, Kevin Goldmann, Oleksandr </a:t>
            </a:r>
            <a:r>
              <a:rPr lang="de-DE" dirty="0" err="1"/>
              <a:t>Cherniaiev</a:t>
            </a:r>
            <a:r>
              <a:rPr lang="de-DE" dirty="0"/>
              <a:t>, Jan Obernberger</a:t>
            </a:r>
          </a:p>
        </p:txBody>
      </p:sp>
    </p:spTree>
    <p:extLst>
      <p:ext uri="{BB962C8B-B14F-4D97-AF65-F5344CB8AC3E}">
        <p14:creationId xmlns:p14="http://schemas.microsoft.com/office/powerpoint/2010/main" val="68155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AD2ED41-C1D6-765B-EA65-6D72B19D48ED}"/>
              </a:ext>
            </a:extLst>
          </p:cNvPr>
          <p:cNvSpPr/>
          <p:nvPr/>
        </p:nvSpPr>
        <p:spPr>
          <a:xfrm>
            <a:off x="-222847" y="6048086"/>
            <a:ext cx="12414849" cy="439948"/>
          </a:xfrm>
          <a:prstGeom prst="rect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7B1D6C-49B8-7F46-A1EC-4055D984C4E8}"/>
              </a:ext>
            </a:extLst>
          </p:cNvPr>
          <p:cNvSpPr/>
          <p:nvPr/>
        </p:nvSpPr>
        <p:spPr>
          <a:xfrm>
            <a:off x="11425240" y="6014904"/>
            <a:ext cx="116681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EF9BB48-95CB-172C-D411-A240B4D7B245}"/>
              </a:ext>
            </a:extLst>
          </p:cNvPr>
          <p:cNvSpPr/>
          <p:nvPr/>
        </p:nvSpPr>
        <p:spPr>
          <a:xfrm>
            <a:off x="12003657" y="6014904"/>
            <a:ext cx="188345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2092869D-C028-DB12-2036-262B7585D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1921" y="6037192"/>
            <a:ext cx="461736" cy="4617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D7FA88E4-7DBF-450E-DDB0-2407D2B390D3}"/>
              </a:ext>
            </a:extLst>
          </p:cNvPr>
          <p:cNvSpPr txBox="1">
            <a:spLocks/>
          </p:cNvSpPr>
          <p:nvPr/>
        </p:nvSpPr>
        <p:spPr>
          <a:xfrm>
            <a:off x="971910" y="178235"/>
            <a:ext cx="9144000" cy="97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Wichtige Begrifflichkeiten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24D7196-904F-60D0-9986-5DC3D35C9D4E}"/>
              </a:ext>
            </a:extLst>
          </p:cNvPr>
          <p:cNvCxnSpPr>
            <a:cxnSpLocks/>
          </p:cNvCxnSpPr>
          <p:nvPr/>
        </p:nvCxnSpPr>
        <p:spPr>
          <a:xfrm>
            <a:off x="1150716" y="1199656"/>
            <a:ext cx="0" cy="4604800"/>
          </a:xfrm>
          <a:prstGeom prst="line">
            <a:avLst/>
          </a:prstGeom>
          <a:ln w="19050">
            <a:solidFill>
              <a:srgbClr val="F05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>
            <a:extLst>
              <a:ext uri="{FF2B5EF4-FFF2-40B4-BE49-F238E27FC236}">
                <a16:creationId xmlns:a16="http://schemas.microsoft.com/office/drawing/2014/main" id="{43694754-275A-95C5-6F06-A15DD29C55AA}"/>
              </a:ext>
            </a:extLst>
          </p:cNvPr>
          <p:cNvSpPr txBox="1">
            <a:spLocks/>
          </p:cNvSpPr>
          <p:nvPr/>
        </p:nvSpPr>
        <p:spPr>
          <a:xfrm>
            <a:off x="2004408" y="1395721"/>
            <a:ext cx="8183183" cy="44087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400" b="1" dirty="0">
                <a:solidFill>
                  <a:prstClr val="black"/>
                </a:solidFill>
                <a:latin typeface="Calibir"/>
              </a:rPr>
              <a:t>Repo (= Repository):</a:t>
            </a:r>
            <a:br>
              <a:rPr lang="de-DE" sz="2400" dirty="0">
                <a:solidFill>
                  <a:prstClr val="black"/>
                </a:solidFill>
                <a:latin typeface="Calibir"/>
              </a:rPr>
            </a:br>
            <a:r>
              <a:rPr lang="de-DE" sz="2400" dirty="0">
                <a:solidFill>
                  <a:prstClr val="black"/>
                </a:solidFill>
                <a:latin typeface="Calibir"/>
              </a:rPr>
              <a:t>spezielle Art von Datenbank</a:t>
            </a:r>
          </a:p>
          <a:p>
            <a:r>
              <a:rPr lang="de-DE" sz="2400" b="1" dirty="0" err="1">
                <a:solidFill>
                  <a:prstClr val="black"/>
                </a:solidFill>
                <a:latin typeface="Calibir"/>
              </a:rPr>
              <a:t>git</a:t>
            </a:r>
            <a:r>
              <a:rPr lang="de-DE" sz="2400" b="1" dirty="0">
                <a:solidFill>
                  <a:prstClr val="black"/>
                </a:solidFill>
                <a:latin typeface="Calibir"/>
              </a:rPr>
              <a:t> </a:t>
            </a:r>
            <a:r>
              <a:rPr lang="de-DE" sz="2400" b="1" dirty="0" err="1">
                <a:solidFill>
                  <a:prstClr val="black"/>
                </a:solidFill>
                <a:latin typeface="Calibir"/>
              </a:rPr>
              <a:t>clone</a:t>
            </a:r>
            <a:r>
              <a:rPr lang="de-DE" sz="2400" b="1" dirty="0">
                <a:solidFill>
                  <a:prstClr val="black"/>
                </a:solidFill>
                <a:latin typeface="Calibir"/>
              </a:rPr>
              <a:t>:</a:t>
            </a:r>
            <a:br>
              <a:rPr lang="de-DE" sz="2400" b="1" dirty="0">
                <a:solidFill>
                  <a:prstClr val="black"/>
                </a:solidFill>
                <a:latin typeface="Calibir"/>
              </a:rPr>
            </a:b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Eine Arbeitskopie des Codes aus dem Repo auf die</a:t>
            </a:r>
            <a:r>
              <a:rPr lang="de-DE" sz="2400" dirty="0">
                <a:solidFill>
                  <a:prstClr val="black"/>
                </a:solidFill>
                <a:latin typeface="Calibir"/>
              </a:rPr>
              <a:t>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eigene</a:t>
            </a:r>
            <a:r>
              <a:rPr lang="de-DE" sz="2400" dirty="0">
                <a:solidFill>
                  <a:prstClr val="black"/>
                </a:solidFill>
                <a:latin typeface="Calibir"/>
              </a:rPr>
              <a:t>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Maschine bringen, die auch deren Historie beinhaltet</a:t>
            </a:r>
          </a:p>
          <a:p>
            <a:r>
              <a:rPr lang="de-DE" sz="2400" b="1" dirty="0" err="1">
                <a:solidFill>
                  <a:prstClr val="black"/>
                </a:solidFill>
                <a:latin typeface="Calibir"/>
              </a:rPr>
              <a:t>git</a:t>
            </a:r>
            <a:r>
              <a:rPr lang="de-DE" sz="2400" b="1" dirty="0">
                <a:solidFill>
                  <a:prstClr val="black"/>
                </a:solidFill>
                <a:latin typeface="Calibir"/>
              </a:rPr>
              <a:t> </a:t>
            </a:r>
            <a:r>
              <a:rPr lang="de-DE" sz="2400" b="1" dirty="0" err="1">
                <a:solidFill>
                  <a:prstClr val="black"/>
                </a:solidFill>
                <a:latin typeface="Calibir"/>
              </a:rPr>
              <a:t>commit</a:t>
            </a:r>
            <a:r>
              <a:rPr lang="de-DE" sz="2400" b="1" dirty="0">
                <a:solidFill>
                  <a:prstClr val="black"/>
                </a:solidFill>
                <a:latin typeface="Calibir"/>
              </a:rPr>
              <a:t>:</a:t>
            </a:r>
            <a:br>
              <a:rPr lang="de-DE" sz="2400" b="1" dirty="0">
                <a:solidFill>
                  <a:prstClr val="black"/>
                </a:solidFill>
                <a:latin typeface="Calibir"/>
              </a:rPr>
            </a:br>
            <a:r>
              <a:rPr lang="de-DE" sz="2400" dirty="0">
                <a:solidFill>
                  <a:prstClr val="black"/>
                </a:solidFill>
                <a:latin typeface="Calibir"/>
              </a:rPr>
              <a:t>Änderungen werden quasi hochgeladen, das Repo aber nicht aktualisiert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400" b="1" dirty="0" err="1">
                <a:solidFill>
                  <a:prstClr val="black"/>
                </a:solidFill>
                <a:latin typeface="Calibir"/>
              </a:rPr>
              <a:t>git</a:t>
            </a:r>
            <a:r>
              <a:rPr lang="de-DE" sz="2400" b="1" dirty="0">
                <a:solidFill>
                  <a:prstClr val="black"/>
                </a:solidFill>
                <a:latin typeface="Calibir"/>
              </a:rPr>
              <a:t> push:</a:t>
            </a:r>
            <a:br>
              <a:rPr lang="de-DE" sz="2400" dirty="0">
                <a:solidFill>
                  <a:prstClr val="black"/>
                </a:solidFill>
                <a:latin typeface="Calibir"/>
              </a:rPr>
            </a:b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Änderungen, die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committed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 wurden, werden in das Repo aufgenommen</a:t>
            </a:r>
          </a:p>
        </p:txBody>
      </p:sp>
      <p:pic>
        <p:nvPicPr>
          <p:cNvPr id="8" name="Graphic 7" descr="Closed quotation mark with solid fill">
            <a:extLst>
              <a:ext uri="{FF2B5EF4-FFF2-40B4-BE49-F238E27FC236}">
                <a16:creationId xmlns:a16="http://schemas.microsoft.com/office/drawing/2014/main" id="{7EAE0A62-0E43-3A1D-D24E-C4DD33EC8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89257" y="207549"/>
            <a:ext cx="914400" cy="914400"/>
          </a:xfrm>
          <a:prstGeom prst="rect">
            <a:avLst/>
          </a:prstGeom>
        </p:spPr>
      </p:pic>
      <p:pic>
        <p:nvPicPr>
          <p:cNvPr id="11" name="Graphic 10" descr="Closed quotation mark outline">
            <a:extLst>
              <a:ext uri="{FF2B5EF4-FFF2-40B4-BE49-F238E27FC236}">
                <a16:creationId xmlns:a16="http://schemas.microsoft.com/office/drawing/2014/main" id="{7FE8CC20-660A-A30C-4EEE-A97910DCF8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89257" y="178235"/>
            <a:ext cx="914400" cy="9144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992E30-0E4D-F085-3649-4BBF3482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2999" y="6467054"/>
            <a:ext cx="5982047" cy="365125"/>
          </a:xfrm>
        </p:spPr>
        <p:txBody>
          <a:bodyPr/>
          <a:lstStyle/>
          <a:p>
            <a:r>
              <a:rPr lang="de-DE" dirty="0"/>
              <a:t>Erstellt von: 	Alexander Riedel, Kevin Goldmann, Oleksandr </a:t>
            </a:r>
            <a:r>
              <a:rPr lang="de-DE" dirty="0" err="1"/>
              <a:t>Cherniaiev</a:t>
            </a:r>
            <a:r>
              <a:rPr lang="de-DE" dirty="0"/>
              <a:t>, Jan Obernberger</a:t>
            </a:r>
          </a:p>
        </p:txBody>
      </p:sp>
    </p:spTree>
    <p:extLst>
      <p:ext uri="{BB962C8B-B14F-4D97-AF65-F5344CB8AC3E}">
        <p14:creationId xmlns:p14="http://schemas.microsoft.com/office/powerpoint/2010/main" val="90367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AD2ED41-C1D6-765B-EA65-6D72B19D48ED}"/>
              </a:ext>
            </a:extLst>
          </p:cNvPr>
          <p:cNvSpPr/>
          <p:nvPr/>
        </p:nvSpPr>
        <p:spPr>
          <a:xfrm>
            <a:off x="-222847" y="6048086"/>
            <a:ext cx="12414849" cy="439948"/>
          </a:xfrm>
          <a:prstGeom prst="rect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7B1D6C-49B8-7F46-A1EC-4055D984C4E8}"/>
              </a:ext>
            </a:extLst>
          </p:cNvPr>
          <p:cNvSpPr/>
          <p:nvPr/>
        </p:nvSpPr>
        <p:spPr>
          <a:xfrm>
            <a:off x="11425240" y="6014904"/>
            <a:ext cx="116681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EF9BB48-95CB-172C-D411-A240B4D7B245}"/>
              </a:ext>
            </a:extLst>
          </p:cNvPr>
          <p:cNvSpPr/>
          <p:nvPr/>
        </p:nvSpPr>
        <p:spPr>
          <a:xfrm>
            <a:off x="12003657" y="6014904"/>
            <a:ext cx="188345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2092869D-C028-DB12-2036-262B7585D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1921" y="6037192"/>
            <a:ext cx="461736" cy="4617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D7FA88E4-7DBF-450E-DDB0-2407D2B390D3}"/>
              </a:ext>
            </a:extLst>
          </p:cNvPr>
          <p:cNvSpPr txBox="1">
            <a:spLocks/>
          </p:cNvSpPr>
          <p:nvPr/>
        </p:nvSpPr>
        <p:spPr>
          <a:xfrm>
            <a:off x="971910" y="178235"/>
            <a:ext cx="9144000" cy="97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Lernziele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24D7196-904F-60D0-9986-5DC3D35C9D4E}"/>
              </a:ext>
            </a:extLst>
          </p:cNvPr>
          <p:cNvCxnSpPr>
            <a:cxnSpLocks/>
          </p:cNvCxnSpPr>
          <p:nvPr/>
        </p:nvCxnSpPr>
        <p:spPr>
          <a:xfrm>
            <a:off x="1150716" y="1199656"/>
            <a:ext cx="0" cy="4604800"/>
          </a:xfrm>
          <a:prstGeom prst="line">
            <a:avLst/>
          </a:prstGeom>
          <a:ln w="19050">
            <a:solidFill>
              <a:srgbClr val="F05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>
            <a:extLst>
              <a:ext uri="{FF2B5EF4-FFF2-40B4-BE49-F238E27FC236}">
                <a16:creationId xmlns:a16="http://schemas.microsoft.com/office/drawing/2014/main" id="{43694754-275A-95C5-6F06-A15DD29C55AA}"/>
              </a:ext>
            </a:extLst>
          </p:cNvPr>
          <p:cNvSpPr txBox="1">
            <a:spLocks/>
          </p:cNvSpPr>
          <p:nvPr/>
        </p:nvSpPr>
        <p:spPr>
          <a:xfrm>
            <a:off x="2017456" y="1395720"/>
            <a:ext cx="8183183" cy="44087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Heranführung an das Arbeiten mit VCS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lvl="0"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Implementierung von </a:t>
            </a:r>
            <a:r>
              <a:rPr lang="de-DE" sz="2400" dirty="0" err="1">
                <a:latin typeface="Bitter-bold"/>
              </a:rPr>
              <a:t>git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 in IDEs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lvl="0"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Basiswissen über </a:t>
            </a:r>
            <a:r>
              <a:rPr lang="de-DE" sz="2400" dirty="0" err="1">
                <a:latin typeface="Bitter-bold"/>
              </a:rPr>
              <a:t>git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 vermitteln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lvl="0"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Spaß am Arbeiten mit </a:t>
            </a:r>
            <a:r>
              <a:rPr lang="de-DE" sz="2400" dirty="0" err="1">
                <a:latin typeface="Bitter-bold"/>
              </a:rPr>
              <a:t>git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 :)</a:t>
            </a:r>
          </a:p>
        </p:txBody>
      </p:sp>
      <p:pic>
        <p:nvPicPr>
          <p:cNvPr id="8" name="Graphic 7" descr="Bullseye with solid fill">
            <a:extLst>
              <a:ext uri="{FF2B5EF4-FFF2-40B4-BE49-F238E27FC236}">
                <a16:creationId xmlns:a16="http://schemas.microsoft.com/office/drawing/2014/main" id="{E046037A-6380-90C6-A7B0-27CD87B29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89257" y="178235"/>
            <a:ext cx="914400" cy="914400"/>
          </a:xfrm>
          <a:prstGeom prst="rect">
            <a:avLst/>
          </a:prstGeom>
        </p:spPr>
      </p:pic>
      <p:pic>
        <p:nvPicPr>
          <p:cNvPr id="11" name="Graphic 10" descr="Bullseye outline">
            <a:extLst>
              <a:ext uri="{FF2B5EF4-FFF2-40B4-BE49-F238E27FC236}">
                <a16:creationId xmlns:a16="http://schemas.microsoft.com/office/drawing/2014/main" id="{3DBAEC90-DC57-58E3-71BB-6BC8888D86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89257" y="178235"/>
            <a:ext cx="914400" cy="9144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392A65-EF1D-FBD1-C1BF-FD0C48F1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2999" y="6467054"/>
            <a:ext cx="5982047" cy="365125"/>
          </a:xfrm>
        </p:spPr>
        <p:txBody>
          <a:bodyPr/>
          <a:lstStyle/>
          <a:p>
            <a:r>
              <a:rPr lang="de-DE" dirty="0"/>
              <a:t>Erstellt von: 	Alexander Riedel, Kevin Goldmann, Oleksandr </a:t>
            </a:r>
            <a:r>
              <a:rPr lang="de-DE" dirty="0" err="1"/>
              <a:t>Cherniaiev</a:t>
            </a:r>
            <a:r>
              <a:rPr lang="de-DE" dirty="0"/>
              <a:t>, Jan Obernberger</a:t>
            </a:r>
          </a:p>
        </p:txBody>
      </p:sp>
    </p:spTree>
    <p:extLst>
      <p:ext uri="{BB962C8B-B14F-4D97-AF65-F5344CB8AC3E}">
        <p14:creationId xmlns:p14="http://schemas.microsoft.com/office/powerpoint/2010/main" val="89671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AD2ED41-C1D6-765B-EA65-6D72B19D48ED}"/>
              </a:ext>
            </a:extLst>
          </p:cNvPr>
          <p:cNvSpPr/>
          <p:nvPr/>
        </p:nvSpPr>
        <p:spPr>
          <a:xfrm>
            <a:off x="-222847" y="6048086"/>
            <a:ext cx="12414849" cy="439948"/>
          </a:xfrm>
          <a:prstGeom prst="rect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7B1D6C-49B8-7F46-A1EC-4055D984C4E8}"/>
              </a:ext>
            </a:extLst>
          </p:cNvPr>
          <p:cNvSpPr/>
          <p:nvPr/>
        </p:nvSpPr>
        <p:spPr>
          <a:xfrm>
            <a:off x="11425240" y="6014904"/>
            <a:ext cx="116681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EF9BB48-95CB-172C-D411-A240B4D7B245}"/>
              </a:ext>
            </a:extLst>
          </p:cNvPr>
          <p:cNvSpPr/>
          <p:nvPr/>
        </p:nvSpPr>
        <p:spPr>
          <a:xfrm>
            <a:off x="12003657" y="6014904"/>
            <a:ext cx="188345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2092869D-C028-DB12-2036-262B7585D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1921" y="6037192"/>
            <a:ext cx="461736" cy="46173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Grafik 18" descr="Cloudcomputing mit einfarbiger Füllung">
            <a:extLst>
              <a:ext uri="{FF2B5EF4-FFF2-40B4-BE49-F238E27FC236}">
                <a16:creationId xmlns:a16="http://schemas.microsoft.com/office/drawing/2014/main" id="{AE696F64-B8B8-0C2D-1850-4FB55599A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83427" y="276046"/>
            <a:ext cx="914400" cy="914400"/>
          </a:xfrm>
          <a:prstGeom prst="rect">
            <a:avLst/>
          </a:prstGeom>
        </p:spPr>
      </p:pic>
      <p:pic>
        <p:nvPicPr>
          <p:cNvPr id="17" name="Grafik 16" descr="Cloudcomputing Silhouette">
            <a:extLst>
              <a:ext uri="{FF2B5EF4-FFF2-40B4-BE49-F238E27FC236}">
                <a16:creationId xmlns:a16="http://schemas.microsoft.com/office/drawing/2014/main" id="{A2CFD574-BD0C-2C51-A1D7-EFAA4FB4C0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83427" y="285256"/>
            <a:ext cx="914400" cy="914400"/>
          </a:xfrm>
          <a:prstGeom prst="rect">
            <a:avLst/>
          </a:prstGeom>
        </p:spPr>
      </p:pic>
      <p:pic>
        <p:nvPicPr>
          <p:cNvPr id="1026" name="Picture 2" descr="GitHub Logo, symbol, meaning, history, PNG, brand">
            <a:extLst>
              <a:ext uri="{FF2B5EF4-FFF2-40B4-BE49-F238E27FC236}">
                <a16:creationId xmlns:a16="http://schemas.microsoft.com/office/drawing/2014/main" id="{2607A258-F181-7726-B98C-8BC5EA1C7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42" y="1290578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lab Logo and symbol, meaning, history, PNG, brand">
            <a:extLst>
              <a:ext uri="{FF2B5EF4-FFF2-40B4-BE49-F238E27FC236}">
                <a16:creationId xmlns:a16="http://schemas.microsoft.com/office/drawing/2014/main" id="{C1A3E178-C3F7-D093-2409-E7A486B62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990" y="1290577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D7FA88E4-7DBF-450E-DDB0-2407D2B390D3}"/>
              </a:ext>
            </a:extLst>
          </p:cNvPr>
          <p:cNvSpPr txBox="1">
            <a:spLocks/>
          </p:cNvSpPr>
          <p:nvPr/>
        </p:nvSpPr>
        <p:spPr>
          <a:xfrm>
            <a:off x="971910" y="178235"/>
            <a:ext cx="9144000" cy="97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+mn-lt"/>
              </a:rPr>
              <a:t>Hosted</a:t>
            </a:r>
            <a:r>
              <a:rPr lang="de-DE" dirty="0">
                <a:latin typeface="+mn-lt"/>
              </a:rPr>
              <a:t> &amp; Remote </a:t>
            </a:r>
            <a:r>
              <a:rPr lang="de-DE" dirty="0" err="1">
                <a:latin typeface="+mn-lt"/>
              </a:rPr>
              <a:t>Repositories</a:t>
            </a:r>
            <a:endParaRPr lang="de-DE" dirty="0">
              <a:latin typeface="+mn-lt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24D7196-904F-60D0-9986-5DC3D35C9D4E}"/>
              </a:ext>
            </a:extLst>
          </p:cNvPr>
          <p:cNvCxnSpPr>
            <a:cxnSpLocks/>
          </p:cNvCxnSpPr>
          <p:nvPr/>
        </p:nvCxnSpPr>
        <p:spPr>
          <a:xfrm>
            <a:off x="5946236" y="1152091"/>
            <a:ext cx="0" cy="4604800"/>
          </a:xfrm>
          <a:prstGeom prst="line">
            <a:avLst/>
          </a:prstGeom>
          <a:ln w="19050">
            <a:solidFill>
              <a:srgbClr val="F05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>
            <a:extLst>
              <a:ext uri="{FF2B5EF4-FFF2-40B4-BE49-F238E27FC236}">
                <a16:creationId xmlns:a16="http://schemas.microsoft.com/office/drawing/2014/main" id="{43694754-275A-95C5-6F06-A15DD29C55AA}"/>
              </a:ext>
            </a:extLst>
          </p:cNvPr>
          <p:cNvSpPr txBox="1">
            <a:spLocks/>
          </p:cNvSpPr>
          <p:nvPr/>
        </p:nvSpPr>
        <p:spPr>
          <a:xfrm>
            <a:off x="188346" y="3191498"/>
            <a:ext cx="5569546" cy="217413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>
                <a:latin typeface="Calibir"/>
              </a:rPr>
              <a:t>Wird von Microsoft betrieben</a:t>
            </a:r>
          </a:p>
          <a:p>
            <a:endParaRPr lang="de-DE" sz="2400" dirty="0">
              <a:latin typeface="Calibir"/>
            </a:endParaRPr>
          </a:p>
          <a:p>
            <a:r>
              <a:rPr lang="de-DE" sz="2400" dirty="0">
                <a:latin typeface="Calibir"/>
              </a:rPr>
              <a:t>Mehr Nutzer („Communityaspekt“)</a:t>
            </a:r>
          </a:p>
          <a:p>
            <a:endParaRPr lang="de-DE" sz="2400" dirty="0">
              <a:latin typeface="Calibir"/>
            </a:endParaRPr>
          </a:p>
          <a:p>
            <a:r>
              <a:rPr lang="de-DE" sz="2400" dirty="0">
                <a:latin typeface="Calibir"/>
              </a:rPr>
              <a:t>Hohe Performance</a:t>
            </a:r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4CE147E2-F0DF-9312-6B5E-68B730F0AF0D}"/>
              </a:ext>
            </a:extLst>
          </p:cNvPr>
          <p:cNvSpPr txBox="1">
            <a:spLocks/>
          </p:cNvSpPr>
          <p:nvPr/>
        </p:nvSpPr>
        <p:spPr>
          <a:xfrm>
            <a:off x="6295967" y="3191497"/>
            <a:ext cx="5569546" cy="23759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>
                <a:latin typeface="Calibir"/>
              </a:rPr>
              <a:t>Open Source, von </a:t>
            </a:r>
            <a:r>
              <a:rPr lang="de-DE" sz="2400" dirty="0" err="1">
                <a:latin typeface="Calibir"/>
              </a:rPr>
              <a:t>GitLab</a:t>
            </a:r>
            <a:r>
              <a:rPr lang="de-DE" sz="2400" dirty="0">
                <a:latin typeface="Calibir"/>
              </a:rPr>
              <a:t> </a:t>
            </a:r>
            <a:r>
              <a:rPr lang="de-DE" sz="2400" dirty="0" err="1">
                <a:latin typeface="Calibir"/>
              </a:rPr>
              <a:t>inc.</a:t>
            </a:r>
            <a:r>
              <a:rPr lang="de-DE" sz="2400" dirty="0">
                <a:latin typeface="Calibir"/>
              </a:rPr>
              <a:t> betrieben</a:t>
            </a:r>
          </a:p>
          <a:p>
            <a:endParaRPr lang="de-DE" sz="2400" dirty="0">
              <a:latin typeface="Calibir"/>
            </a:endParaRPr>
          </a:p>
          <a:p>
            <a:r>
              <a:rPr lang="de-DE" sz="2400" dirty="0">
                <a:latin typeface="Calibir"/>
              </a:rPr>
              <a:t>Weniger Einschränkungen</a:t>
            </a:r>
          </a:p>
          <a:p>
            <a:endParaRPr lang="de-DE" sz="2400" dirty="0">
              <a:latin typeface="Calibir"/>
            </a:endParaRPr>
          </a:p>
          <a:p>
            <a:r>
              <a:rPr lang="de-DE" sz="2400" dirty="0">
                <a:latin typeface="Calibir"/>
              </a:rPr>
              <a:t>Skalierbarkeit und </a:t>
            </a:r>
            <a:r>
              <a:rPr lang="de-DE" sz="2400" dirty="0" err="1">
                <a:latin typeface="Calibir"/>
              </a:rPr>
              <a:t>DevOps</a:t>
            </a:r>
            <a:r>
              <a:rPr lang="de-DE" sz="2400" dirty="0">
                <a:latin typeface="Calibir"/>
              </a:rPr>
              <a:t> sind nativ eingebettet</a:t>
            </a:r>
          </a:p>
          <a:p>
            <a:pPr marL="0" indent="0">
              <a:buNone/>
            </a:pPr>
            <a:endParaRPr lang="de-DE" sz="2400" dirty="0">
              <a:latin typeface="Calibir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26951A3E-75EE-C201-E620-10A777E6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2999" y="6467054"/>
            <a:ext cx="5982047" cy="365125"/>
          </a:xfrm>
        </p:spPr>
        <p:txBody>
          <a:bodyPr/>
          <a:lstStyle/>
          <a:p>
            <a:r>
              <a:rPr lang="de-DE" dirty="0"/>
              <a:t>Erstellt von: 	Alexander Riedel, Kevin Goldmann, Oleksandr </a:t>
            </a:r>
            <a:r>
              <a:rPr lang="de-DE" dirty="0" err="1"/>
              <a:t>Cherniaiev</a:t>
            </a:r>
            <a:r>
              <a:rPr lang="de-DE" dirty="0"/>
              <a:t>, Jan Obernberger</a:t>
            </a:r>
          </a:p>
        </p:txBody>
      </p:sp>
    </p:spTree>
    <p:extLst>
      <p:ext uri="{BB962C8B-B14F-4D97-AF65-F5344CB8AC3E}">
        <p14:creationId xmlns:p14="http://schemas.microsoft.com/office/powerpoint/2010/main" val="355905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66B60-0C36-609A-2173-17389D2AD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577" y="148507"/>
            <a:ext cx="9144000" cy="973856"/>
          </a:xfrm>
        </p:spPr>
        <p:txBody>
          <a:bodyPr/>
          <a:lstStyle/>
          <a:p>
            <a:r>
              <a:rPr lang="de-DE" dirty="0">
                <a:latin typeface="+mn-lt"/>
              </a:rPr>
              <a:t>Repository Klonen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973E11-57F1-9D0C-B048-AEC918F6E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577" y="1365993"/>
            <a:ext cx="9144000" cy="304943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Einfaches Einrichten und Nutzen von </a:t>
            </a:r>
            <a:r>
              <a:rPr lang="de-DE" dirty="0" err="1">
                <a:latin typeface="Bitter-bold"/>
              </a:rPr>
              <a:t>git</a:t>
            </a:r>
            <a:r>
              <a:rPr lang="de-DE" dirty="0"/>
              <a:t> dank Integration in IDEs oder Kommandozeile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Lokales Repository wird von IDE eingerichtet und über eine Referenz mit dem Remote Repository Verknüpft.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Es werden autarke Arbeitskopien erstellt (= unabhängig von Origin)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  <a:p>
            <a:pPr algn="l"/>
            <a:endParaRPr lang="de-DE" dirty="0">
              <a:latin typeface="Bitter-bold"/>
            </a:endParaRPr>
          </a:p>
        </p:txBody>
      </p:sp>
      <p:pic>
        <p:nvPicPr>
          <p:cNvPr id="9" name="Grafik 8" descr="Kundenbewertung mit einfarbiger Füllung">
            <a:extLst>
              <a:ext uri="{FF2B5EF4-FFF2-40B4-BE49-F238E27FC236}">
                <a16:creationId xmlns:a16="http://schemas.microsoft.com/office/drawing/2014/main" id="{FC33DC99-A532-7644-EA3D-593534FA1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8387" y="207963"/>
            <a:ext cx="914400" cy="914400"/>
          </a:xfrm>
          <a:prstGeom prst="rect">
            <a:avLst/>
          </a:prstGeom>
        </p:spPr>
      </p:pic>
      <p:pic>
        <p:nvPicPr>
          <p:cNvPr id="11" name="Grafik 10" descr="Kundenbewertung Silhouette">
            <a:extLst>
              <a:ext uri="{FF2B5EF4-FFF2-40B4-BE49-F238E27FC236}">
                <a16:creationId xmlns:a16="http://schemas.microsoft.com/office/drawing/2014/main" id="{25EACE73-540E-CB89-1145-0D89C888D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8387" y="207963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A7C7E701-95D3-6DDB-BD9F-30C47A815DA5}"/>
              </a:ext>
            </a:extLst>
          </p:cNvPr>
          <p:cNvSpPr/>
          <p:nvPr/>
        </p:nvSpPr>
        <p:spPr>
          <a:xfrm>
            <a:off x="-222847" y="6048086"/>
            <a:ext cx="12414849" cy="439948"/>
          </a:xfrm>
          <a:prstGeom prst="rect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9D9F7B0-63B2-EF97-7A0F-AED3B3A16BC8}"/>
              </a:ext>
            </a:extLst>
          </p:cNvPr>
          <p:cNvSpPr/>
          <p:nvPr/>
        </p:nvSpPr>
        <p:spPr>
          <a:xfrm>
            <a:off x="11425240" y="6014904"/>
            <a:ext cx="116681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B8A6A0A-3F7E-5BF3-E612-E302D73364D4}"/>
              </a:ext>
            </a:extLst>
          </p:cNvPr>
          <p:cNvSpPr/>
          <p:nvPr/>
        </p:nvSpPr>
        <p:spPr>
          <a:xfrm>
            <a:off x="12003657" y="6014904"/>
            <a:ext cx="188345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Picture 2" descr="Git - Logo Downloads">
            <a:extLst>
              <a:ext uri="{FF2B5EF4-FFF2-40B4-BE49-F238E27FC236}">
                <a16:creationId xmlns:a16="http://schemas.microsoft.com/office/drawing/2014/main" id="{21F03E2F-7DC1-4F5B-E1F6-914272EB4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1921" y="6037192"/>
            <a:ext cx="461736" cy="461736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4" name="Gerader Verbinder 22">
            <a:extLst>
              <a:ext uri="{FF2B5EF4-FFF2-40B4-BE49-F238E27FC236}">
                <a16:creationId xmlns:a16="http://schemas.microsoft.com/office/drawing/2014/main" id="{E5CA22EA-95FC-5788-38D4-7986A8953EDE}"/>
              </a:ext>
            </a:extLst>
          </p:cNvPr>
          <p:cNvCxnSpPr>
            <a:cxnSpLocks/>
          </p:cNvCxnSpPr>
          <p:nvPr/>
        </p:nvCxnSpPr>
        <p:spPr>
          <a:xfrm>
            <a:off x="1150716" y="1199656"/>
            <a:ext cx="0" cy="4604800"/>
          </a:xfrm>
          <a:prstGeom prst="line">
            <a:avLst/>
          </a:prstGeom>
          <a:ln w="19050">
            <a:solidFill>
              <a:srgbClr val="F05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665BE49D-D617-9867-AABA-047758AB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2999" y="6467054"/>
            <a:ext cx="5982047" cy="365125"/>
          </a:xfrm>
        </p:spPr>
        <p:txBody>
          <a:bodyPr/>
          <a:lstStyle/>
          <a:p>
            <a:r>
              <a:rPr lang="de-DE" dirty="0"/>
              <a:t>Erstellt von: 	Alexander Riedel, Kevin Goldmann, Oleksandr </a:t>
            </a:r>
            <a:r>
              <a:rPr lang="de-DE" dirty="0" err="1"/>
              <a:t>Cherniaiev</a:t>
            </a:r>
            <a:r>
              <a:rPr lang="de-DE" dirty="0"/>
              <a:t>, Jan Obernberger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F5E064-4619-42A1-A44C-8DAED673CC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122363"/>
            <a:ext cx="70104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0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A4711FE4DBA7F42AC10855C0EC823F6" ma:contentTypeVersion="2" ma:contentTypeDescription="Ein neues Dokument erstellen." ma:contentTypeScope="" ma:versionID="b86441bdc6bb94cbc6024740e227252d">
  <xsd:schema xmlns:xsd="http://www.w3.org/2001/XMLSchema" xmlns:xs="http://www.w3.org/2001/XMLSchema" xmlns:p="http://schemas.microsoft.com/office/2006/metadata/properties" xmlns:ns3="92a4af09-fbbf-4289-95b4-bb2b0335cefa" targetNamespace="http://schemas.microsoft.com/office/2006/metadata/properties" ma:root="true" ma:fieldsID="3725a8d75a1ff6a500b08517b892bdd4" ns3:_="">
    <xsd:import namespace="92a4af09-fbbf-4289-95b4-bb2b0335ce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4af09-fbbf-4289-95b4-bb2b0335ce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1065B6-2D52-4946-BBB7-39F131B046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97C097-9625-41DB-942D-0C58909B21D3}">
  <ds:schemaRefs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92a4af09-fbbf-4289-95b4-bb2b0335cef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917B945-9CB6-43DE-BDD5-E8FE343CFD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a4af09-fbbf-4289-95b4-bb2b0335ce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</Words>
  <Application>Microsoft Office PowerPoint</Application>
  <PresentationFormat>Breitbild</PresentationFormat>
  <Paragraphs>116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Bitter-bold</vt:lpstr>
      <vt:lpstr>Calibir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Repository Klonen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Obernberger</dc:creator>
  <cp:lastModifiedBy>Jan Obernberger</cp:lastModifiedBy>
  <cp:revision>24</cp:revision>
  <cp:lastPrinted>2022-11-23T20:27:13Z</cp:lastPrinted>
  <dcterms:created xsi:type="dcterms:W3CDTF">2022-11-21T15:35:53Z</dcterms:created>
  <dcterms:modified xsi:type="dcterms:W3CDTF">2022-11-28T16:00:58Z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0x0101005A4711FE4DBA7F42AC10855C0EC823F6</vt:lpwstr>
  </property>
</Properties>
</file>