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0" r:id="rId4"/>
    <p:sldId id="261" r:id="rId5"/>
    <p:sldId id="258" r:id="rId6"/>
    <p:sldId id="262"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CE0F5D-446C-4DE4-B030-9938DEDEC370}" v="201" dt="2021-02-08T23:01:59.646"/>
    <p1510:client id="{A4E72D0F-64BD-F822-C6E4-08C421F67ECF}" v="699" dt="2021-02-09T02:50:00.145"/>
    <p1510:client id="{AB867D70-290D-44FA-BA87-3057AB78E7DD}" v="1861" dt="2021-02-09T18:18:17.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2/9/2021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942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2/9/2021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388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2/9/2021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02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2/9/2021</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124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2/9/2021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858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2/9/2021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721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2/9/2021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084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2/9/2021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933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2/9/2021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775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2/9/2021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144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2/9/2021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1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2/9/2021</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3276635"/>
      </p:ext>
    </p:extLst>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23E51E25-A1AA-4D44-9267-0EBCE78CE013}"/>
              </a:ext>
            </a:extLst>
          </p:cNvPr>
          <p:cNvPicPr>
            <a:picLocks noChangeAspect="1"/>
          </p:cNvPicPr>
          <p:nvPr/>
        </p:nvPicPr>
        <p:blipFill rotWithShape="1">
          <a:blip r:embed="rId3">
            <a:alphaModFix amt="70000"/>
          </a:blip>
          <a:srcRect r="6" b="6266"/>
          <a:stretch/>
        </p:blipFill>
        <p:spPr>
          <a:xfrm>
            <a:off x="20" y="10"/>
            <a:ext cx="12188932" cy="6856614"/>
          </a:xfrm>
          <a:prstGeom prst="rect">
            <a:avLst/>
          </a:prstGeom>
        </p:spPr>
      </p:pic>
      <p:sp>
        <p:nvSpPr>
          <p:cNvPr id="2" name="Title 1"/>
          <p:cNvSpPr>
            <a:spLocks noGrp="1"/>
          </p:cNvSpPr>
          <p:nvPr>
            <p:ph type="ctrTitle"/>
          </p:nvPr>
        </p:nvSpPr>
        <p:spPr>
          <a:xfrm>
            <a:off x="838200" y="740211"/>
            <a:ext cx="7530685" cy="3163864"/>
          </a:xfrm>
        </p:spPr>
        <p:txBody>
          <a:bodyPr>
            <a:normAutofit/>
          </a:bodyPr>
          <a:lstStyle/>
          <a:p>
            <a:pPr algn="l"/>
            <a:r>
              <a:rPr lang="en-US" sz="5200">
                <a:solidFill>
                  <a:srgbClr val="FFFFFF"/>
                </a:solidFill>
                <a:cs typeface="Calibri Light"/>
              </a:rPr>
              <a:t>The Shazamazons!</a:t>
            </a:r>
          </a:p>
        </p:txBody>
      </p:sp>
      <p:sp>
        <p:nvSpPr>
          <p:cNvPr id="3" name="Subtitle 2"/>
          <p:cNvSpPr>
            <a:spLocks noGrp="1"/>
          </p:cNvSpPr>
          <p:nvPr>
            <p:ph type="subTitle" idx="1"/>
          </p:nvPr>
        </p:nvSpPr>
        <p:spPr>
          <a:xfrm>
            <a:off x="838200" y="4074515"/>
            <a:ext cx="7583133" cy="1279124"/>
          </a:xfrm>
        </p:spPr>
        <p:txBody>
          <a:bodyPr vert="horz" lIns="91440" tIns="45720" rIns="91440" bIns="45720" rtlCol="0">
            <a:normAutofit/>
          </a:bodyPr>
          <a:lstStyle/>
          <a:p>
            <a:pPr algn="l">
              <a:lnSpc>
                <a:spcPct val="100000"/>
              </a:lnSpc>
            </a:pPr>
            <a:r>
              <a:rPr lang="en-US">
                <a:solidFill>
                  <a:srgbClr val="FFFFFF"/>
                </a:solidFill>
                <a:cs typeface="Calibri"/>
              </a:rPr>
              <a:t>Digital Game Design II</a:t>
            </a:r>
          </a:p>
          <a:p>
            <a:pPr algn="l">
              <a:lnSpc>
                <a:spcPct val="100000"/>
              </a:lnSpc>
            </a:pPr>
            <a:r>
              <a:rPr lang="en-US">
                <a:solidFill>
                  <a:srgbClr val="FFFFFF"/>
                </a:solidFill>
                <a:cs typeface="Calibri"/>
              </a:rPr>
              <a:t>IMGD 3900</a:t>
            </a:r>
          </a:p>
          <a:p>
            <a:pPr algn="l">
              <a:lnSpc>
                <a:spcPct val="100000"/>
              </a:lnSpc>
            </a:pPr>
            <a:r>
              <a:rPr lang="en-US">
                <a:solidFill>
                  <a:srgbClr val="FFFFFF"/>
                </a:solidFill>
                <a:cs typeface="Calibri"/>
              </a:rPr>
              <a:t>Linda Puzey and Anne Higgins</a:t>
            </a:r>
          </a:p>
        </p:txBody>
      </p:sp>
      <p:pic>
        <p:nvPicPr>
          <p:cNvPr id="4" name="Picture 4" descr="A picture containing case&#10;&#10;Description automatically generated">
            <a:extLst>
              <a:ext uri="{FF2B5EF4-FFF2-40B4-BE49-F238E27FC236}">
                <a16:creationId xmlns:a16="http://schemas.microsoft.com/office/drawing/2014/main" id="{CA39F6D3-091F-4828-B664-1E606AAE0F98}"/>
              </a:ext>
            </a:extLst>
          </p:cNvPr>
          <p:cNvPicPr>
            <a:picLocks noChangeAspect="1"/>
          </p:cNvPicPr>
          <p:nvPr/>
        </p:nvPicPr>
        <p:blipFill>
          <a:blip r:embed="rId4"/>
          <a:stretch>
            <a:fillRect/>
          </a:stretch>
        </p:blipFill>
        <p:spPr>
          <a:xfrm>
            <a:off x="5767137" y="106279"/>
            <a:ext cx="6884068" cy="342699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70CC703-5B8C-4C3C-AAA1-7196A822CED9}"/>
              </a:ext>
            </a:extLst>
          </p:cNvPr>
          <p:cNvSpPr>
            <a:spLocks noGrp="1"/>
          </p:cNvSpPr>
          <p:nvPr>
            <p:ph type="title"/>
          </p:nvPr>
        </p:nvSpPr>
        <p:spPr>
          <a:xfrm>
            <a:off x="6553200" y="586992"/>
            <a:ext cx="4953000" cy="1664573"/>
          </a:xfrm>
        </p:spPr>
        <p:txBody>
          <a:bodyPr>
            <a:normAutofit/>
          </a:bodyPr>
          <a:lstStyle/>
          <a:p>
            <a:r>
              <a:rPr lang="en-US">
                <a:solidFill>
                  <a:schemeClr val="tx2"/>
                </a:solidFill>
              </a:rPr>
              <a:t>Experience Goals</a:t>
            </a:r>
          </a:p>
        </p:txBody>
      </p:sp>
      <p:pic>
        <p:nvPicPr>
          <p:cNvPr id="4" name="Picture 4">
            <a:extLst>
              <a:ext uri="{FF2B5EF4-FFF2-40B4-BE49-F238E27FC236}">
                <a16:creationId xmlns:a16="http://schemas.microsoft.com/office/drawing/2014/main" id="{8FFE1D8E-5168-425A-A804-F37BDCFF162C}"/>
              </a:ext>
            </a:extLst>
          </p:cNvPr>
          <p:cNvPicPr>
            <a:picLocks noChangeAspect="1"/>
          </p:cNvPicPr>
          <p:nvPr/>
        </p:nvPicPr>
        <p:blipFill>
          <a:blip r:embed="rId3"/>
          <a:stretch>
            <a:fillRect/>
          </a:stretch>
        </p:blipFill>
        <p:spPr>
          <a:xfrm>
            <a:off x="606552" y="2314694"/>
            <a:ext cx="4724400" cy="2314956"/>
          </a:xfrm>
          <a:prstGeom prst="rect">
            <a:avLst/>
          </a:prstGeom>
        </p:spPr>
      </p:pic>
      <p:sp>
        <p:nvSpPr>
          <p:cNvPr id="3" name="Content Placeholder 2">
            <a:extLst>
              <a:ext uri="{FF2B5EF4-FFF2-40B4-BE49-F238E27FC236}">
                <a16:creationId xmlns:a16="http://schemas.microsoft.com/office/drawing/2014/main" id="{8D9D5987-E805-4BCA-ACF0-4F7F1BF73D1B}"/>
              </a:ext>
            </a:extLst>
          </p:cNvPr>
          <p:cNvSpPr>
            <a:spLocks noGrp="1"/>
          </p:cNvSpPr>
          <p:nvPr>
            <p:ph idx="1"/>
          </p:nvPr>
        </p:nvSpPr>
        <p:spPr>
          <a:xfrm>
            <a:off x="6553200" y="2411653"/>
            <a:ext cx="4952681" cy="3728613"/>
          </a:xfrm>
        </p:spPr>
        <p:txBody>
          <a:bodyPr vert="horz" lIns="91440" tIns="45720" rIns="91440" bIns="45720" rtlCol="0">
            <a:normAutofit/>
          </a:bodyPr>
          <a:lstStyle/>
          <a:p>
            <a:r>
              <a:rPr lang="en-US" sz="1800">
                <a:solidFill>
                  <a:schemeClr val="tx2"/>
                </a:solidFill>
              </a:rPr>
              <a:t>The experience goal for our modded game was to maximize the number of clicks during a game.</a:t>
            </a:r>
          </a:p>
          <a:p>
            <a:pPr marL="0" indent="0">
              <a:buNone/>
            </a:pPr>
            <a:endParaRPr lang="en-US" sz="1800">
              <a:solidFill>
                <a:schemeClr val="tx2"/>
              </a:solidFill>
            </a:endParaRPr>
          </a:p>
        </p:txBody>
      </p:sp>
    </p:spTree>
    <p:extLst>
      <p:ext uri="{BB962C8B-B14F-4D97-AF65-F5344CB8AC3E}">
        <p14:creationId xmlns:p14="http://schemas.microsoft.com/office/powerpoint/2010/main" val="313014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70CC703-5B8C-4C3C-AAA1-7196A822CED9}"/>
              </a:ext>
            </a:extLst>
          </p:cNvPr>
          <p:cNvSpPr>
            <a:spLocks noGrp="1"/>
          </p:cNvSpPr>
          <p:nvPr>
            <p:ph type="title"/>
          </p:nvPr>
        </p:nvSpPr>
        <p:spPr>
          <a:xfrm>
            <a:off x="6553200" y="586992"/>
            <a:ext cx="4953000" cy="1664573"/>
          </a:xfrm>
        </p:spPr>
        <p:txBody>
          <a:bodyPr>
            <a:normAutofit/>
          </a:bodyPr>
          <a:lstStyle/>
          <a:p>
            <a:r>
              <a:rPr lang="en-US">
                <a:solidFill>
                  <a:schemeClr val="tx2"/>
                </a:solidFill>
              </a:rPr>
              <a:t>Strategy</a:t>
            </a:r>
          </a:p>
        </p:txBody>
      </p:sp>
      <p:pic>
        <p:nvPicPr>
          <p:cNvPr id="4" name="Picture 4" descr="Logo, company name&#10;&#10;Description automatically generated">
            <a:extLst>
              <a:ext uri="{FF2B5EF4-FFF2-40B4-BE49-F238E27FC236}">
                <a16:creationId xmlns:a16="http://schemas.microsoft.com/office/drawing/2014/main" id="{992D04E0-9924-4651-B428-963A9099ECCF}"/>
              </a:ext>
            </a:extLst>
          </p:cNvPr>
          <p:cNvPicPr>
            <a:picLocks noChangeAspect="1"/>
          </p:cNvPicPr>
          <p:nvPr/>
        </p:nvPicPr>
        <p:blipFill>
          <a:blip r:embed="rId3"/>
          <a:stretch>
            <a:fillRect/>
          </a:stretch>
        </p:blipFill>
        <p:spPr>
          <a:xfrm>
            <a:off x="606552" y="2054852"/>
            <a:ext cx="4724400" cy="2834639"/>
          </a:xfrm>
          <a:prstGeom prst="rect">
            <a:avLst/>
          </a:prstGeom>
        </p:spPr>
      </p:pic>
      <p:sp>
        <p:nvSpPr>
          <p:cNvPr id="3" name="Content Placeholder 2">
            <a:extLst>
              <a:ext uri="{FF2B5EF4-FFF2-40B4-BE49-F238E27FC236}">
                <a16:creationId xmlns:a16="http://schemas.microsoft.com/office/drawing/2014/main" id="{8D9D5987-E805-4BCA-ACF0-4F7F1BF73D1B}"/>
              </a:ext>
            </a:extLst>
          </p:cNvPr>
          <p:cNvSpPr>
            <a:spLocks noGrp="1"/>
          </p:cNvSpPr>
          <p:nvPr>
            <p:ph idx="1"/>
          </p:nvPr>
        </p:nvSpPr>
        <p:spPr>
          <a:xfrm>
            <a:off x="6553200" y="2411653"/>
            <a:ext cx="4952681" cy="3728613"/>
          </a:xfrm>
        </p:spPr>
        <p:txBody>
          <a:bodyPr vert="horz" lIns="91440" tIns="45720" rIns="91440" bIns="45720" rtlCol="0">
            <a:normAutofit/>
          </a:bodyPr>
          <a:lstStyle/>
          <a:p>
            <a:pPr marL="0" indent="0">
              <a:buNone/>
            </a:pPr>
            <a:endParaRPr lang="en-US" sz="1800">
              <a:solidFill>
                <a:schemeClr val="tx2"/>
              </a:solidFill>
            </a:endParaRPr>
          </a:p>
          <a:p>
            <a:r>
              <a:rPr lang="en-US" sz="1800">
                <a:solidFill>
                  <a:schemeClr val="tx2"/>
                </a:solidFill>
              </a:rPr>
              <a:t>Our hypothesis is that people will click more when because they are panicked </a:t>
            </a:r>
          </a:p>
          <a:p>
            <a:r>
              <a:rPr lang="en-US" sz="1800">
                <a:solidFill>
                  <a:schemeClr val="tx2"/>
                </a:solidFill>
              </a:rPr>
              <a:t>Timed things always make people panic</a:t>
            </a:r>
          </a:p>
          <a:p>
            <a:endParaRPr lang="en-US" sz="1800">
              <a:solidFill>
                <a:schemeClr val="tx2"/>
              </a:solidFill>
            </a:endParaRPr>
          </a:p>
          <a:p>
            <a:pPr marL="0" indent="0">
              <a:buNone/>
            </a:pPr>
            <a:endParaRPr lang="en-US" sz="1800">
              <a:solidFill>
                <a:schemeClr val="tx2"/>
              </a:solidFill>
            </a:endParaRPr>
          </a:p>
        </p:txBody>
      </p:sp>
    </p:spTree>
    <p:extLst>
      <p:ext uri="{BB962C8B-B14F-4D97-AF65-F5344CB8AC3E}">
        <p14:creationId xmlns:p14="http://schemas.microsoft.com/office/powerpoint/2010/main" val="424504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0CC703-5B8C-4C3C-AAA1-7196A822CED9}"/>
              </a:ext>
            </a:extLst>
          </p:cNvPr>
          <p:cNvSpPr>
            <a:spLocks noGrp="1"/>
          </p:cNvSpPr>
          <p:nvPr>
            <p:ph type="title"/>
          </p:nvPr>
        </p:nvSpPr>
        <p:spPr>
          <a:xfrm>
            <a:off x="838200" y="381000"/>
            <a:ext cx="10003218" cy="1600124"/>
          </a:xfrm>
        </p:spPr>
        <p:txBody>
          <a:bodyPr>
            <a:normAutofit/>
          </a:bodyPr>
          <a:lstStyle/>
          <a:p>
            <a:r>
              <a:rPr lang="en-US"/>
              <a:t>How we did it?</a:t>
            </a:r>
          </a:p>
        </p:txBody>
      </p:sp>
      <p:sp>
        <p:nvSpPr>
          <p:cNvPr id="3" name="Content Placeholder 2">
            <a:extLst>
              <a:ext uri="{FF2B5EF4-FFF2-40B4-BE49-F238E27FC236}">
                <a16:creationId xmlns:a16="http://schemas.microsoft.com/office/drawing/2014/main" id="{8D9D5987-E805-4BCA-ACF0-4F7F1BF73D1B}"/>
              </a:ext>
            </a:extLst>
          </p:cNvPr>
          <p:cNvSpPr>
            <a:spLocks noGrp="1"/>
          </p:cNvSpPr>
          <p:nvPr>
            <p:ph idx="1"/>
          </p:nvPr>
        </p:nvSpPr>
        <p:spPr>
          <a:xfrm>
            <a:off x="838200" y="2514600"/>
            <a:ext cx="4876800" cy="3783586"/>
          </a:xfrm>
        </p:spPr>
        <p:txBody>
          <a:bodyPr vert="horz" lIns="91440" tIns="45720" rIns="91440" bIns="45720" rtlCol="0" anchor="ctr">
            <a:normAutofit/>
          </a:bodyPr>
          <a:lstStyle/>
          <a:p>
            <a:endParaRPr lang="en-US" sz="1800">
              <a:solidFill>
                <a:schemeClr val="tx2"/>
              </a:solidFill>
              <a:ea typeface="+mn-lt"/>
              <a:cs typeface="+mn-lt"/>
            </a:endParaRPr>
          </a:p>
          <a:p>
            <a:endParaRPr lang="en-US" sz="1800">
              <a:solidFill>
                <a:schemeClr val="tx2"/>
              </a:solidFill>
              <a:ea typeface="+mn-lt"/>
              <a:cs typeface="+mn-lt"/>
            </a:endParaRPr>
          </a:p>
          <a:p>
            <a:endParaRPr lang="en-US" sz="1800">
              <a:solidFill>
                <a:schemeClr val="tx2"/>
              </a:solidFill>
            </a:endParaRPr>
          </a:p>
          <a:p>
            <a:r>
              <a:rPr lang="en-US" sz="1800">
                <a:solidFill>
                  <a:schemeClr val="tx2"/>
                </a:solidFill>
                <a:ea typeface="+mn-lt"/>
                <a:cs typeface="+mn-lt"/>
              </a:rPr>
              <a:t>We decided to add a timer to maximize the number of clicks</a:t>
            </a:r>
            <a:endParaRPr lang="en-US" sz="1800">
              <a:solidFill>
                <a:schemeClr val="tx2"/>
              </a:solidFill>
            </a:endParaRPr>
          </a:p>
          <a:p>
            <a:r>
              <a:rPr lang="en-US" sz="1800">
                <a:solidFill>
                  <a:schemeClr val="tx2"/>
                </a:solidFill>
                <a:ea typeface="+mn-lt"/>
                <a:cs typeface="+mn-lt"/>
              </a:rPr>
              <a:t>We will also move the gold so they can't take the same route as the pre-test</a:t>
            </a:r>
            <a:endParaRPr lang="en-US" sz="1800">
              <a:solidFill>
                <a:schemeClr val="tx2"/>
              </a:solidFill>
            </a:endParaRPr>
          </a:p>
          <a:p>
            <a:pPr lvl="1"/>
            <a:r>
              <a:rPr lang="en-US" sz="1800">
                <a:solidFill>
                  <a:schemeClr val="tx2"/>
                </a:solidFill>
              </a:rPr>
              <a:t>Thus making them be more panicked</a:t>
            </a:r>
          </a:p>
          <a:p>
            <a:endParaRPr lang="en-US" sz="1800">
              <a:solidFill>
                <a:schemeClr val="tx2"/>
              </a:solidFill>
            </a:endParaRPr>
          </a:p>
          <a:p>
            <a:pPr marL="0" indent="0">
              <a:buNone/>
            </a:pPr>
            <a:endParaRPr lang="en-US" sz="1800">
              <a:solidFill>
                <a:schemeClr val="tx2"/>
              </a:solidFill>
            </a:endParaRPr>
          </a:p>
        </p:txBody>
      </p:sp>
      <p:pic>
        <p:nvPicPr>
          <p:cNvPr id="4" name="Picture 4" descr="A picture containing text, vector graphics&#10;&#10;Description automatically generated">
            <a:extLst>
              <a:ext uri="{FF2B5EF4-FFF2-40B4-BE49-F238E27FC236}">
                <a16:creationId xmlns:a16="http://schemas.microsoft.com/office/drawing/2014/main" id="{E755955D-D5F1-418B-903E-A4A48374FB4F}"/>
              </a:ext>
            </a:extLst>
          </p:cNvPr>
          <p:cNvPicPr>
            <a:picLocks noChangeAspect="1"/>
          </p:cNvPicPr>
          <p:nvPr/>
        </p:nvPicPr>
        <p:blipFill rotWithShape="1">
          <a:blip r:embed="rId3"/>
          <a:srcRect l="12125" r="13111" b="1"/>
          <a:stretch/>
        </p:blipFill>
        <p:spPr>
          <a:xfrm>
            <a:off x="5996628" y="2217529"/>
            <a:ext cx="6195372" cy="4640471"/>
          </a:xfrm>
          <a:prstGeom prst="rect">
            <a:avLst/>
          </a:prstGeom>
        </p:spPr>
      </p:pic>
    </p:spTree>
    <p:extLst>
      <p:ext uri="{BB962C8B-B14F-4D97-AF65-F5344CB8AC3E}">
        <p14:creationId xmlns:p14="http://schemas.microsoft.com/office/powerpoint/2010/main" val="428637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2" name="Rectangle 26">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8">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30">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62458"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32">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5358675"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1E18AC-E7F0-49C6-9F11-809186A611B3}"/>
              </a:ext>
            </a:extLst>
          </p:cNvPr>
          <p:cNvSpPr>
            <a:spLocks noGrp="1"/>
          </p:cNvSpPr>
          <p:nvPr>
            <p:ph type="title"/>
          </p:nvPr>
        </p:nvSpPr>
        <p:spPr>
          <a:xfrm>
            <a:off x="497304" y="-1641354"/>
            <a:ext cx="4161403" cy="3155419"/>
          </a:xfrm>
        </p:spPr>
        <p:txBody>
          <a:bodyPr vert="horz" lIns="91440" tIns="45720" rIns="91440" bIns="45720" rtlCol="0" anchor="b">
            <a:normAutofit/>
          </a:bodyPr>
          <a:lstStyle/>
          <a:p>
            <a:r>
              <a:rPr lang="en-US"/>
              <a:t>Pre-Mod Data</a:t>
            </a:r>
          </a:p>
        </p:txBody>
      </p:sp>
      <p:pic>
        <p:nvPicPr>
          <p:cNvPr id="3" name="Picture 3" descr="Table&#10;&#10;Description automatically generated">
            <a:extLst>
              <a:ext uri="{FF2B5EF4-FFF2-40B4-BE49-F238E27FC236}">
                <a16:creationId xmlns:a16="http://schemas.microsoft.com/office/drawing/2014/main" id="{03CD6DC5-9B25-4909-95EE-61A2707DF571}"/>
              </a:ext>
            </a:extLst>
          </p:cNvPr>
          <p:cNvPicPr>
            <a:picLocks noChangeAspect="1"/>
          </p:cNvPicPr>
          <p:nvPr/>
        </p:nvPicPr>
        <p:blipFill>
          <a:blip r:embed="rId4"/>
          <a:stretch>
            <a:fillRect/>
          </a:stretch>
        </p:blipFill>
        <p:spPr>
          <a:xfrm>
            <a:off x="5577290" y="831824"/>
            <a:ext cx="2560104" cy="2781756"/>
          </a:xfrm>
          <a:prstGeom prst="rect">
            <a:avLst/>
          </a:prstGeom>
        </p:spPr>
      </p:pic>
      <p:pic>
        <p:nvPicPr>
          <p:cNvPr id="6" name="Picture 6" descr="Graphical user interface, table, Excel&#10;&#10;Description automatically generated">
            <a:extLst>
              <a:ext uri="{FF2B5EF4-FFF2-40B4-BE49-F238E27FC236}">
                <a16:creationId xmlns:a16="http://schemas.microsoft.com/office/drawing/2014/main" id="{767573E9-A691-4164-B5E8-16FB83BC3857}"/>
              </a:ext>
            </a:extLst>
          </p:cNvPr>
          <p:cNvPicPr>
            <a:picLocks noChangeAspect="1"/>
          </p:cNvPicPr>
          <p:nvPr/>
        </p:nvPicPr>
        <p:blipFill>
          <a:blip r:embed="rId5"/>
          <a:stretch>
            <a:fillRect/>
          </a:stretch>
        </p:blipFill>
        <p:spPr>
          <a:xfrm>
            <a:off x="9157271" y="831823"/>
            <a:ext cx="2642209" cy="2781756"/>
          </a:xfrm>
          <a:prstGeom prst="rect">
            <a:avLst/>
          </a:prstGeom>
        </p:spPr>
      </p:pic>
      <p:pic>
        <p:nvPicPr>
          <p:cNvPr id="4" name="Picture 4" descr="Graphical user interface, application, table, Excel&#10;&#10;Description automatically generated">
            <a:extLst>
              <a:ext uri="{FF2B5EF4-FFF2-40B4-BE49-F238E27FC236}">
                <a16:creationId xmlns:a16="http://schemas.microsoft.com/office/drawing/2014/main" id="{1F40B9A2-7494-45E3-A1AE-1B6717213852}"/>
              </a:ext>
            </a:extLst>
          </p:cNvPr>
          <p:cNvPicPr>
            <a:picLocks noChangeAspect="1"/>
          </p:cNvPicPr>
          <p:nvPr/>
        </p:nvPicPr>
        <p:blipFill>
          <a:blip r:embed="rId6"/>
          <a:stretch>
            <a:fillRect/>
          </a:stretch>
        </p:blipFill>
        <p:spPr>
          <a:xfrm>
            <a:off x="2716831" y="4124437"/>
            <a:ext cx="2477722" cy="2601283"/>
          </a:xfrm>
          <a:prstGeom prst="rect">
            <a:avLst/>
          </a:prstGeom>
        </p:spPr>
      </p:pic>
      <p:pic>
        <p:nvPicPr>
          <p:cNvPr id="5" name="Picture 6" descr="Table&#10;&#10;Description automatically generated">
            <a:extLst>
              <a:ext uri="{FF2B5EF4-FFF2-40B4-BE49-F238E27FC236}">
                <a16:creationId xmlns:a16="http://schemas.microsoft.com/office/drawing/2014/main" id="{CB2434E4-6BA7-4F6C-82B4-02C100AF943E}"/>
              </a:ext>
            </a:extLst>
          </p:cNvPr>
          <p:cNvPicPr>
            <a:picLocks noChangeAspect="1"/>
          </p:cNvPicPr>
          <p:nvPr/>
        </p:nvPicPr>
        <p:blipFill>
          <a:blip r:embed="rId7"/>
          <a:stretch>
            <a:fillRect/>
          </a:stretch>
        </p:blipFill>
        <p:spPr>
          <a:xfrm>
            <a:off x="9118405" y="3997802"/>
            <a:ext cx="2713643" cy="2741651"/>
          </a:xfrm>
          <a:prstGeom prst="rect">
            <a:avLst/>
          </a:prstGeom>
        </p:spPr>
      </p:pic>
      <p:pic>
        <p:nvPicPr>
          <p:cNvPr id="11" name="Picture 12" descr="Table&#10;&#10;Description automatically generated">
            <a:extLst>
              <a:ext uri="{FF2B5EF4-FFF2-40B4-BE49-F238E27FC236}">
                <a16:creationId xmlns:a16="http://schemas.microsoft.com/office/drawing/2014/main" id="{07C30911-D611-43B3-9A86-63C57ED08793}"/>
              </a:ext>
            </a:extLst>
          </p:cNvPr>
          <p:cNvPicPr>
            <a:picLocks noChangeAspect="1"/>
          </p:cNvPicPr>
          <p:nvPr/>
        </p:nvPicPr>
        <p:blipFill>
          <a:blip r:embed="rId8"/>
          <a:stretch>
            <a:fillRect/>
          </a:stretch>
        </p:blipFill>
        <p:spPr>
          <a:xfrm>
            <a:off x="5518539" y="4101765"/>
            <a:ext cx="2678647" cy="2630521"/>
          </a:xfrm>
          <a:prstGeom prst="rect">
            <a:avLst/>
          </a:prstGeom>
        </p:spPr>
      </p:pic>
    </p:spTree>
    <p:extLst>
      <p:ext uri="{BB962C8B-B14F-4D97-AF65-F5344CB8AC3E}">
        <p14:creationId xmlns:p14="http://schemas.microsoft.com/office/powerpoint/2010/main" val="312395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E18AC-E7F0-49C6-9F11-809186A611B3}"/>
              </a:ext>
            </a:extLst>
          </p:cNvPr>
          <p:cNvSpPr>
            <a:spLocks noGrp="1"/>
          </p:cNvSpPr>
          <p:nvPr>
            <p:ph type="title"/>
          </p:nvPr>
        </p:nvSpPr>
        <p:spPr>
          <a:xfrm>
            <a:off x="838201" y="169452"/>
            <a:ext cx="10750570" cy="1514105"/>
          </a:xfrm>
        </p:spPr>
        <p:txBody>
          <a:bodyPr vert="horz" lIns="91440" tIns="45720" rIns="91440" bIns="45720" rtlCol="0" anchor="b">
            <a:normAutofit/>
          </a:bodyPr>
          <a:lstStyle/>
          <a:p>
            <a:r>
              <a:rPr lang="en-US" sz="5400"/>
              <a:t>Pre-Mod Graph</a:t>
            </a:r>
          </a:p>
        </p:txBody>
      </p:sp>
      <p:graphicFrame>
        <p:nvGraphicFramePr>
          <p:cNvPr id="5" name="Table 5">
            <a:extLst>
              <a:ext uri="{FF2B5EF4-FFF2-40B4-BE49-F238E27FC236}">
                <a16:creationId xmlns:a16="http://schemas.microsoft.com/office/drawing/2014/main" id="{F4A0FDAB-2028-4811-821F-90AEE88BC931}"/>
              </a:ext>
            </a:extLst>
          </p:cNvPr>
          <p:cNvGraphicFramePr>
            <a:graphicFrameLocks noGrp="1"/>
          </p:cNvGraphicFramePr>
          <p:nvPr>
            <p:extLst>
              <p:ext uri="{D42A27DB-BD31-4B8C-83A1-F6EECF244321}">
                <p14:modId xmlns:p14="http://schemas.microsoft.com/office/powerpoint/2010/main" val="635552072"/>
              </p:ext>
            </p:extLst>
          </p:nvPr>
        </p:nvGraphicFramePr>
        <p:xfrm>
          <a:off x="457601" y="2336613"/>
          <a:ext cx="2909334" cy="2225040"/>
        </p:xfrm>
        <a:graphic>
          <a:graphicData uri="http://schemas.openxmlformats.org/drawingml/2006/table">
            <a:tbl>
              <a:tblPr firstRow="1" bandRow="1">
                <a:tableStyleId>{5C22544A-7EE6-4342-B048-85BDC9FD1C3A}</a:tableStyleId>
              </a:tblPr>
              <a:tblGrid>
                <a:gridCol w="1454667">
                  <a:extLst>
                    <a:ext uri="{9D8B030D-6E8A-4147-A177-3AD203B41FA5}">
                      <a16:colId xmlns:a16="http://schemas.microsoft.com/office/drawing/2014/main" val="3499053713"/>
                    </a:ext>
                  </a:extLst>
                </a:gridCol>
                <a:gridCol w="1454667">
                  <a:extLst>
                    <a:ext uri="{9D8B030D-6E8A-4147-A177-3AD203B41FA5}">
                      <a16:colId xmlns:a16="http://schemas.microsoft.com/office/drawing/2014/main" val="638387313"/>
                    </a:ext>
                  </a:extLst>
                </a:gridCol>
              </a:tblGrid>
              <a:tr h="370840">
                <a:tc>
                  <a:txBody>
                    <a:bodyPr/>
                    <a:lstStyle/>
                    <a:p>
                      <a:pPr lvl="0">
                        <a:buNone/>
                      </a:pPr>
                      <a:r>
                        <a:rPr lang="en-US"/>
                        <a:t>Player</a:t>
                      </a:r>
                    </a:p>
                  </a:txBody>
                  <a:tcPr/>
                </a:tc>
                <a:tc>
                  <a:txBody>
                    <a:bodyPr/>
                    <a:lstStyle/>
                    <a:p>
                      <a:pPr lvl="0">
                        <a:buNone/>
                      </a:pPr>
                      <a:r>
                        <a:rPr lang="en-US"/>
                        <a:t># of Clicks</a:t>
                      </a:r>
                    </a:p>
                  </a:txBody>
                  <a:tcPr/>
                </a:tc>
                <a:extLst>
                  <a:ext uri="{0D108BD9-81ED-4DB2-BD59-A6C34878D82A}">
                    <a16:rowId xmlns:a16="http://schemas.microsoft.com/office/drawing/2014/main" val="3060515747"/>
                  </a:ext>
                </a:extLst>
              </a:tr>
              <a:tr h="370840">
                <a:tc>
                  <a:txBody>
                    <a:bodyPr/>
                    <a:lstStyle/>
                    <a:p>
                      <a:pPr lvl="0">
                        <a:buNone/>
                      </a:pPr>
                      <a:r>
                        <a:rPr lang="en-US"/>
                        <a:t>1 (Brother)</a:t>
                      </a:r>
                    </a:p>
                  </a:txBody>
                  <a:tcPr/>
                </a:tc>
                <a:tc>
                  <a:txBody>
                    <a:bodyPr/>
                    <a:lstStyle/>
                    <a:p>
                      <a:pPr lvl="0">
                        <a:buNone/>
                      </a:pPr>
                      <a:r>
                        <a:rPr lang="en-US"/>
                        <a:t>36</a:t>
                      </a:r>
                    </a:p>
                  </a:txBody>
                  <a:tcPr/>
                </a:tc>
                <a:extLst>
                  <a:ext uri="{0D108BD9-81ED-4DB2-BD59-A6C34878D82A}">
                    <a16:rowId xmlns:a16="http://schemas.microsoft.com/office/drawing/2014/main" val="574054912"/>
                  </a:ext>
                </a:extLst>
              </a:tr>
              <a:tr h="370840">
                <a:tc>
                  <a:txBody>
                    <a:bodyPr/>
                    <a:lstStyle/>
                    <a:p>
                      <a:pPr lvl="0">
                        <a:buNone/>
                      </a:pPr>
                      <a:r>
                        <a:rPr lang="en-US"/>
                        <a:t>2 (Sister)</a:t>
                      </a:r>
                    </a:p>
                  </a:txBody>
                  <a:tcPr/>
                </a:tc>
                <a:tc>
                  <a:txBody>
                    <a:bodyPr/>
                    <a:lstStyle/>
                    <a:p>
                      <a:pPr lvl="0">
                        <a:buNone/>
                      </a:pPr>
                      <a:r>
                        <a:rPr lang="en-US"/>
                        <a:t>25</a:t>
                      </a:r>
                    </a:p>
                  </a:txBody>
                  <a:tcPr/>
                </a:tc>
                <a:extLst>
                  <a:ext uri="{0D108BD9-81ED-4DB2-BD59-A6C34878D82A}">
                    <a16:rowId xmlns:a16="http://schemas.microsoft.com/office/drawing/2014/main" val="1868505619"/>
                  </a:ext>
                </a:extLst>
              </a:tr>
              <a:tr h="370840">
                <a:tc>
                  <a:txBody>
                    <a:bodyPr/>
                    <a:lstStyle/>
                    <a:p>
                      <a:pPr lvl="0">
                        <a:buNone/>
                      </a:pPr>
                      <a:r>
                        <a:rPr lang="en-US"/>
                        <a:t>3 (Mom)</a:t>
                      </a:r>
                    </a:p>
                  </a:txBody>
                  <a:tcPr/>
                </a:tc>
                <a:tc>
                  <a:txBody>
                    <a:bodyPr/>
                    <a:lstStyle/>
                    <a:p>
                      <a:pPr lvl="0">
                        <a:buNone/>
                      </a:pPr>
                      <a:r>
                        <a:rPr lang="en-US"/>
                        <a:t>47</a:t>
                      </a:r>
                    </a:p>
                  </a:txBody>
                  <a:tcPr/>
                </a:tc>
                <a:extLst>
                  <a:ext uri="{0D108BD9-81ED-4DB2-BD59-A6C34878D82A}">
                    <a16:rowId xmlns:a16="http://schemas.microsoft.com/office/drawing/2014/main" val="1478884859"/>
                  </a:ext>
                </a:extLst>
              </a:tr>
              <a:tr h="370840">
                <a:tc>
                  <a:txBody>
                    <a:bodyPr/>
                    <a:lstStyle/>
                    <a:p>
                      <a:pPr lvl="0">
                        <a:buNone/>
                      </a:pPr>
                      <a:r>
                        <a:rPr lang="en-US"/>
                        <a:t>4 (Dad)</a:t>
                      </a:r>
                    </a:p>
                  </a:txBody>
                  <a:tcPr/>
                </a:tc>
                <a:tc>
                  <a:txBody>
                    <a:bodyPr/>
                    <a:lstStyle/>
                    <a:p>
                      <a:pPr lvl="0">
                        <a:buNone/>
                      </a:pPr>
                      <a:r>
                        <a:rPr lang="en-US"/>
                        <a:t>22</a:t>
                      </a:r>
                    </a:p>
                  </a:txBody>
                  <a:tcPr/>
                </a:tc>
                <a:extLst>
                  <a:ext uri="{0D108BD9-81ED-4DB2-BD59-A6C34878D82A}">
                    <a16:rowId xmlns:a16="http://schemas.microsoft.com/office/drawing/2014/main" val="3861795872"/>
                  </a:ext>
                </a:extLst>
              </a:tr>
              <a:tr h="370840">
                <a:tc>
                  <a:txBody>
                    <a:bodyPr/>
                    <a:lstStyle/>
                    <a:p>
                      <a:r>
                        <a:rPr lang="en-US"/>
                        <a:t>5 </a:t>
                      </a:r>
                      <a:r>
                        <a:rPr lang="en-US" sz="1800" b="0" i="0" u="none" strike="noStrike" noProof="0">
                          <a:latin typeface="Avenir Next LT Pro"/>
                        </a:rPr>
                        <a:t>(A's Bro)</a:t>
                      </a:r>
                      <a:endParaRPr lang="en-US" dirty="0"/>
                    </a:p>
                  </a:txBody>
                  <a:tcPr/>
                </a:tc>
                <a:tc>
                  <a:txBody>
                    <a:bodyPr/>
                    <a:lstStyle/>
                    <a:p>
                      <a:r>
                        <a:rPr lang="en-US"/>
                        <a:t>25</a:t>
                      </a:r>
                    </a:p>
                  </a:txBody>
                  <a:tcPr/>
                </a:tc>
                <a:extLst>
                  <a:ext uri="{0D108BD9-81ED-4DB2-BD59-A6C34878D82A}">
                    <a16:rowId xmlns:a16="http://schemas.microsoft.com/office/drawing/2014/main" val="1587521896"/>
                  </a:ext>
                </a:extLst>
              </a:tr>
            </a:tbl>
          </a:graphicData>
        </a:graphic>
      </p:graphicFrame>
      <p:pic>
        <p:nvPicPr>
          <p:cNvPr id="6" name="Picture 8" descr="Chart&#10;&#10;Description automatically generated">
            <a:extLst>
              <a:ext uri="{FF2B5EF4-FFF2-40B4-BE49-F238E27FC236}">
                <a16:creationId xmlns:a16="http://schemas.microsoft.com/office/drawing/2014/main" id="{AEF1DB35-5CE0-4AD4-8543-7890DB752D32}"/>
              </a:ext>
            </a:extLst>
          </p:cNvPr>
          <p:cNvPicPr>
            <a:picLocks noChangeAspect="1"/>
          </p:cNvPicPr>
          <p:nvPr/>
        </p:nvPicPr>
        <p:blipFill>
          <a:blip r:embed="rId4"/>
          <a:stretch>
            <a:fillRect/>
          </a:stretch>
        </p:blipFill>
        <p:spPr>
          <a:xfrm>
            <a:off x="4473879" y="2349088"/>
            <a:ext cx="6876789" cy="4268372"/>
          </a:xfrm>
          <a:prstGeom prst="rect">
            <a:avLst/>
          </a:prstGeom>
        </p:spPr>
      </p:pic>
    </p:spTree>
    <p:extLst>
      <p:ext uri="{BB962C8B-B14F-4D97-AF65-F5344CB8AC3E}">
        <p14:creationId xmlns:p14="http://schemas.microsoft.com/office/powerpoint/2010/main" val="204385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2" name="Rectangle 26">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8">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30">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62458"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32">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5358675"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1E18AC-E7F0-49C6-9F11-809186A611B3}"/>
              </a:ext>
            </a:extLst>
          </p:cNvPr>
          <p:cNvSpPr>
            <a:spLocks noGrp="1"/>
          </p:cNvSpPr>
          <p:nvPr>
            <p:ph type="title"/>
          </p:nvPr>
        </p:nvSpPr>
        <p:spPr>
          <a:xfrm>
            <a:off x="878304" y="-879354"/>
            <a:ext cx="4161403" cy="3155419"/>
          </a:xfrm>
        </p:spPr>
        <p:txBody>
          <a:bodyPr vert="horz" lIns="91440" tIns="45720" rIns="91440" bIns="45720" rtlCol="0" anchor="b">
            <a:normAutofit/>
          </a:bodyPr>
          <a:lstStyle/>
          <a:p>
            <a:r>
              <a:rPr lang="en-US"/>
              <a:t>Post-Mod Data</a:t>
            </a:r>
          </a:p>
        </p:txBody>
      </p:sp>
      <p:pic>
        <p:nvPicPr>
          <p:cNvPr id="7" name="Picture 7" descr="Table&#10;&#10;Description automatically generated">
            <a:extLst>
              <a:ext uri="{FF2B5EF4-FFF2-40B4-BE49-F238E27FC236}">
                <a16:creationId xmlns:a16="http://schemas.microsoft.com/office/drawing/2014/main" id="{7D8EF84A-0438-4B26-B9DE-DAC31868586A}"/>
              </a:ext>
            </a:extLst>
          </p:cNvPr>
          <p:cNvPicPr>
            <a:picLocks noChangeAspect="1"/>
          </p:cNvPicPr>
          <p:nvPr/>
        </p:nvPicPr>
        <p:blipFill>
          <a:blip r:embed="rId4"/>
          <a:stretch>
            <a:fillRect/>
          </a:stretch>
        </p:blipFill>
        <p:spPr>
          <a:xfrm>
            <a:off x="5536532" y="84246"/>
            <a:ext cx="2743200" cy="2879508"/>
          </a:xfrm>
          <a:prstGeom prst="rect">
            <a:avLst/>
          </a:prstGeom>
        </p:spPr>
      </p:pic>
      <p:pic>
        <p:nvPicPr>
          <p:cNvPr id="8" name="Picture 8" descr="Table&#10;&#10;Description automatically generated">
            <a:extLst>
              <a:ext uri="{FF2B5EF4-FFF2-40B4-BE49-F238E27FC236}">
                <a16:creationId xmlns:a16="http://schemas.microsoft.com/office/drawing/2014/main" id="{AD6BF401-2FCA-4AC0-913A-13A003DBBE44}"/>
              </a:ext>
            </a:extLst>
          </p:cNvPr>
          <p:cNvPicPr>
            <a:picLocks noChangeAspect="1"/>
          </p:cNvPicPr>
          <p:nvPr/>
        </p:nvPicPr>
        <p:blipFill>
          <a:blip r:embed="rId5"/>
          <a:stretch>
            <a:fillRect/>
          </a:stretch>
        </p:blipFill>
        <p:spPr>
          <a:xfrm>
            <a:off x="8398701" y="84961"/>
            <a:ext cx="3056350" cy="2878078"/>
          </a:xfrm>
          <a:prstGeom prst="rect">
            <a:avLst/>
          </a:prstGeom>
        </p:spPr>
      </p:pic>
      <p:pic>
        <p:nvPicPr>
          <p:cNvPr id="9" name="Picture 9" descr="Table&#10;&#10;Description automatically generated">
            <a:extLst>
              <a:ext uri="{FF2B5EF4-FFF2-40B4-BE49-F238E27FC236}">
                <a16:creationId xmlns:a16="http://schemas.microsoft.com/office/drawing/2014/main" id="{A444E5BD-240B-49EE-84C7-90A07187D159}"/>
              </a:ext>
            </a:extLst>
          </p:cNvPr>
          <p:cNvPicPr>
            <a:picLocks noChangeAspect="1"/>
          </p:cNvPicPr>
          <p:nvPr/>
        </p:nvPicPr>
        <p:blipFill>
          <a:blip r:embed="rId6"/>
          <a:stretch>
            <a:fillRect/>
          </a:stretch>
        </p:blipFill>
        <p:spPr>
          <a:xfrm>
            <a:off x="5538592" y="3228545"/>
            <a:ext cx="2743200" cy="2759978"/>
          </a:xfrm>
          <a:prstGeom prst="rect">
            <a:avLst/>
          </a:prstGeom>
        </p:spPr>
      </p:pic>
      <p:pic>
        <p:nvPicPr>
          <p:cNvPr id="10" name="Picture 11" descr="Table&#10;&#10;Description automatically generated">
            <a:extLst>
              <a:ext uri="{FF2B5EF4-FFF2-40B4-BE49-F238E27FC236}">
                <a16:creationId xmlns:a16="http://schemas.microsoft.com/office/drawing/2014/main" id="{C588BE13-3824-469A-9A5A-E83CDD781801}"/>
              </a:ext>
            </a:extLst>
          </p:cNvPr>
          <p:cNvPicPr>
            <a:picLocks noChangeAspect="1"/>
          </p:cNvPicPr>
          <p:nvPr/>
        </p:nvPicPr>
        <p:blipFill>
          <a:blip r:embed="rId7"/>
          <a:stretch>
            <a:fillRect/>
          </a:stretch>
        </p:blipFill>
        <p:spPr>
          <a:xfrm>
            <a:off x="8398701" y="3233334"/>
            <a:ext cx="2941528" cy="2750400"/>
          </a:xfrm>
          <a:prstGeom prst="rect">
            <a:avLst/>
          </a:prstGeom>
        </p:spPr>
      </p:pic>
      <p:pic>
        <p:nvPicPr>
          <p:cNvPr id="3" name="Picture 3" descr="Table, Excel&#10;&#10;Description automatically generated">
            <a:extLst>
              <a:ext uri="{FF2B5EF4-FFF2-40B4-BE49-F238E27FC236}">
                <a16:creationId xmlns:a16="http://schemas.microsoft.com/office/drawing/2014/main" id="{9639E34C-D343-410D-927E-1B5BA55951E0}"/>
              </a:ext>
            </a:extLst>
          </p:cNvPr>
          <p:cNvPicPr>
            <a:picLocks noChangeAspect="1"/>
          </p:cNvPicPr>
          <p:nvPr/>
        </p:nvPicPr>
        <p:blipFill>
          <a:blip r:embed="rId8"/>
          <a:stretch>
            <a:fillRect/>
          </a:stretch>
        </p:blipFill>
        <p:spPr>
          <a:xfrm>
            <a:off x="2528637" y="3230479"/>
            <a:ext cx="2743200" cy="2743200"/>
          </a:xfrm>
          <a:prstGeom prst="rect">
            <a:avLst/>
          </a:prstGeom>
        </p:spPr>
      </p:pic>
    </p:spTree>
    <p:extLst>
      <p:ext uri="{BB962C8B-B14F-4D97-AF65-F5344CB8AC3E}">
        <p14:creationId xmlns:p14="http://schemas.microsoft.com/office/powerpoint/2010/main" val="58920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E18AC-E7F0-49C6-9F11-809186A611B3}"/>
              </a:ext>
            </a:extLst>
          </p:cNvPr>
          <p:cNvSpPr>
            <a:spLocks noGrp="1"/>
          </p:cNvSpPr>
          <p:nvPr>
            <p:ph type="title"/>
          </p:nvPr>
        </p:nvSpPr>
        <p:spPr>
          <a:xfrm>
            <a:off x="838201" y="169452"/>
            <a:ext cx="10750570" cy="1514105"/>
          </a:xfrm>
        </p:spPr>
        <p:txBody>
          <a:bodyPr vert="horz" lIns="91440" tIns="45720" rIns="91440" bIns="45720" rtlCol="0" anchor="b">
            <a:normAutofit/>
          </a:bodyPr>
          <a:lstStyle/>
          <a:p>
            <a:r>
              <a:rPr lang="en-US" sz="5400"/>
              <a:t>Post-Mod Graph</a:t>
            </a:r>
          </a:p>
        </p:txBody>
      </p:sp>
      <p:graphicFrame>
        <p:nvGraphicFramePr>
          <p:cNvPr id="6" name="Table 5">
            <a:extLst>
              <a:ext uri="{FF2B5EF4-FFF2-40B4-BE49-F238E27FC236}">
                <a16:creationId xmlns:a16="http://schemas.microsoft.com/office/drawing/2014/main" id="{FE1769C3-802E-4995-85A7-A7A4B58469F9}"/>
              </a:ext>
            </a:extLst>
          </p:cNvPr>
          <p:cNvGraphicFramePr>
            <a:graphicFrameLocks noGrp="1"/>
          </p:cNvGraphicFramePr>
          <p:nvPr>
            <p:extLst>
              <p:ext uri="{D42A27DB-BD31-4B8C-83A1-F6EECF244321}">
                <p14:modId xmlns:p14="http://schemas.microsoft.com/office/powerpoint/2010/main" val="1747352453"/>
              </p:ext>
            </p:extLst>
          </p:nvPr>
        </p:nvGraphicFramePr>
        <p:xfrm>
          <a:off x="457601" y="2336613"/>
          <a:ext cx="2909334" cy="2225040"/>
        </p:xfrm>
        <a:graphic>
          <a:graphicData uri="http://schemas.openxmlformats.org/drawingml/2006/table">
            <a:tbl>
              <a:tblPr firstRow="1" bandRow="1">
                <a:tableStyleId>{5C22544A-7EE6-4342-B048-85BDC9FD1C3A}</a:tableStyleId>
              </a:tblPr>
              <a:tblGrid>
                <a:gridCol w="1454667">
                  <a:extLst>
                    <a:ext uri="{9D8B030D-6E8A-4147-A177-3AD203B41FA5}">
                      <a16:colId xmlns:a16="http://schemas.microsoft.com/office/drawing/2014/main" val="3499053713"/>
                    </a:ext>
                  </a:extLst>
                </a:gridCol>
                <a:gridCol w="1454667">
                  <a:extLst>
                    <a:ext uri="{9D8B030D-6E8A-4147-A177-3AD203B41FA5}">
                      <a16:colId xmlns:a16="http://schemas.microsoft.com/office/drawing/2014/main" val="638387313"/>
                    </a:ext>
                  </a:extLst>
                </a:gridCol>
              </a:tblGrid>
              <a:tr h="370840">
                <a:tc>
                  <a:txBody>
                    <a:bodyPr/>
                    <a:lstStyle/>
                    <a:p>
                      <a:pPr lvl="0">
                        <a:buNone/>
                      </a:pPr>
                      <a:r>
                        <a:rPr lang="en-US"/>
                        <a:t>Player</a:t>
                      </a:r>
                    </a:p>
                  </a:txBody>
                  <a:tcPr/>
                </a:tc>
                <a:tc>
                  <a:txBody>
                    <a:bodyPr/>
                    <a:lstStyle/>
                    <a:p>
                      <a:pPr lvl="0">
                        <a:buNone/>
                      </a:pPr>
                      <a:r>
                        <a:rPr lang="en-US"/>
                        <a:t># of Clicks</a:t>
                      </a:r>
                    </a:p>
                  </a:txBody>
                  <a:tcPr/>
                </a:tc>
                <a:extLst>
                  <a:ext uri="{0D108BD9-81ED-4DB2-BD59-A6C34878D82A}">
                    <a16:rowId xmlns:a16="http://schemas.microsoft.com/office/drawing/2014/main" val="3060515747"/>
                  </a:ext>
                </a:extLst>
              </a:tr>
              <a:tr h="370840">
                <a:tc>
                  <a:txBody>
                    <a:bodyPr/>
                    <a:lstStyle/>
                    <a:p>
                      <a:pPr lvl="0">
                        <a:buNone/>
                      </a:pPr>
                      <a:r>
                        <a:rPr lang="en-US"/>
                        <a:t>1 (Brother)</a:t>
                      </a:r>
                    </a:p>
                  </a:txBody>
                  <a:tcPr/>
                </a:tc>
                <a:tc>
                  <a:txBody>
                    <a:bodyPr/>
                    <a:lstStyle/>
                    <a:p>
                      <a:pPr lvl="0">
                        <a:buNone/>
                      </a:pPr>
                      <a:r>
                        <a:rPr lang="en-US"/>
                        <a:t>69</a:t>
                      </a:r>
                      <a:endParaRPr lang="en-US" dirty="0"/>
                    </a:p>
                  </a:txBody>
                  <a:tcPr/>
                </a:tc>
                <a:extLst>
                  <a:ext uri="{0D108BD9-81ED-4DB2-BD59-A6C34878D82A}">
                    <a16:rowId xmlns:a16="http://schemas.microsoft.com/office/drawing/2014/main" val="574054912"/>
                  </a:ext>
                </a:extLst>
              </a:tr>
              <a:tr h="370840">
                <a:tc>
                  <a:txBody>
                    <a:bodyPr/>
                    <a:lstStyle/>
                    <a:p>
                      <a:pPr lvl="0">
                        <a:buNone/>
                      </a:pPr>
                      <a:r>
                        <a:rPr lang="en-US"/>
                        <a:t>2 (Sister)</a:t>
                      </a:r>
                    </a:p>
                  </a:txBody>
                  <a:tcPr/>
                </a:tc>
                <a:tc>
                  <a:txBody>
                    <a:bodyPr/>
                    <a:lstStyle/>
                    <a:p>
                      <a:pPr lvl="0">
                        <a:buNone/>
                      </a:pPr>
                      <a:r>
                        <a:rPr lang="en-US"/>
                        <a:t>9</a:t>
                      </a:r>
                      <a:endParaRPr lang="en-US" dirty="0"/>
                    </a:p>
                  </a:txBody>
                  <a:tcPr/>
                </a:tc>
                <a:extLst>
                  <a:ext uri="{0D108BD9-81ED-4DB2-BD59-A6C34878D82A}">
                    <a16:rowId xmlns:a16="http://schemas.microsoft.com/office/drawing/2014/main" val="1868505619"/>
                  </a:ext>
                </a:extLst>
              </a:tr>
              <a:tr h="370840">
                <a:tc>
                  <a:txBody>
                    <a:bodyPr/>
                    <a:lstStyle/>
                    <a:p>
                      <a:pPr lvl="0">
                        <a:buNone/>
                      </a:pPr>
                      <a:r>
                        <a:rPr lang="en-US"/>
                        <a:t>3 (Mom)</a:t>
                      </a:r>
                    </a:p>
                  </a:txBody>
                  <a:tcPr/>
                </a:tc>
                <a:tc>
                  <a:txBody>
                    <a:bodyPr/>
                    <a:lstStyle/>
                    <a:p>
                      <a:pPr lvl="0">
                        <a:buNone/>
                      </a:pPr>
                      <a:r>
                        <a:rPr lang="en-US"/>
                        <a:t>16</a:t>
                      </a:r>
                      <a:endParaRPr lang="en-US" dirty="0"/>
                    </a:p>
                  </a:txBody>
                  <a:tcPr/>
                </a:tc>
                <a:extLst>
                  <a:ext uri="{0D108BD9-81ED-4DB2-BD59-A6C34878D82A}">
                    <a16:rowId xmlns:a16="http://schemas.microsoft.com/office/drawing/2014/main" val="1478884859"/>
                  </a:ext>
                </a:extLst>
              </a:tr>
              <a:tr h="370840">
                <a:tc>
                  <a:txBody>
                    <a:bodyPr/>
                    <a:lstStyle/>
                    <a:p>
                      <a:pPr lvl="0">
                        <a:buNone/>
                      </a:pPr>
                      <a:r>
                        <a:rPr lang="en-US"/>
                        <a:t>4 (Dad)</a:t>
                      </a:r>
                    </a:p>
                  </a:txBody>
                  <a:tcPr/>
                </a:tc>
                <a:tc>
                  <a:txBody>
                    <a:bodyPr/>
                    <a:lstStyle/>
                    <a:p>
                      <a:pPr lvl="0">
                        <a:buNone/>
                      </a:pPr>
                      <a:r>
                        <a:rPr lang="en-US"/>
                        <a:t>8</a:t>
                      </a:r>
                      <a:endParaRPr lang="en-US" dirty="0"/>
                    </a:p>
                  </a:txBody>
                  <a:tcPr/>
                </a:tc>
                <a:extLst>
                  <a:ext uri="{0D108BD9-81ED-4DB2-BD59-A6C34878D82A}">
                    <a16:rowId xmlns:a16="http://schemas.microsoft.com/office/drawing/2014/main" val="3861795872"/>
                  </a:ext>
                </a:extLst>
              </a:tr>
              <a:tr h="370840">
                <a:tc>
                  <a:txBody>
                    <a:bodyPr/>
                    <a:lstStyle/>
                    <a:p>
                      <a:r>
                        <a:rPr lang="en-US"/>
                        <a:t>5 (A's Bro)</a:t>
                      </a:r>
                      <a:endParaRPr lang="en-US" dirty="0"/>
                    </a:p>
                  </a:txBody>
                  <a:tcPr/>
                </a:tc>
                <a:tc>
                  <a:txBody>
                    <a:bodyPr/>
                    <a:lstStyle/>
                    <a:p>
                      <a:r>
                        <a:rPr lang="en-US"/>
                        <a:t>7</a:t>
                      </a:r>
                      <a:endParaRPr lang="en-US" dirty="0"/>
                    </a:p>
                  </a:txBody>
                  <a:tcPr/>
                </a:tc>
                <a:extLst>
                  <a:ext uri="{0D108BD9-81ED-4DB2-BD59-A6C34878D82A}">
                    <a16:rowId xmlns:a16="http://schemas.microsoft.com/office/drawing/2014/main" val="1587521896"/>
                  </a:ext>
                </a:extLst>
              </a:tr>
            </a:tbl>
          </a:graphicData>
        </a:graphic>
      </p:graphicFrame>
      <p:pic>
        <p:nvPicPr>
          <p:cNvPr id="3" name="Picture 3" descr="Chart&#10;&#10;Description automatically generated">
            <a:extLst>
              <a:ext uri="{FF2B5EF4-FFF2-40B4-BE49-F238E27FC236}">
                <a16:creationId xmlns:a16="http://schemas.microsoft.com/office/drawing/2014/main" id="{945CB2C4-10E2-4E53-82BD-3D39BD653F8D}"/>
              </a:ext>
            </a:extLst>
          </p:cNvPr>
          <p:cNvPicPr>
            <a:picLocks noChangeAspect="1"/>
          </p:cNvPicPr>
          <p:nvPr/>
        </p:nvPicPr>
        <p:blipFill>
          <a:blip r:embed="rId4"/>
          <a:stretch>
            <a:fillRect/>
          </a:stretch>
        </p:blipFill>
        <p:spPr>
          <a:xfrm>
            <a:off x="4724400" y="2578942"/>
            <a:ext cx="6452936" cy="4006168"/>
          </a:xfrm>
          <a:prstGeom prst="rect">
            <a:avLst/>
          </a:prstGeom>
        </p:spPr>
      </p:pic>
    </p:spTree>
    <p:extLst>
      <p:ext uri="{BB962C8B-B14F-4D97-AF65-F5344CB8AC3E}">
        <p14:creationId xmlns:p14="http://schemas.microsoft.com/office/powerpoint/2010/main" val="252545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E18AC-E7F0-49C6-9F11-809186A611B3}"/>
              </a:ext>
            </a:extLst>
          </p:cNvPr>
          <p:cNvSpPr>
            <a:spLocks noGrp="1"/>
          </p:cNvSpPr>
          <p:nvPr>
            <p:ph type="title"/>
          </p:nvPr>
        </p:nvSpPr>
        <p:spPr>
          <a:xfrm>
            <a:off x="838201" y="169452"/>
            <a:ext cx="10750570" cy="1514105"/>
          </a:xfrm>
        </p:spPr>
        <p:txBody>
          <a:bodyPr vert="horz" lIns="91440" tIns="45720" rIns="91440" bIns="45720" rtlCol="0" anchor="b">
            <a:normAutofit/>
          </a:bodyPr>
          <a:lstStyle/>
          <a:p>
            <a:r>
              <a:rPr lang="en-US" sz="5400"/>
              <a:t>Conclusion</a:t>
            </a:r>
            <a:endParaRPr lang="en-US"/>
          </a:p>
        </p:txBody>
      </p:sp>
      <p:sp>
        <p:nvSpPr>
          <p:cNvPr id="3" name="Content Placeholder 2">
            <a:extLst>
              <a:ext uri="{FF2B5EF4-FFF2-40B4-BE49-F238E27FC236}">
                <a16:creationId xmlns:a16="http://schemas.microsoft.com/office/drawing/2014/main" id="{0C540BD8-B98F-4EF9-8E99-90706C740C33}"/>
              </a:ext>
            </a:extLst>
          </p:cNvPr>
          <p:cNvSpPr txBox="1">
            <a:spLocks/>
          </p:cNvSpPr>
          <p:nvPr/>
        </p:nvSpPr>
        <p:spPr>
          <a:xfrm>
            <a:off x="737937" y="2411653"/>
            <a:ext cx="10767944" cy="372861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a:solidFill>
                <a:schemeClr val="tx2"/>
              </a:solidFill>
            </a:endParaRPr>
          </a:p>
          <a:p>
            <a:r>
              <a:rPr lang="en-US" sz="1800">
                <a:solidFill>
                  <a:schemeClr val="tx2"/>
                </a:solidFill>
              </a:rPr>
              <a:t>Our modification failed to achieve our experience goal</a:t>
            </a:r>
          </a:p>
          <a:p>
            <a:r>
              <a:rPr lang="en-US" sz="1800">
                <a:solidFill>
                  <a:schemeClr val="tx2"/>
                </a:solidFill>
              </a:rPr>
              <a:t>We noticed that when people were playing with the time limit, that they made fewer and more concise moves then before when they would take their time</a:t>
            </a:r>
            <a:endParaRPr lang="en-US" sz="1800" dirty="0">
              <a:solidFill>
                <a:schemeClr val="tx2"/>
              </a:solidFill>
            </a:endParaRPr>
          </a:p>
          <a:p>
            <a:r>
              <a:rPr lang="en-US" sz="1800">
                <a:solidFill>
                  <a:schemeClr val="tx2"/>
                </a:solidFill>
                <a:ea typeface="+mn-lt"/>
                <a:cs typeface="+mn-lt"/>
              </a:rPr>
              <a:t>The testers would try to maximize the number of gold they could get per trip</a:t>
            </a:r>
            <a:endParaRPr lang="en-US" sz="1800" dirty="0">
              <a:solidFill>
                <a:schemeClr val="tx2"/>
              </a:solidFill>
            </a:endParaRPr>
          </a:p>
          <a:p>
            <a:r>
              <a:rPr lang="en-US" sz="1800">
                <a:solidFill>
                  <a:schemeClr val="tx2"/>
                </a:solidFill>
              </a:rPr>
              <a:t>The timer failed to create stress and anxiety like we thought it would</a:t>
            </a:r>
            <a:endParaRPr lang="en-US" sz="1800" dirty="0">
              <a:solidFill>
                <a:schemeClr val="tx2"/>
              </a:solidFill>
            </a:endParaRPr>
          </a:p>
          <a:p>
            <a:r>
              <a:rPr lang="en-US" sz="1800">
                <a:solidFill>
                  <a:schemeClr val="tx2"/>
                </a:solidFill>
              </a:rPr>
              <a:t>The timer also minimized the number of clicks because the majority of testers were unable to complete the game in the time limit (thus cutting them off from making more clicks)</a:t>
            </a:r>
            <a:endParaRPr lang="en-US" sz="1800" dirty="0">
              <a:solidFill>
                <a:schemeClr val="tx2"/>
              </a:solidFill>
            </a:endParaRPr>
          </a:p>
          <a:p>
            <a:pPr marL="0" indent="0">
              <a:buNone/>
            </a:pPr>
            <a:endParaRPr lang="en-US" sz="1800" dirty="0">
              <a:solidFill>
                <a:schemeClr val="tx2"/>
              </a:solidFill>
            </a:endParaRPr>
          </a:p>
          <a:p>
            <a:pPr marL="457200" lvl="1" indent="0">
              <a:buNone/>
            </a:pPr>
            <a:endParaRPr lang="en-US" sz="1400" dirty="0">
              <a:solidFill>
                <a:schemeClr val="tx2"/>
              </a:solidFill>
            </a:endParaRPr>
          </a:p>
          <a:p>
            <a:endParaRPr lang="en-US" sz="1800">
              <a:solidFill>
                <a:schemeClr val="tx2"/>
              </a:solidFill>
            </a:endParaRPr>
          </a:p>
          <a:p>
            <a:pPr marL="0" indent="0">
              <a:buNone/>
            </a:pPr>
            <a:endParaRPr lang="en-US" sz="1800">
              <a:solidFill>
                <a:schemeClr val="tx2"/>
              </a:solidFill>
            </a:endParaRPr>
          </a:p>
        </p:txBody>
      </p:sp>
    </p:spTree>
    <p:extLst>
      <p:ext uri="{BB962C8B-B14F-4D97-AF65-F5344CB8AC3E}">
        <p14:creationId xmlns:p14="http://schemas.microsoft.com/office/powerpoint/2010/main" val="2616745589"/>
      </p:ext>
    </p:extLst>
  </p:cSld>
  <p:clrMapOvr>
    <a:masterClrMapping/>
  </p:clrMapOvr>
</p:sld>
</file>

<file path=ppt/theme/theme1.xml><?xml version="1.0" encoding="utf-8"?>
<a:theme xmlns:a="http://schemas.openxmlformats.org/drawingml/2006/main" name="BlockprintVTI">
  <a:themeElements>
    <a:clrScheme name="AnalogousFromLightSeed_2SEEDS">
      <a:dk1>
        <a:srgbClr val="000000"/>
      </a:dk1>
      <a:lt1>
        <a:srgbClr val="FFFFFF"/>
      </a:lt1>
      <a:dk2>
        <a:srgbClr val="23393E"/>
      </a:dk2>
      <a:lt2>
        <a:srgbClr val="E8E3E2"/>
      </a:lt2>
      <a:accent1>
        <a:srgbClr val="42AEC4"/>
      </a:accent1>
      <a:accent2>
        <a:srgbClr val="51B199"/>
      </a:accent2>
      <a:accent3>
        <a:srgbClr val="75A3E3"/>
      </a:accent3>
      <a:accent4>
        <a:srgbClr val="DD5BB0"/>
      </a:accent4>
      <a:accent5>
        <a:srgbClr val="E37992"/>
      </a:accent5>
      <a:accent6>
        <a:srgbClr val="DD735B"/>
      </a:accent6>
      <a:hlink>
        <a:srgbClr val="AC716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BlockprintVTI</vt:lpstr>
      <vt:lpstr>The Shazamazons!</vt:lpstr>
      <vt:lpstr>Experience Goals</vt:lpstr>
      <vt:lpstr>Strategy</vt:lpstr>
      <vt:lpstr>How we did it?</vt:lpstr>
      <vt:lpstr>Pre-Mod Data</vt:lpstr>
      <vt:lpstr>Pre-Mod Graph</vt:lpstr>
      <vt:lpstr>Post-Mod Data</vt:lpstr>
      <vt:lpstr>Post-Mod Graph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231</cp:revision>
  <dcterms:created xsi:type="dcterms:W3CDTF">2021-02-08T22:56:27Z</dcterms:created>
  <dcterms:modified xsi:type="dcterms:W3CDTF">2021-02-09T18:19:29Z</dcterms:modified>
</cp:coreProperties>
</file>