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tudio.com/wp-content/uploads/2016/09/RegExCheatsheet.pdf" TargetMode="External" /><Relationship Id="rId3" Type="http://schemas.openxmlformats.org/officeDocument/2006/relationships/hyperlink" Target="https://spannbaueradam.shinyapps.io/r_regex_tester/" TargetMode="Externa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Basics</a:t>
            </a:r>
            <a:r>
              <a:rPr/>
              <a:t> </a:t>
            </a:r>
            <a:r>
              <a:rPr/>
              <a:t>of</a:t>
            </a:r>
            <a:r>
              <a:rPr/>
              <a:t> </a:t>
            </a:r>
            <a:r>
              <a:rPr/>
              <a:t>reading</a:t>
            </a:r>
            <a:r>
              <a:rPr/>
              <a:t> </a:t>
            </a:r>
            <a:r>
              <a:rPr/>
              <a:t>in</a:t>
            </a:r>
            <a:r>
              <a:rPr/>
              <a:t> </a:t>
            </a:r>
            <a:r>
              <a:rPr/>
              <a:t>and</a:t>
            </a:r>
            <a:r>
              <a:rPr/>
              <a:t> </a:t>
            </a:r>
            <a:r>
              <a:rPr/>
              <a:t>working</a:t>
            </a:r>
            <a:r>
              <a:rPr/>
              <a:t> </a:t>
            </a:r>
            <a:r>
              <a:rPr/>
              <a:t>with</a:t>
            </a:r>
            <a:r>
              <a:rPr/>
              <a:t> </a:t>
            </a:r>
            <a:r>
              <a:rPr/>
              <a:t>text</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Laura</a:t>
            </a:r>
            <a:r>
              <a:rPr/>
              <a:t> </a:t>
            </a:r>
            <a:r>
              <a:rPr/>
              <a:t>Wolton</a:t>
            </a:r>
          </a:p>
        </p:txBody>
      </p:sp>
      <p:sp>
        <p:nvSpPr>
          <p:cNvPr id="4" name="Date Placeholder 3"/>
          <p:cNvSpPr>
            <a:spLocks noGrp="1"/>
          </p:cNvSpPr>
          <p:nvPr>
            <p:ph type="dt" sz="half" idx="10"/>
          </p:nvPr>
        </p:nvSpPr>
        <p:spPr/>
        <p:txBody>
          <a:bodyPr/>
          <a:lstStyle/>
          <a:p>
            <a:pPr lvl="0" marL="0" indent="0">
              <a:buNone/>
            </a:pPr>
            <a:r>
              <a:rPr/>
              <a:t>10/1/2020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if</a:t>
            </a:r>
            <a:r>
              <a:rPr/>
              <a:t> </a:t>
            </a:r>
            <a:r>
              <a:rPr/>
              <a:t>we</a:t>
            </a:r>
            <a:r>
              <a:rPr/>
              <a:t> </a:t>
            </a:r>
            <a:r>
              <a:rPr/>
              <a:t>want</a:t>
            </a:r>
            <a:r>
              <a:rPr/>
              <a:t> </a:t>
            </a:r>
            <a:r>
              <a:rPr/>
              <a:t>to</a:t>
            </a:r>
            <a:r>
              <a:rPr/>
              <a:t> </a:t>
            </a:r>
            <a:r>
              <a:rPr/>
              <a:t>look</a:t>
            </a:r>
            <a:r>
              <a:rPr/>
              <a:t> </a:t>
            </a:r>
            <a:r>
              <a:rPr/>
              <a:t>for</a:t>
            </a:r>
            <a:r>
              <a:rPr/>
              <a:t> </a:t>
            </a:r>
            <a:r>
              <a:rPr/>
              <a:t>multiple</a:t>
            </a:r>
            <a:r>
              <a:rPr/>
              <a:t> </a:t>
            </a:r>
            <a:r>
              <a:rPr/>
              <a:t>words?</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 use a pipe to say OR</a:t>
            </a:r>
            <a:br/>
            <a:r>
              <a:rPr sz="1800">
                <a:latin typeface="Courier"/>
              </a:rPr>
              <a:t>wtxt&lt;-txt[</a:t>
            </a:r>
            <a:r>
              <a:rPr sz="1800" b="1">
                <a:solidFill>
                  <a:srgbClr val="007020"/>
                </a:solidFill>
                <a:latin typeface="Courier"/>
              </a:rPr>
              <a:t>grep</a:t>
            </a:r>
            <a:r>
              <a:rPr sz="1800">
                <a:latin typeface="Courier"/>
              </a:rPr>
              <a:t>(</a:t>
            </a:r>
            <a:r>
              <a:rPr sz="1800">
                <a:solidFill>
                  <a:srgbClr val="4070A0"/>
                </a:solidFill>
                <a:latin typeface="Courier"/>
              </a:rPr>
              <a:t>"lives | racism"</a:t>
            </a:r>
            <a:r>
              <a:rPr sz="1800">
                <a:latin typeface="Courier"/>
              </a:rPr>
              <a:t>,txt,</a:t>
            </a:r>
            <a:r>
              <a:rPr sz="1800">
                <a:solidFill>
                  <a:srgbClr val="902000"/>
                </a:solidFill>
                <a:latin typeface="Courier"/>
              </a:rPr>
              <a:t>ignore.case=</a:t>
            </a:r>
            <a:r>
              <a:rPr sz="1800">
                <a:solidFill>
                  <a:srgbClr val="007020"/>
                </a:solidFill>
                <a:latin typeface="Courier"/>
              </a:rPr>
              <a:t>TRUE</a:t>
            </a:r>
            <a:r>
              <a:rPr sz="1800">
                <a:latin typeface="Courier"/>
              </a:rPr>
              <a:t>)]</a:t>
            </a:r>
            <a:br/>
            <a:r>
              <a:rPr sz="1800" b="1">
                <a:solidFill>
                  <a:srgbClr val="007020"/>
                </a:solidFill>
                <a:latin typeface="Courier"/>
              </a:rPr>
              <a:t>length</a:t>
            </a:r>
            <a:r>
              <a:rPr sz="1800">
                <a:latin typeface="Courier"/>
              </a:rPr>
              <a:t>(wtxt)</a:t>
            </a:r>
          </a:p>
          <a:p>
            <a:pPr lvl="0" marL="1270000" indent="0">
              <a:buNone/>
            </a:pPr>
            <a:r>
              <a:rPr sz="1800">
                <a:latin typeface="Courier"/>
              </a:rPr>
              <a:t>## [1] 7</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if</a:t>
            </a:r>
            <a:r>
              <a:rPr/>
              <a:t> </a:t>
            </a:r>
            <a:r>
              <a:rPr/>
              <a:t>we</a:t>
            </a:r>
            <a:r>
              <a:rPr/>
              <a:t> </a:t>
            </a:r>
            <a:r>
              <a:rPr/>
              <a:t>want</a:t>
            </a:r>
            <a:r>
              <a:rPr/>
              <a:t> </a:t>
            </a:r>
            <a:r>
              <a:rPr/>
              <a:t>to</a:t>
            </a:r>
            <a:r>
              <a:rPr/>
              <a:t> </a:t>
            </a:r>
            <a:r>
              <a:rPr/>
              <a:t>look</a:t>
            </a:r>
            <a:r>
              <a:rPr/>
              <a:t> </a:t>
            </a:r>
            <a:r>
              <a:rPr/>
              <a:t>for</a:t>
            </a:r>
            <a:r>
              <a:rPr/>
              <a:t> </a:t>
            </a:r>
            <a:r>
              <a:rPr/>
              <a:t>unknown</a:t>
            </a:r>
            <a:r>
              <a:rPr/>
              <a:t> </a:t>
            </a:r>
            <a:r>
              <a:rPr/>
              <a:t>words?</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 use a pipe to say OR</a:t>
            </a:r>
            <a:br/>
            <a:r>
              <a:rPr sz="1800">
                <a:latin typeface="Courier"/>
              </a:rPr>
              <a:t>wtxt&lt;-txt[</a:t>
            </a:r>
            <a:r>
              <a:rPr sz="1800" b="1">
                <a:solidFill>
                  <a:srgbClr val="007020"/>
                </a:solidFill>
                <a:latin typeface="Courier"/>
              </a:rPr>
              <a:t>grep</a:t>
            </a:r>
            <a:r>
              <a:rPr sz="1800">
                <a:latin typeface="Courier"/>
              </a:rPr>
              <a:t>(</a:t>
            </a:r>
            <a:r>
              <a:rPr sz="1800">
                <a:solidFill>
                  <a:srgbClr val="4070A0"/>
                </a:solidFill>
                <a:latin typeface="Courier"/>
              </a:rPr>
              <a:t>"[A-Z][A-Z][A-Z]\\s"</a:t>
            </a:r>
            <a:r>
              <a:rPr sz="1800">
                <a:latin typeface="Courier"/>
              </a:rPr>
              <a:t>,txt,</a:t>
            </a:r>
            <a:r>
              <a:rPr sz="1800">
                <a:solidFill>
                  <a:srgbClr val="902000"/>
                </a:solidFill>
                <a:latin typeface="Courier"/>
              </a:rPr>
              <a:t>ignore.case=</a:t>
            </a:r>
            <a:r>
              <a:rPr sz="1800">
                <a:solidFill>
                  <a:srgbClr val="007020"/>
                </a:solidFill>
                <a:latin typeface="Courier"/>
              </a:rPr>
              <a:t>TRUE</a:t>
            </a:r>
            <a:r>
              <a:rPr sz="1800">
                <a:latin typeface="Courier"/>
              </a:rPr>
              <a:t>)]</a:t>
            </a:r>
            <a:br/>
            <a:r>
              <a:rPr sz="1800">
                <a:latin typeface="Courier"/>
              </a:rPr>
              <a:t>wtxt[</a:t>
            </a:r>
            <a:r>
              <a:rPr sz="1800">
                <a:solidFill>
                  <a:srgbClr val="40A070"/>
                </a:solidFill>
                <a:latin typeface="Courier"/>
              </a:rPr>
              <a:t>1</a:t>
            </a:r>
            <a:r>
              <a:rPr sz="1800">
                <a:latin typeface="Courier"/>
              </a:rPr>
              <a:t>]</a:t>
            </a:r>
          </a:p>
          <a:p>
            <a:pPr lvl="0" marL="1270000" indent="0">
              <a:buNone/>
            </a:pPr>
            <a:r>
              <a:rPr sz="1800">
                <a:latin typeface="Courier"/>
              </a:rPr>
              <a:t>## [1] "Administration removes Black Lives Matter banner from Bryant Arts Center"</a:t>
            </a:r>
          </a:p>
          <a:p>
            <a:pPr lvl="0" marL="1270000" indent="0">
              <a:buNone/>
            </a:pPr>
            <a:r>
              <a:rPr sz="1800" i="1">
                <a:solidFill>
                  <a:srgbClr val="60A0B0"/>
                </a:solidFill>
                <a:latin typeface="Courier"/>
              </a:rPr>
              <a:t>#regex is the keyword</a:t>
            </a:r>
            <a:br/>
            <a:r>
              <a:rPr sz="1800" i="1">
                <a:solidFill>
                  <a:srgbClr val="60A0B0"/>
                </a:solidFill>
                <a:latin typeface="Courier"/>
              </a:rPr>
              <a:t>#it takes some real time to construct a good regex statement</a:t>
            </a:r>
            <a:br/>
            <a:r>
              <a:rPr sz="1800" i="1">
                <a:solidFill>
                  <a:srgbClr val="60A0B0"/>
                </a:solidFill>
                <a:latin typeface="Courier"/>
              </a:rPr>
              <a:t>#let's try another</a:t>
            </a:r>
            <a:br/>
            <a:r>
              <a:rPr sz="1800">
                <a:latin typeface="Courier"/>
              </a:rPr>
              <a:t>nums&lt;-txt[</a:t>
            </a:r>
            <a:r>
              <a:rPr sz="1800" b="1">
                <a:solidFill>
                  <a:srgbClr val="007020"/>
                </a:solidFill>
                <a:latin typeface="Courier"/>
              </a:rPr>
              <a:t>grep</a:t>
            </a:r>
            <a:r>
              <a:rPr sz="1800">
                <a:latin typeface="Courier"/>
              </a:rPr>
              <a:t>(</a:t>
            </a:r>
            <a:r>
              <a:rPr sz="1800">
                <a:solidFill>
                  <a:srgbClr val="4070A0"/>
                </a:solidFill>
                <a:latin typeface="Courier"/>
              </a:rPr>
              <a:t>"20[0-9][0-9]\\s"</a:t>
            </a:r>
            <a:r>
              <a:rPr sz="1800">
                <a:latin typeface="Courier"/>
              </a:rPr>
              <a:t>,txt,</a:t>
            </a:r>
            <a:r>
              <a:rPr sz="1800">
                <a:solidFill>
                  <a:srgbClr val="902000"/>
                </a:solidFill>
                <a:latin typeface="Courier"/>
              </a:rPr>
              <a:t>ignore.case=</a:t>
            </a:r>
            <a:r>
              <a:rPr sz="1800">
                <a:solidFill>
                  <a:srgbClr val="007020"/>
                </a:solidFill>
                <a:latin typeface="Courier"/>
              </a:rPr>
              <a:t>TRUE</a:t>
            </a:r>
            <a:r>
              <a:rPr sz="1800">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Resources</a:t>
            </a:r>
            <a:r>
              <a:rPr/>
              <a:t> </a:t>
            </a:r>
            <a:r>
              <a:rPr/>
              <a:t>for</a:t>
            </a:r>
            <a:r>
              <a:rPr/>
              <a:t> </a:t>
            </a:r>
            <a:r>
              <a:rPr/>
              <a:t>building</a:t>
            </a:r>
            <a:r>
              <a:rPr/>
              <a:t> </a:t>
            </a:r>
            <a:r>
              <a:rPr/>
              <a:t>Regex</a:t>
            </a:r>
          </a:p>
        </p:txBody>
      </p:sp>
      <p:sp>
        <p:nvSpPr>
          <p:cNvPr id="3" name="Content Placeholder 2"/>
          <p:cNvSpPr>
            <a:spLocks noGrp="1"/>
          </p:cNvSpPr>
          <p:nvPr>
            <p:ph idx="1"/>
          </p:nvPr>
        </p:nvSpPr>
        <p:spPr/>
        <p:txBody>
          <a:bodyPr/>
          <a:lstStyle/>
          <a:p>
            <a:pPr lvl="0" marL="0" indent="0">
              <a:buNone/>
            </a:pPr>
            <a:r>
              <a:rPr/>
              <a:t>THese are two great resources for regex in R CHeat sheet: </a:t>
            </a:r>
            <a:r>
              <a:rPr>
                <a:hlinkClick r:id="rId2"/>
              </a:rPr>
              <a:t>https://rstudio.com/wp-content/uploads/2016/09/RegExCheatsheet.pdf</a:t>
            </a:r>
            <a:r>
              <a:rPr/>
              <a:t> Regex tester for R </a:t>
            </a:r>
            <a:r>
              <a:rPr>
                <a:hlinkClick r:id="rId3"/>
              </a:rPr>
              <a:t>https://spannbaueradam.shinyapps.io/r_regex_tester/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backslashes</a:t>
            </a:r>
            <a:r>
              <a:rPr/>
              <a:t> </a:t>
            </a:r>
            <a:r>
              <a:rPr/>
              <a:t>for</a:t>
            </a:r>
            <a:r>
              <a:rPr/>
              <a:t> </a:t>
            </a:r>
            <a:r>
              <a:rPr/>
              <a:t>punctuation</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#can use str_extract or str_extract_all to see what you are extracting</a:t>
            </a:r>
            <a:br/>
            <a:r>
              <a:rPr sz="1800" b="1">
                <a:solidFill>
                  <a:srgbClr val="007020"/>
                </a:solidFill>
                <a:latin typeface="Courier"/>
              </a:rPr>
              <a:t>unlist</a:t>
            </a:r>
            <a:r>
              <a:rPr sz="1800">
                <a:latin typeface="Courier"/>
              </a:rPr>
              <a:t>(</a:t>
            </a:r>
            <a:r>
              <a:rPr sz="1800" b="1">
                <a:solidFill>
                  <a:srgbClr val="007020"/>
                </a:solidFill>
                <a:latin typeface="Courier"/>
              </a:rPr>
              <a:t>str_extract_all</a:t>
            </a:r>
            <a:r>
              <a:rPr sz="1800">
                <a:latin typeface="Courier"/>
              </a:rPr>
              <a:t>(txt,</a:t>
            </a:r>
            <a:r>
              <a:rPr sz="1800">
                <a:solidFill>
                  <a:srgbClr val="4070A0"/>
                </a:solidFill>
                <a:latin typeface="Courier"/>
              </a:rPr>
              <a:t>"\\.\\s[A-Z]\\w+\\s"</a:t>
            </a:r>
            <a:r>
              <a:rPr sz="1800">
                <a:latin typeface="Courier"/>
              </a:rPr>
              <a:t>))</a:t>
            </a:r>
          </a:p>
          <a:p>
            <a:pPr lvl="0" marL="1270000" indent="0">
              <a:buNone/>
            </a:pPr>
            <a:r>
              <a:rPr sz="1800">
                <a:latin typeface="Courier"/>
              </a:rPr>
              <a:t>##  [1] ". We "        ". Denison "   ". Denison "   ". This "      ". We "       
##  [6] ". We "        ". As "        ". In "        ". If "        ". We "       
## [11] ". Professor " ". It "        ". The "       ". There "     ". Coplin "   
## [16] ". Although "  ". In "        ". She "       ". At "        ". It "       
## [21] ". Alexander " ". As "        ". What "      ". In "        ". In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Substitute</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#can use gsub or str_replace or str_replace_all to see what you are extracting</a:t>
            </a:r>
            <a:br/>
            <a:r>
              <a:rPr sz="1800" i="1">
                <a:solidFill>
                  <a:srgbClr val="60A0B0"/>
                </a:solidFill>
                <a:latin typeface="Courier"/>
              </a:rPr>
              <a:t># str_replace_all(txt,"\\.\\s[A-Z]\\w+\\s","\\!\\!\\!")</a:t>
            </a:r>
            <a:br/>
            <a:r>
              <a:rPr sz="1800" i="1">
                <a:solidFill>
                  <a:srgbClr val="60A0B0"/>
                </a:solidFill>
                <a:latin typeface="Courier"/>
              </a:rPr>
              <a:t>#but that command didn't save it, it just showed you</a:t>
            </a:r>
            <a:br/>
            <a:r>
              <a:rPr sz="1800" i="1">
                <a:solidFill>
                  <a:srgbClr val="60A0B0"/>
                </a:solidFill>
                <a:latin typeface="Courier"/>
              </a:rPr>
              <a:t>#try saving it to a new vector</a:t>
            </a:r>
            <a:br/>
            <a:r>
              <a:rPr sz="1800">
                <a:latin typeface="Courier"/>
              </a:rPr>
              <a:t>rtxt&lt;-</a:t>
            </a:r>
            <a:r>
              <a:rPr sz="1800" b="1">
                <a:solidFill>
                  <a:srgbClr val="007020"/>
                </a:solidFill>
                <a:latin typeface="Courier"/>
              </a:rPr>
              <a:t>str_replace_all</a:t>
            </a:r>
            <a:r>
              <a:rPr sz="1800">
                <a:latin typeface="Courier"/>
              </a:rPr>
              <a:t>(txt,</a:t>
            </a:r>
            <a:r>
              <a:rPr sz="1800">
                <a:solidFill>
                  <a:srgbClr val="4070A0"/>
                </a:solidFill>
                <a:latin typeface="Courier"/>
              </a:rPr>
              <a:t>"\\.\\s[A-Z]\\w+\\s"</a:t>
            </a:r>
            <a:r>
              <a:rPr sz="1800">
                <a:latin typeface="Courier"/>
              </a:rPr>
              <a:t>,</a:t>
            </a:r>
            <a:r>
              <a:rPr sz="1800">
                <a:solidFill>
                  <a:srgbClr val="4070A0"/>
                </a:solidFill>
                <a:latin typeface="Courier"/>
              </a:rPr>
              <a:t>"\\!\\!\\!"</a:t>
            </a:r>
            <a:r>
              <a:rPr sz="1800">
                <a:latin typeface="Courier"/>
              </a:rPr>
              <a:t>)</a:t>
            </a:r>
            <a:br/>
            <a:r>
              <a:rPr sz="1800">
                <a:latin typeface="Courier"/>
              </a:rPr>
              <a:t>rtxt[</a:t>
            </a:r>
            <a:r>
              <a:rPr sz="1800">
                <a:solidFill>
                  <a:srgbClr val="40A070"/>
                </a:solidFill>
                <a:latin typeface="Courier"/>
              </a:rPr>
              <a:t>21</a:t>
            </a:r>
            <a:r>
              <a:rPr sz="1800">
                <a:latin typeface="Courier"/>
              </a:rPr>
              <a:t>]</a:t>
            </a:r>
          </a:p>
          <a:p>
            <a:pPr lvl="0" marL="1270000" indent="0">
              <a:buNone/>
            </a:pPr>
            <a:r>
              <a:rPr sz="1800">
                <a:latin typeface="Courier"/>
              </a:rPr>
              <a:t>## [1] "To clarify, Dr!!!stated that signage is allowed on buildings, but only with the permission of administration and only if the signage is promoting Denison affiliated events."</a:t>
            </a:r>
          </a:p>
          <a:p>
            <a:pPr lvl="0" marL="1270000" indent="0">
              <a:buNone/>
            </a:pPr>
            <a:r>
              <a:rPr sz="1800" i="1">
                <a:solidFill>
                  <a:srgbClr val="60A0B0"/>
                </a:solidFill>
                <a:latin typeface="Courier"/>
              </a:rPr>
              <a:t>#or use </a:t>
            </a:r>
            <a:br/>
            <a:r>
              <a:rPr sz="1800">
                <a:latin typeface="Courier"/>
              </a:rPr>
              <a:t>rtxt&lt;-</a:t>
            </a:r>
            <a:r>
              <a:rPr sz="1800" b="1">
                <a:solidFill>
                  <a:srgbClr val="007020"/>
                </a:solidFill>
                <a:latin typeface="Courier"/>
              </a:rPr>
              <a:t>gsub</a:t>
            </a:r>
            <a:r>
              <a:rPr sz="1800">
                <a:latin typeface="Courier"/>
              </a:rPr>
              <a:t>(</a:t>
            </a:r>
            <a:r>
              <a:rPr sz="1800">
                <a:solidFill>
                  <a:srgbClr val="4070A0"/>
                </a:solidFill>
                <a:latin typeface="Courier"/>
              </a:rPr>
              <a:t>"lives"</a:t>
            </a:r>
            <a:r>
              <a:rPr sz="1800">
                <a:latin typeface="Courier"/>
              </a:rPr>
              <a:t>,</a:t>
            </a:r>
            <a:r>
              <a:rPr sz="1800">
                <a:solidFill>
                  <a:srgbClr val="4070A0"/>
                </a:solidFill>
                <a:latin typeface="Courier"/>
              </a:rPr>
              <a:t>"important lives"</a:t>
            </a:r>
            <a:r>
              <a:rPr sz="1800">
                <a:latin typeface="Courier"/>
              </a:rPr>
              <a:t>,txt,</a:t>
            </a:r>
            <a:r>
              <a:rPr sz="1800">
                <a:solidFill>
                  <a:srgbClr val="902000"/>
                </a:solidFill>
                <a:latin typeface="Courier"/>
              </a:rPr>
              <a:t>ignore.case=</a:t>
            </a:r>
            <a:r>
              <a:rPr sz="1800">
                <a:solidFill>
                  <a:srgbClr val="007020"/>
                </a:solidFill>
                <a:latin typeface="Courier"/>
              </a:rPr>
              <a:t>TRUE</a:t>
            </a:r>
            <a:r>
              <a:rPr sz="1800">
                <a:latin typeface="Courier"/>
              </a:rPr>
              <a:t>)</a:t>
            </a:r>
            <a:br/>
            <a:r>
              <a:rPr sz="1800">
                <a:latin typeface="Courier"/>
              </a:rPr>
              <a:t>rtxt[</a:t>
            </a:r>
            <a:r>
              <a:rPr sz="1800">
                <a:solidFill>
                  <a:srgbClr val="40A070"/>
                </a:solidFill>
                <a:latin typeface="Courier"/>
              </a:rPr>
              <a:t>3</a:t>
            </a:r>
            <a:r>
              <a:rPr sz="1800">
                <a:latin typeface="Courier"/>
              </a:rPr>
              <a:t>]</a:t>
            </a:r>
          </a:p>
          <a:p>
            <a:pPr lvl="0" marL="1270000" indent="0">
              <a:buNone/>
            </a:pPr>
            <a:r>
              <a:rPr sz="1800">
                <a:latin typeface="Courier"/>
              </a:rPr>
              <a:t>## [1] "Administration removes Black important lives Matter banner from Bryant Arts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try</a:t>
            </a:r>
            <a:r>
              <a:rPr/>
              <a:t> </a:t>
            </a:r>
            <a:r>
              <a:rPr/>
              <a:t>some</a:t>
            </a:r>
            <a:r>
              <a:rPr/>
              <a:t> </a:t>
            </a:r>
            <a:r>
              <a:rPr/>
              <a:t>more</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#can use gsub or str_replace or str_replace_all to see what you are extracting</a:t>
            </a:r>
            <a:br/>
            <a:r>
              <a:rPr sz="1800" i="1">
                <a:solidFill>
                  <a:srgbClr val="60A0B0"/>
                </a:solidFill>
                <a:latin typeface="Courier"/>
              </a:rPr>
              <a:t># str_replace_all(txt,"\\.\\s[A-Z]\\w+\\s","\\!\\!\\!")</a:t>
            </a:r>
            <a:br/>
            <a:r>
              <a:rPr sz="1800" i="1">
                <a:solidFill>
                  <a:srgbClr val="60A0B0"/>
                </a:solidFill>
                <a:latin typeface="Courier"/>
              </a:rPr>
              <a:t>#but that command didn't save it, it just showed you</a:t>
            </a:r>
            <a:br/>
            <a:r>
              <a:rPr sz="1800" i="1">
                <a:solidFill>
                  <a:srgbClr val="60A0B0"/>
                </a:solidFill>
                <a:latin typeface="Courier"/>
              </a:rPr>
              <a:t>#or use </a:t>
            </a:r>
            <a:br/>
            <a:r>
              <a:rPr sz="1800">
                <a:latin typeface="Courier"/>
              </a:rPr>
              <a:t>rtxt&lt;-</a:t>
            </a:r>
            <a:r>
              <a:rPr sz="1800" b="1">
                <a:solidFill>
                  <a:srgbClr val="007020"/>
                </a:solidFill>
                <a:latin typeface="Courier"/>
              </a:rPr>
              <a:t>gsub</a:t>
            </a:r>
            <a:r>
              <a:rPr sz="1800">
                <a:latin typeface="Courier"/>
              </a:rPr>
              <a:t>(</a:t>
            </a:r>
            <a:r>
              <a:rPr sz="1800">
                <a:solidFill>
                  <a:srgbClr val="4070A0"/>
                </a:solidFill>
                <a:latin typeface="Courier"/>
              </a:rPr>
              <a:t>"[[:upper:]]"</a:t>
            </a:r>
            <a:r>
              <a:rPr sz="1800">
                <a:latin typeface="Courier"/>
              </a:rPr>
              <a:t>,</a:t>
            </a:r>
            <a:r>
              <a:rPr sz="1800">
                <a:solidFill>
                  <a:srgbClr val="4070A0"/>
                </a:solidFill>
                <a:latin typeface="Courier"/>
              </a:rPr>
              <a:t>"\\?"</a:t>
            </a:r>
            <a:r>
              <a:rPr sz="1800">
                <a:latin typeface="Courier"/>
              </a:rPr>
              <a:t>,txt)</a:t>
            </a:r>
            <a:br/>
            <a:r>
              <a:rPr sz="1800">
                <a:latin typeface="Courier"/>
              </a:rPr>
              <a:t>rtxt[</a:t>
            </a:r>
            <a:r>
              <a:rPr sz="1800">
                <a:solidFill>
                  <a:srgbClr val="40A070"/>
                </a:solidFill>
                <a:latin typeface="Courier"/>
              </a:rPr>
              <a:t>3</a:t>
            </a:r>
            <a:r>
              <a:rPr sz="1800">
                <a:latin typeface="Courier"/>
              </a:rPr>
              <a:t>]</a:t>
            </a:r>
          </a:p>
          <a:p>
            <a:pPr lvl="0" marL="1270000" indent="0">
              <a:buNone/>
            </a:pPr>
            <a:r>
              <a:rPr sz="1800">
                <a:latin typeface="Courier"/>
              </a:rPr>
              <a:t>## [1] "?dministration removes ?lack ?ives ?atter banner from ?ryant ?rts ?enter"</a:t>
            </a:r>
          </a:p>
          <a:p>
            <a:pPr lvl="0" marL="1270000" indent="0">
              <a:buNone/>
            </a:pPr>
            <a:r>
              <a:rPr sz="1800" i="1">
                <a:solidFill>
                  <a:srgbClr val="60A0B0"/>
                </a:solidFill>
                <a:latin typeface="Courier"/>
              </a:rPr>
              <a:t>#say we want to remove a colon</a:t>
            </a:r>
            <a:br/>
            <a:r>
              <a:rPr sz="1800">
                <a:latin typeface="Courier"/>
              </a:rPr>
              <a:t>txt[</a:t>
            </a:r>
            <a:r>
              <a:rPr sz="1800">
                <a:solidFill>
                  <a:srgbClr val="40A070"/>
                </a:solidFill>
                <a:latin typeface="Courier"/>
              </a:rPr>
              <a:t>35</a:t>
            </a:r>
            <a:r>
              <a:rPr sz="1800">
                <a:latin typeface="Courier"/>
              </a:rPr>
              <a:t>]</a:t>
            </a:r>
          </a:p>
          <a:p>
            <a:pPr lvl="0" marL="1270000" indent="0">
              <a:buNone/>
            </a:pPr>
            <a:r>
              <a:rPr sz="1800">
                <a:latin typeface="Courier"/>
              </a:rPr>
              <a:t>## [1] "Language: ENGLISH"</a:t>
            </a:r>
          </a:p>
          <a:p>
            <a:pPr lvl="0" marL="1270000" indent="0">
              <a:buNone/>
            </a:pPr>
            <a:r>
              <a:rPr sz="1800" b="1">
                <a:solidFill>
                  <a:srgbClr val="007020"/>
                </a:solidFill>
                <a:latin typeface="Courier"/>
              </a:rPr>
              <a:t>str_remove_all</a:t>
            </a:r>
            <a:r>
              <a:rPr sz="1800">
                <a:latin typeface="Courier"/>
              </a:rPr>
              <a:t>(txt[</a:t>
            </a:r>
            <a:r>
              <a:rPr sz="1800">
                <a:solidFill>
                  <a:srgbClr val="40A070"/>
                </a:solidFill>
                <a:latin typeface="Courier"/>
              </a:rPr>
              <a:t>35</a:t>
            </a:r>
            <a:r>
              <a:rPr sz="1800">
                <a:latin typeface="Courier"/>
              </a:rPr>
              <a:t>],</a:t>
            </a:r>
            <a:r>
              <a:rPr sz="1800">
                <a:solidFill>
                  <a:srgbClr val="4070A0"/>
                </a:solidFill>
                <a:latin typeface="Courier"/>
              </a:rPr>
              <a:t>"\\:"</a:t>
            </a:r>
            <a:r>
              <a:rPr sz="1800">
                <a:latin typeface="Courier"/>
              </a:rPr>
              <a:t>)</a:t>
            </a:r>
          </a:p>
          <a:p>
            <a:pPr lvl="0" marL="1270000" indent="0">
              <a:buNone/>
            </a:pPr>
            <a:r>
              <a:rPr sz="1800">
                <a:latin typeface="Courier"/>
              </a:rPr>
              <a:t>## [1] "Language ENGLISH"</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Whitespace</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#can use gsub or str_replace or str_replace_all to see what you are extracting</a:t>
            </a:r>
            <a:br/>
            <a:r>
              <a:rPr sz="1800" i="1">
                <a:solidFill>
                  <a:srgbClr val="60A0B0"/>
                </a:solidFill>
                <a:latin typeface="Courier"/>
              </a:rPr>
              <a:t># str_replace_all(txt,"\\.\\s[A-Z]\\w+\\s","\\!\\!\\!")</a:t>
            </a:r>
            <a:br/>
            <a:r>
              <a:rPr sz="1800" i="1">
                <a:solidFill>
                  <a:srgbClr val="60A0B0"/>
                </a:solidFill>
                <a:latin typeface="Courier"/>
              </a:rPr>
              <a:t>#but that command didn't save it, it just showed you</a:t>
            </a:r>
            <a:br/>
            <a:r>
              <a:rPr sz="1800" i="1">
                <a:solidFill>
                  <a:srgbClr val="60A0B0"/>
                </a:solidFill>
                <a:latin typeface="Courier"/>
              </a:rPr>
              <a:t>#or use </a:t>
            </a:r>
            <a:br/>
            <a:r>
              <a:rPr sz="1800">
                <a:latin typeface="Courier"/>
              </a:rPr>
              <a:t>txsent&lt;-</a:t>
            </a:r>
            <a:r>
              <a:rPr sz="1800">
                <a:solidFill>
                  <a:srgbClr val="4070A0"/>
                </a:solidFill>
                <a:latin typeface="Courier"/>
              </a:rPr>
              <a:t>" this is a sentence with extra whitespace   "</a:t>
            </a:r>
            <a:br/>
            <a:r>
              <a:rPr sz="1800" b="1">
                <a:solidFill>
                  <a:srgbClr val="007020"/>
                </a:solidFill>
                <a:latin typeface="Courier"/>
              </a:rPr>
              <a:t>str_trim</a:t>
            </a:r>
            <a:r>
              <a:rPr sz="1800">
                <a:latin typeface="Courier"/>
              </a:rPr>
              <a:t>(txsent)</a:t>
            </a:r>
          </a:p>
          <a:p>
            <a:pPr lvl="0" marL="1270000" indent="0">
              <a:buNone/>
            </a:pPr>
            <a:r>
              <a:rPr sz="1800">
                <a:latin typeface="Courier"/>
              </a:rPr>
              <a:t>## [1] "this is a sentence with extra whitespace"</a:t>
            </a:r>
          </a:p>
          <a:p>
            <a:pPr lvl="0" marL="1270000" indent="0">
              <a:buNone/>
            </a:pPr>
            <a:r>
              <a:rPr sz="1800" i="1">
                <a:solidFill>
                  <a:srgbClr val="60A0B0"/>
                </a:solidFill>
                <a:latin typeface="Courier"/>
              </a:rPr>
              <a:t>#can nest these kinds of things for efficiency</a:t>
            </a:r>
            <a:br/>
            <a:r>
              <a:rPr sz="1800" b="1">
                <a:solidFill>
                  <a:srgbClr val="007020"/>
                </a:solidFill>
                <a:latin typeface="Courier"/>
              </a:rPr>
              <a:t>paste</a:t>
            </a:r>
            <a:r>
              <a:rPr sz="1800">
                <a:latin typeface="Courier"/>
              </a:rPr>
              <a:t>(</a:t>
            </a:r>
            <a:r>
              <a:rPr sz="1800" b="1">
                <a:solidFill>
                  <a:srgbClr val="007020"/>
                </a:solidFill>
                <a:latin typeface="Courier"/>
              </a:rPr>
              <a:t>str_trim</a:t>
            </a:r>
            <a:r>
              <a:rPr sz="1800">
                <a:latin typeface="Courier"/>
              </a:rPr>
              <a:t>(txsent),</a:t>
            </a:r>
            <a:r>
              <a:rPr sz="1800">
                <a:solidFill>
                  <a:srgbClr val="4070A0"/>
                </a:solidFill>
                <a:latin typeface="Courier"/>
              </a:rPr>
              <a:t>"."</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p>
          <a:p>
            <a:pPr lvl="0" marL="1270000" indent="0">
              <a:buNone/>
            </a:pPr>
            <a:r>
              <a:rPr sz="1800">
                <a:latin typeface="Courier"/>
              </a:rPr>
              <a:t>## [1] "this is a sentence with extra whitespace."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Today’s</a:t>
            </a:r>
            <a:r>
              <a:rPr/>
              <a:t> </a:t>
            </a:r>
            <a:r>
              <a:rPr/>
              <a:t>Tasks</a:t>
            </a:r>
          </a:p>
        </p:txBody>
      </p:sp>
      <p:sp>
        <p:nvSpPr>
          <p:cNvPr id="3" name="Content Placeholder 2"/>
          <p:cNvSpPr>
            <a:spLocks noGrp="1"/>
          </p:cNvSpPr>
          <p:nvPr>
            <p:ph idx="1"/>
          </p:nvPr>
        </p:nvSpPr>
        <p:spPr/>
        <p:txBody>
          <a:bodyPr/>
          <a:lstStyle/>
          <a:p>
            <a:pPr lvl="1"/>
            <a:r>
              <a:rPr/>
              <a:t>Install packages</a:t>
            </a:r>
          </a:p>
          <a:p>
            <a:pPr lvl="1"/>
            <a:r>
              <a:rPr/>
              <a:t>Check and set directories</a:t>
            </a:r>
          </a:p>
          <a:p>
            <a:pPr lvl="1"/>
            <a:r>
              <a:rPr/>
              <a:t>Read in a file</a:t>
            </a:r>
          </a:p>
          <a:p>
            <a:pPr lvl="1"/>
            <a:r>
              <a:rPr/>
              <a:t>Look for strings</a:t>
            </a:r>
          </a:p>
          <a:p>
            <a:pPr lvl="1"/>
            <a:r>
              <a:rPr/>
              <a:t>Work with regex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a:t>
            </a:r>
            <a:r>
              <a:rPr/>
              <a:t> </a:t>
            </a:r>
            <a:r>
              <a:rPr/>
              <a:t>a</a:t>
            </a:r>
            <a:r>
              <a:rPr/>
              <a:t> </a:t>
            </a:r>
            <a:r>
              <a:rPr/>
              <a:t>few</a:t>
            </a:r>
            <a:r>
              <a:rPr/>
              <a:t> </a:t>
            </a:r>
            <a:r>
              <a:rPr/>
              <a:t>packages</a:t>
            </a:r>
            <a:r>
              <a:rPr/>
              <a:t> </a:t>
            </a:r>
            <a:r>
              <a:rPr/>
              <a:t>for</a:t>
            </a:r>
            <a:r>
              <a:rPr/>
              <a:t> </a:t>
            </a:r>
            <a:r>
              <a:rPr/>
              <a:t>today</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#you only need to install once but you need to call your directories every time</a:t>
            </a:r>
            <a:br/>
            <a:r>
              <a:rPr sz="1800" i="1">
                <a:solidFill>
                  <a:srgbClr val="60A0B0"/>
                </a:solidFill>
                <a:latin typeface="Courier"/>
              </a:rPr>
              <a:t># install.packages(stringr)</a:t>
            </a:r>
            <a:br/>
            <a:br/>
            <a:r>
              <a:rPr sz="1800" i="1">
                <a:solidFill>
                  <a:srgbClr val="60A0B0"/>
                </a:solidFill>
                <a:latin typeface="Courier"/>
              </a:rPr>
              <a:t>#now you need to tell R you are going to use those libraries</a:t>
            </a:r>
            <a:br/>
            <a:r>
              <a:rPr sz="1800" b="1">
                <a:solidFill>
                  <a:srgbClr val="007020"/>
                </a:solidFill>
                <a:latin typeface="Courier"/>
              </a:rPr>
              <a:t>library</a:t>
            </a:r>
            <a:r>
              <a:rPr sz="1800">
                <a:latin typeface="Courier"/>
              </a:rPr>
              <a:t>(stringr)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Check</a:t>
            </a:r>
            <a:r>
              <a:rPr/>
              <a:t> </a:t>
            </a:r>
            <a:r>
              <a:rPr/>
              <a:t>your</a:t>
            </a:r>
            <a:r>
              <a:rPr/>
              <a:t> </a:t>
            </a:r>
            <a:r>
              <a:rPr/>
              <a:t>directory</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#get the working directory</a:t>
            </a:r>
            <a:br/>
            <a:r>
              <a:rPr sz="1800" b="1">
                <a:solidFill>
                  <a:srgbClr val="007020"/>
                </a:solidFill>
                <a:latin typeface="Courier"/>
              </a:rPr>
              <a:t>getwd</a:t>
            </a:r>
            <a:r>
              <a:rPr sz="1800">
                <a:latin typeface="Courier"/>
              </a:rPr>
              <a:t>()</a:t>
            </a:r>
          </a:p>
          <a:p>
            <a:pPr lvl="0" marL="1270000" indent="0">
              <a:buNone/>
            </a:pPr>
            <a:r>
              <a:rPr sz="1800">
                <a:latin typeface="Courier"/>
              </a:rPr>
              <a:t>## [1] "C:/Users/vegan/Documents/R_dir/TextMiniLab"</a:t>
            </a:r>
          </a:p>
          <a:p>
            <a:pPr lvl="0" marL="1270000" indent="0">
              <a:buNone/>
            </a:pPr>
            <a:r>
              <a:rPr sz="1800" i="1">
                <a:solidFill>
                  <a:srgbClr val="60A0B0"/>
                </a:solidFill>
                <a:latin typeface="Courier"/>
              </a:rPr>
              <a:t>#if you want to change it set a new one </a:t>
            </a:r>
            <a:br/>
            <a:r>
              <a:rPr sz="1800" i="1">
                <a:solidFill>
                  <a:srgbClr val="60A0B0"/>
                </a:solidFill>
                <a:latin typeface="Courier"/>
              </a:rPr>
              <a:t>#you can directly input a directory</a:t>
            </a:r>
            <a:br/>
            <a:r>
              <a:rPr sz="1800">
                <a:latin typeface="Courier"/>
              </a:rPr>
              <a:t>datadir&lt;-</a:t>
            </a:r>
            <a:r>
              <a:rPr sz="1800">
                <a:solidFill>
                  <a:srgbClr val="4070A0"/>
                </a:solidFill>
                <a:latin typeface="Courier"/>
              </a:rPr>
              <a:t>"C:/Users/vegan/Documents/R_dir/"</a:t>
            </a:r>
            <a:br/>
            <a:r>
              <a:rPr sz="1800" i="1">
                <a:solidFill>
                  <a:srgbClr val="60A0B0"/>
                </a:solidFill>
                <a:latin typeface="Courier"/>
              </a:rPr>
              <a:t># you can paste strings together to create another</a:t>
            </a:r>
            <a:br/>
            <a:r>
              <a:rPr sz="1800">
                <a:latin typeface="Courier"/>
              </a:rPr>
              <a:t>datadir&lt;-</a:t>
            </a:r>
            <a:r>
              <a:rPr sz="1800" b="1">
                <a:solidFill>
                  <a:srgbClr val="007020"/>
                </a:solidFill>
                <a:latin typeface="Courier"/>
              </a:rPr>
              <a:t>paste</a:t>
            </a:r>
            <a:r>
              <a:rPr sz="1800">
                <a:latin typeface="Courier"/>
              </a:rPr>
              <a:t>(</a:t>
            </a:r>
            <a:r>
              <a:rPr sz="1800" b="1">
                <a:solidFill>
                  <a:srgbClr val="007020"/>
                </a:solidFill>
                <a:latin typeface="Courier"/>
              </a:rPr>
              <a:t>getwd</a:t>
            </a:r>
            <a:r>
              <a:rPr sz="1800">
                <a:latin typeface="Courier"/>
              </a:rPr>
              <a:t>(),</a:t>
            </a:r>
            <a:r>
              <a:rPr sz="1800">
                <a:solidFill>
                  <a:srgbClr val="4070A0"/>
                </a:solidFill>
                <a:latin typeface="Courier"/>
              </a:rPr>
              <a:t>"/data/"</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set</a:t>
            </a:r>
            <a:r>
              <a:rPr/>
              <a:t> </a:t>
            </a:r>
            <a:r>
              <a:rPr/>
              <a:t>a</a:t>
            </a:r>
            <a:r>
              <a:rPr/>
              <a:t> </a:t>
            </a:r>
            <a:r>
              <a:rPr/>
              <a:t>Directory</a:t>
            </a:r>
          </a:p>
        </p:txBody>
      </p:sp>
      <p:sp>
        <p:nvSpPr>
          <p:cNvPr id="3" name="Content Placeholder 2"/>
          <p:cNvSpPr>
            <a:spLocks noGrp="1"/>
          </p:cNvSpPr>
          <p:nvPr>
            <p:ph idx="1"/>
          </p:nvPr>
        </p:nvSpPr>
        <p:spPr/>
        <p:txBody>
          <a:bodyPr/>
          <a:lstStyle/>
          <a:p>
            <a:pPr lvl="0" marL="0" indent="0">
              <a:buNone/>
            </a:pPr>
            <a:r>
              <a:rPr/>
              <a:t>There are two ways:</a:t>
            </a:r>
          </a:p>
          <a:p>
            <a:pPr lvl="1"/>
            <a:r>
              <a:rPr/>
              <a:t>Under Tools you can set it in Project Options or Global options</a:t>
            </a:r>
          </a:p>
          <a:p>
            <a:pPr lvl="1"/>
            <a:r>
              <a:rPr/>
              <a:t>setwd(“C:/Users/vegan/Documents/R_dir/”)</a:t>
            </a:r>
          </a:p>
          <a:p>
            <a:pPr lvl="1"/>
            <a:r>
              <a:rPr/>
              <a:t>Remember to change to forward slashes if you copy from a PC!</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Now</a:t>
            </a:r>
            <a:r>
              <a:rPr/>
              <a:t> </a:t>
            </a:r>
            <a:r>
              <a:rPr/>
              <a:t>list</a:t>
            </a:r>
            <a:r>
              <a:rPr/>
              <a:t> </a:t>
            </a:r>
            <a:r>
              <a:rPr/>
              <a:t>the</a:t>
            </a:r>
            <a:r>
              <a:rPr/>
              <a:t> </a:t>
            </a:r>
            <a:r>
              <a:rPr/>
              <a:t>files</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#now list the files</a:t>
            </a:r>
            <a:br/>
            <a:r>
              <a:rPr sz="1800">
                <a:latin typeface="Courier"/>
              </a:rPr>
              <a:t>dfiles&lt;-</a:t>
            </a:r>
            <a:r>
              <a:rPr sz="1800" b="1">
                <a:solidFill>
                  <a:srgbClr val="007020"/>
                </a:solidFill>
                <a:latin typeface="Courier"/>
              </a:rPr>
              <a:t>list.files</a:t>
            </a:r>
            <a:r>
              <a:rPr sz="1800">
                <a:latin typeface="Courier"/>
              </a:rPr>
              <a:t>(datadir,</a:t>
            </a:r>
            <a:r>
              <a:rPr sz="1800">
                <a:solidFill>
                  <a:srgbClr val="902000"/>
                </a:solidFill>
                <a:latin typeface="Courier"/>
              </a:rPr>
              <a:t>pattern =</a:t>
            </a:r>
            <a:r>
              <a:rPr sz="1800">
                <a:latin typeface="Courier"/>
              </a:rPr>
              <a:t> </a:t>
            </a:r>
            <a:r>
              <a:rPr sz="1800">
                <a:solidFill>
                  <a:srgbClr val="4070A0"/>
                </a:solidFill>
                <a:latin typeface="Courier"/>
              </a:rPr>
              <a:t>"\\.txt$"</a:t>
            </a:r>
            <a:r>
              <a:rPr sz="1800">
                <a:latin typeface="Courier"/>
              </a:rPr>
              <a:t>,</a:t>
            </a:r>
            <a:r>
              <a:rPr sz="1800">
                <a:solidFill>
                  <a:srgbClr val="902000"/>
                </a:solidFill>
                <a:latin typeface="Courier"/>
              </a:rPr>
              <a:t>include.dirs=</a:t>
            </a:r>
            <a:r>
              <a:rPr sz="1800">
                <a:solidFill>
                  <a:srgbClr val="007020"/>
                </a:solidFill>
                <a:latin typeface="Courier"/>
              </a:rPr>
              <a:t>TRUE</a:t>
            </a:r>
            <a:r>
              <a:rPr sz="1800">
                <a:latin typeface="Courier"/>
              </a:rPr>
              <a:t>,</a:t>
            </a:r>
            <a:r>
              <a:rPr sz="1800">
                <a:solidFill>
                  <a:srgbClr val="902000"/>
                </a:solidFill>
                <a:latin typeface="Courier"/>
              </a:rPr>
              <a:t>full.names=</a:t>
            </a:r>
            <a:r>
              <a:rPr sz="1800">
                <a:solidFill>
                  <a:srgbClr val="007020"/>
                </a:solidFill>
                <a:latin typeface="Courier"/>
              </a:rPr>
              <a:t>TRUE</a:t>
            </a:r>
            <a:r>
              <a:rPr sz="1800">
                <a:latin typeface="Courier"/>
              </a:rPr>
              <a:t>)</a:t>
            </a:r>
            <a:br/>
            <a:r>
              <a:rPr sz="1800">
                <a:latin typeface="Courier"/>
              </a:rPr>
              <a:t>dfiles[</a:t>
            </a:r>
            <a:r>
              <a:rPr sz="1800">
                <a:solidFill>
                  <a:srgbClr val="40A070"/>
                </a:solidFill>
                <a:latin typeface="Courier"/>
              </a:rPr>
              <a:t>1</a:t>
            </a:r>
            <a:r>
              <a:rPr sz="1800">
                <a:solidFill>
                  <a:srgbClr val="666666"/>
                </a:solidFill>
                <a:latin typeface="Courier"/>
              </a:rPr>
              <a:t>:</a:t>
            </a:r>
            <a:r>
              <a:rPr sz="1800">
                <a:solidFill>
                  <a:srgbClr val="40A070"/>
                </a:solidFill>
                <a:latin typeface="Courier"/>
              </a:rPr>
              <a:t>3</a:t>
            </a:r>
            <a:r>
              <a:rPr sz="1800">
                <a:latin typeface="Courier"/>
              </a:rPr>
              <a:t>]</a:t>
            </a:r>
          </a:p>
          <a:p>
            <a:pPr lvl="0" marL="1270000" indent="0">
              <a:buNone/>
            </a:pPr>
            <a:r>
              <a:rPr sz="1800">
                <a:latin typeface="Courier"/>
              </a:rPr>
              <a:t>## [1] "C:/Users/vegan/Documents/R_dir/TextMiniLab/data/Administration removes Black Lives Matter banner from Bryant Arts Center.txt"
## [2] "C:/Users/vegan/Documents/R_dir/TextMiniLab/data/Black Lives Matter mourns, vows to continue.txt"                             
## [3] "C:/Users/vegan/Documents/R_dir/TextMiniLab/data/Black Lives Matter protest blocks access to Heathrow Airport.txt"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read</a:t>
            </a:r>
            <a:r>
              <a:rPr/>
              <a:t> </a:t>
            </a:r>
            <a:r>
              <a:rPr/>
              <a:t>in</a:t>
            </a:r>
            <a:r>
              <a:rPr/>
              <a:t> </a:t>
            </a:r>
            <a:r>
              <a:rPr/>
              <a:t>the</a:t>
            </a:r>
            <a:r>
              <a:rPr/>
              <a:t> </a:t>
            </a:r>
            <a:r>
              <a:rPr/>
              <a:t>files</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#this example is for ascii files</a:t>
            </a:r>
            <a:br/>
            <a:r>
              <a:rPr sz="1800" i="1">
                <a:solidFill>
                  <a:srgbClr val="60A0B0"/>
                </a:solidFill>
                <a:latin typeface="Courier"/>
              </a:rPr>
              <a:t>#pdfs,html or excel require different reading function</a:t>
            </a:r>
            <a:br/>
            <a:r>
              <a:rPr sz="1800">
                <a:latin typeface="Courier"/>
              </a:rPr>
              <a:t>  </a:t>
            </a:r>
            <a:br/>
            <a:r>
              <a:rPr sz="1800">
                <a:latin typeface="Courier"/>
              </a:rPr>
              <a:t>txt&lt;-</a:t>
            </a:r>
            <a:r>
              <a:rPr sz="1800" b="1">
                <a:solidFill>
                  <a:srgbClr val="007020"/>
                </a:solidFill>
                <a:latin typeface="Courier"/>
              </a:rPr>
              <a:t>readLines</a:t>
            </a:r>
            <a:r>
              <a:rPr sz="1800">
                <a:latin typeface="Courier"/>
              </a:rPr>
              <a:t>(dfiles[</a:t>
            </a:r>
            <a:r>
              <a:rPr sz="1800">
                <a:solidFill>
                  <a:srgbClr val="40A070"/>
                </a:solidFill>
                <a:latin typeface="Courier"/>
              </a:rPr>
              <a:t>1</a:t>
            </a:r>
            <a:r>
              <a:rPr sz="1800">
                <a:latin typeface="Courier"/>
              </a:rPr>
              <a:t>])</a:t>
            </a:r>
            <a:br/>
            <a:r>
              <a:rPr sz="1800" b="1">
                <a:solidFill>
                  <a:srgbClr val="007020"/>
                </a:solidFill>
                <a:latin typeface="Courier"/>
              </a:rPr>
              <a:t>head</a:t>
            </a:r>
            <a:r>
              <a:rPr sz="1800">
                <a:latin typeface="Courier"/>
              </a:rPr>
              <a:t>(txt)</a:t>
            </a:r>
          </a:p>
          <a:p>
            <a:pPr lvl="0" marL="1270000" indent="0">
              <a:buNone/>
            </a:pPr>
            <a:r>
              <a:rPr sz="1800">
                <a:latin typeface="Courier"/>
              </a:rPr>
              <a:t>## [1] ""                                                                        
## [2] ""                                                                        
## [3] "Administration removes Black Lives Matter banner from Bryant Arts Center"
## [4] "The Denisonian: Denison University"                                      
## [5] "September 30, 2020 Wednesday"                                            
## [6]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Investigate</a:t>
            </a:r>
            <a:r>
              <a:rPr/>
              <a:t> </a:t>
            </a:r>
            <a:r>
              <a:rPr/>
              <a:t>the</a:t>
            </a:r>
            <a:r>
              <a:rPr/>
              <a:t> </a:t>
            </a:r>
            <a:r>
              <a:rPr/>
              <a:t>file</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#these are separated by line breaks</a:t>
            </a:r>
            <a:br/>
            <a:r>
              <a:rPr sz="1800" b="1">
                <a:solidFill>
                  <a:srgbClr val="007020"/>
                </a:solidFill>
                <a:latin typeface="Courier"/>
              </a:rPr>
              <a:t>length</a:t>
            </a:r>
            <a:r>
              <a:rPr sz="1800">
                <a:latin typeface="Courier"/>
              </a:rPr>
              <a:t>(txt)</a:t>
            </a:r>
          </a:p>
          <a:p>
            <a:pPr lvl="0" marL="1270000" indent="0">
              <a:buNone/>
            </a:pPr>
            <a:r>
              <a:rPr sz="1800">
                <a:latin typeface="Courier"/>
              </a:rPr>
              <a:t>## [1] 57</a:t>
            </a:r>
          </a:p>
          <a:p>
            <a:pPr lvl="0" marL="1270000" indent="0">
              <a:buNone/>
            </a:pPr>
            <a:r>
              <a:rPr sz="1800" i="1">
                <a:solidFill>
                  <a:srgbClr val="60A0B0"/>
                </a:solidFill>
                <a:latin typeface="Courier"/>
              </a:rPr>
              <a:t>#this is a simple vector</a:t>
            </a:r>
            <a:br/>
            <a:r>
              <a:rPr sz="1800" i="1">
                <a:solidFill>
                  <a:srgbClr val="60A0B0"/>
                </a:solidFill>
                <a:latin typeface="Courier"/>
              </a:rPr>
              <a:t>#if you don't know there are ways to check the object type</a:t>
            </a:r>
            <a:br/>
            <a:r>
              <a:rPr sz="1800" b="1">
                <a:solidFill>
                  <a:srgbClr val="007020"/>
                </a:solidFill>
                <a:latin typeface="Courier"/>
              </a:rPr>
              <a:t>is.list</a:t>
            </a:r>
            <a:r>
              <a:rPr sz="1800">
                <a:latin typeface="Courier"/>
              </a:rPr>
              <a:t>(txt)</a:t>
            </a:r>
          </a:p>
          <a:p>
            <a:pPr lvl="0" marL="1270000" indent="0">
              <a:buNone/>
            </a:pPr>
            <a:r>
              <a:rPr sz="1800">
                <a:latin typeface="Courier"/>
              </a:rPr>
              <a:t>## [1] FALSE</a:t>
            </a:r>
          </a:p>
          <a:p>
            <a:pPr lvl="0" marL="1270000" indent="0">
              <a:buNone/>
            </a:pPr>
            <a:r>
              <a:rPr sz="1800" b="1">
                <a:solidFill>
                  <a:srgbClr val="007020"/>
                </a:solidFill>
                <a:latin typeface="Courier"/>
              </a:rPr>
              <a:t>is.data.frame</a:t>
            </a:r>
            <a:r>
              <a:rPr sz="1800">
                <a:latin typeface="Courier"/>
              </a:rPr>
              <a:t>(txt)</a:t>
            </a:r>
          </a:p>
          <a:p>
            <a:pPr lvl="0" marL="1270000" indent="0">
              <a:buNone/>
            </a:pPr>
            <a:r>
              <a:rPr sz="1800">
                <a:latin typeface="Courier"/>
              </a:rPr>
              <a:t>## [1] FALSE</a:t>
            </a:r>
          </a:p>
          <a:p>
            <a:pPr lvl="0" marL="1270000" indent="0">
              <a:buNone/>
            </a:pPr>
            <a:r>
              <a:rPr sz="1800" b="1">
                <a:solidFill>
                  <a:srgbClr val="007020"/>
                </a:solidFill>
                <a:latin typeface="Courier"/>
              </a:rPr>
              <a:t>str</a:t>
            </a:r>
            <a:r>
              <a:rPr sz="1800">
                <a:latin typeface="Courier"/>
              </a:rPr>
              <a:t>(txt)</a:t>
            </a:r>
          </a:p>
          <a:p>
            <a:pPr lvl="0" marL="1270000" indent="0">
              <a:buNone/>
            </a:pPr>
            <a:r>
              <a:rPr sz="1800">
                <a:latin typeface="Courier"/>
              </a:rPr>
              <a:t>##  chr [1:57] "" "" ...</a:t>
            </a:r>
          </a:p>
          <a:p>
            <a:pPr lvl="0" marL="1270000" indent="0">
              <a:buNone/>
            </a:pPr>
            <a:r>
              <a:rPr sz="1800" i="1">
                <a:solidFill>
                  <a:srgbClr val="60A0B0"/>
                </a:solidFill>
                <a:latin typeface="Courier"/>
              </a:rPr>
              <a:t>#try looking at different lines using indices</a:t>
            </a:r>
            <a:br/>
            <a:r>
              <a:rPr sz="1800">
                <a:latin typeface="Courier"/>
              </a:rPr>
              <a:t>txt[</a:t>
            </a:r>
            <a:r>
              <a:rPr sz="1800">
                <a:solidFill>
                  <a:srgbClr val="40A070"/>
                </a:solidFill>
                <a:latin typeface="Courier"/>
              </a:rPr>
              <a:t>20</a:t>
            </a:r>
            <a:r>
              <a:rPr sz="1800">
                <a:latin typeface="Courier"/>
              </a:rPr>
              <a:t>]</a:t>
            </a:r>
          </a:p>
          <a:p>
            <a:pPr lvl="0" marL="1270000" indent="0">
              <a:buNone/>
            </a:pPr>
            <a:r>
              <a:rPr sz="1800">
                <a:latin typeface="Courier"/>
              </a:rPr>
              <a:t>## [1] "Kim Coplin, Provost and Associate Professor, commented that \"As a general rule and practice, we don't allow banners on the outside of buildings. The one exception is to announce an event. A banner may be placed for a brief period of time before the event takes place. There are places around campus where students, faculty and staff can hang banners, posters, chalk and express views, but we do ask that people not hang banners on the outside of buildings.\""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Look</a:t>
            </a:r>
            <a:r>
              <a:rPr/>
              <a:t> </a:t>
            </a:r>
            <a:r>
              <a:rPr/>
              <a:t>for</a:t>
            </a:r>
            <a:r>
              <a:rPr/>
              <a:t> </a:t>
            </a:r>
            <a:r>
              <a:rPr/>
              <a:t>words</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#the grep command finds indices of sentences that have a search term</a:t>
            </a:r>
            <a:br/>
            <a:r>
              <a:rPr sz="1800" b="1">
                <a:solidFill>
                  <a:srgbClr val="007020"/>
                </a:solidFill>
                <a:latin typeface="Courier"/>
              </a:rPr>
              <a:t>grep</a:t>
            </a:r>
            <a:r>
              <a:rPr sz="1800">
                <a:latin typeface="Courier"/>
              </a:rPr>
              <a:t>(</a:t>
            </a:r>
            <a:r>
              <a:rPr sz="1800">
                <a:solidFill>
                  <a:srgbClr val="4070A0"/>
                </a:solidFill>
                <a:latin typeface="Courier"/>
              </a:rPr>
              <a:t>"lives"</a:t>
            </a:r>
            <a:r>
              <a:rPr sz="1800">
                <a:latin typeface="Courier"/>
              </a:rPr>
              <a:t>,txt,</a:t>
            </a:r>
            <a:r>
              <a:rPr sz="1800">
                <a:solidFill>
                  <a:srgbClr val="902000"/>
                </a:solidFill>
                <a:latin typeface="Courier"/>
              </a:rPr>
              <a:t>ignore.case=</a:t>
            </a:r>
            <a:r>
              <a:rPr sz="1800">
                <a:solidFill>
                  <a:srgbClr val="007020"/>
                </a:solidFill>
                <a:latin typeface="Courier"/>
              </a:rPr>
              <a:t>TRUE</a:t>
            </a:r>
            <a:r>
              <a:rPr sz="1800">
                <a:latin typeface="Courier"/>
              </a:rPr>
              <a:t>)</a:t>
            </a:r>
          </a:p>
          <a:p>
            <a:pPr lvl="0" marL="1270000" indent="0">
              <a:buNone/>
            </a:pPr>
            <a:r>
              <a:rPr sz="1800">
                <a:latin typeface="Courier"/>
              </a:rPr>
              <a:t>## [1]  3 15 17 41 52</a:t>
            </a:r>
          </a:p>
          <a:p>
            <a:pPr lvl="0" marL="1270000" indent="0">
              <a:buNone/>
            </a:pPr>
            <a:r>
              <a:rPr sz="1800" i="1">
                <a:solidFill>
                  <a:srgbClr val="60A0B0"/>
                </a:solidFill>
                <a:latin typeface="Courier"/>
              </a:rPr>
              <a:t>#these indcies can be used to inspect those sentences</a:t>
            </a:r>
            <a:br/>
            <a:r>
              <a:rPr sz="1800">
                <a:latin typeface="Courier"/>
              </a:rPr>
              <a:t>txt[</a:t>
            </a:r>
            <a:r>
              <a:rPr sz="1800" b="1">
                <a:solidFill>
                  <a:srgbClr val="007020"/>
                </a:solidFill>
                <a:latin typeface="Courier"/>
              </a:rPr>
              <a:t>grep</a:t>
            </a:r>
            <a:r>
              <a:rPr sz="1800">
                <a:latin typeface="Courier"/>
              </a:rPr>
              <a:t>(</a:t>
            </a:r>
            <a:r>
              <a:rPr sz="1800">
                <a:solidFill>
                  <a:srgbClr val="4070A0"/>
                </a:solidFill>
                <a:latin typeface="Courier"/>
              </a:rPr>
              <a:t>"lives"</a:t>
            </a:r>
            <a:r>
              <a:rPr sz="1800">
                <a:latin typeface="Courier"/>
              </a:rPr>
              <a:t>,txt,</a:t>
            </a:r>
            <a:r>
              <a:rPr sz="1800">
                <a:solidFill>
                  <a:srgbClr val="902000"/>
                </a:solidFill>
                <a:latin typeface="Courier"/>
              </a:rPr>
              <a:t>ignore.case=</a:t>
            </a:r>
            <a:r>
              <a:rPr sz="1800">
                <a:solidFill>
                  <a:srgbClr val="007020"/>
                </a:solidFill>
                <a:latin typeface="Courier"/>
              </a:rPr>
              <a:t>TRUE</a:t>
            </a:r>
            <a:r>
              <a:rPr sz="1800">
                <a:latin typeface="Courier"/>
              </a:rPr>
              <a:t>)]</a:t>
            </a:r>
          </a:p>
          <a:p>
            <a:pPr lvl="0" marL="1270000" indent="0">
              <a:buNone/>
            </a:pPr>
            <a:r>
              <a:rPr sz="1800">
                <a:latin typeface="Courier"/>
              </a:rPr>
              <a:t>## [1] "Administration removes Black Lives Matter banner from Bryant Arts Center"                                                                                                                                                                                                                                                                                                                                                                                                                                          
## [2] "RAMSEY BRISTOL, Special to The Denisonian - In June of this year, in response to the Black Lives Matter protests breaking throughout the country, the Denison Studio Art Department created and subsequently displayed a Black Lives Matter banner."                                                                                                                                                                                                                                                               
## [3] "According to Professor Sheilah ReStack, Chair of the Studio Art Department, \"The banner was a Studio Art faculty response to the events of this Spring and Summer and feeling the need to articulate our solidarity with Black Lives Matter and more specifically to show our students of color that they are supported, and matter. We agreed together to do it, along with a message that we sent out to former and current students indicating our wish to become a more explicitly anti-racist environment.\""
## [4] "Subject:  BLACK LIVES MATTER (92%);  ARTS &amp; HUMANITIES EDUCATION (90%);  TRENDS &amp; EVENTS (90%);  STUDENTS &amp; STUDENT LIFE (90%);  VISUAL &amp; PERFORMING ARTS (90%);  EIX FILTER (90%);  RACE &amp; ETHNICITY (90%);  TEACHING &amp; TEACHERS (89%);  RACISM &amp; XENOPHOBIA (89%);  COLLEGE &amp; UNIVERSITY PROFESSORS (89%);  TALKS &amp; MEETINGS (78%);  SOCIAL JUSTICE (78%);  RACIAL JUSTICE (78%);  SYSTEMIC RACISM (73%);  STUDENT HOUSING (69%)"                                                                                
## [5] "Administration removes Black Lives Matter banner from Bryant Arts Center"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reading in and working with text</dc:title>
  <dc:creator>Laura Wolton</dc:creator>
  <cp:keywords/>
  <dcterms:created xsi:type="dcterms:W3CDTF">2020-10-01T17:45:35Z</dcterms:created>
  <dcterms:modified xsi:type="dcterms:W3CDTF">2020-10-01T17:45:35Z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10/1/2020</vt:lpwstr>
  </property>
  <property fmtid="{D5CDD505-2E9C-101B-9397-08002B2CF9AE}" pid="3" name="output">
    <vt:lpwstr>powerpoint_presentation</vt:lpwstr>
  </property>
</Properties>
</file>