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5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a Wolton" initials="LW" lastIdx="1" clrIdx="0">
    <p:extLst>
      <p:ext uri="{19B8F6BF-5375-455C-9EA6-DF929625EA0E}">
        <p15:presenceInfo xmlns:p15="http://schemas.microsoft.com/office/powerpoint/2012/main" userId="52efe691535b0d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 varScale="1">
        <p:scale>
          <a:sx n="70" d="100"/>
          <a:sy n="70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8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9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4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13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5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9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7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9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77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B5FBD-2DCF-4C0E-9508-37B7A25B0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1" t="4383" r="1" b="125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8" name="Rectangle 17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9" name="Rectangle 19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86028-66BB-49ED-B790-526FA2E41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345" y="1524001"/>
            <a:ext cx="3208866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Topic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427FE-1C3A-446C-8BA8-E670D73B9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73882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>
                    <a:alpha val="75000"/>
                  </a:srgbClr>
                </a:solidFill>
              </a:rPr>
              <a:t>LEcTURE</a:t>
            </a:r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 #4 Text analysis in R</a:t>
            </a:r>
          </a:p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Laura Wolton</a:t>
            </a:r>
          </a:p>
        </p:txBody>
      </p:sp>
    </p:spTree>
    <p:extLst>
      <p:ext uri="{BB962C8B-B14F-4D97-AF65-F5344CB8AC3E}">
        <p14:creationId xmlns:p14="http://schemas.microsoft.com/office/powerpoint/2010/main" val="3355191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EB3C-507B-4B6C-B7AD-23AA7EE3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COMPLEXITIES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A480E-498D-45A5-A138-B3D3F6F27C52}"/>
              </a:ext>
            </a:extLst>
          </p:cNvPr>
          <p:cNvSpPr txBox="1"/>
          <p:nvPr/>
        </p:nvSpPr>
        <p:spPr>
          <a:xfrm>
            <a:off x="581191" y="1909349"/>
            <a:ext cx="9841539" cy="337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-apple-system"/>
              </a:rPr>
              <a:t>hyperparameters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-apple-system"/>
              </a:rPr>
              <a:t>A</a:t>
            </a:r>
            <a:r>
              <a:rPr lang="en-US" b="0" i="0" dirty="0">
                <a:effectLst/>
                <a:latin typeface="-apple-system"/>
              </a:rPr>
              <a:t>lpha represents document-topic density - with a higher alpha, documents are made up of more topics, and with lower alpha, documents contain fewer topics. 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r>
              <a:rPr lang="en-US" b="0" i="0" dirty="0">
                <a:effectLst/>
                <a:latin typeface="-apple-system"/>
              </a:rPr>
              <a:t>Beta represents topic-word density - with a high beta, topics are made up of most of the words in the corpus, and with a low beta they consist of few words.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r>
              <a:rPr lang="en-US" b="0" i="0" dirty="0">
                <a:effectLst/>
                <a:latin typeface="-apple-system"/>
              </a:rPr>
              <a:t>Suggest default ~ 1./#of topics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endParaRPr lang="en-US" dirty="0">
              <a:latin typeface="-apple-system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endParaRPr lang="en-US" b="0" i="0" dirty="0">
              <a:effectLst/>
              <a:latin typeface="-apple-system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tabLst/>
              <a:defRPr/>
            </a:pP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uLnTx/>
              <a:uFillTx/>
              <a:latin typeface="-apple-syste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514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EB3C-507B-4B6C-B7AD-23AA7EE3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differences between topic models and Text Networks?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A480E-498D-45A5-A138-B3D3F6F27C52}"/>
              </a:ext>
            </a:extLst>
          </p:cNvPr>
          <p:cNvSpPr txBox="1"/>
          <p:nvPr/>
        </p:nvSpPr>
        <p:spPr>
          <a:xfrm>
            <a:off x="700088" y="1919450"/>
            <a:ext cx="847248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Topic models and Text Networks have a lot of similarities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/>
              </a:rPr>
              <a:t>Unsupervised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Goal to pull out meanings in text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but they are based on different modelling approaches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/>
              </a:rPr>
              <a:t>Topic models – Bayesian inference model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/>
              </a:rPr>
              <a:t>Text Networks – community detection models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Networks have a language associated with them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/>
              </a:rPr>
              <a:t>Network-A set of nodes and connections (edges) to each other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/>
              </a:rPr>
              <a:t>Ties, nodes, vertices edges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Can show a relationship between units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Looking for similarities across documents in the way they speak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D07BB4-5834-4D7F-BE1F-71E150BBA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538" y="2371515"/>
            <a:ext cx="3753374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7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EB3C-507B-4B6C-B7AD-23AA7EE3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Topic models?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A480E-498D-45A5-A138-B3D3F6F27C52}"/>
              </a:ext>
            </a:extLst>
          </p:cNvPr>
          <p:cNvSpPr txBox="1"/>
          <p:nvPr/>
        </p:nvSpPr>
        <p:spPr>
          <a:xfrm>
            <a:off x="674575" y="1890876"/>
            <a:ext cx="8472487" cy="378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Topic models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efficient way to analyze large volumes of text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Most common is Latent Dirichlet Allocation, or LDA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LDA is considered a form of statistical machine learning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LDA is a form of text data mining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Clustering words into “topics”.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Clustering documents into “mixtures of topics”.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associates each document with a probability distribution over topics</a:t>
            </a: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topics are probability distributions over words</a:t>
            </a:r>
          </a:p>
        </p:txBody>
      </p:sp>
    </p:spTree>
    <p:extLst>
      <p:ext uri="{BB962C8B-B14F-4D97-AF65-F5344CB8AC3E}">
        <p14:creationId xmlns:p14="http://schemas.microsoft.com/office/powerpoint/2010/main" val="386506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0F161291-765C-4033-9E84-52C51C6A5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37F69638-8A6F-45AB-B9EC-9D8C8FC37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2E040-9026-4D5F-ACD7-44A3E03BE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829" y="643467"/>
            <a:ext cx="793034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6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EB3C-507B-4B6C-B7AD-23AA7EE3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they mean?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A480E-498D-45A5-A138-B3D3F6F27C52}"/>
              </a:ext>
            </a:extLst>
          </p:cNvPr>
          <p:cNvSpPr txBox="1"/>
          <p:nvPr/>
        </p:nvSpPr>
        <p:spPr>
          <a:xfrm>
            <a:off x="700089" y="1965552"/>
            <a:ext cx="5708876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/>
              </a:rPr>
              <a:t>Some literature suggests they are related to issue frames or subtopics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/>
              </a:rPr>
              <a:t>verification of issue frames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/>
              </a:rPr>
              <a:t>Groupings you may not have considered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/>
              </a:rPr>
              <a:t>My general sense is to start with theoretical idea of what frames might be so that you can know how narrow or wide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C9A86252-70B2-4D61-B5B3-DB2981F1F0D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1" b="11663"/>
          <a:stretch/>
        </p:blipFill>
        <p:spPr bwMode="auto">
          <a:xfrm>
            <a:off x="6302829" y="1592036"/>
            <a:ext cx="5134156" cy="44326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6722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EB3C-507B-4B6C-B7AD-23AA7EE3B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3419308" cy="1188720"/>
          </a:xfrm>
        </p:spPr>
        <p:txBody>
          <a:bodyPr/>
          <a:lstStyle/>
          <a:p>
            <a:r>
              <a:rPr lang="en-US" dirty="0"/>
              <a:t>What do they mean?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A480E-498D-45A5-A138-B3D3F6F27C52}"/>
              </a:ext>
            </a:extLst>
          </p:cNvPr>
          <p:cNvSpPr txBox="1"/>
          <p:nvPr/>
        </p:nvSpPr>
        <p:spPr>
          <a:xfrm>
            <a:off x="700089" y="1965552"/>
            <a:ext cx="3300411" cy="174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/>
              </a:rPr>
              <a:t>Hopkins,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/>
              </a:rPr>
              <a:t>Schickler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/>
              </a:rPr>
              <a:t>, and Azizi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/>
              </a:rPr>
              <a:t>Daniel Hopkins - some in book - </a:t>
            </a:r>
            <a:r>
              <a:rPr lang="en-US" i="1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/>
              </a:rPr>
              <a:t>The Increasingly United States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/>
              </a:rPr>
              <a:t>– Political parties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026" name="Picture 2" descr="Polarization &#10;and National- &#10;ization of &#10;State Parties &#10;Hopkins, &#10;Schickler, and &#10;Azizi &#10;Fitted Topics &#10;Partisan &#10;Polarization &#10;Nationalizatior &#10;Additional &#10;Material &#10;Partisan Differences in Topics &#10;1920 &#10;1940 &#10;1960 &#10;1980 &#10;2000 ">
            <a:extLst>
              <a:ext uri="{FF2B5EF4-FFF2-40B4-BE49-F238E27FC236}">
                <a16:creationId xmlns:a16="http://schemas.microsoft.com/office/drawing/2014/main" id="{46682EED-5742-45FD-BFAC-ED56BB3F1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681" y="1560936"/>
            <a:ext cx="7428707" cy="478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91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639E31-B3A0-4A7F-AD6D-8A10A160E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349" y="1018219"/>
            <a:ext cx="8587301" cy="539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7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EB3C-507B-4B6C-B7AD-23AA7EE3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a call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A480E-498D-45A5-A138-B3D3F6F27C52}"/>
              </a:ext>
            </a:extLst>
          </p:cNvPr>
          <p:cNvSpPr txBox="1"/>
          <p:nvPr/>
        </p:nvSpPr>
        <p:spPr>
          <a:xfrm>
            <a:off x="581192" y="3176507"/>
            <a:ext cx="10872787" cy="310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/>
              </a:rPr>
              <a:t>For the package </a:t>
            </a:r>
            <a:r>
              <a:rPr lang="en-US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/>
              </a:rPr>
              <a:t>topicmodels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/>
              </a:rPr>
              <a:t>Documents need to be in document term matrix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/>
              </a:rPr>
              <a:t>What the?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 document-term matrix or term-document matrix is a mathematical matrix that describes the frequency of terms that occur in a collection of documents. In the matrix:</a:t>
            </a:r>
          </a:p>
          <a:p>
            <a:pPr marL="1657350" lvl="3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/>
              </a:rPr>
              <a:t>Row = each document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1657350" lvl="3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/>
              </a:rPr>
              <a:t>Column = one word or term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1657350" lvl="3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value contains the # of appearances of that term in that document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411E0-4DAE-4292-95D0-4F3064516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635" y="2004980"/>
            <a:ext cx="715427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6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EB3C-507B-4B6C-B7AD-23AA7EE3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A480E-498D-45A5-A138-B3D3F6F27C52}"/>
              </a:ext>
            </a:extLst>
          </p:cNvPr>
          <p:cNvSpPr txBox="1"/>
          <p:nvPr/>
        </p:nvSpPr>
        <p:spPr>
          <a:xfrm>
            <a:off x="581191" y="1909349"/>
            <a:ext cx="4872921" cy="447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/>
              </a:rPr>
              <a:t>Finding the appropriate K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/>
              </a:rPr>
              <a:t>K value – how many topics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/>
              </a:rPr>
              <a:t>Well if I knew that I wouldn’t be doing this!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Try for a good estimate</a:t>
            </a: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Use perplexity or log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/>
              </a:rPr>
              <a:t>-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likelihood</a:t>
            </a:r>
          </a:p>
          <a:p>
            <a:pPr marL="1657350" lvl="3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/>
              </a:rPr>
              <a:t>Measures of topic coherence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Looking for sudden jumps</a:t>
            </a: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/>
              </a:rPr>
              <a:t>Low perplexity is related to better generalization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anose="020B0502020104020203"/>
              </a:rPr>
              <a:t>Log likelihood tends to be more useful, but recent studies suggest human interpretation may be best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64E9D1-E975-45B1-8BDC-641E3498B8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95" b="11808"/>
          <a:stretch/>
        </p:blipFill>
        <p:spPr>
          <a:xfrm>
            <a:off x="5454115" y="636814"/>
            <a:ext cx="5961905" cy="2718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A36260-9D30-456B-9DF3-67334D845C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267" t="6611" r="3267" b="20193"/>
          <a:stretch/>
        </p:blipFill>
        <p:spPr>
          <a:xfrm>
            <a:off x="5454114" y="3355521"/>
            <a:ext cx="5961905" cy="271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001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452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Gill Sans MT</vt:lpstr>
      <vt:lpstr>Source Sans Pro</vt:lpstr>
      <vt:lpstr>Wingdings 2</vt:lpstr>
      <vt:lpstr>DividendVTI</vt:lpstr>
      <vt:lpstr>Topic models</vt:lpstr>
      <vt:lpstr>What are differences between topic models and Text Networks?</vt:lpstr>
      <vt:lpstr>What are Topic models?</vt:lpstr>
      <vt:lpstr>PowerPoint Presentation</vt:lpstr>
      <vt:lpstr>What do they mean? </vt:lpstr>
      <vt:lpstr>What do they mean? </vt:lpstr>
      <vt:lpstr>PowerPoint Presentation</vt:lpstr>
      <vt:lpstr>Let’s look at a call</vt:lpstr>
      <vt:lpstr>Key challenge</vt:lpstr>
      <vt:lpstr>OTHER COMPLEXITIES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models</dc:title>
  <dc:creator>Laura Wolton</dc:creator>
  <cp:lastModifiedBy>Laura Wolton</cp:lastModifiedBy>
  <cp:revision>13</cp:revision>
  <dcterms:created xsi:type="dcterms:W3CDTF">2020-10-22T16:14:14Z</dcterms:created>
  <dcterms:modified xsi:type="dcterms:W3CDTF">2020-10-22T17:41:05Z</dcterms:modified>
</cp:coreProperties>
</file>