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307" r:id="rId2"/>
    <p:sldId id="311" r:id="rId3"/>
    <p:sldId id="308" r:id="rId4"/>
    <p:sldId id="287" r:id="rId5"/>
    <p:sldId id="281" r:id="rId6"/>
    <p:sldId id="299" r:id="rId7"/>
    <p:sldId id="283" r:id="rId8"/>
    <p:sldId id="292" r:id="rId9"/>
    <p:sldId id="282" r:id="rId10"/>
    <p:sldId id="300" r:id="rId11"/>
    <p:sldId id="303" r:id="rId12"/>
    <p:sldId id="301" r:id="rId13"/>
    <p:sldId id="304" r:id="rId14"/>
    <p:sldId id="285" r:id="rId15"/>
    <p:sldId id="309" r:id="rId16"/>
    <p:sldId id="310" r:id="rId17"/>
    <p:sldId id="291" r:id="rId18"/>
    <p:sldId id="293" r:id="rId19"/>
    <p:sldId id="294" r:id="rId20"/>
    <p:sldId id="295" r:id="rId21"/>
    <p:sldId id="305" r:id="rId22"/>
    <p:sldId id="306" r:id="rId23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25"/>
      <p:italic r:id="rId26"/>
    </p:embeddedFont>
    <p:embeddedFont>
      <p:font typeface="Oswald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131B"/>
    <a:srgbClr val="235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59" autoAdjust="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enelab/SPRINT_gan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006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248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06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25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364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>
                <a:hlinkClick r:id="rId3"/>
              </a:rPr>
              <a:t>https://github.com/greenelab/SPRINT_gan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96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29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https://deeplearning4j.org/generative-adversarial-network</a:t>
            </a:r>
          </a:p>
          <a:p>
            <a:endParaRPr lang="en-US" dirty="0"/>
          </a:p>
          <a:p>
            <a:r>
              <a:rPr lang="en-US" dirty="0"/>
              <a:t>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460978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4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793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enelab/SPRINT_ga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2988867"/>
            <a:ext cx="9144000" cy="2198700"/>
          </a:xfrm>
          <a:prstGeom prst="rect">
            <a:avLst/>
          </a:prstGeom>
          <a:solidFill>
            <a:srgbClr val="235F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149375" y="1214612"/>
            <a:ext cx="8833200" cy="1357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dirty="0">
                <a:solidFill>
                  <a:srgbClr val="235F80"/>
                </a:solidFill>
                <a:latin typeface="Oswald"/>
                <a:sym typeface="Oswald"/>
              </a:rPr>
              <a:t>Deep Learning for</a:t>
            </a:r>
            <a:br>
              <a:rPr lang="en-US" sz="4800" dirty="0">
                <a:solidFill>
                  <a:srgbClr val="235F80"/>
                </a:solidFill>
                <a:latin typeface="Oswald"/>
                <a:sym typeface="Oswald"/>
              </a:rPr>
            </a:br>
            <a:r>
              <a:rPr lang="en-US" sz="4800" dirty="0">
                <a:solidFill>
                  <a:srgbClr val="235F80"/>
                </a:solidFill>
                <a:latin typeface="Oswald"/>
                <a:sym typeface="Oswald"/>
              </a:rPr>
              <a:t>EHR De-identification</a:t>
            </a:r>
            <a:endParaRPr sz="4800" dirty="0">
              <a:solidFill>
                <a:srgbClr val="235F80"/>
              </a:solidFill>
              <a:latin typeface="Oswald"/>
              <a:sym typeface="Oswald"/>
            </a:endParaRPr>
          </a:p>
        </p:txBody>
      </p:sp>
      <p:sp>
        <p:nvSpPr>
          <p:cNvPr id="62" name="Shape 62"/>
          <p:cNvSpPr/>
          <p:nvPr/>
        </p:nvSpPr>
        <p:spPr>
          <a:xfrm rot="2700000">
            <a:off x="4392027" y="2770851"/>
            <a:ext cx="347897" cy="3478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D349B9-C05D-444E-9F71-F9C4AE50B713}"/>
              </a:ext>
            </a:extLst>
          </p:cNvPr>
          <p:cNvSpPr txBox="1"/>
          <p:nvPr/>
        </p:nvSpPr>
        <p:spPr>
          <a:xfrm>
            <a:off x="3667331" y="3604408"/>
            <a:ext cx="1588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Oswald"/>
              </a:rPr>
              <a:t>Liping</a:t>
            </a:r>
            <a:r>
              <a:rPr lang="en-US" altLang="zh-CN" sz="3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3000" dirty="0">
                <a:solidFill>
                  <a:schemeClr val="bg1"/>
                </a:solidFill>
                <a:latin typeface="Oswald"/>
              </a:rPr>
              <a:t>Wu</a:t>
            </a:r>
            <a:endParaRPr lang="en-US" sz="3000" dirty="0">
              <a:solidFill>
                <a:schemeClr val="bg1"/>
              </a:solidFill>
              <a:latin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053783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ADE0-BF57-4609-B143-8CA33ACF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235F80"/>
                </a:solidFill>
                <a:latin typeface="Oswald"/>
              </a:rPr>
              <a:t>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E1762-C715-4F3D-9A5C-1DD00303B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Task: to generate realistic simulated blood pressure trajectories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Data: SPRINT trial dataset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Treatments: standard, intensive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2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ADE0-BF57-4609-B143-8CA33ACF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235F80"/>
                </a:solidFill>
                <a:latin typeface="Oswald"/>
              </a:rPr>
              <a:t>The Models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E1762-C715-4F3D-9A5C-1DD00303B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Two Gan models</a:t>
            </a:r>
          </a:p>
          <a:p>
            <a:pPr marL="596900" lvl="1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With privacy constraints</a:t>
            </a:r>
          </a:p>
          <a:p>
            <a:pPr marL="596900" lvl="1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Without privacy constraints</a:t>
            </a:r>
          </a:p>
          <a:p>
            <a:pPr lvl="1"/>
            <a:endParaRPr lang="en-US" dirty="0"/>
          </a:p>
          <a:p>
            <a:r>
              <a:rPr lang="en-US" sz="2400" dirty="0">
                <a:solidFill>
                  <a:schemeClr val="tx1"/>
                </a:solidFill>
              </a:rPr>
              <a:t>Open source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</a:t>
            </a:r>
            <a:r>
              <a:rPr lang="en-US" sz="1600" dirty="0">
                <a:solidFill>
                  <a:schemeClr val="tx1"/>
                </a:solidFill>
              </a:rPr>
              <a:t>https://github.com/greenelab/SPRINT_gan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547A1-D17E-4286-A7B7-C0A7713D3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97" y="445025"/>
            <a:ext cx="3319519" cy="39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5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3FD0-4A3B-4A44-A649-F123DFAD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235F80"/>
                </a:solidFill>
                <a:latin typeface="Oswald"/>
              </a:rPr>
              <a:t>Result 1: </a:t>
            </a:r>
            <a:br>
              <a:rPr lang="en-US" sz="3000" dirty="0">
                <a:solidFill>
                  <a:srgbClr val="235F80"/>
                </a:solidFill>
                <a:latin typeface="Oswald"/>
              </a:rPr>
            </a:br>
            <a:br>
              <a:rPr lang="en-US" sz="3000" dirty="0">
                <a:solidFill>
                  <a:srgbClr val="235F80"/>
                </a:solidFill>
                <a:latin typeface="Oswald"/>
              </a:rPr>
            </a:br>
            <a:r>
              <a:rPr lang="en-US" sz="3000" dirty="0">
                <a:solidFill>
                  <a:srgbClr val="235F80"/>
                </a:solidFill>
                <a:latin typeface="Oswald"/>
              </a:rPr>
              <a:t>Variable Distributions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C7055-F92C-43E8-9447-7E8311876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752" y="104744"/>
            <a:ext cx="4935556" cy="499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0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3FD0-4A3B-4A44-A649-F123DFAD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62" y="92485"/>
            <a:ext cx="8520600" cy="572700"/>
          </a:xfrm>
        </p:spPr>
        <p:txBody>
          <a:bodyPr/>
          <a:lstStyle/>
          <a:p>
            <a:r>
              <a:rPr lang="en-US" sz="3000" dirty="0">
                <a:solidFill>
                  <a:srgbClr val="235F80"/>
                </a:solidFill>
                <a:latin typeface="Oswald"/>
              </a:rPr>
              <a:t>Result 2: Correlation Structure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A3BC9B-54B8-4EB3-973C-3A63F1337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16" y="665185"/>
            <a:ext cx="7006727" cy="44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2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204F-9EC0-41D2-B356-371909AE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sz="3000" dirty="0">
                <a:solidFill>
                  <a:srgbClr val="235F80"/>
                </a:solidFill>
                <a:latin typeface="Oswald"/>
              </a:rPr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788CB-1498-4632-985F-BD482ED18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Data Heterogeneity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Small Data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Poor interpretability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9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D714-599F-44D9-B0DE-9A4827D06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8387"/>
            <a:ext cx="9144000" cy="2126725"/>
          </a:xfrm>
          <a:solidFill>
            <a:srgbClr val="235F80"/>
          </a:solidFill>
        </p:spPr>
        <p:txBody>
          <a:bodyPr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Oswald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533296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D714-599F-44D9-B0DE-9A4827D06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8387"/>
            <a:ext cx="9144000" cy="2126725"/>
          </a:xfrm>
          <a:solidFill>
            <a:srgbClr val="235F80"/>
          </a:solidFill>
        </p:spPr>
        <p:txBody>
          <a:bodyPr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Oswald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731903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D1E4-2A45-41E1-BB09-B69D6811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235F80"/>
                </a:solidFill>
                <a:latin typeface="Oswald"/>
              </a:rPr>
              <a:t>Deep</a:t>
            </a:r>
            <a:r>
              <a:rPr lang="en-US" dirty="0">
                <a:solidFill>
                  <a:srgbClr val="235F80"/>
                </a:solidFill>
              </a:rPr>
              <a:t> </a:t>
            </a:r>
            <a:r>
              <a:rPr lang="en-US" sz="3000" dirty="0">
                <a:solidFill>
                  <a:srgbClr val="235F80"/>
                </a:solidFill>
                <a:latin typeface="Oswald"/>
              </a:rPr>
              <a:t>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0AF45-DB48-46E0-B37E-D1003F4F7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Learning is subset of Machine Learning.</a:t>
            </a:r>
          </a:p>
          <a:p>
            <a:r>
              <a:rPr lang="en-US" dirty="0"/>
              <a:t>Deep Learning can be used as supervised learning + unsupervised learning</a:t>
            </a:r>
          </a:p>
          <a:p>
            <a:r>
              <a:rPr lang="en-US" dirty="0"/>
              <a:t>Deep Learning is deep neural network.</a:t>
            </a:r>
          </a:p>
          <a:p>
            <a:r>
              <a:rPr lang="en-US" dirty="0"/>
              <a:t>Deep just means lots of layers; it doesn’t mean anything profound or superb.</a:t>
            </a:r>
          </a:p>
          <a:p>
            <a:r>
              <a:rPr lang="en-US" dirty="0"/>
              <a:t>We use neural network even we didn’t realize it</a:t>
            </a:r>
          </a:p>
          <a:p>
            <a:r>
              <a:rPr lang="en-US" dirty="0"/>
              <a:t>I mean Logistic Regression…</a:t>
            </a:r>
          </a:p>
        </p:txBody>
      </p:sp>
    </p:spTree>
    <p:extLst>
      <p:ext uri="{BB962C8B-B14F-4D97-AF65-F5344CB8AC3E}">
        <p14:creationId xmlns:p14="http://schemas.microsoft.com/office/powerpoint/2010/main" val="175543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D1E4-2A45-41E1-BB09-B69D6811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235F80"/>
                </a:solidFill>
                <a:latin typeface="Oswald"/>
              </a:rPr>
              <a:t>Deep</a:t>
            </a:r>
            <a:r>
              <a:rPr lang="en-US" dirty="0">
                <a:solidFill>
                  <a:srgbClr val="235F80"/>
                </a:solidFill>
              </a:rPr>
              <a:t> </a:t>
            </a:r>
            <a:r>
              <a:rPr lang="en-US" sz="3000" dirty="0">
                <a:solidFill>
                  <a:srgbClr val="235F80"/>
                </a:solidFill>
                <a:latin typeface="Oswald"/>
              </a:rPr>
              <a:t>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0AF45-DB48-46E0-B37E-D1003F4F7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add more layers, we get Deep Neural Network!</a:t>
            </a:r>
          </a:p>
        </p:txBody>
      </p:sp>
      <p:pic>
        <p:nvPicPr>
          <p:cNvPr id="5" name="Picture 4" descr="A chain link fence&#10;&#10;Description generated with high confidence">
            <a:extLst>
              <a:ext uri="{FF2B5EF4-FFF2-40B4-BE49-F238E27FC236}">
                <a16:creationId xmlns:a16="http://schemas.microsoft.com/office/drawing/2014/main" id="{8E171AE3-107C-4B18-9139-417668B61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98" y="1723023"/>
            <a:ext cx="4564713" cy="2268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10F132-24DC-4EE8-A5CE-9D3D0FF76FF6}"/>
              </a:ext>
            </a:extLst>
          </p:cNvPr>
          <p:cNvSpPr txBox="1"/>
          <p:nvPr/>
        </p:nvSpPr>
        <p:spPr>
          <a:xfrm>
            <a:off x="1251284" y="4644189"/>
            <a:ext cx="45817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Credit: https://www.quora.com/How-can-you-explain-Deep-neural-networks</a:t>
            </a:r>
          </a:p>
        </p:txBody>
      </p:sp>
    </p:spTree>
    <p:extLst>
      <p:ext uri="{BB962C8B-B14F-4D97-AF65-F5344CB8AC3E}">
        <p14:creationId xmlns:p14="http://schemas.microsoft.com/office/powerpoint/2010/main" val="1661120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D1E4-2A45-41E1-BB09-B69D6811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235F80"/>
                </a:solidFill>
                <a:latin typeface="Oswald"/>
              </a:rPr>
              <a:t>Deep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0AF45-DB48-46E0-B37E-D1003F4F7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add special structures</a:t>
            </a:r>
          </a:p>
          <a:p>
            <a:pPr lvl="1"/>
            <a:r>
              <a:rPr lang="en-US" dirty="0"/>
              <a:t>CNN: convolutional neural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0F132-24DC-4EE8-A5CE-9D3D0FF76FF6}"/>
              </a:ext>
            </a:extLst>
          </p:cNvPr>
          <p:cNvSpPr txBox="1"/>
          <p:nvPr/>
        </p:nvSpPr>
        <p:spPr>
          <a:xfrm>
            <a:off x="1251284" y="4644189"/>
            <a:ext cx="5343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Credit: http://www.wildml.com/2015/11/understanding-convolutional-neural-networks-for-nlp/</a:t>
            </a:r>
          </a:p>
        </p:txBody>
      </p:sp>
      <p:pic>
        <p:nvPicPr>
          <p:cNvPr id="7" name="Picture 6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D10C9DFE-7EB2-435D-9BE7-377A9D484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0" y="2125579"/>
            <a:ext cx="8173684" cy="22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3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3267-4058-48F1-9A9E-88336F996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>
                <a:solidFill>
                  <a:srgbClr val="235F80"/>
                </a:solidFill>
                <a:latin typeface="Oswald"/>
              </a:rPr>
              <a:t>An innovative and promising way</a:t>
            </a:r>
            <a:endParaRPr lang="en-US" sz="4800" dirty="0">
              <a:solidFill>
                <a:srgbClr val="235F80"/>
              </a:solidFill>
              <a:latin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070072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D1E4-2A45-41E1-BB09-B69D6811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235F80"/>
                </a:solidFill>
                <a:latin typeface="Oswald"/>
              </a:rPr>
              <a:t>Recurrent Neural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0AF45-DB48-46E0-B37E-D1003F4F7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add special structures</a:t>
            </a:r>
          </a:p>
          <a:p>
            <a:pPr lvl="1"/>
            <a:r>
              <a:rPr lang="en-US" dirty="0"/>
              <a:t>RNN: recurrent neural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0F132-24DC-4EE8-A5CE-9D3D0FF76FF6}"/>
              </a:ext>
            </a:extLst>
          </p:cNvPr>
          <p:cNvSpPr txBox="1"/>
          <p:nvPr/>
        </p:nvSpPr>
        <p:spPr>
          <a:xfrm>
            <a:off x="1251284" y="4644189"/>
            <a:ext cx="625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Credit: https://leonardoaraujosantos.gitbooks.io/artificial-inteligence/content/recurrent_neural_networks.html</a:t>
            </a:r>
          </a:p>
        </p:txBody>
      </p:sp>
      <p:pic>
        <p:nvPicPr>
          <p:cNvPr id="5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9B56E884-8F18-4D3A-AB99-9F5696D39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60" y="2237873"/>
            <a:ext cx="7019422" cy="188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92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09F5-222D-489B-8289-AE243163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7905"/>
            <a:ext cx="8520600" cy="839820"/>
          </a:xfrm>
        </p:spPr>
        <p:txBody>
          <a:bodyPr/>
          <a:lstStyle/>
          <a:p>
            <a:r>
              <a:rPr lang="en-US" sz="3000" dirty="0">
                <a:solidFill>
                  <a:srgbClr val="235F80"/>
                </a:solidFill>
                <a:latin typeface="Oswald"/>
              </a:rPr>
              <a:t>Where</a:t>
            </a:r>
            <a:r>
              <a:rPr lang="en-US" dirty="0">
                <a:solidFill>
                  <a:srgbClr val="235F80"/>
                </a:solidFill>
              </a:rPr>
              <a:t> </a:t>
            </a:r>
            <a:r>
              <a:rPr lang="en-US" sz="3000" dirty="0">
                <a:solidFill>
                  <a:srgbClr val="235F80"/>
                </a:solidFill>
                <a:latin typeface="Oswald"/>
              </a:rPr>
              <a:t>We Are Now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48B8D3-9E6E-4208-BA42-6E5EAC8A3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182" y="683631"/>
            <a:ext cx="5518490" cy="39551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998E07-E04F-4616-B381-C90A31EEDB60}"/>
              </a:ext>
            </a:extLst>
          </p:cNvPr>
          <p:cNvSpPr txBox="1"/>
          <p:nvPr/>
        </p:nvSpPr>
        <p:spPr>
          <a:xfrm>
            <a:off x="883089" y="4759306"/>
            <a:ext cx="6410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                         Credit: MIT 6.S094: Deep Learning for Self-Driving Cars</a:t>
            </a:r>
          </a:p>
        </p:txBody>
      </p:sp>
    </p:spTree>
    <p:extLst>
      <p:ext uri="{BB962C8B-B14F-4D97-AF65-F5344CB8AC3E}">
        <p14:creationId xmlns:p14="http://schemas.microsoft.com/office/powerpoint/2010/main" val="3504367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41394C2-37C2-4DBB-ACFB-09BDCC735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77" y="374573"/>
            <a:ext cx="7217445" cy="3886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355FDB-F085-439F-B9B6-7A73A221A4F8}"/>
              </a:ext>
            </a:extLst>
          </p:cNvPr>
          <p:cNvSpPr txBox="1"/>
          <p:nvPr/>
        </p:nvSpPr>
        <p:spPr>
          <a:xfrm>
            <a:off x="1465943" y="4698475"/>
            <a:ext cx="6582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/>
              <a:t>FastAI</a:t>
            </a:r>
            <a:r>
              <a:rPr lang="en-US" dirty="0"/>
              <a:t> MOOC: Deep Learning Part 1: Practical Deep Learning for Coders </a:t>
            </a:r>
          </a:p>
        </p:txBody>
      </p:sp>
    </p:spTree>
    <p:extLst>
      <p:ext uri="{BB962C8B-B14F-4D97-AF65-F5344CB8AC3E}">
        <p14:creationId xmlns:p14="http://schemas.microsoft.com/office/powerpoint/2010/main" val="147276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50" y="25"/>
            <a:ext cx="2931900" cy="5143500"/>
          </a:xfrm>
          <a:prstGeom prst="rect">
            <a:avLst/>
          </a:prstGeom>
          <a:solidFill>
            <a:srgbClr val="235F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-159850" y="2023500"/>
            <a:ext cx="3251700" cy="10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rgbClr val="000000"/>
              </a:buClr>
              <a:buFont typeface="Arial"/>
              <a:buNone/>
            </a:pPr>
            <a:r>
              <a:rPr lang="en" sz="4800" dirty="0">
                <a:solidFill>
                  <a:schemeClr val="bg1"/>
                </a:solidFill>
                <a:latin typeface="Oswald"/>
                <a:sym typeface="Oswald"/>
              </a:rPr>
              <a:t>Agenda</a:t>
            </a:r>
            <a:endParaRPr sz="4800" dirty="0">
              <a:solidFill>
                <a:schemeClr val="bg1"/>
              </a:solidFill>
              <a:latin typeface="Oswald"/>
              <a:sym typeface="Oswald"/>
            </a:endParaRPr>
          </a:p>
        </p:txBody>
      </p:sp>
      <p:sp>
        <p:nvSpPr>
          <p:cNvPr id="80" name="Shape 80"/>
          <p:cNvSpPr/>
          <p:nvPr/>
        </p:nvSpPr>
        <p:spPr>
          <a:xfrm rot="2700000">
            <a:off x="2739477" y="2439652"/>
            <a:ext cx="347897" cy="347897"/>
          </a:xfrm>
          <a:prstGeom prst="rect">
            <a:avLst/>
          </a:prstGeom>
          <a:solidFill>
            <a:srgbClr val="235F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3251750" y="0"/>
            <a:ext cx="54521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srgbClr val="235F80"/>
                </a:solidFill>
                <a:latin typeface="Oswald"/>
              </a:rPr>
              <a:t>Deep Learning in EHR</a:t>
            </a:r>
          </a:p>
          <a:p>
            <a:pPr lvl="0">
              <a:lnSpc>
                <a:spcPct val="150000"/>
              </a:lnSpc>
            </a:pPr>
            <a:r>
              <a:rPr lang="en-US" sz="3600" dirty="0">
                <a:solidFill>
                  <a:srgbClr val="235F80"/>
                </a:solidFill>
                <a:latin typeface="Oswald"/>
              </a:rPr>
              <a:t>De-identification</a:t>
            </a:r>
          </a:p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srgbClr val="235F80"/>
                </a:solidFill>
                <a:latin typeface="Oswald"/>
              </a:rPr>
              <a:t>GAN</a:t>
            </a:r>
          </a:p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srgbClr val="235F80"/>
                </a:solidFill>
                <a:latin typeface="Oswald"/>
              </a:rPr>
              <a:t>Results</a:t>
            </a:r>
          </a:p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srgbClr val="235F80"/>
                </a:solidFill>
                <a:latin typeface="Oswald"/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168858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043E-19C7-4E65-B0F2-581713EA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>
                <a:solidFill>
                  <a:srgbClr val="235F80"/>
                </a:solidFill>
                <a:latin typeface="Oswald"/>
              </a:rPr>
              <a:t>Deep Learning in EHR</a:t>
            </a:r>
            <a:endParaRPr lang="en-US" sz="3000" dirty="0">
              <a:solidFill>
                <a:srgbClr val="235F80"/>
              </a:solidFill>
              <a:latin typeface="Oswa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95AEA-E508-4FED-89A3-612AAECFE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77673"/>
            <a:ext cx="8672378" cy="34253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6028C3-C0B4-47DF-B167-DF08357298F3}"/>
              </a:ext>
            </a:extLst>
          </p:cNvPr>
          <p:cNvSpPr txBox="1"/>
          <p:nvPr/>
        </p:nvSpPr>
        <p:spPr>
          <a:xfrm>
            <a:off x="553453" y="4804611"/>
            <a:ext cx="7247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 dirty="0"/>
              <a:t>Credit: </a:t>
            </a:r>
            <a:r>
              <a:rPr lang="en-US" sz="1000" i="1" dirty="0"/>
              <a:t>Deep EHR: A Survey of Recent Advances on Deep Learning Techniques for Electronic Health Record (EHR) Analysis</a:t>
            </a:r>
          </a:p>
          <a:p>
            <a:r>
              <a:rPr lang="en-US" sz="1000" i="1" dirty="0"/>
              <a:t>                                                             https://arxiv.org/abs/1706.03446</a:t>
            </a:r>
          </a:p>
          <a:p>
            <a:endParaRPr lang="en-US" sz="10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8E8167-B3B0-4EB4-BF55-4F16DC423A55}"/>
              </a:ext>
            </a:extLst>
          </p:cNvPr>
          <p:cNvSpPr/>
          <p:nvPr/>
        </p:nvSpPr>
        <p:spPr>
          <a:xfrm>
            <a:off x="407624" y="3833870"/>
            <a:ext cx="8576454" cy="572877"/>
          </a:xfrm>
          <a:prstGeom prst="rect">
            <a:avLst/>
          </a:prstGeom>
          <a:noFill/>
          <a:ln w="28575">
            <a:solidFill>
              <a:srgbClr val="EC13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3772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1EE0-C17C-422A-8C5F-F6D866AD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235F80"/>
                </a:solidFill>
                <a:latin typeface="Oswald"/>
              </a:rPr>
              <a:t>De-identification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D4BFE-327B-4130-971A-E979861BF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  <a:hlinkClick r:id="rId3"/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Transparency – public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Privacy - anonymous</a:t>
            </a:r>
          </a:p>
          <a:p>
            <a:pPr marL="59690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The HIPAA Privacy Rule</a:t>
            </a:r>
          </a:p>
          <a:p>
            <a:pPr marL="59690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EMA GDPR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1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07E2-F78A-48BC-8984-EA5EEE40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235F80"/>
                </a:solidFill>
                <a:latin typeface="Oswald"/>
              </a:rPr>
              <a:t>Sample Data</a:t>
            </a:r>
          </a:p>
        </p:txBody>
      </p:sp>
      <p:pic>
        <p:nvPicPr>
          <p:cNvPr id="1026" name="Picture 2" descr="Image result for clinical data">
            <a:extLst>
              <a:ext uri="{FF2B5EF4-FFF2-40B4-BE49-F238E27FC236}">
                <a16:creationId xmlns:a16="http://schemas.microsoft.com/office/drawing/2014/main" id="{E491C1FE-4891-4668-A9D9-E6BB616E6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7725"/>
            <a:ext cx="9144000" cy="413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3A6614-CB68-4191-A657-D399C68B1D55}"/>
              </a:ext>
            </a:extLst>
          </p:cNvPr>
          <p:cNvSpPr/>
          <p:nvPr/>
        </p:nvSpPr>
        <p:spPr>
          <a:xfrm>
            <a:off x="936434" y="1156771"/>
            <a:ext cx="1046602" cy="3624549"/>
          </a:xfrm>
          <a:prstGeom prst="rect">
            <a:avLst/>
          </a:prstGeom>
          <a:noFill/>
          <a:ln w="28575">
            <a:solidFill>
              <a:srgbClr val="EC13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4293A-2FB7-4ECB-B391-ED4A4E46CB74}"/>
              </a:ext>
            </a:extLst>
          </p:cNvPr>
          <p:cNvSpPr/>
          <p:nvPr/>
        </p:nvSpPr>
        <p:spPr>
          <a:xfrm>
            <a:off x="6830458" y="1156771"/>
            <a:ext cx="1046602" cy="3624549"/>
          </a:xfrm>
          <a:prstGeom prst="rect">
            <a:avLst/>
          </a:prstGeom>
          <a:noFill/>
          <a:ln w="28575">
            <a:solidFill>
              <a:srgbClr val="EC13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4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9C32A8-D200-48CD-8783-FF512D6C0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194" y="330799"/>
            <a:ext cx="6981424" cy="44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9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B3A2-9C7B-4FA0-B6C5-115C38EA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1031235"/>
          </a:xfrm>
        </p:spPr>
        <p:txBody>
          <a:bodyPr/>
          <a:lstStyle/>
          <a:p>
            <a:r>
              <a:rPr lang="en-US" sz="3000" dirty="0">
                <a:solidFill>
                  <a:srgbClr val="235F80"/>
                </a:solidFill>
                <a:latin typeface="Oswald"/>
              </a:rPr>
              <a:t>Logistic Regression – Simple Neural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FADED-7B8F-4F22-85E6-A7D0E72F82D3}"/>
              </a:ext>
            </a:extLst>
          </p:cNvPr>
          <p:cNvSpPr txBox="1"/>
          <p:nvPr/>
        </p:nvSpPr>
        <p:spPr>
          <a:xfrm>
            <a:off x="1387642" y="4835723"/>
            <a:ext cx="5761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http://www.cs.cmu.edu/~aarti/Class/10701/slides/Lecture22.pdf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7A8AD-6522-475B-8A21-BB7D27E53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07" y="1476259"/>
            <a:ext cx="8533593" cy="277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01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05B9-615D-4A36-9055-A49FD757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235F80"/>
                </a:solidFill>
                <a:latin typeface="Oswald"/>
              </a:rPr>
              <a:t>Generative Adversarial Networks (GAN)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E4160-8D85-452F-BF9F-EDAC3C231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34" y="1342650"/>
            <a:ext cx="7712731" cy="335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62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</TotalTime>
  <Words>359</Words>
  <Application>Microsoft Office PowerPoint</Application>
  <PresentationFormat>On-screen Show (16:9)</PresentationFormat>
  <Paragraphs>67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 Light</vt:lpstr>
      <vt:lpstr>Oswald</vt:lpstr>
      <vt:lpstr>Simple Light</vt:lpstr>
      <vt:lpstr>Deep Learning for EHR De-identification</vt:lpstr>
      <vt:lpstr>An innovative and promising way</vt:lpstr>
      <vt:lpstr>Agenda</vt:lpstr>
      <vt:lpstr>Deep Learning in EHR</vt:lpstr>
      <vt:lpstr>De-identification </vt:lpstr>
      <vt:lpstr>Sample Data</vt:lpstr>
      <vt:lpstr>PowerPoint Presentation</vt:lpstr>
      <vt:lpstr>Logistic Regression – Simple Neural Network</vt:lpstr>
      <vt:lpstr>Generative Adversarial Networks (GAN) </vt:lpstr>
      <vt:lpstr>Research</vt:lpstr>
      <vt:lpstr>The Models </vt:lpstr>
      <vt:lpstr>Result 1:   Variable Distributions  </vt:lpstr>
      <vt:lpstr>Result 2: Correlation Structure  </vt:lpstr>
      <vt:lpstr>Challenges</vt:lpstr>
      <vt:lpstr>Questions</vt:lpstr>
      <vt:lpstr>Appendix</vt:lpstr>
      <vt:lpstr>Deep Learning</vt:lpstr>
      <vt:lpstr>Deep Learning</vt:lpstr>
      <vt:lpstr>Deep Learning</vt:lpstr>
      <vt:lpstr>Recurrent Neural Network</vt:lpstr>
      <vt:lpstr>Where We Are Now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and Banking:  The Dream Team</dc:title>
  <cp:lastModifiedBy>liping</cp:lastModifiedBy>
  <cp:revision>179</cp:revision>
  <dcterms:modified xsi:type="dcterms:W3CDTF">2018-02-16T14:59:53Z</dcterms:modified>
</cp:coreProperties>
</file>