
<file path=[Content_Types].xml><?xml version="1.0" encoding="utf-8"?>
<Types xmlns="http://schemas.openxmlformats.org/package/2006/content-types">
  <Default Extension="jpeg" ContentType="image/jpeg"/>
  <Default Extension="jpg" ContentType="image/tif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1" r:id="rId16"/>
    <p:sldId id="272" r:id="rId17"/>
    <p:sldId id="270" r:id="rId18"/>
    <p:sldId id="273" r:id="rId19"/>
    <p:sldId id="274" r:id="rId20"/>
    <p:sldId id="275" r:id="rId21"/>
    <p:sldId id="276" r:id="rId22"/>
    <p:sldId id="277" r:id="rId23"/>
    <p:sldId id="278" r:id="rId24"/>
    <p:sldId id="280" r:id="rId25"/>
    <p:sldId id="279" r:id="rId26"/>
    <p:sldId id="281"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5221A30-35BC-449A-B122-30A84116600A}" type="datetimeFigureOut">
              <a:rPr lang="en-HK" smtClean="0"/>
              <a:t>4/12/2018</a:t>
            </a:fld>
            <a:endParaRPr lang="en-HK"/>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HK"/>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0822128-5A5A-443C-A893-29AFF329C707}" type="slidenum">
              <a:rPr lang="en-HK" smtClean="0"/>
              <a:t>‹#›</a:t>
            </a:fld>
            <a:endParaRPr lang="en-HK"/>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773328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21A30-35BC-449A-B122-30A84116600A}" type="datetimeFigureOut">
              <a:rPr lang="en-HK" smtClean="0"/>
              <a:t>4/12/2018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80822128-5A5A-443C-A893-29AFF329C707}" type="slidenum">
              <a:rPr lang="en-HK" smtClean="0"/>
              <a:t>‹#›</a:t>
            </a:fld>
            <a:endParaRPr lang="en-HK"/>
          </a:p>
        </p:txBody>
      </p:sp>
    </p:spTree>
    <p:extLst>
      <p:ext uri="{BB962C8B-B14F-4D97-AF65-F5344CB8AC3E}">
        <p14:creationId xmlns:p14="http://schemas.microsoft.com/office/powerpoint/2010/main" val="267340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21A30-35BC-449A-B122-30A84116600A}" type="datetimeFigureOut">
              <a:rPr lang="en-HK" smtClean="0"/>
              <a:t>4/12/2018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80822128-5A5A-443C-A893-29AFF329C707}" type="slidenum">
              <a:rPr lang="en-HK" smtClean="0"/>
              <a:t>‹#›</a:t>
            </a:fld>
            <a:endParaRPr lang="en-HK"/>
          </a:p>
        </p:txBody>
      </p:sp>
    </p:spTree>
    <p:extLst>
      <p:ext uri="{BB962C8B-B14F-4D97-AF65-F5344CB8AC3E}">
        <p14:creationId xmlns:p14="http://schemas.microsoft.com/office/powerpoint/2010/main" val="397034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21A30-35BC-449A-B122-30A84116600A}" type="datetimeFigureOut">
              <a:rPr lang="en-HK" smtClean="0"/>
              <a:t>4/12/2018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80822128-5A5A-443C-A893-29AFF329C707}" type="slidenum">
              <a:rPr lang="en-HK" smtClean="0"/>
              <a:t>‹#›</a:t>
            </a:fld>
            <a:endParaRPr lang="en-HK"/>
          </a:p>
        </p:txBody>
      </p:sp>
    </p:spTree>
    <p:extLst>
      <p:ext uri="{BB962C8B-B14F-4D97-AF65-F5344CB8AC3E}">
        <p14:creationId xmlns:p14="http://schemas.microsoft.com/office/powerpoint/2010/main" val="322649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5221A30-35BC-449A-B122-30A84116600A}" type="datetimeFigureOut">
              <a:rPr lang="en-HK" smtClean="0"/>
              <a:t>4/12/2018</a:t>
            </a:fld>
            <a:endParaRPr lang="en-HK"/>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HK"/>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0822128-5A5A-443C-A893-29AFF329C707}" type="slidenum">
              <a:rPr lang="en-HK" smtClean="0"/>
              <a:t>‹#›</a:t>
            </a:fld>
            <a:endParaRPr lang="en-HK"/>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763283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21A30-35BC-449A-B122-30A84116600A}" type="datetimeFigureOut">
              <a:rPr lang="en-HK" smtClean="0"/>
              <a:t>4/12/2018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80822128-5A5A-443C-A893-29AFF329C707}" type="slidenum">
              <a:rPr lang="en-HK" smtClean="0"/>
              <a:t>‹#›</a:t>
            </a:fld>
            <a:endParaRPr lang="en-HK"/>
          </a:p>
        </p:txBody>
      </p:sp>
    </p:spTree>
    <p:extLst>
      <p:ext uri="{BB962C8B-B14F-4D97-AF65-F5344CB8AC3E}">
        <p14:creationId xmlns:p14="http://schemas.microsoft.com/office/powerpoint/2010/main" val="91156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221A30-35BC-449A-B122-30A84116600A}" type="datetimeFigureOut">
              <a:rPr lang="en-HK" smtClean="0"/>
              <a:t>4/12/2018</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80822128-5A5A-443C-A893-29AFF329C707}" type="slidenum">
              <a:rPr lang="en-HK" smtClean="0"/>
              <a:t>‹#›</a:t>
            </a:fld>
            <a:endParaRPr lang="en-HK"/>
          </a:p>
        </p:txBody>
      </p:sp>
    </p:spTree>
    <p:extLst>
      <p:ext uri="{BB962C8B-B14F-4D97-AF65-F5344CB8AC3E}">
        <p14:creationId xmlns:p14="http://schemas.microsoft.com/office/powerpoint/2010/main" val="340136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21A30-35BC-449A-B122-30A84116600A}" type="datetimeFigureOut">
              <a:rPr lang="en-HK" smtClean="0"/>
              <a:t>4/12/2018</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80822128-5A5A-443C-A893-29AFF329C707}" type="slidenum">
              <a:rPr lang="en-HK" smtClean="0"/>
              <a:t>‹#›</a:t>
            </a:fld>
            <a:endParaRPr lang="en-HK"/>
          </a:p>
        </p:txBody>
      </p:sp>
    </p:spTree>
    <p:extLst>
      <p:ext uri="{BB962C8B-B14F-4D97-AF65-F5344CB8AC3E}">
        <p14:creationId xmlns:p14="http://schemas.microsoft.com/office/powerpoint/2010/main" val="427123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21A30-35BC-449A-B122-30A84116600A}" type="datetimeFigureOut">
              <a:rPr lang="en-HK" smtClean="0"/>
              <a:t>4/12/2018</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80822128-5A5A-443C-A893-29AFF329C707}" type="slidenum">
              <a:rPr lang="en-HK" smtClean="0"/>
              <a:t>‹#›</a:t>
            </a:fld>
            <a:endParaRPr lang="en-HK"/>
          </a:p>
        </p:txBody>
      </p:sp>
    </p:spTree>
    <p:extLst>
      <p:ext uri="{BB962C8B-B14F-4D97-AF65-F5344CB8AC3E}">
        <p14:creationId xmlns:p14="http://schemas.microsoft.com/office/powerpoint/2010/main" val="61535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5221A30-35BC-449A-B122-30A84116600A}" type="datetimeFigureOut">
              <a:rPr lang="en-HK" smtClean="0"/>
              <a:t>4/12/2018</a:t>
            </a:fld>
            <a:endParaRPr lang="en-HK"/>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HK"/>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0822128-5A5A-443C-A893-29AFF329C707}" type="slidenum">
              <a:rPr lang="en-HK" smtClean="0"/>
              <a:t>‹#›</a:t>
            </a:fld>
            <a:endParaRPr lang="en-HK"/>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597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5221A30-35BC-449A-B122-30A84116600A}" type="datetimeFigureOut">
              <a:rPr lang="en-HK" smtClean="0"/>
              <a:t>4/12/2018</a:t>
            </a:fld>
            <a:endParaRPr lang="en-HK"/>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HK"/>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0822128-5A5A-443C-A893-29AFF329C707}" type="slidenum">
              <a:rPr lang="en-HK" smtClean="0"/>
              <a:t>‹#›</a:t>
            </a:fld>
            <a:endParaRPr lang="en-HK"/>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89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5221A30-35BC-449A-B122-30A84116600A}" type="datetimeFigureOut">
              <a:rPr lang="en-HK" smtClean="0"/>
              <a:t>4/12/2018</a:t>
            </a:fld>
            <a:endParaRPr lang="en-HK"/>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HK"/>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0822128-5A5A-443C-A893-29AFF329C707}" type="slidenum">
              <a:rPr lang="en-HK" smtClean="0"/>
              <a:t>‹#›</a:t>
            </a:fld>
            <a:endParaRPr lang="en-HK"/>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6717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888/notebooks/Dropbox/Project/zip/CourseProject-2018_Group1.ipynb#3.-Solving-data-inblance-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8888/notebooks/Dropbox/Project/zip/CourseProject-2018_Group1.ipynb#1.4.2.-Latent-Factor-Model-(LF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409F-78B4-428C-A7D9-85B00EA8D2CC}"/>
              </a:ext>
            </a:extLst>
          </p:cNvPr>
          <p:cNvSpPr>
            <a:spLocks noGrp="1"/>
          </p:cNvSpPr>
          <p:nvPr>
            <p:ph type="ctrTitle"/>
          </p:nvPr>
        </p:nvSpPr>
        <p:spPr/>
        <p:txBody>
          <a:bodyPr/>
          <a:lstStyle/>
          <a:p>
            <a:r>
              <a:rPr lang="en-HK"/>
              <a:t>CS4487 Mortality</a:t>
            </a:r>
            <a:endParaRPr lang="en-HK" dirty="0"/>
          </a:p>
        </p:txBody>
      </p:sp>
      <p:sp>
        <p:nvSpPr>
          <p:cNvPr id="3" name="Subtitle 2">
            <a:extLst>
              <a:ext uri="{FF2B5EF4-FFF2-40B4-BE49-F238E27FC236}">
                <a16:creationId xmlns:a16="http://schemas.microsoft.com/office/drawing/2014/main" id="{2D9C0C5E-4B40-435F-AFDB-FA653C0B7151}"/>
              </a:ext>
            </a:extLst>
          </p:cNvPr>
          <p:cNvSpPr>
            <a:spLocks noGrp="1"/>
          </p:cNvSpPr>
          <p:nvPr>
            <p:ph type="subTitle" idx="1"/>
          </p:nvPr>
        </p:nvSpPr>
        <p:spPr>
          <a:xfrm>
            <a:off x="2679906" y="3956279"/>
            <a:ext cx="6831673" cy="1321399"/>
          </a:xfrm>
        </p:spPr>
        <p:txBody>
          <a:bodyPr>
            <a:normAutofit/>
          </a:bodyPr>
          <a:lstStyle/>
          <a:p>
            <a:r>
              <a:rPr lang="en-HK" dirty="0"/>
              <a:t>Group 1</a:t>
            </a:r>
          </a:p>
          <a:p>
            <a:r>
              <a:rPr lang="en-HK" dirty="0"/>
              <a:t>LIU Pengze (54381922)</a:t>
            </a:r>
          </a:p>
          <a:p>
            <a:r>
              <a:rPr lang="en-HK" dirty="0"/>
              <a:t>QIU Rui       (54380741)</a:t>
            </a:r>
          </a:p>
        </p:txBody>
      </p:sp>
    </p:spTree>
    <p:extLst>
      <p:ext uri="{BB962C8B-B14F-4D97-AF65-F5344CB8AC3E}">
        <p14:creationId xmlns:p14="http://schemas.microsoft.com/office/powerpoint/2010/main" val="1475391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C365-8EDC-499B-ABC6-D91C1080ABC6}"/>
              </a:ext>
            </a:extLst>
          </p:cNvPr>
          <p:cNvSpPr>
            <a:spLocks noGrp="1"/>
          </p:cNvSpPr>
          <p:nvPr>
            <p:ph type="title"/>
          </p:nvPr>
        </p:nvSpPr>
        <p:spPr/>
        <p:txBody>
          <a:bodyPr/>
          <a:lstStyle/>
          <a:p>
            <a:r>
              <a:rPr lang="en-HK" dirty="0"/>
              <a:t>2. Classifier Training</a:t>
            </a:r>
          </a:p>
        </p:txBody>
      </p:sp>
      <p:sp>
        <p:nvSpPr>
          <p:cNvPr id="3" name="Content Placeholder 2">
            <a:extLst>
              <a:ext uri="{FF2B5EF4-FFF2-40B4-BE49-F238E27FC236}">
                <a16:creationId xmlns:a16="http://schemas.microsoft.com/office/drawing/2014/main" id="{81485C40-5ACB-486B-BB2D-ED663B37FDA7}"/>
              </a:ext>
            </a:extLst>
          </p:cNvPr>
          <p:cNvSpPr>
            <a:spLocks noGrp="1"/>
          </p:cNvSpPr>
          <p:nvPr>
            <p:ph idx="1"/>
          </p:nvPr>
        </p:nvSpPr>
        <p:spPr/>
        <p:txBody>
          <a:bodyPr/>
          <a:lstStyle/>
          <a:p>
            <a:pPr marL="0" indent="0">
              <a:buNone/>
            </a:pPr>
            <a:r>
              <a:rPr lang="en-US" b="1" dirty="0"/>
              <a:t>2.4. Neural Network</a:t>
            </a:r>
          </a:p>
          <a:p>
            <a:r>
              <a:rPr lang="en-US" dirty="0"/>
              <a:t>In this section, we use a fully connected network to fit our dataset.</a:t>
            </a:r>
          </a:p>
          <a:p>
            <a:r>
              <a:rPr lang="en-US" dirty="0"/>
              <a:t>We believe CNN is not applicable to this problem because, compared with image data, the "local information" in each sample is meaningless. The order of the attributes does not matter. All the (normal) variables are independent.</a:t>
            </a:r>
          </a:p>
          <a:p>
            <a:r>
              <a:rPr lang="en-US" dirty="0"/>
              <a:t>For better performance, we tried different combinations of FC layers and normalization techniques.</a:t>
            </a:r>
          </a:p>
          <a:p>
            <a:r>
              <a:rPr lang="en-US" dirty="0"/>
              <a:t>The hyperparameters are well tuned.</a:t>
            </a:r>
          </a:p>
        </p:txBody>
      </p:sp>
    </p:spTree>
    <p:extLst>
      <p:ext uri="{BB962C8B-B14F-4D97-AF65-F5344CB8AC3E}">
        <p14:creationId xmlns:p14="http://schemas.microsoft.com/office/powerpoint/2010/main" val="128095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37C9-1F21-4AA9-B38D-71723EB1FC8D}"/>
              </a:ext>
            </a:extLst>
          </p:cNvPr>
          <p:cNvSpPr>
            <a:spLocks noGrp="1"/>
          </p:cNvSpPr>
          <p:nvPr>
            <p:ph type="title"/>
          </p:nvPr>
        </p:nvSpPr>
        <p:spPr/>
        <p:txBody>
          <a:bodyPr/>
          <a:lstStyle/>
          <a:p>
            <a:r>
              <a:rPr lang="en-HK" dirty="0"/>
              <a:t>2. Classifier Training</a:t>
            </a:r>
          </a:p>
        </p:txBody>
      </p:sp>
      <p:sp>
        <p:nvSpPr>
          <p:cNvPr id="3" name="Content Placeholder 2">
            <a:extLst>
              <a:ext uri="{FF2B5EF4-FFF2-40B4-BE49-F238E27FC236}">
                <a16:creationId xmlns:a16="http://schemas.microsoft.com/office/drawing/2014/main" id="{5CCFA6A0-CFA6-4665-A6FD-17F3C639B601}"/>
              </a:ext>
            </a:extLst>
          </p:cNvPr>
          <p:cNvSpPr>
            <a:spLocks noGrp="1"/>
          </p:cNvSpPr>
          <p:nvPr>
            <p:ph idx="1"/>
          </p:nvPr>
        </p:nvSpPr>
        <p:spPr/>
        <p:txBody>
          <a:bodyPr/>
          <a:lstStyle/>
          <a:p>
            <a:pPr marL="0" indent="0">
              <a:buNone/>
            </a:pPr>
            <a:r>
              <a:rPr lang="en-US" b="1" dirty="0"/>
              <a:t>Section 2 Conclusion</a:t>
            </a:r>
          </a:p>
          <a:p>
            <a:r>
              <a:rPr lang="en-US" dirty="0"/>
              <a:t>Random Forest with a large number of estimators is the best classifier for the given task.</a:t>
            </a:r>
          </a:p>
          <a:p>
            <a:r>
              <a:rPr lang="en-US" dirty="0"/>
              <a:t>This might reflect that the data is not properly linear separated, and hence, as it would be discussed in the next section, the imbalance nature of the data might also account for the outstanding performance of random forest.</a:t>
            </a:r>
          </a:p>
          <a:p>
            <a:r>
              <a:rPr lang="en-US" b="1" dirty="0"/>
              <a:t>We will use RF as the default classifier for the experiment below</a:t>
            </a:r>
            <a:r>
              <a:rPr lang="en-US" dirty="0"/>
              <a:t>.</a:t>
            </a:r>
          </a:p>
          <a:p>
            <a:endParaRPr lang="en-HK" dirty="0"/>
          </a:p>
        </p:txBody>
      </p:sp>
    </p:spTree>
    <p:extLst>
      <p:ext uri="{BB962C8B-B14F-4D97-AF65-F5344CB8AC3E}">
        <p14:creationId xmlns:p14="http://schemas.microsoft.com/office/powerpoint/2010/main" val="55258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C044-40A9-4636-BA63-63BD6B8E4A1D}"/>
              </a:ext>
            </a:extLst>
          </p:cNvPr>
          <p:cNvSpPr>
            <a:spLocks noGrp="1"/>
          </p:cNvSpPr>
          <p:nvPr>
            <p:ph type="title"/>
          </p:nvPr>
        </p:nvSpPr>
        <p:spPr/>
        <p:txBody>
          <a:bodyPr/>
          <a:lstStyle/>
          <a:p>
            <a:r>
              <a:rPr lang="en-US" b="1" dirty="0"/>
              <a:t>3. Solving data </a:t>
            </a:r>
            <a:r>
              <a:rPr lang="en-US" b="1" dirty="0" err="1"/>
              <a:t>inblance</a:t>
            </a:r>
            <a:r>
              <a:rPr lang="en-US" b="1" dirty="0"/>
              <a:t> learning</a:t>
            </a:r>
            <a:r>
              <a:rPr lang="en-US" b="1" dirty="0">
                <a:hlinkClick r:id="rId2"/>
              </a:rPr>
              <a:t>¶</a:t>
            </a:r>
            <a:br>
              <a:rPr lang="en-US" b="1" dirty="0"/>
            </a:br>
            <a:endParaRPr lang="en-HK" dirty="0"/>
          </a:p>
        </p:txBody>
      </p:sp>
      <p:sp>
        <p:nvSpPr>
          <p:cNvPr id="3" name="Content Placeholder 2">
            <a:extLst>
              <a:ext uri="{FF2B5EF4-FFF2-40B4-BE49-F238E27FC236}">
                <a16:creationId xmlns:a16="http://schemas.microsoft.com/office/drawing/2014/main" id="{A0D8698E-4305-4095-AFDD-C0FC1F90D5D3}"/>
              </a:ext>
            </a:extLst>
          </p:cNvPr>
          <p:cNvSpPr>
            <a:spLocks noGrp="1"/>
          </p:cNvSpPr>
          <p:nvPr>
            <p:ph idx="1"/>
          </p:nvPr>
        </p:nvSpPr>
        <p:spPr/>
        <p:txBody>
          <a:bodyPr/>
          <a:lstStyle/>
          <a:p>
            <a:r>
              <a:rPr lang="en-US" dirty="0"/>
              <a:t>Directly deploy classifiers on the data is not desirable. This might be caused by the limitation of the nature of the data set. It is obvious that there are only 73 positive samples while over 1000 negative samples. Therefore, with these limited positive samples would make the model less specific or too general. For example, for every sample predict negative, over 93% accuracy would be detected but the roc-</a:t>
            </a:r>
            <a:r>
              <a:rPr lang="en-US" dirty="0" err="1"/>
              <a:t>auc</a:t>
            </a:r>
            <a:r>
              <a:rPr lang="en-US" dirty="0"/>
              <a:t> score is low. Therefore, we have to make the model more </a:t>
            </a:r>
            <a:r>
              <a:rPr lang="en-US" dirty="0" err="1"/>
              <a:t>specifc</a:t>
            </a:r>
            <a:r>
              <a:rPr lang="en-US" dirty="0"/>
              <a:t> to the positive samples.</a:t>
            </a:r>
          </a:p>
          <a:p>
            <a:endParaRPr lang="en-HK" dirty="0"/>
          </a:p>
        </p:txBody>
      </p:sp>
    </p:spTree>
    <p:extLst>
      <p:ext uri="{BB962C8B-B14F-4D97-AF65-F5344CB8AC3E}">
        <p14:creationId xmlns:p14="http://schemas.microsoft.com/office/powerpoint/2010/main" val="426303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FC14-52C1-478D-AD5D-3998B35AE82B}"/>
              </a:ext>
            </a:extLst>
          </p:cNvPr>
          <p:cNvSpPr>
            <a:spLocks noGrp="1"/>
          </p:cNvSpPr>
          <p:nvPr>
            <p:ph type="title"/>
          </p:nvPr>
        </p:nvSpPr>
        <p:spPr/>
        <p:txBody>
          <a:bodyPr/>
          <a:lstStyle/>
          <a:p>
            <a:r>
              <a:rPr lang="en-HK" dirty="0"/>
              <a:t>3.1. Under Sampling</a:t>
            </a:r>
          </a:p>
        </p:txBody>
      </p:sp>
      <p:sp>
        <p:nvSpPr>
          <p:cNvPr id="3" name="Content Placeholder 2">
            <a:extLst>
              <a:ext uri="{FF2B5EF4-FFF2-40B4-BE49-F238E27FC236}">
                <a16:creationId xmlns:a16="http://schemas.microsoft.com/office/drawing/2014/main" id="{765DF00D-BD58-4BC3-A04F-BB87DAC919EF}"/>
              </a:ext>
            </a:extLst>
          </p:cNvPr>
          <p:cNvSpPr>
            <a:spLocks noGrp="1"/>
          </p:cNvSpPr>
          <p:nvPr>
            <p:ph idx="1"/>
          </p:nvPr>
        </p:nvSpPr>
        <p:spPr/>
        <p:txBody>
          <a:bodyPr/>
          <a:lstStyle/>
          <a:p>
            <a:r>
              <a:rPr lang="en-US" dirty="0"/>
              <a:t>One trick to solve the imbalance problem is to </a:t>
            </a:r>
            <a:r>
              <a:rPr lang="en-US" dirty="0" err="1"/>
              <a:t>undersampling</a:t>
            </a:r>
            <a:r>
              <a:rPr lang="en-US" dirty="0"/>
              <a:t> the surfeit samples, in this case that is to randomly delete the negative samples so that the population of those two classes would be comparable. However since there are only 58 which might not be enough to perform further classifier so it is first abandoned. A simple test is performed below, and it turns out that the under sampling could not be used.</a:t>
            </a:r>
          </a:p>
          <a:p>
            <a:endParaRPr lang="en-HK" dirty="0"/>
          </a:p>
        </p:txBody>
      </p:sp>
    </p:spTree>
    <p:extLst>
      <p:ext uri="{BB962C8B-B14F-4D97-AF65-F5344CB8AC3E}">
        <p14:creationId xmlns:p14="http://schemas.microsoft.com/office/powerpoint/2010/main" val="2198748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9155-C474-481C-A5F4-71D861ECA8CE}"/>
              </a:ext>
            </a:extLst>
          </p:cNvPr>
          <p:cNvSpPr>
            <a:spLocks noGrp="1"/>
          </p:cNvSpPr>
          <p:nvPr>
            <p:ph type="title"/>
          </p:nvPr>
        </p:nvSpPr>
        <p:spPr/>
        <p:txBody>
          <a:bodyPr/>
          <a:lstStyle/>
          <a:p>
            <a:r>
              <a:rPr lang="en-HK" dirty="0"/>
              <a:t>3.2. Over Sampling</a:t>
            </a:r>
          </a:p>
        </p:txBody>
      </p:sp>
      <p:sp>
        <p:nvSpPr>
          <p:cNvPr id="3" name="Content Placeholder 2">
            <a:extLst>
              <a:ext uri="{FF2B5EF4-FFF2-40B4-BE49-F238E27FC236}">
                <a16:creationId xmlns:a16="http://schemas.microsoft.com/office/drawing/2014/main" id="{9131C9B6-8593-407D-A6BC-CCF50D7FAD81}"/>
              </a:ext>
            </a:extLst>
          </p:cNvPr>
          <p:cNvSpPr>
            <a:spLocks noGrp="1"/>
          </p:cNvSpPr>
          <p:nvPr>
            <p:ph idx="1"/>
          </p:nvPr>
        </p:nvSpPr>
        <p:spPr/>
        <p:txBody>
          <a:bodyPr/>
          <a:lstStyle/>
          <a:p>
            <a:r>
              <a:rPr lang="en-US" dirty="0"/>
              <a:t>Another solution focuses itself on the opposite way, that is to over sample the positive data, so that the model would eliminate the underfitting problems and make the model more specific to the positive samples.</a:t>
            </a:r>
          </a:p>
          <a:p>
            <a:r>
              <a:rPr lang="en-US" b="1" dirty="0"/>
              <a:t>3.2.1. Inspired by data augmentation</a:t>
            </a:r>
          </a:p>
          <a:p>
            <a:pPr lvl="1"/>
            <a:r>
              <a:rPr lang="en-US" dirty="0"/>
              <a:t>Similar to the image data clinical data is also with noises so it is acceptable to use some similar trick to generate more positive data. In this project, we add normal distributed noise to the original samples.</a:t>
            </a:r>
          </a:p>
          <a:p>
            <a:pPr lvl="1"/>
            <a:r>
              <a:rPr lang="en-US" i="0" dirty="0"/>
              <a:t>this augmentation-like technique helps a lot which means that, the imbalance nature is one of bottle necks for classification, and the model should be tuned to be more specific to the positive data.</a:t>
            </a:r>
            <a:endParaRPr lang="en-HK" dirty="0"/>
          </a:p>
        </p:txBody>
      </p:sp>
    </p:spTree>
    <p:extLst>
      <p:ext uri="{BB962C8B-B14F-4D97-AF65-F5344CB8AC3E}">
        <p14:creationId xmlns:p14="http://schemas.microsoft.com/office/powerpoint/2010/main" val="154941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9155-C474-481C-A5F4-71D861ECA8CE}"/>
              </a:ext>
            </a:extLst>
          </p:cNvPr>
          <p:cNvSpPr>
            <a:spLocks noGrp="1"/>
          </p:cNvSpPr>
          <p:nvPr>
            <p:ph type="title"/>
          </p:nvPr>
        </p:nvSpPr>
        <p:spPr/>
        <p:txBody>
          <a:bodyPr/>
          <a:lstStyle/>
          <a:p>
            <a:r>
              <a:rPr lang="en-HK" dirty="0"/>
              <a:t>3.2. Over Sampling</a:t>
            </a:r>
          </a:p>
        </p:txBody>
      </p:sp>
      <p:sp>
        <p:nvSpPr>
          <p:cNvPr id="3" name="Content Placeholder 2">
            <a:extLst>
              <a:ext uri="{FF2B5EF4-FFF2-40B4-BE49-F238E27FC236}">
                <a16:creationId xmlns:a16="http://schemas.microsoft.com/office/drawing/2014/main" id="{9131C9B6-8593-407D-A6BC-CCF50D7FAD81}"/>
              </a:ext>
            </a:extLst>
          </p:cNvPr>
          <p:cNvSpPr>
            <a:spLocks noGrp="1"/>
          </p:cNvSpPr>
          <p:nvPr>
            <p:ph idx="1"/>
          </p:nvPr>
        </p:nvSpPr>
        <p:spPr/>
        <p:txBody>
          <a:bodyPr/>
          <a:lstStyle/>
          <a:p>
            <a:pPr marL="0" indent="0">
              <a:buNone/>
            </a:pPr>
            <a:r>
              <a:rPr lang="en-US" b="1" dirty="0"/>
              <a:t>3.2.2. SMOTE</a:t>
            </a:r>
          </a:p>
          <a:p>
            <a:r>
              <a:rPr lang="en-US" dirty="0"/>
              <a:t>There is some other available algorithms for oversampling. The most well-known one is called SMOTE, it considers the closeness between all pairs of the positive samples, and for each pair of positive samples the augmented samples are on the line of them. In addition, this algorithm is available in the library called </a:t>
            </a:r>
            <a:r>
              <a:rPr lang="en-US" i="1" dirty="0" err="1"/>
              <a:t>imblearn</a:t>
            </a:r>
            <a:endParaRPr lang="en-US" dirty="0"/>
          </a:p>
          <a:p>
            <a:endParaRPr lang="en-HK" dirty="0"/>
          </a:p>
        </p:txBody>
      </p:sp>
      <p:pic>
        <p:nvPicPr>
          <p:cNvPr id="5" name="Picture 4">
            <a:extLst>
              <a:ext uri="{FF2B5EF4-FFF2-40B4-BE49-F238E27FC236}">
                <a16:creationId xmlns:a16="http://schemas.microsoft.com/office/drawing/2014/main" id="{8084CB28-892B-4783-BFB2-2A4513BE7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760" y="4396685"/>
            <a:ext cx="3036799" cy="1715347"/>
          </a:xfrm>
          <a:prstGeom prst="rect">
            <a:avLst/>
          </a:prstGeom>
        </p:spPr>
      </p:pic>
      <p:pic>
        <p:nvPicPr>
          <p:cNvPr id="7" name="Picture 6">
            <a:extLst>
              <a:ext uri="{FF2B5EF4-FFF2-40B4-BE49-F238E27FC236}">
                <a16:creationId xmlns:a16="http://schemas.microsoft.com/office/drawing/2014/main" id="{BCCE0E24-6C34-4C4C-A4BF-3C8934FE2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930" y="4396685"/>
            <a:ext cx="2891583" cy="1715346"/>
          </a:xfrm>
          <a:prstGeom prst="rect">
            <a:avLst/>
          </a:prstGeom>
        </p:spPr>
      </p:pic>
      <p:pic>
        <p:nvPicPr>
          <p:cNvPr id="9" name="Picture 8">
            <a:extLst>
              <a:ext uri="{FF2B5EF4-FFF2-40B4-BE49-F238E27FC236}">
                <a16:creationId xmlns:a16="http://schemas.microsoft.com/office/drawing/2014/main" id="{5AC6F638-EA18-4CAC-8549-2C359E71C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5657" y="4394632"/>
            <a:ext cx="2985305" cy="1715346"/>
          </a:xfrm>
          <a:prstGeom prst="rect">
            <a:avLst/>
          </a:prstGeom>
        </p:spPr>
      </p:pic>
    </p:spTree>
    <p:extLst>
      <p:ext uri="{BB962C8B-B14F-4D97-AF65-F5344CB8AC3E}">
        <p14:creationId xmlns:p14="http://schemas.microsoft.com/office/powerpoint/2010/main" val="314644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9155-C474-481C-A5F4-71D861ECA8CE}"/>
              </a:ext>
            </a:extLst>
          </p:cNvPr>
          <p:cNvSpPr>
            <a:spLocks noGrp="1"/>
          </p:cNvSpPr>
          <p:nvPr>
            <p:ph type="title"/>
          </p:nvPr>
        </p:nvSpPr>
        <p:spPr/>
        <p:txBody>
          <a:bodyPr/>
          <a:lstStyle/>
          <a:p>
            <a:r>
              <a:rPr lang="en-HK" dirty="0"/>
              <a:t>3.2. Over Sampling</a:t>
            </a:r>
          </a:p>
        </p:txBody>
      </p:sp>
      <p:sp>
        <p:nvSpPr>
          <p:cNvPr id="3" name="Content Placeholder 2">
            <a:extLst>
              <a:ext uri="{FF2B5EF4-FFF2-40B4-BE49-F238E27FC236}">
                <a16:creationId xmlns:a16="http://schemas.microsoft.com/office/drawing/2014/main" id="{9131C9B6-8593-407D-A6BC-CCF50D7FAD81}"/>
              </a:ext>
            </a:extLst>
          </p:cNvPr>
          <p:cNvSpPr>
            <a:spLocks noGrp="1"/>
          </p:cNvSpPr>
          <p:nvPr>
            <p:ph idx="1"/>
          </p:nvPr>
        </p:nvSpPr>
        <p:spPr/>
        <p:txBody>
          <a:bodyPr/>
          <a:lstStyle/>
          <a:p>
            <a:pPr marL="0" indent="0">
              <a:buNone/>
            </a:pPr>
            <a:r>
              <a:rPr lang="en-US" b="1" dirty="0"/>
              <a:t>3.2.3. MSMOTE</a:t>
            </a:r>
          </a:p>
          <a:p>
            <a:r>
              <a:rPr lang="en-US" dirty="0"/>
              <a:t>In addition, there is a modified SMOTE algorithm, called MSMOTE implemented in </a:t>
            </a:r>
            <a:r>
              <a:rPr lang="en-US" i="1" dirty="0" err="1"/>
              <a:t>imblearn.combine.SMOTEENN</a:t>
            </a:r>
            <a:r>
              <a:rPr lang="en-US" dirty="0"/>
              <a:t>, it consider different number of neighbors so that the added samples is not subjected to the line between them.</a:t>
            </a:r>
          </a:p>
          <a:p>
            <a:pPr marL="0" indent="0">
              <a:buNone/>
            </a:pPr>
            <a:r>
              <a:rPr lang="en-US" b="1" dirty="0"/>
              <a:t>3.2.4. </a:t>
            </a:r>
            <a:r>
              <a:rPr lang="en-US" b="1" dirty="0" err="1"/>
              <a:t>Adasyn</a:t>
            </a:r>
            <a:endParaRPr lang="en-US" b="1" dirty="0"/>
          </a:p>
          <a:p>
            <a:r>
              <a:rPr lang="en-US" dirty="0"/>
              <a:t>This method deploy AdaBoost for the goal of data oversampling, and it is available in </a:t>
            </a:r>
            <a:r>
              <a:rPr lang="en-US" i="1" dirty="0" err="1"/>
              <a:t>imblearn.over_sampling.ADASYN</a:t>
            </a:r>
            <a:endParaRPr lang="en-US" dirty="0"/>
          </a:p>
          <a:p>
            <a:pPr marL="0" indent="0">
              <a:buNone/>
            </a:pPr>
            <a:endParaRPr lang="en-HK" dirty="0"/>
          </a:p>
        </p:txBody>
      </p:sp>
    </p:spTree>
    <p:extLst>
      <p:ext uri="{BB962C8B-B14F-4D97-AF65-F5344CB8AC3E}">
        <p14:creationId xmlns:p14="http://schemas.microsoft.com/office/powerpoint/2010/main" val="321015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7030-7612-4B84-B126-BFAFD5185F29}"/>
              </a:ext>
            </a:extLst>
          </p:cNvPr>
          <p:cNvSpPr>
            <a:spLocks noGrp="1"/>
          </p:cNvSpPr>
          <p:nvPr>
            <p:ph type="title"/>
          </p:nvPr>
        </p:nvSpPr>
        <p:spPr/>
        <p:txBody>
          <a:bodyPr/>
          <a:lstStyle/>
          <a:p>
            <a:r>
              <a:rPr lang="en-HK" b="1" dirty="0"/>
              <a:t>3.3. Adapted algorithms</a:t>
            </a:r>
            <a:br>
              <a:rPr lang="en-HK" b="1" dirty="0"/>
            </a:br>
            <a:endParaRPr lang="en-HK" dirty="0"/>
          </a:p>
        </p:txBody>
      </p:sp>
      <p:sp>
        <p:nvSpPr>
          <p:cNvPr id="3" name="Content Placeholder 2">
            <a:extLst>
              <a:ext uri="{FF2B5EF4-FFF2-40B4-BE49-F238E27FC236}">
                <a16:creationId xmlns:a16="http://schemas.microsoft.com/office/drawing/2014/main" id="{FF00FD91-1095-4B50-B91F-6FEB11520990}"/>
              </a:ext>
            </a:extLst>
          </p:cNvPr>
          <p:cNvSpPr>
            <a:spLocks noGrp="1"/>
          </p:cNvSpPr>
          <p:nvPr>
            <p:ph idx="1"/>
          </p:nvPr>
        </p:nvSpPr>
        <p:spPr/>
        <p:txBody>
          <a:bodyPr/>
          <a:lstStyle/>
          <a:p>
            <a:r>
              <a:rPr lang="en-HK" b="1" dirty="0"/>
              <a:t>Gradient Boosting Classifier</a:t>
            </a:r>
          </a:p>
          <a:p>
            <a:r>
              <a:rPr lang="en-HK" b="1" dirty="0"/>
              <a:t>Random Forest</a:t>
            </a:r>
          </a:p>
          <a:p>
            <a:pPr lvl="1"/>
            <a:r>
              <a:rPr lang="en-US" i="0" dirty="0"/>
              <a:t>It is so lucky for us that initially, we choose Random Forest as the one to be tried since it is more robust in imbalanced data learning.</a:t>
            </a:r>
          </a:p>
          <a:p>
            <a:pPr lvl="1"/>
            <a:endParaRPr lang="en-HK" b="1" dirty="0"/>
          </a:p>
          <a:p>
            <a:endParaRPr lang="en-HK" dirty="0"/>
          </a:p>
        </p:txBody>
      </p:sp>
    </p:spTree>
    <p:extLst>
      <p:ext uri="{BB962C8B-B14F-4D97-AF65-F5344CB8AC3E}">
        <p14:creationId xmlns:p14="http://schemas.microsoft.com/office/powerpoint/2010/main" val="164449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7030-7612-4B84-B126-BFAFD5185F29}"/>
              </a:ext>
            </a:extLst>
          </p:cNvPr>
          <p:cNvSpPr>
            <a:spLocks noGrp="1"/>
          </p:cNvSpPr>
          <p:nvPr>
            <p:ph type="title"/>
          </p:nvPr>
        </p:nvSpPr>
        <p:spPr/>
        <p:txBody>
          <a:bodyPr/>
          <a:lstStyle/>
          <a:p>
            <a:r>
              <a:rPr lang="en-HK" b="1" dirty="0"/>
              <a:t>3.4. Anomaly Detection</a:t>
            </a:r>
            <a:br>
              <a:rPr lang="en-HK" b="1" dirty="0"/>
            </a:br>
            <a:endParaRPr lang="en-HK" dirty="0"/>
          </a:p>
        </p:txBody>
      </p:sp>
      <p:sp>
        <p:nvSpPr>
          <p:cNvPr id="3" name="Content Placeholder 2">
            <a:extLst>
              <a:ext uri="{FF2B5EF4-FFF2-40B4-BE49-F238E27FC236}">
                <a16:creationId xmlns:a16="http://schemas.microsoft.com/office/drawing/2014/main" id="{FF00FD91-1095-4B50-B91F-6FEB11520990}"/>
              </a:ext>
            </a:extLst>
          </p:cNvPr>
          <p:cNvSpPr>
            <a:spLocks noGrp="1"/>
          </p:cNvSpPr>
          <p:nvPr>
            <p:ph idx="1"/>
          </p:nvPr>
        </p:nvSpPr>
        <p:spPr/>
        <p:txBody>
          <a:bodyPr/>
          <a:lstStyle/>
          <a:p>
            <a:r>
              <a:rPr lang="en-US" dirty="0"/>
              <a:t>For this unusual scenario, an unconventional prospection could help. Since the positive samples are so rare that it could be regarded as outlier as well. Therefore, some anomaly detection algorithms could be tried. For example, DBSCAN and Isolation Forest</a:t>
            </a:r>
          </a:p>
          <a:p>
            <a:pPr lvl="1"/>
            <a:r>
              <a:rPr lang="en-US" dirty="0"/>
              <a:t>DBSCAN</a:t>
            </a:r>
          </a:p>
          <a:p>
            <a:pPr lvl="1"/>
            <a:r>
              <a:rPr lang="en-HK" dirty="0"/>
              <a:t>Isolation Forest</a:t>
            </a:r>
          </a:p>
          <a:p>
            <a:r>
              <a:rPr lang="en-US" dirty="0"/>
              <a:t>Bad performances could also accounted by the nature that the data is not perfectly linearly </a:t>
            </a:r>
            <a:r>
              <a:rPr lang="en-US" dirty="0" err="1"/>
              <a:t>separatable</a:t>
            </a:r>
            <a:r>
              <a:rPr lang="en-US" dirty="0"/>
              <a:t> and the density is not really </a:t>
            </a:r>
            <a:r>
              <a:rPr lang="en-US" dirty="0" err="1"/>
              <a:t>ineven</a:t>
            </a:r>
            <a:r>
              <a:rPr lang="en-US" dirty="0"/>
              <a:t> </a:t>
            </a:r>
            <a:r>
              <a:rPr lang="en-US" dirty="0" err="1"/>
              <a:t>enoudh</a:t>
            </a:r>
            <a:r>
              <a:rPr lang="en-US" dirty="0"/>
              <a:t> for both </a:t>
            </a:r>
            <a:r>
              <a:rPr lang="en-US" dirty="0" err="1"/>
              <a:t>rbf</a:t>
            </a:r>
            <a:r>
              <a:rPr lang="en-US" dirty="0"/>
              <a:t> </a:t>
            </a:r>
            <a:r>
              <a:rPr lang="en-US" dirty="0" err="1"/>
              <a:t>kernal</a:t>
            </a:r>
            <a:r>
              <a:rPr lang="en-US" dirty="0"/>
              <a:t> and the </a:t>
            </a:r>
            <a:r>
              <a:rPr lang="en-US" dirty="0" err="1"/>
              <a:t>dbscan</a:t>
            </a:r>
            <a:endParaRPr lang="en-US" dirty="0"/>
          </a:p>
        </p:txBody>
      </p:sp>
    </p:spTree>
    <p:extLst>
      <p:ext uri="{BB962C8B-B14F-4D97-AF65-F5344CB8AC3E}">
        <p14:creationId xmlns:p14="http://schemas.microsoft.com/office/powerpoint/2010/main" val="75148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909D-4267-4884-9B92-144D32519E3F}"/>
              </a:ext>
            </a:extLst>
          </p:cNvPr>
          <p:cNvSpPr>
            <a:spLocks noGrp="1"/>
          </p:cNvSpPr>
          <p:nvPr>
            <p:ph type="title"/>
          </p:nvPr>
        </p:nvSpPr>
        <p:spPr/>
        <p:txBody>
          <a:bodyPr/>
          <a:lstStyle/>
          <a:p>
            <a:r>
              <a:rPr lang="en-HK" b="1" dirty="0"/>
              <a:t>4. Feature Selection</a:t>
            </a:r>
            <a:br>
              <a:rPr lang="en-HK" b="1" dirty="0"/>
            </a:br>
            <a:endParaRPr lang="en-HK" dirty="0"/>
          </a:p>
        </p:txBody>
      </p:sp>
      <p:sp>
        <p:nvSpPr>
          <p:cNvPr id="3" name="Content Placeholder 2">
            <a:extLst>
              <a:ext uri="{FF2B5EF4-FFF2-40B4-BE49-F238E27FC236}">
                <a16:creationId xmlns:a16="http://schemas.microsoft.com/office/drawing/2014/main" id="{9403464B-5AF3-4D19-BA41-4206012F29A0}"/>
              </a:ext>
            </a:extLst>
          </p:cNvPr>
          <p:cNvSpPr>
            <a:spLocks noGrp="1"/>
          </p:cNvSpPr>
          <p:nvPr>
            <p:ph idx="1"/>
          </p:nvPr>
        </p:nvSpPr>
        <p:spPr/>
        <p:txBody>
          <a:bodyPr/>
          <a:lstStyle/>
          <a:p>
            <a:pPr marL="0" indent="0">
              <a:buNone/>
            </a:pPr>
            <a:r>
              <a:rPr lang="en-US" b="1" dirty="0"/>
              <a:t>4.1. Manual feature selection</a:t>
            </a:r>
          </a:p>
          <a:p>
            <a:r>
              <a:rPr lang="en-US" dirty="0"/>
              <a:t>According to our experiment, data-sensitive variables has a low correlation with the prediction, so we directly remove the data-sensitive columns.</a:t>
            </a:r>
          </a:p>
          <a:p>
            <a:r>
              <a:rPr lang="en-US" dirty="0"/>
              <a:t>Nominal data is not performing well, and nominal data cannot be directly normalized. For simplicity and better performance, we remove all Nominal columns as well.</a:t>
            </a:r>
          </a:p>
          <a:p>
            <a:r>
              <a:rPr lang="en-US" dirty="0"/>
              <a:t>Above logic is applied to </a:t>
            </a:r>
            <a:r>
              <a:rPr lang="en-US" b="1" dirty="0"/>
              <a:t>Section 1, 2</a:t>
            </a:r>
            <a:r>
              <a:rPr lang="en-US" dirty="0"/>
              <a:t>. We achieved a reasonably good result with time-robust continuous variables.</a:t>
            </a:r>
          </a:p>
          <a:p>
            <a:endParaRPr lang="en-HK" dirty="0"/>
          </a:p>
        </p:txBody>
      </p:sp>
    </p:spTree>
    <p:extLst>
      <p:ext uri="{BB962C8B-B14F-4D97-AF65-F5344CB8AC3E}">
        <p14:creationId xmlns:p14="http://schemas.microsoft.com/office/powerpoint/2010/main" val="340723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D44F-616B-4226-8A08-623B6584D75D}"/>
              </a:ext>
            </a:extLst>
          </p:cNvPr>
          <p:cNvSpPr>
            <a:spLocks noGrp="1"/>
          </p:cNvSpPr>
          <p:nvPr>
            <p:ph type="title"/>
          </p:nvPr>
        </p:nvSpPr>
        <p:spPr/>
        <p:txBody>
          <a:bodyPr/>
          <a:lstStyle/>
          <a:p>
            <a:r>
              <a:rPr lang="en-HK" dirty="0"/>
              <a:t>Outline</a:t>
            </a:r>
          </a:p>
        </p:txBody>
      </p:sp>
      <p:sp>
        <p:nvSpPr>
          <p:cNvPr id="3" name="Content Placeholder 2">
            <a:extLst>
              <a:ext uri="{FF2B5EF4-FFF2-40B4-BE49-F238E27FC236}">
                <a16:creationId xmlns:a16="http://schemas.microsoft.com/office/drawing/2014/main" id="{C9849CE3-2002-4C23-AF32-0D0F6A54DBF6}"/>
              </a:ext>
            </a:extLst>
          </p:cNvPr>
          <p:cNvSpPr>
            <a:spLocks noGrp="1"/>
          </p:cNvSpPr>
          <p:nvPr>
            <p:ph idx="1"/>
          </p:nvPr>
        </p:nvSpPr>
        <p:spPr/>
        <p:txBody>
          <a:bodyPr/>
          <a:lstStyle/>
          <a:p>
            <a:r>
              <a:rPr lang="en-HK" dirty="0"/>
              <a:t>Data Pre-processing</a:t>
            </a:r>
          </a:p>
          <a:p>
            <a:r>
              <a:rPr lang="en-HK" dirty="0"/>
              <a:t>Classifier training</a:t>
            </a:r>
          </a:p>
          <a:p>
            <a:r>
              <a:rPr lang="en-HK" dirty="0"/>
              <a:t>Handling data imbalance</a:t>
            </a:r>
          </a:p>
          <a:p>
            <a:r>
              <a:rPr lang="en-HK" dirty="0"/>
              <a:t>Feature selection</a:t>
            </a:r>
          </a:p>
          <a:p>
            <a:r>
              <a:rPr lang="en-HK" dirty="0"/>
              <a:t>Model ensemble</a:t>
            </a:r>
          </a:p>
          <a:p>
            <a:r>
              <a:rPr lang="en-HK" dirty="0"/>
              <a:t>Multiple time-series classification</a:t>
            </a:r>
          </a:p>
        </p:txBody>
      </p:sp>
    </p:spTree>
    <p:extLst>
      <p:ext uri="{BB962C8B-B14F-4D97-AF65-F5344CB8AC3E}">
        <p14:creationId xmlns:p14="http://schemas.microsoft.com/office/powerpoint/2010/main" val="3361200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909D-4267-4884-9B92-144D32519E3F}"/>
              </a:ext>
            </a:extLst>
          </p:cNvPr>
          <p:cNvSpPr>
            <a:spLocks noGrp="1"/>
          </p:cNvSpPr>
          <p:nvPr>
            <p:ph type="title"/>
          </p:nvPr>
        </p:nvSpPr>
        <p:spPr/>
        <p:txBody>
          <a:bodyPr/>
          <a:lstStyle/>
          <a:p>
            <a:r>
              <a:rPr lang="en-HK" b="1" dirty="0"/>
              <a:t>4. Feature Selection</a:t>
            </a:r>
            <a:br>
              <a:rPr lang="en-HK" b="1" dirty="0"/>
            </a:br>
            <a:endParaRPr lang="en-HK" dirty="0"/>
          </a:p>
        </p:txBody>
      </p:sp>
      <p:sp>
        <p:nvSpPr>
          <p:cNvPr id="3" name="Content Placeholder 2">
            <a:extLst>
              <a:ext uri="{FF2B5EF4-FFF2-40B4-BE49-F238E27FC236}">
                <a16:creationId xmlns:a16="http://schemas.microsoft.com/office/drawing/2014/main" id="{9403464B-5AF3-4D19-BA41-4206012F29A0}"/>
              </a:ext>
            </a:extLst>
          </p:cNvPr>
          <p:cNvSpPr>
            <a:spLocks noGrp="1"/>
          </p:cNvSpPr>
          <p:nvPr>
            <p:ph idx="1"/>
          </p:nvPr>
        </p:nvSpPr>
        <p:spPr/>
        <p:txBody>
          <a:bodyPr/>
          <a:lstStyle/>
          <a:p>
            <a:pPr marL="0" indent="0">
              <a:buNone/>
            </a:pPr>
            <a:r>
              <a:rPr lang="en-US" b="1" dirty="0"/>
              <a:t>4.1. Manual feature selection</a:t>
            </a:r>
          </a:p>
          <a:p>
            <a:r>
              <a:rPr lang="en-US" dirty="0"/>
              <a:t>According to our experiment, data-sensitive variables has a low correlation with the prediction, so we directly remove the data-sensitive columns.</a:t>
            </a:r>
          </a:p>
          <a:p>
            <a:r>
              <a:rPr lang="en-US" dirty="0"/>
              <a:t>Nominal data is not performing well, and nominal data cannot be directly normalized. For simplicity and better performance, we remove all Nominal columns as well.</a:t>
            </a:r>
          </a:p>
          <a:p>
            <a:r>
              <a:rPr lang="en-US" dirty="0"/>
              <a:t>Above logic is applied to </a:t>
            </a:r>
            <a:r>
              <a:rPr lang="en-US" b="1" dirty="0"/>
              <a:t>Section 1, 2</a:t>
            </a:r>
            <a:r>
              <a:rPr lang="en-US" dirty="0"/>
              <a:t>. We achieved a reasonably good result with time-robust continuous variables.</a:t>
            </a:r>
          </a:p>
          <a:p>
            <a:endParaRPr lang="en-HK" dirty="0"/>
          </a:p>
        </p:txBody>
      </p:sp>
    </p:spTree>
    <p:extLst>
      <p:ext uri="{BB962C8B-B14F-4D97-AF65-F5344CB8AC3E}">
        <p14:creationId xmlns:p14="http://schemas.microsoft.com/office/powerpoint/2010/main" val="992433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909D-4267-4884-9B92-144D32519E3F}"/>
              </a:ext>
            </a:extLst>
          </p:cNvPr>
          <p:cNvSpPr>
            <a:spLocks noGrp="1"/>
          </p:cNvSpPr>
          <p:nvPr>
            <p:ph type="title"/>
          </p:nvPr>
        </p:nvSpPr>
        <p:spPr/>
        <p:txBody>
          <a:bodyPr/>
          <a:lstStyle/>
          <a:p>
            <a:r>
              <a:rPr lang="en-HK" b="1" dirty="0"/>
              <a:t>4. Feature Selection</a:t>
            </a:r>
            <a:br>
              <a:rPr lang="en-HK" b="1" dirty="0"/>
            </a:br>
            <a:endParaRPr lang="en-HK" dirty="0"/>
          </a:p>
        </p:txBody>
      </p:sp>
      <p:sp>
        <p:nvSpPr>
          <p:cNvPr id="3" name="Content Placeholder 2">
            <a:extLst>
              <a:ext uri="{FF2B5EF4-FFF2-40B4-BE49-F238E27FC236}">
                <a16:creationId xmlns:a16="http://schemas.microsoft.com/office/drawing/2014/main" id="{9403464B-5AF3-4D19-BA41-4206012F29A0}"/>
              </a:ext>
            </a:extLst>
          </p:cNvPr>
          <p:cNvSpPr>
            <a:spLocks noGrp="1"/>
          </p:cNvSpPr>
          <p:nvPr>
            <p:ph idx="1"/>
          </p:nvPr>
        </p:nvSpPr>
        <p:spPr/>
        <p:txBody>
          <a:bodyPr/>
          <a:lstStyle/>
          <a:p>
            <a:r>
              <a:rPr lang="en-US" b="1" dirty="0"/>
              <a:t>4.2. Correlation Based Feature Selection</a:t>
            </a:r>
          </a:p>
          <a:p>
            <a:pPr lvl="1"/>
            <a:r>
              <a:rPr lang="en-HK" b="1" dirty="0"/>
              <a:t>4.2.1. Pearson Correlation</a:t>
            </a:r>
          </a:p>
          <a:p>
            <a:pPr lvl="1"/>
            <a:r>
              <a:rPr lang="en-HK" b="1" i="0" dirty="0"/>
              <a:t>4.2.2. Spearman Correlation</a:t>
            </a:r>
          </a:p>
          <a:p>
            <a:pPr lvl="1"/>
            <a:r>
              <a:rPr lang="en-HK" b="1" i="0" dirty="0"/>
              <a:t>4.2.3. Kendall Tau's Correlation</a:t>
            </a:r>
          </a:p>
          <a:p>
            <a:pPr lvl="1"/>
            <a:endParaRPr lang="en-US" b="1" dirty="0"/>
          </a:p>
        </p:txBody>
      </p:sp>
    </p:spTree>
    <p:extLst>
      <p:ext uri="{BB962C8B-B14F-4D97-AF65-F5344CB8AC3E}">
        <p14:creationId xmlns:p14="http://schemas.microsoft.com/office/powerpoint/2010/main" val="345170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909D-4267-4884-9B92-144D32519E3F}"/>
              </a:ext>
            </a:extLst>
          </p:cNvPr>
          <p:cNvSpPr>
            <a:spLocks noGrp="1"/>
          </p:cNvSpPr>
          <p:nvPr>
            <p:ph type="title"/>
          </p:nvPr>
        </p:nvSpPr>
        <p:spPr/>
        <p:txBody>
          <a:bodyPr/>
          <a:lstStyle/>
          <a:p>
            <a:r>
              <a:rPr lang="en-HK" b="1" dirty="0"/>
              <a:t>4. Feature Selection</a:t>
            </a:r>
            <a:br>
              <a:rPr lang="en-HK" b="1" dirty="0"/>
            </a:br>
            <a:endParaRPr lang="en-HK" dirty="0"/>
          </a:p>
        </p:txBody>
      </p:sp>
      <p:sp>
        <p:nvSpPr>
          <p:cNvPr id="3" name="Content Placeholder 2">
            <a:extLst>
              <a:ext uri="{FF2B5EF4-FFF2-40B4-BE49-F238E27FC236}">
                <a16:creationId xmlns:a16="http://schemas.microsoft.com/office/drawing/2014/main" id="{9403464B-5AF3-4D19-BA41-4206012F29A0}"/>
              </a:ext>
            </a:extLst>
          </p:cNvPr>
          <p:cNvSpPr>
            <a:spLocks noGrp="1"/>
          </p:cNvSpPr>
          <p:nvPr>
            <p:ph idx="1"/>
          </p:nvPr>
        </p:nvSpPr>
        <p:spPr/>
        <p:txBody>
          <a:bodyPr>
            <a:normAutofit fontScale="92500" lnSpcReduction="10000"/>
          </a:bodyPr>
          <a:lstStyle/>
          <a:p>
            <a:pPr marL="0" indent="0">
              <a:buNone/>
            </a:pPr>
            <a:r>
              <a:rPr lang="en-HK" b="1" dirty="0"/>
              <a:t>4.3. Feature Selection Models</a:t>
            </a:r>
          </a:p>
          <a:p>
            <a:r>
              <a:rPr lang="en-US" b="1" dirty="0"/>
              <a:t>Select attributes by classifier weights</a:t>
            </a:r>
          </a:p>
          <a:p>
            <a:r>
              <a:rPr lang="en-HK" b="1" dirty="0"/>
              <a:t>Select from model</a:t>
            </a:r>
          </a:p>
          <a:p>
            <a:pPr lvl="1"/>
            <a:r>
              <a:rPr lang="en-HK" b="1" i="0" dirty="0"/>
              <a:t>L1-based feature selection</a:t>
            </a:r>
            <a:r>
              <a:rPr lang="en-HK" i="0" dirty="0"/>
              <a:t> </a:t>
            </a:r>
          </a:p>
          <a:p>
            <a:pPr lvl="1"/>
            <a:r>
              <a:rPr lang="en-HK" b="1" i="0" dirty="0"/>
              <a:t>Tree-based feature selection</a:t>
            </a:r>
            <a:r>
              <a:rPr lang="en-HK" i="0" dirty="0"/>
              <a:t> </a:t>
            </a:r>
            <a:endParaRPr lang="en-HK" b="1" dirty="0"/>
          </a:p>
          <a:p>
            <a:r>
              <a:rPr lang="en-HK" b="1" dirty="0"/>
              <a:t>Universal Feature Selection</a:t>
            </a:r>
          </a:p>
          <a:p>
            <a:pPr lvl="1"/>
            <a:r>
              <a:rPr lang="en-US" altLang="zh-CN" b="1" i="0" dirty="0"/>
              <a:t>Chi</a:t>
            </a:r>
            <a:r>
              <a:rPr lang="en-HK" altLang="zh-CN" b="1" i="0" dirty="0"/>
              <a:t>-square Test: </a:t>
            </a:r>
            <a:r>
              <a:rPr lang="en-US" dirty="0"/>
              <a:t>Chi-squared stats of non-negative features for classification tasks.</a:t>
            </a:r>
          </a:p>
          <a:p>
            <a:pPr lvl="1"/>
            <a:r>
              <a:rPr lang="en-US" b="1" i="0" dirty="0"/>
              <a:t>F-value Test: </a:t>
            </a:r>
            <a:r>
              <a:rPr lang="en-US" dirty="0"/>
              <a:t>ANOVA F-value between label/feature for classification tasks. (Achieves the best performance in our dataset)</a:t>
            </a:r>
          </a:p>
          <a:p>
            <a:pPr lvl="1"/>
            <a:r>
              <a:rPr lang="en-US" b="1" i="0" dirty="0"/>
              <a:t>MI: </a:t>
            </a:r>
            <a:r>
              <a:rPr lang="en-US" dirty="0"/>
              <a:t>Mutual information for a discrete target.</a:t>
            </a:r>
          </a:p>
          <a:p>
            <a:pPr lvl="1"/>
            <a:endParaRPr lang="en-US" b="1" dirty="0"/>
          </a:p>
        </p:txBody>
      </p:sp>
    </p:spTree>
    <p:extLst>
      <p:ext uri="{BB962C8B-B14F-4D97-AF65-F5344CB8AC3E}">
        <p14:creationId xmlns:p14="http://schemas.microsoft.com/office/powerpoint/2010/main" val="140567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FB3F-ECC8-491B-9D31-4ACC7913A52C}"/>
              </a:ext>
            </a:extLst>
          </p:cNvPr>
          <p:cNvSpPr>
            <a:spLocks noGrp="1"/>
          </p:cNvSpPr>
          <p:nvPr>
            <p:ph type="title"/>
          </p:nvPr>
        </p:nvSpPr>
        <p:spPr/>
        <p:txBody>
          <a:bodyPr/>
          <a:lstStyle/>
          <a:p>
            <a:r>
              <a:rPr lang="en-HK" dirty="0"/>
              <a:t>5. Other tricks</a:t>
            </a:r>
          </a:p>
        </p:txBody>
      </p:sp>
      <p:sp>
        <p:nvSpPr>
          <p:cNvPr id="3" name="Content Placeholder 2">
            <a:extLst>
              <a:ext uri="{FF2B5EF4-FFF2-40B4-BE49-F238E27FC236}">
                <a16:creationId xmlns:a16="http://schemas.microsoft.com/office/drawing/2014/main" id="{BB908CC0-FC36-4757-9716-C705AAEC1BDF}"/>
              </a:ext>
            </a:extLst>
          </p:cNvPr>
          <p:cNvSpPr>
            <a:spLocks noGrp="1"/>
          </p:cNvSpPr>
          <p:nvPr>
            <p:ph idx="1"/>
          </p:nvPr>
        </p:nvSpPr>
        <p:spPr/>
        <p:txBody>
          <a:bodyPr/>
          <a:lstStyle/>
          <a:p>
            <a:r>
              <a:rPr lang="en-HK" b="1" dirty="0"/>
              <a:t>5.1. Model Ensemble</a:t>
            </a:r>
          </a:p>
          <a:p>
            <a:pPr lvl="1"/>
            <a:r>
              <a:rPr lang="en-US" dirty="0"/>
              <a:t>We tried to ensemble several random forests with different tree numbers/random states.</a:t>
            </a:r>
          </a:p>
          <a:p>
            <a:pPr lvl="1"/>
            <a:r>
              <a:rPr lang="en-US" dirty="0"/>
              <a:t>The cell below shows an example of our model ensemble.</a:t>
            </a:r>
          </a:p>
          <a:p>
            <a:pPr lvl="1"/>
            <a:r>
              <a:rPr lang="en-HK" dirty="0"/>
              <a:t>We also tried joint-model ensemble with RF, LR and SVM. But the performances are not desirable.</a:t>
            </a:r>
          </a:p>
          <a:p>
            <a:pPr lvl="1"/>
            <a:endParaRPr lang="en-HK" dirty="0"/>
          </a:p>
          <a:p>
            <a:pPr lvl="1"/>
            <a:endParaRPr lang="en-HK" dirty="0"/>
          </a:p>
        </p:txBody>
      </p:sp>
    </p:spTree>
    <p:extLst>
      <p:ext uri="{BB962C8B-B14F-4D97-AF65-F5344CB8AC3E}">
        <p14:creationId xmlns:p14="http://schemas.microsoft.com/office/powerpoint/2010/main" val="3297346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FB3F-ECC8-491B-9D31-4ACC7913A52C}"/>
              </a:ext>
            </a:extLst>
          </p:cNvPr>
          <p:cNvSpPr>
            <a:spLocks noGrp="1"/>
          </p:cNvSpPr>
          <p:nvPr>
            <p:ph type="title"/>
          </p:nvPr>
        </p:nvSpPr>
        <p:spPr/>
        <p:txBody>
          <a:bodyPr/>
          <a:lstStyle/>
          <a:p>
            <a:r>
              <a:rPr lang="en-HK" dirty="0"/>
              <a:t>5. Other tricks</a:t>
            </a:r>
          </a:p>
        </p:txBody>
      </p:sp>
      <p:sp>
        <p:nvSpPr>
          <p:cNvPr id="3" name="Content Placeholder 2">
            <a:extLst>
              <a:ext uri="{FF2B5EF4-FFF2-40B4-BE49-F238E27FC236}">
                <a16:creationId xmlns:a16="http://schemas.microsoft.com/office/drawing/2014/main" id="{BB908CC0-FC36-4757-9716-C705AAEC1BDF}"/>
              </a:ext>
            </a:extLst>
          </p:cNvPr>
          <p:cNvSpPr>
            <a:spLocks noGrp="1"/>
          </p:cNvSpPr>
          <p:nvPr>
            <p:ph idx="1"/>
          </p:nvPr>
        </p:nvSpPr>
        <p:spPr/>
        <p:txBody>
          <a:bodyPr/>
          <a:lstStyle/>
          <a:p>
            <a:r>
              <a:rPr lang="en-US" b="1" dirty="0"/>
              <a:t>5.2. Time series</a:t>
            </a:r>
          </a:p>
          <a:p>
            <a:pPr lvl="1"/>
            <a:r>
              <a:rPr lang="en-US" dirty="0"/>
              <a:t>to use the time series, there are some different methods. However, this type of data is relatively complicated, so NNs are tried.</a:t>
            </a:r>
          </a:p>
          <a:p>
            <a:pPr lvl="1"/>
            <a:r>
              <a:rPr lang="en-US" dirty="0"/>
              <a:t>Preprocessing:</a:t>
            </a:r>
          </a:p>
          <a:p>
            <a:pPr lvl="2"/>
            <a:endParaRPr lang="en-US" dirty="0"/>
          </a:p>
        </p:txBody>
      </p:sp>
      <p:pic>
        <p:nvPicPr>
          <p:cNvPr id="4" name="Picture 3">
            <a:extLst>
              <a:ext uri="{FF2B5EF4-FFF2-40B4-BE49-F238E27FC236}">
                <a16:creationId xmlns:a16="http://schemas.microsoft.com/office/drawing/2014/main" id="{C9D40579-43A2-42E4-9EA7-8EE4DD4809DE}"/>
              </a:ext>
            </a:extLst>
          </p:cNvPr>
          <p:cNvPicPr>
            <a:picLocks noChangeAspect="1"/>
          </p:cNvPicPr>
          <p:nvPr/>
        </p:nvPicPr>
        <p:blipFill rotWithShape="1">
          <a:blip r:embed="rId2"/>
          <a:srcRect r="16611"/>
          <a:stretch/>
        </p:blipFill>
        <p:spPr>
          <a:xfrm>
            <a:off x="2160560" y="3928842"/>
            <a:ext cx="8922772" cy="2397414"/>
          </a:xfrm>
          <a:prstGeom prst="rect">
            <a:avLst/>
          </a:prstGeom>
        </p:spPr>
      </p:pic>
    </p:spTree>
    <p:extLst>
      <p:ext uri="{BB962C8B-B14F-4D97-AF65-F5344CB8AC3E}">
        <p14:creationId xmlns:p14="http://schemas.microsoft.com/office/powerpoint/2010/main" val="3739991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CEC2-F1F1-4F96-83F5-5183FF0FE69F}"/>
              </a:ext>
            </a:extLst>
          </p:cNvPr>
          <p:cNvSpPr>
            <a:spLocks noGrp="1"/>
          </p:cNvSpPr>
          <p:nvPr>
            <p:ph type="title"/>
          </p:nvPr>
        </p:nvSpPr>
        <p:spPr/>
        <p:txBody>
          <a:bodyPr/>
          <a:lstStyle/>
          <a:p>
            <a:r>
              <a:rPr lang="en-HK" dirty="0"/>
              <a:t>5.2 Time-series classification</a:t>
            </a:r>
          </a:p>
        </p:txBody>
      </p:sp>
      <p:sp>
        <p:nvSpPr>
          <p:cNvPr id="3" name="Content Placeholder 2">
            <a:extLst>
              <a:ext uri="{FF2B5EF4-FFF2-40B4-BE49-F238E27FC236}">
                <a16:creationId xmlns:a16="http://schemas.microsoft.com/office/drawing/2014/main" id="{4097DF33-4C0C-4D6D-B186-C63E42CB3302}"/>
              </a:ext>
            </a:extLst>
          </p:cNvPr>
          <p:cNvSpPr>
            <a:spLocks noGrp="1"/>
          </p:cNvSpPr>
          <p:nvPr>
            <p:ph idx="1"/>
          </p:nvPr>
        </p:nvSpPr>
        <p:spPr/>
        <p:txBody>
          <a:bodyPr/>
          <a:lstStyle/>
          <a:p>
            <a:r>
              <a:rPr lang="en-HK" dirty="0"/>
              <a:t>Neural Networks</a:t>
            </a:r>
          </a:p>
          <a:p>
            <a:endParaRPr lang="en-HK" dirty="0"/>
          </a:p>
        </p:txBody>
      </p:sp>
      <p:pic>
        <p:nvPicPr>
          <p:cNvPr id="5" name="Picture 4">
            <a:extLst>
              <a:ext uri="{FF2B5EF4-FFF2-40B4-BE49-F238E27FC236}">
                <a16:creationId xmlns:a16="http://schemas.microsoft.com/office/drawing/2014/main" id="{5585A195-9082-4AA0-8010-40DF29E64D99}"/>
              </a:ext>
            </a:extLst>
          </p:cNvPr>
          <p:cNvPicPr>
            <a:picLocks noChangeAspect="1"/>
          </p:cNvPicPr>
          <p:nvPr/>
        </p:nvPicPr>
        <p:blipFill>
          <a:blip r:embed="rId2"/>
          <a:stretch>
            <a:fillRect/>
          </a:stretch>
        </p:blipFill>
        <p:spPr>
          <a:xfrm>
            <a:off x="2026832" y="2723859"/>
            <a:ext cx="5642099" cy="3975115"/>
          </a:xfrm>
          <a:prstGeom prst="rect">
            <a:avLst/>
          </a:prstGeom>
        </p:spPr>
      </p:pic>
    </p:spTree>
    <p:extLst>
      <p:ext uri="{BB962C8B-B14F-4D97-AF65-F5344CB8AC3E}">
        <p14:creationId xmlns:p14="http://schemas.microsoft.com/office/powerpoint/2010/main" val="1877496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CEC2-F1F1-4F96-83F5-5183FF0FE69F}"/>
              </a:ext>
            </a:extLst>
          </p:cNvPr>
          <p:cNvSpPr>
            <a:spLocks noGrp="1"/>
          </p:cNvSpPr>
          <p:nvPr>
            <p:ph type="title"/>
          </p:nvPr>
        </p:nvSpPr>
        <p:spPr/>
        <p:txBody>
          <a:bodyPr/>
          <a:lstStyle/>
          <a:p>
            <a:r>
              <a:rPr lang="en-HK" dirty="0"/>
              <a:t>5.2 Time-series classification</a:t>
            </a:r>
          </a:p>
        </p:txBody>
      </p:sp>
      <p:sp>
        <p:nvSpPr>
          <p:cNvPr id="3" name="Content Placeholder 2">
            <a:extLst>
              <a:ext uri="{FF2B5EF4-FFF2-40B4-BE49-F238E27FC236}">
                <a16:creationId xmlns:a16="http://schemas.microsoft.com/office/drawing/2014/main" id="{4097DF33-4C0C-4D6D-B186-C63E42CB3302}"/>
              </a:ext>
            </a:extLst>
          </p:cNvPr>
          <p:cNvSpPr>
            <a:spLocks noGrp="1"/>
          </p:cNvSpPr>
          <p:nvPr>
            <p:ph idx="1"/>
          </p:nvPr>
        </p:nvSpPr>
        <p:spPr/>
        <p:txBody>
          <a:bodyPr/>
          <a:lstStyle/>
          <a:p>
            <a:r>
              <a:rPr lang="en-HK" dirty="0"/>
              <a:t>Neural Networks</a:t>
            </a:r>
          </a:p>
          <a:p>
            <a:pPr lvl="1"/>
            <a:r>
              <a:rPr lang="en-HK" dirty="0"/>
              <a:t>CNN with 1-D convolution</a:t>
            </a:r>
          </a:p>
          <a:p>
            <a:pPr lvl="1"/>
            <a:r>
              <a:rPr lang="en-HK" dirty="0"/>
              <a:t>Simple RNN</a:t>
            </a:r>
          </a:p>
          <a:p>
            <a:pPr lvl="1"/>
            <a:r>
              <a:rPr lang="en-HK" dirty="0"/>
              <a:t>LSTM</a:t>
            </a:r>
          </a:p>
          <a:p>
            <a:pPr lvl="1"/>
            <a:r>
              <a:rPr lang="en-HK" dirty="0"/>
              <a:t>CNN + LSTM</a:t>
            </a:r>
          </a:p>
          <a:p>
            <a:endParaRPr lang="en-HK" dirty="0"/>
          </a:p>
        </p:txBody>
      </p:sp>
    </p:spTree>
    <p:extLst>
      <p:ext uri="{BB962C8B-B14F-4D97-AF65-F5344CB8AC3E}">
        <p14:creationId xmlns:p14="http://schemas.microsoft.com/office/powerpoint/2010/main" val="3878204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CEC2-F1F1-4F96-83F5-5183FF0FE69F}"/>
              </a:ext>
            </a:extLst>
          </p:cNvPr>
          <p:cNvSpPr>
            <a:spLocks noGrp="1"/>
          </p:cNvSpPr>
          <p:nvPr>
            <p:ph type="title"/>
          </p:nvPr>
        </p:nvSpPr>
        <p:spPr/>
        <p:txBody>
          <a:bodyPr/>
          <a:lstStyle/>
          <a:p>
            <a:r>
              <a:rPr lang="en-HK" dirty="0"/>
              <a:t>5.2 Time-series classification</a:t>
            </a:r>
          </a:p>
        </p:txBody>
      </p:sp>
      <p:sp>
        <p:nvSpPr>
          <p:cNvPr id="3" name="Content Placeholder 2">
            <a:extLst>
              <a:ext uri="{FF2B5EF4-FFF2-40B4-BE49-F238E27FC236}">
                <a16:creationId xmlns:a16="http://schemas.microsoft.com/office/drawing/2014/main" id="{4097DF33-4C0C-4D6D-B186-C63E42CB3302}"/>
              </a:ext>
            </a:extLst>
          </p:cNvPr>
          <p:cNvSpPr>
            <a:spLocks noGrp="1"/>
          </p:cNvSpPr>
          <p:nvPr>
            <p:ph idx="1"/>
          </p:nvPr>
        </p:nvSpPr>
        <p:spPr/>
        <p:txBody>
          <a:bodyPr/>
          <a:lstStyle/>
          <a:p>
            <a:r>
              <a:rPr lang="en-HK" dirty="0"/>
              <a:t>DTW</a:t>
            </a:r>
          </a:p>
          <a:p>
            <a:pPr lvl="1"/>
            <a:r>
              <a:rPr lang="en-US" i="0" dirty="0"/>
              <a:t>For time series DTW is another conventional. On the obtained distance matrix KNN is performed.</a:t>
            </a:r>
            <a:endParaRPr lang="en-HK" dirty="0"/>
          </a:p>
          <a:p>
            <a:endParaRPr lang="en-HK" dirty="0"/>
          </a:p>
        </p:txBody>
      </p:sp>
      <p:pic>
        <p:nvPicPr>
          <p:cNvPr id="4" name="Picture 3">
            <a:extLst>
              <a:ext uri="{FF2B5EF4-FFF2-40B4-BE49-F238E27FC236}">
                <a16:creationId xmlns:a16="http://schemas.microsoft.com/office/drawing/2014/main" id="{E3C34321-EE71-4513-837D-065816D152F5}"/>
              </a:ext>
            </a:extLst>
          </p:cNvPr>
          <p:cNvPicPr>
            <a:picLocks noChangeAspect="1"/>
          </p:cNvPicPr>
          <p:nvPr/>
        </p:nvPicPr>
        <p:blipFill>
          <a:blip r:embed="rId2"/>
          <a:stretch>
            <a:fillRect/>
          </a:stretch>
        </p:blipFill>
        <p:spPr>
          <a:xfrm>
            <a:off x="2344479" y="3592029"/>
            <a:ext cx="6093842" cy="2080356"/>
          </a:xfrm>
          <a:prstGeom prst="rect">
            <a:avLst/>
          </a:prstGeom>
        </p:spPr>
      </p:pic>
    </p:spTree>
    <p:extLst>
      <p:ext uri="{BB962C8B-B14F-4D97-AF65-F5344CB8AC3E}">
        <p14:creationId xmlns:p14="http://schemas.microsoft.com/office/powerpoint/2010/main" val="2681227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CEC2-F1F1-4F96-83F5-5183FF0FE69F}"/>
              </a:ext>
            </a:extLst>
          </p:cNvPr>
          <p:cNvSpPr>
            <a:spLocks noGrp="1"/>
          </p:cNvSpPr>
          <p:nvPr>
            <p:ph type="title"/>
          </p:nvPr>
        </p:nvSpPr>
        <p:spPr/>
        <p:txBody>
          <a:bodyPr/>
          <a:lstStyle/>
          <a:p>
            <a:r>
              <a:rPr lang="en-HK" dirty="0"/>
              <a:t>5.2 Time-series classification</a:t>
            </a:r>
          </a:p>
        </p:txBody>
      </p:sp>
      <p:sp>
        <p:nvSpPr>
          <p:cNvPr id="3" name="Content Placeholder 2">
            <a:extLst>
              <a:ext uri="{FF2B5EF4-FFF2-40B4-BE49-F238E27FC236}">
                <a16:creationId xmlns:a16="http://schemas.microsoft.com/office/drawing/2014/main" id="{4097DF33-4C0C-4D6D-B186-C63E42CB3302}"/>
              </a:ext>
            </a:extLst>
          </p:cNvPr>
          <p:cNvSpPr>
            <a:spLocks noGrp="1"/>
          </p:cNvSpPr>
          <p:nvPr>
            <p:ph idx="1"/>
          </p:nvPr>
        </p:nvSpPr>
        <p:spPr/>
        <p:txBody>
          <a:bodyPr/>
          <a:lstStyle/>
          <a:p>
            <a:r>
              <a:rPr lang="en-US" dirty="0"/>
              <a:t>Conclusion:</a:t>
            </a:r>
          </a:p>
          <a:p>
            <a:pPr lvl="1"/>
            <a:r>
              <a:rPr lang="en-US" dirty="0"/>
              <a:t>the time series are not of significance since the overall performance is not very high. In addition, the classic machine learning algorithms is better in this context, this might be accounted for by the limitation of the data and the imbalanced natural of the whole dataset.</a:t>
            </a:r>
          </a:p>
          <a:p>
            <a:endParaRPr lang="en-HK" dirty="0"/>
          </a:p>
        </p:txBody>
      </p:sp>
    </p:spTree>
    <p:extLst>
      <p:ext uri="{BB962C8B-B14F-4D97-AF65-F5344CB8AC3E}">
        <p14:creationId xmlns:p14="http://schemas.microsoft.com/office/powerpoint/2010/main" val="422754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CEC2-F1F1-4F96-83F5-5183FF0FE69F}"/>
              </a:ext>
            </a:extLst>
          </p:cNvPr>
          <p:cNvSpPr>
            <a:spLocks noGrp="1"/>
          </p:cNvSpPr>
          <p:nvPr>
            <p:ph type="title"/>
          </p:nvPr>
        </p:nvSpPr>
        <p:spPr/>
        <p:txBody>
          <a:bodyPr/>
          <a:lstStyle/>
          <a:p>
            <a:r>
              <a:rPr lang="en-HK" dirty="0"/>
              <a:t>Conclusion</a:t>
            </a:r>
          </a:p>
        </p:txBody>
      </p:sp>
      <p:sp>
        <p:nvSpPr>
          <p:cNvPr id="3" name="Content Placeholder 2">
            <a:extLst>
              <a:ext uri="{FF2B5EF4-FFF2-40B4-BE49-F238E27FC236}">
                <a16:creationId xmlns:a16="http://schemas.microsoft.com/office/drawing/2014/main" id="{4097DF33-4C0C-4D6D-B186-C63E42CB3302}"/>
              </a:ext>
            </a:extLst>
          </p:cNvPr>
          <p:cNvSpPr>
            <a:spLocks noGrp="1"/>
          </p:cNvSpPr>
          <p:nvPr>
            <p:ph idx="1"/>
          </p:nvPr>
        </p:nvSpPr>
        <p:spPr/>
        <p:txBody>
          <a:bodyPr/>
          <a:lstStyle/>
          <a:p>
            <a:r>
              <a:rPr lang="en-US" dirty="0"/>
              <a:t>After all trials above, we combine the best models in each step to generate our final result.</a:t>
            </a:r>
          </a:p>
          <a:p>
            <a:r>
              <a:rPr lang="en-US" dirty="0"/>
              <a:t>The settings of our last trial is:</a:t>
            </a:r>
          </a:p>
          <a:p>
            <a:pPr lvl="1"/>
            <a:r>
              <a:rPr lang="en-US" i="0" dirty="0"/>
              <a:t>Feature selection: remove "ignore variable" and the variables with &gt;400 </a:t>
            </a:r>
            <a:r>
              <a:rPr lang="en-US" i="0" dirty="0" err="1"/>
              <a:t>NaN</a:t>
            </a:r>
            <a:r>
              <a:rPr lang="en-US" i="0" dirty="0"/>
              <a:t> cells. And use ANOVA F-value between label/feature to select the top-280 features.</a:t>
            </a:r>
          </a:p>
          <a:p>
            <a:pPr lvl="1"/>
            <a:r>
              <a:rPr lang="en-US" i="0" dirty="0"/>
              <a:t>Data preprocessing: use l2-norm, and LFM-based imputer to fill in the </a:t>
            </a:r>
            <a:r>
              <a:rPr lang="en-US" i="0" dirty="0" err="1"/>
              <a:t>NaN</a:t>
            </a:r>
            <a:r>
              <a:rPr lang="en-US" i="0" dirty="0"/>
              <a:t> values. Use gaussian noise for oversampling.</a:t>
            </a:r>
          </a:p>
          <a:p>
            <a:pPr lvl="1"/>
            <a:r>
              <a:rPr lang="en-US" i="0" dirty="0"/>
              <a:t>Model selection: we ensemble two Random Forest models with different tree numbers.</a:t>
            </a:r>
          </a:p>
          <a:p>
            <a:endParaRPr lang="en-HK" dirty="0"/>
          </a:p>
        </p:txBody>
      </p:sp>
    </p:spTree>
    <p:extLst>
      <p:ext uri="{BB962C8B-B14F-4D97-AF65-F5344CB8AC3E}">
        <p14:creationId xmlns:p14="http://schemas.microsoft.com/office/powerpoint/2010/main" val="377815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5507-5EA0-46A7-A277-CC7137B05B91}"/>
              </a:ext>
            </a:extLst>
          </p:cNvPr>
          <p:cNvSpPr>
            <a:spLocks noGrp="1"/>
          </p:cNvSpPr>
          <p:nvPr>
            <p:ph type="title"/>
          </p:nvPr>
        </p:nvSpPr>
        <p:spPr/>
        <p:txBody>
          <a:bodyPr/>
          <a:lstStyle/>
          <a:p>
            <a:r>
              <a:rPr lang="en-HK" dirty="0"/>
              <a:t>1. Data </a:t>
            </a:r>
            <a:r>
              <a:rPr lang="en-HK" dirty="0" err="1"/>
              <a:t>Preprocessing</a:t>
            </a:r>
            <a:endParaRPr lang="en-HK" dirty="0"/>
          </a:p>
        </p:txBody>
      </p:sp>
      <p:sp>
        <p:nvSpPr>
          <p:cNvPr id="3" name="Content Placeholder 2">
            <a:extLst>
              <a:ext uri="{FF2B5EF4-FFF2-40B4-BE49-F238E27FC236}">
                <a16:creationId xmlns:a16="http://schemas.microsoft.com/office/drawing/2014/main" id="{F6DCD4DF-F61E-40A3-A6CD-8D53761A6410}"/>
              </a:ext>
            </a:extLst>
          </p:cNvPr>
          <p:cNvSpPr>
            <a:spLocks noGrp="1"/>
          </p:cNvSpPr>
          <p:nvPr>
            <p:ph idx="1"/>
          </p:nvPr>
        </p:nvSpPr>
        <p:spPr/>
        <p:txBody>
          <a:bodyPr>
            <a:normAutofit fontScale="92500" lnSpcReduction="10000"/>
          </a:bodyPr>
          <a:lstStyle/>
          <a:p>
            <a:r>
              <a:rPr lang="en-US" dirty="0"/>
              <a:t>1.1. Remove "ignore" variables</a:t>
            </a:r>
          </a:p>
          <a:p>
            <a:pPr lvl="1"/>
            <a:r>
              <a:rPr lang="en-US" dirty="0"/>
              <a:t>In </a:t>
            </a:r>
            <a:r>
              <a:rPr lang="en-US" i="1" dirty="0"/>
              <a:t>mortality_baseline_vars_new.csv</a:t>
            </a:r>
            <a:r>
              <a:rPr lang="en-US" dirty="0"/>
              <a:t>, if the "Ignore" column is 1, then it means that variable is probably not useful or was an intermediate variable of some other analysis.</a:t>
            </a:r>
          </a:p>
          <a:p>
            <a:pPr lvl="1"/>
            <a:r>
              <a:rPr lang="en-US" dirty="0"/>
              <a:t>The first step is to </a:t>
            </a:r>
            <a:r>
              <a:rPr lang="en-US" b="1" dirty="0"/>
              <a:t>remove all "ignore" labels.</a:t>
            </a:r>
            <a:endParaRPr lang="en-US" dirty="0"/>
          </a:p>
          <a:p>
            <a:r>
              <a:rPr lang="en-US" dirty="0"/>
              <a:t>1.2. Process Time-robust and Time-sensitive variables</a:t>
            </a:r>
          </a:p>
          <a:p>
            <a:pPr lvl="1"/>
            <a:r>
              <a:rPr lang="en-US" dirty="0"/>
              <a:t>We split the dataset into two sub-sets:</a:t>
            </a:r>
          </a:p>
          <a:p>
            <a:pPr lvl="2"/>
            <a:r>
              <a:rPr lang="en-US" dirty="0"/>
              <a:t>Time-robust variables: the variables without "Mi" where </a:t>
            </a:r>
            <a:r>
              <a:rPr lang="en-US" dirty="0" err="1"/>
              <a:t>i</a:t>
            </a:r>
            <a:r>
              <a:rPr lang="en-US" dirty="0"/>
              <a:t> is the month index</a:t>
            </a:r>
          </a:p>
          <a:p>
            <a:pPr lvl="2"/>
            <a:r>
              <a:rPr lang="en-US" dirty="0"/>
              <a:t>"Time-sensitive variables: the continuous data, a batch of variables in the month order</a:t>
            </a:r>
          </a:p>
          <a:p>
            <a:pPr lvl="1"/>
            <a:r>
              <a:rPr lang="en-US" dirty="0"/>
              <a:t>Attribute without "M\d" in the name where \d is an integer.</a:t>
            </a:r>
          </a:p>
          <a:p>
            <a:pPr lvl="2"/>
            <a:r>
              <a:rPr lang="en-US" dirty="0"/>
              <a:t>We use regular expression to split the variables by name.</a:t>
            </a:r>
            <a:endParaRPr lang="en-HK" dirty="0"/>
          </a:p>
        </p:txBody>
      </p:sp>
    </p:spTree>
    <p:extLst>
      <p:ext uri="{BB962C8B-B14F-4D97-AF65-F5344CB8AC3E}">
        <p14:creationId xmlns:p14="http://schemas.microsoft.com/office/powerpoint/2010/main" val="69518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24F-00AF-43EB-B7EB-D80A99F9DD21}"/>
              </a:ext>
            </a:extLst>
          </p:cNvPr>
          <p:cNvSpPr>
            <a:spLocks noGrp="1"/>
          </p:cNvSpPr>
          <p:nvPr>
            <p:ph type="title"/>
          </p:nvPr>
        </p:nvSpPr>
        <p:spPr>
          <a:xfrm>
            <a:off x="1371600" y="685800"/>
            <a:ext cx="9601200" cy="1485900"/>
          </a:xfrm>
        </p:spPr>
        <p:txBody>
          <a:bodyPr/>
          <a:lstStyle/>
          <a:p>
            <a:r>
              <a:rPr lang="en-HK" dirty="0"/>
              <a:t>1. Data </a:t>
            </a:r>
            <a:r>
              <a:rPr lang="en-HK" dirty="0" err="1"/>
              <a:t>Preprocessing</a:t>
            </a:r>
            <a:endParaRPr lang="en-HK" dirty="0"/>
          </a:p>
        </p:txBody>
      </p:sp>
      <p:sp>
        <p:nvSpPr>
          <p:cNvPr id="3" name="Content Placeholder 2">
            <a:extLst>
              <a:ext uri="{FF2B5EF4-FFF2-40B4-BE49-F238E27FC236}">
                <a16:creationId xmlns:a16="http://schemas.microsoft.com/office/drawing/2014/main" id="{EB04D21C-FBC2-4BD5-991E-4C022A1ECFBD}"/>
              </a:ext>
            </a:extLst>
          </p:cNvPr>
          <p:cNvSpPr>
            <a:spLocks noGrp="1"/>
          </p:cNvSpPr>
          <p:nvPr>
            <p:ph idx="1"/>
          </p:nvPr>
        </p:nvSpPr>
        <p:spPr>
          <a:xfrm>
            <a:off x="1371600" y="2286000"/>
            <a:ext cx="9601200" cy="3581400"/>
          </a:xfrm>
        </p:spPr>
        <p:txBody>
          <a:bodyPr/>
          <a:lstStyle/>
          <a:p>
            <a:r>
              <a:rPr lang="en-US" b="1" dirty="0"/>
              <a:t>1.3. Filter attributes with too many </a:t>
            </a:r>
            <a:r>
              <a:rPr lang="en-US" b="1" dirty="0" err="1"/>
              <a:t>NaN</a:t>
            </a:r>
            <a:r>
              <a:rPr lang="en-US" b="1" dirty="0"/>
              <a:t> values</a:t>
            </a:r>
          </a:p>
          <a:p>
            <a:pPr lvl="1"/>
            <a:r>
              <a:rPr lang="en-US" dirty="0"/>
              <a:t>Cast the dataset into a </a:t>
            </a:r>
            <a:r>
              <a:rPr lang="en-US" dirty="0" err="1"/>
              <a:t>numpy</a:t>
            </a:r>
            <a:r>
              <a:rPr lang="en-US" dirty="0"/>
              <a:t> array of floating points</a:t>
            </a:r>
          </a:p>
          <a:p>
            <a:pPr lvl="1"/>
            <a:r>
              <a:rPr lang="en-US" dirty="0"/>
              <a:t>Plot the number of </a:t>
            </a:r>
            <a:r>
              <a:rPr lang="en-US" dirty="0" err="1"/>
              <a:t>NaNs</a:t>
            </a:r>
            <a:r>
              <a:rPr lang="en-US" dirty="0"/>
              <a:t> in each attribute</a:t>
            </a:r>
          </a:p>
          <a:p>
            <a:pPr lvl="1"/>
            <a:r>
              <a:rPr lang="en-US" dirty="0"/>
              <a:t>Filter attributes with more than 400 </a:t>
            </a:r>
            <a:r>
              <a:rPr lang="en-US" dirty="0" err="1"/>
              <a:t>NaNs</a:t>
            </a:r>
            <a:endParaRPr lang="en-US" dirty="0"/>
          </a:p>
          <a:p>
            <a:endParaRPr lang="en-HK" dirty="0"/>
          </a:p>
        </p:txBody>
      </p:sp>
      <p:pic>
        <p:nvPicPr>
          <p:cNvPr id="4" name="Picture 3">
            <a:extLst>
              <a:ext uri="{FF2B5EF4-FFF2-40B4-BE49-F238E27FC236}">
                <a16:creationId xmlns:a16="http://schemas.microsoft.com/office/drawing/2014/main" id="{9A28ACD8-3CDA-4662-8EE9-6146DF3A1BBF}"/>
              </a:ext>
            </a:extLst>
          </p:cNvPr>
          <p:cNvPicPr>
            <a:picLocks noChangeAspect="1"/>
          </p:cNvPicPr>
          <p:nvPr/>
        </p:nvPicPr>
        <p:blipFill>
          <a:blip r:embed="rId2"/>
          <a:stretch>
            <a:fillRect/>
          </a:stretch>
        </p:blipFill>
        <p:spPr>
          <a:xfrm>
            <a:off x="2082861" y="3987248"/>
            <a:ext cx="3776257" cy="2381088"/>
          </a:xfrm>
          <a:prstGeom prst="rect">
            <a:avLst/>
          </a:prstGeom>
        </p:spPr>
      </p:pic>
    </p:spTree>
    <p:extLst>
      <p:ext uri="{BB962C8B-B14F-4D97-AF65-F5344CB8AC3E}">
        <p14:creationId xmlns:p14="http://schemas.microsoft.com/office/powerpoint/2010/main" val="30592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C8DE-53EA-41F1-84FA-9072DD876D83}"/>
              </a:ext>
            </a:extLst>
          </p:cNvPr>
          <p:cNvSpPr>
            <a:spLocks noGrp="1"/>
          </p:cNvSpPr>
          <p:nvPr>
            <p:ph type="title"/>
          </p:nvPr>
        </p:nvSpPr>
        <p:spPr/>
        <p:txBody>
          <a:bodyPr/>
          <a:lstStyle/>
          <a:p>
            <a:r>
              <a:rPr lang="en-HK" dirty="0"/>
              <a:t>1. Data </a:t>
            </a:r>
            <a:r>
              <a:rPr lang="en-HK" dirty="0" err="1"/>
              <a:t>Preprocessing</a:t>
            </a:r>
            <a:endParaRPr lang="en-HK" dirty="0"/>
          </a:p>
        </p:txBody>
      </p:sp>
      <p:sp>
        <p:nvSpPr>
          <p:cNvPr id="3" name="Content Placeholder 2">
            <a:extLst>
              <a:ext uri="{FF2B5EF4-FFF2-40B4-BE49-F238E27FC236}">
                <a16:creationId xmlns:a16="http://schemas.microsoft.com/office/drawing/2014/main" id="{EFC87225-7563-4AD8-96BF-D698CA9E1B29}"/>
              </a:ext>
            </a:extLst>
          </p:cNvPr>
          <p:cNvSpPr>
            <a:spLocks noGrp="1"/>
          </p:cNvSpPr>
          <p:nvPr>
            <p:ph idx="1"/>
          </p:nvPr>
        </p:nvSpPr>
        <p:spPr/>
        <p:txBody>
          <a:bodyPr>
            <a:normAutofit/>
          </a:bodyPr>
          <a:lstStyle/>
          <a:p>
            <a:r>
              <a:rPr lang="en-US" b="1" dirty="0"/>
              <a:t>1.4. Imputer: </a:t>
            </a:r>
            <a:r>
              <a:rPr lang="en-US" b="1" dirty="0" err="1"/>
              <a:t>relace</a:t>
            </a:r>
            <a:r>
              <a:rPr lang="en-US" b="1" dirty="0"/>
              <a:t> </a:t>
            </a:r>
            <a:r>
              <a:rPr lang="en-US" b="1" dirty="0" err="1"/>
              <a:t>NaN</a:t>
            </a:r>
            <a:r>
              <a:rPr lang="en-US" b="1" dirty="0"/>
              <a:t> cells</a:t>
            </a:r>
          </a:p>
          <a:p>
            <a:r>
              <a:rPr lang="en-US" b="1" i="1" dirty="0"/>
              <a:t>1.4.1. Simple Imputer</a:t>
            </a:r>
          </a:p>
          <a:p>
            <a:pPr lvl="1"/>
            <a:r>
              <a:rPr lang="en-US" dirty="0"/>
              <a:t>We can use "Mean", "Median", "</a:t>
            </a:r>
            <a:r>
              <a:rPr lang="en-US" dirty="0" err="1"/>
              <a:t>Most_frequent</a:t>
            </a:r>
            <a:r>
              <a:rPr lang="en-US" dirty="0"/>
              <a:t> (Mode)" imputer here.</a:t>
            </a:r>
          </a:p>
          <a:p>
            <a:pPr lvl="1"/>
            <a:r>
              <a:rPr lang="en-US" dirty="0"/>
              <a:t>Most-frequent imputer is favorable because it is applicable to nominal data without generating meaningless data.</a:t>
            </a:r>
          </a:p>
          <a:p>
            <a:r>
              <a:rPr lang="en-US" b="1" i="1" dirty="0"/>
              <a:t>1.4.2. Latent Factor Model (LFM)</a:t>
            </a:r>
            <a:r>
              <a:rPr lang="en-US" b="1" i="1" dirty="0">
                <a:hlinkClick r:id="rId2"/>
              </a:rPr>
              <a:t>¶</a:t>
            </a:r>
            <a:endParaRPr lang="en-US" b="1" i="1" dirty="0"/>
          </a:p>
          <a:p>
            <a:r>
              <a:rPr lang="en-US" dirty="0"/>
              <a:t>Instead of using a simple imputer, we use a parameterized imputer to "learn" the missing values in the dataset.</a:t>
            </a:r>
            <a:endParaRPr lang="en-HK" dirty="0"/>
          </a:p>
        </p:txBody>
      </p:sp>
    </p:spTree>
    <p:extLst>
      <p:ext uri="{BB962C8B-B14F-4D97-AF65-F5344CB8AC3E}">
        <p14:creationId xmlns:p14="http://schemas.microsoft.com/office/powerpoint/2010/main" val="282260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C8DE-53EA-41F1-84FA-9072DD876D83}"/>
              </a:ext>
            </a:extLst>
          </p:cNvPr>
          <p:cNvSpPr>
            <a:spLocks noGrp="1"/>
          </p:cNvSpPr>
          <p:nvPr>
            <p:ph type="title"/>
          </p:nvPr>
        </p:nvSpPr>
        <p:spPr/>
        <p:txBody>
          <a:bodyPr/>
          <a:lstStyle/>
          <a:p>
            <a:r>
              <a:rPr lang="en-HK" dirty="0"/>
              <a:t>1.4. LFM implementation</a:t>
            </a:r>
          </a:p>
        </p:txBody>
      </p:sp>
      <p:pic>
        <p:nvPicPr>
          <p:cNvPr id="4" name="Content Placeholder 3">
            <a:extLst>
              <a:ext uri="{FF2B5EF4-FFF2-40B4-BE49-F238E27FC236}">
                <a16:creationId xmlns:a16="http://schemas.microsoft.com/office/drawing/2014/main" id="{8ABD8407-0FD7-4FCD-AAC8-DB40C18DEDC9}"/>
              </a:ext>
            </a:extLst>
          </p:cNvPr>
          <p:cNvPicPr>
            <a:picLocks noGrp="1" noChangeAspect="1"/>
          </p:cNvPicPr>
          <p:nvPr>
            <p:ph idx="1"/>
          </p:nvPr>
        </p:nvPicPr>
        <p:blipFill>
          <a:blip r:embed="rId2"/>
          <a:stretch>
            <a:fillRect/>
          </a:stretch>
        </p:blipFill>
        <p:spPr>
          <a:xfrm>
            <a:off x="2278784" y="1545535"/>
            <a:ext cx="5076172" cy="5032618"/>
          </a:xfrm>
          <a:prstGeom prst="rect">
            <a:avLst/>
          </a:prstGeom>
        </p:spPr>
      </p:pic>
      <p:pic>
        <p:nvPicPr>
          <p:cNvPr id="5" name="Picture 4">
            <a:extLst>
              <a:ext uri="{FF2B5EF4-FFF2-40B4-BE49-F238E27FC236}">
                <a16:creationId xmlns:a16="http://schemas.microsoft.com/office/drawing/2014/main" id="{F2323790-96EC-4AF6-9E74-2F7C04BEAA7E}"/>
              </a:ext>
            </a:extLst>
          </p:cNvPr>
          <p:cNvPicPr>
            <a:picLocks noChangeAspect="1"/>
          </p:cNvPicPr>
          <p:nvPr/>
        </p:nvPicPr>
        <p:blipFill>
          <a:blip r:embed="rId3"/>
          <a:stretch>
            <a:fillRect/>
          </a:stretch>
        </p:blipFill>
        <p:spPr>
          <a:xfrm>
            <a:off x="7990215" y="2078987"/>
            <a:ext cx="3643043" cy="3965713"/>
          </a:xfrm>
          <a:prstGeom prst="rect">
            <a:avLst/>
          </a:prstGeom>
        </p:spPr>
      </p:pic>
    </p:spTree>
    <p:extLst>
      <p:ext uri="{BB962C8B-B14F-4D97-AF65-F5344CB8AC3E}">
        <p14:creationId xmlns:p14="http://schemas.microsoft.com/office/powerpoint/2010/main" val="207079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C8DE-53EA-41F1-84FA-9072DD876D83}"/>
              </a:ext>
            </a:extLst>
          </p:cNvPr>
          <p:cNvSpPr>
            <a:spLocks noGrp="1"/>
          </p:cNvSpPr>
          <p:nvPr>
            <p:ph type="title"/>
          </p:nvPr>
        </p:nvSpPr>
        <p:spPr/>
        <p:txBody>
          <a:bodyPr/>
          <a:lstStyle/>
          <a:p>
            <a:r>
              <a:rPr lang="en-HK" dirty="0"/>
              <a:t>1. Data </a:t>
            </a:r>
            <a:r>
              <a:rPr lang="en-HK" dirty="0" err="1"/>
              <a:t>Preprocessing</a:t>
            </a:r>
            <a:endParaRPr lang="en-HK" dirty="0"/>
          </a:p>
        </p:txBody>
      </p:sp>
      <p:pic>
        <p:nvPicPr>
          <p:cNvPr id="4" name="Picture 3">
            <a:extLst>
              <a:ext uri="{FF2B5EF4-FFF2-40B4-BE49-F238E27FC236}">
                <a16:creationId xmlns:a16="http://schemas.microsoft.com/office/drawing/2014/main" id="{7181BC73-6D6A-48E9-B7E1-13D44D9FA15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734377" y="1719329"/>
            <a:ext cx="6608918" cy="4714741"/>
          </a:xfrm>
          <a:prstGeom prst="rect">
            <a:avLst/>
          </a:prstGeom>
        </p:spPr>
      </p:pic>
    </p:spTree>
    <p:extLst>
      <p:ext uri="{BB962C8B-B14F-4D97-AF65-F5344CB8AC3E}">
        <p14:creationId xmlns:p14="http://schemas.microsoft.com/office/powerpoint/2010/main" val="243494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E291-D0A5-4FB1-9818-7D9D7A34416A}"/>
              </a:ext>
            </a:extLst>
          </p:cNvPr>
          <p:cNvSpPr>
            <a:spLocks noGrp="1"/>
          </p:cNvSpPr>
          <p:nvPr>
            <p:ph type="title"/>
          </p:nvPr>
        </p:nvSpPr>
        <p:spPr/>
        <p:txBody>
          <a:bodyPr/>
          <a:lstStyle/>
          <a:p>
            <a:r>
              <a:rPr lang="en-HK" dirty="0"/>
              <a:t>1. Data </a:t>
            </a:r>
            <a:r>
              <a:rPr lang="en-HK" dirty="0" err="1"/>
              <a:t>Preprocessing</a:t>
            </a:r>
            <a:endParaRPr lang="en-HK" dirty="0"/>
          </a:p>
        </p:txBody>
      </p:sp>
      <p:sp>
        <p:nvSpPr>
          <p:cNvPr id="3" name="Content Placeholder 2">
            <a:extLst>
              <a:ext uri="{FF2B5EF4-FFF2-40B4-BE49-F238E27FC236}">
                <a16:creationId xmlns:a16="http://schemas.microsoft.com/office/drawing/2014/main" id="{E694341D-9CCE-4BC1-BDF6-A1650DAEED48}"/>
              </a:ext>
            </a:extLst>
          </p:cNvPr>
          <p:cNvSpPr>
            <a:spLocks noGrp="1"/>
          </p:cNvSpPr>
          <p:nvPr>
            <p:ph idx="1"/>
          </p:nvPr>
        </p:nvSpPr>
        <p:spPr/>
        <p:txBody>
          <a:bodyPr/>
          <a:lstStyle/>
          <a:p>
            <a:r>
              <a:rPr lang="en-US" b="1" dirty="0"/>
              <a:t>1.5 Data normalization without </a:t>
            </a:r>
            <a:r>
              <a:rPr lang="en-US" b="1" dirty="0" err="1"/>
              <a:t>NaN</a:t>
            </a:r>
            <a:endParaRPr lang="en-US" b="1" dirty="0"/>
          </a:p>
          <a:p>
            <a:r>
              <a:rPr lang="en-US" dirty="0"/>
              <a:t>Here we may try "l2", "l1", "minmax".</a:t>
            </a:r>
          </a:p>
          <a:p>
            <a:r>
              <a:rPr lang="en-US" dirty="0"/>
              <a:t>We use L2 norm here. L1 is also acceptable.</a:t>
            </a:r>
          </a:p>
          <a:p>
            <a:endParaRPr lang="en-HK" dirty="0"/>
          </a:p>
        </p:txBody>
      </p:sp>
    </p:spTree>
    <p:extLst>
      <p:ext uri="{BB962C8B-B14F-4D97-AF65-F5344CB8AC3E}">
        <p14:creationId xmlns:p14="http://schemas.microsoft.com/office/powerpoint/2010/main" val="407398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C365-8EDC-499B-ABC6-D91C1080ABC6}"/>
              </a:ext>
            </a:extLst>
          </p:cNvPr>
          <p:cNvSpPr>
            <a:spLocks noGrp="1"/>
          </p:cNvSpPr>
          <p:nvPr>
            <p:ph type="title"/>
          </p:nvPr>
        </p:nvSpPr>
        <p:spPr/>
        <p:txBody>
          <a:bodyPr/>
          <a:lstStyle/>
          <a:p>
            <a:r>
              <a:rPr lang="en-HK" dirty="0"/>
              <a:t>2. Classifier Training</a:t>
            </a:r>
          </a:p>
        </p:txBody>
      </p:sp>
      <p:sp>
        <p:nvSpPr>
          <p:cNvPr id="3" name="Content Placeholder 2">
            <a:extLst>
              <a:ext uri="{FF2B5EF4-FFF2-40B4-BE49-F238E27FC236}">
                <a16:creationId xmlns:a16="http://schemas.microsoft.com/office/drawing/2014/main" id="{81485C40-5ACB-486B-BB2D-ED663B37FDA7}"/>
              </a:ext>
            </a:extLst>
          </p:cNvPr>
          <p:cNvSpPr>
            <a:spLocks noGrp="1"/>
          </p:cNvSpPr>
          <p:nvPr>
            <p:ph idx="1"/>
          </p:nvPr>
        </p:nvSpPr>
        <p:spPr/>
        <p:txBody>
          <a:bodyPr/>
          <a:lstStyle/>
          <a:p>
            <a:r>
              <a:rPr lang="en-US" dirty="0"/>
              <a:t>We tried multiple classifiers:</a:t>
            </a:r>
          </a:p>
          <a:p>
            <a:pPr lvl="1"/>
            <a:r>
              <a:rPr lang="en-US" i="0" dirty="0"/>
              <a:t>Logistic Regression (baseline)</a:t>
            </a:r>
          </a:p>
          <a:p>
            <a:pPr lvl="1"/>
            <a:r>
              <a:rPr lang="en-US" i="0" dirty="0"/>
              <a:t>SVM</a:t>
            </a:r>
          </a:p>
          <a:p>
            <a:pPr lvl="1"/>
            <a:r>
              <a:rPr lang="en-US" i="0" dirty="0"/>
              <a:t>AdaBoost</a:t>
            </a:r>
          </a:p>
          <a:p>
            <a:pPr lvl="1"/>
            <a:r>
              <a:rPr lang="en-US" i="0" dirty="0"/>
              <a:t>Neural Network</a:t>
            </a:r>
          </a:p>
          <a:p>
            <a:pPr lvl="1"/>
            <a:r>
              <a:rPr lang="en-US" i="0" dirty="0"/>
              <a:t>Random Forest</a:t>
            </a:r>
          </a:p>
          <a:p>
            <a:r>
              <a:rPr lang="en-US" dirty="0"/>
              <a:t>Experiment suggests that Random Forest (RF) is the best model for the given task.</a:t>
            </a:r>
          </a:p>
          <a:p>
            <a:endParaRPr lang="en-HK" dirty="0"/>
          </a:p>
        </p:txBody>
      </p:sp>
    </p:spTree>
    <p:extLst>
      <p:ext uri="{BB962C8B-B14F-4D97-AF65-F5344CB8AC3E}">
        <p14:creationId xmlns:p14="http://schemas.microsoft.com/office/powerpoint/2010/main" val="11969048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38</TotalTime>
  <Words>1377</Words>
  <Application>Microsoft Office PowerPoint</Application>
  <PresentationFormat>Widescreen</PresentationFormat>
  <Paragraphs>138</Paragraphs>
  <Slides>29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29</vt:i4>
      </vt:variant>
    </vt:vector>
  </HeadingPairs>
  <TitlesOfParts>
    <vt:vector size="31" baseType="lpstr">
      <vt:lpstr>Franklin Gothic Book</vt:lpstr>
      <vt:lpstr>Crop</vt:lpstr>
      <vt:lpstr>CS4487 Mortality</vt:lpstr>
      <vt:lpstr>Outline</vt:lpstr>
      <vt:lpstr>1. Data Preprocessing</vt:lpstr>
      <vt:lpstr>1. Data Preprocessing</vt:lpstr>
      <vt:lpstr>1. Data Preprocessing</vt:lpstr>
      <vt:lpstr>1.4. LFM implementation</vt:lpstr>
      <vt:lpstr>1. Data Preprocessing</vt:lpstr>
      <vt:lpstr>1. Data Preprocessing</vt:lpstr>
      <vt:lpstr>2. Classifier Training</vt:lpstr>
      <vt:lpstr>2. Classifier Training</vt:lpstr>
      <vt:lpstr>2. Classifier Training</vt:lpstr>
      <vt:lpstr>3. Solving data inblance learning¶ </vt:lpstr>
      <vt:lpstr>3.1. Under Sampling</vt:lpstr>
      <vt:lpstr>3.2. Over Sampling</vt:lpstr>
      <vt:lpstr>3.2. Over Sampling</vt:lpstr>
      <vt:lpstr>3.2. Over Sampling</vt:lpstr>
      <vt:lpstr>3.3. Adapted algorithms </vt:lpstr>
      <vt:lpstr>3.4. Anomaly Detection </vt:lpstr>
      <vt:lpstr>4. Feature Selection </vt:lpstr>
      <vt:lpstr>4. Feature Selection </vt:lpstr>
      <vt:lpstr>4. Feature Selection </vt:lpstr>
      <vt:lpstr>4. Feature Selection </vt:lpstr>
      <vt:lpstr>5. Other tricks</vt:lpstr>
      <vt:lpstr>5. Other tricks</vt:lpstr>
      <vt:lpstr>5.2 Time-series classification</vt:lpstr>
      <vt:lpstr>5.2 Time-series classification</vt:lpstr>
      <vt:lpstr>5.2 Time-series classification</vt:lpstr>
      <vt:lpstr>5.2 Time-series classification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CS4487 Group 1</dc:title>
  <dc:creator>Jerry Liu</dc:creator>
  <cp:lastModifiedBy>Jerry Liu</cp:lastModifiedBy>
  <cp:revision>43</cp:revision>
  <dcterms:created xsi:type="dcterms:W3CDTF">2018-11-30T15:00:56Z</dcterms:created>
  <dcterms:modified xsi:type="dcterms:W3CDTF">2018-12-03T17:04:39Z</dcterms:modified>
</cp:coreProperties>
</file>