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58" r:id="rId6"/>
    <p:sldId id="280" r:id="rId7"/>
    <p:sldId id="279" r:id="rId8"/>
    <p:sldId id="281" r:id="rId9"/>
    <p:sldId id="282" r:id="rId10"/>
    <p:sldId id="269" r:id="rId11"/>
    <p:sldId id="268" r:id="rId12"/>
    <p:sldId id="270" r:id="rId13"/>
    <p:sldId id="271" r:id="rId14"/>
    <p:sldId id="272" r:id="rId15"/>
    <p:sldId id="273" r:id="rId16"/>
    <p:sldId id="274" r:id="rId17"/>
    <p:sldId id="275" r:id="rId18"/>
    <p:sldId id="276" r:id="rId19"/>
    <p:sldId id="277" r:id="rId20"/>
    <p:sldId id="299" r:id="rId21"/>
    <p:sldId id="300" r:id="rId22"/>
    <p:sldId id="267" r:id="rId23"/>
    <p:sldId id="301" r:id="rId24"/>
    <p:sldId id="264" r:id="rId25"/>
    <p:sldId id="265" r:id="rId26"/>
    <p:sldId id="266"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08" y="2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757F8-0242-4FEC-987A-F4951D97D97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1A1D8F-B1BD-43B4-9F30-B7389FA3B16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757F8-0242-4FEC-987A-F4951D97D97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A1D8F-B1BD-43B4-9F30-B7389FA3B16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69493" y="600500"/>
            <a:ext cx="6641910" cy="1951631"/>
          </a:xfrm>
        </p:spPr>
        <p:txBody>
          <a:bodyPr>
            <a:normAutofit/>
          </a:bodyPr>
          <a:lstStyle/>
          <a:p>
            <a:r>
              <a:rPr lang="zh-CN" altLang="en-US" dirty="0"/>
              <a:t>推箱子</a:t>
            </a:r>
            <a:r>
              <a:rPr lang="en-US" altLang="zh-CN" dirty="0"/>
              <a:t>--python</a:t>
            </a:r>
            <a:br>
              <a:rPr lang="en-US" altLang="zh-CN" dirty="0"/>
            </a:br>
            <a:endParaRPr lang="zh-CN" altLang="en-US" dirty="0"/>
          </a:p>
        </p:txBody>
      </p:sp>
      <p:sp>
        <p:nvSpPr>
          <p:cNvPr id="6" name="文本框 5"/>
          <p:cNvSpPr txBox="1"/>
          <p:nvPr/>
        </p:nvSpPr>
        <p:spPr>
          <a:xfrm>
            <a:off x="1569493" y="2197291"/>
            <a:ext cx="7369791" cy="3139321"/>
          </a:xfrm>
          <a:prstGeom prst="rect">
            <a:avLst/>
          </a:prstGeom>
          <a:noFill/>
        </p:spPr>
        <p:txBody>
          <a:bodyPr wrap="square" rtlCol="0">
            <a:spAutoFit/>
          </a:bodyPr>
          <a:lstStyle/>
          <a:p>
            <a:r>
              <a:rPr lang="zh-CN" altLang="en-US" dirty="0"/>
              <a:t>引用：</a:t>
            </a:r>
            <a:endParaRPr lang="en-US" altLang="zh-CN" dirty="0"/>
          </a:p>
          <a:p>
            <a:r>
              <a:rPr lang="en-US" altLang="zh-CN" dirty="0" err="1"/>
              <a:t>pygame</a:t>
            </a:r>
            <a:r>
              <a:rPr lang="zh-CN" altLang="en-US" dirty="0"/>
              <a:t>库  </a:t>
            </a:r>
            <a:r>
              <a:rPr lang="en-US" altLang="zh-CN" dirty="0"/>
              <a:t>image—display—mixer—time—event—key</a:t>
            </a:r>
            <a:endParaRPr lang="en-US" altLang="zh-CN" dirty="0"/>
          </a:p>
          <a:p>
            <a:r>
              <a:rPr lang="en-US" altLang="zh-CN" dirty="0"/>
              <a:t>collections – deque #</a:t>
            </a:r>
            <a:r>
              <a:rPr lang="zh-CN" altLang="en-US" dirty="0"/>
              <a:t>队列实现用户错误回退</a:t>
            </a:r>
            <a:endParaRPr lang="en-US" altLang="zh-CN" dirty="0"/>
          </a:p>
          <a:p>
            <a:r>
              <a:rPr lang="zh-CN" altLang="en-US" dirty="0"/>
              <a:t>模块实现：</a:t>
            </a:r>
            <a:endParaRPr lang="en-US" altLang="zh-CN" dirty="0"/>
          </a:p>
          <a:p>
            <a:r>
              <a:rPr lang="en-US" altLang="zh-CN" dirty="0"/>
              <a:t>main.py #</a:t>
            </a:r>
            <a:r>
              <a:rPr lang="zh-CN" altLang="en-US" dirty="0"/>
              <a:t>游戏主框架及交互模块</a:t>
            </a:r>
            <a:endParaRPr lang="en-US" altLang="zh-CN" dirty="0"/>
          </a:p>
          <a:p>
            <a:r>
              <a:rPr lang="en-US" altLang="zh-CN" dirty="0"/>
              <a:t>game_init.py #</a:t>
            </a:r>
            <a:r>
              <a:rPr lang="zh-CN" altLang="en-US" dirty="0"/>
              <a:t>游戏初始化及资源导入</a:t>
            </a:r>
            <a:endParaRPr lang="en-US" altLang="zh-CN" dirty="0"/>
          </a:p>
          <a:p>
            <a:r>
              <a:rPr lang="en-US" altLang="zh-CN" dirty="0"/>
              <a:t>button.py #</a:t>
            </a:r>
            <a:r>
              <a:rPr lang="zh-CN" altLang="en-US" dirty="0"/>
              <a:t>游戏页面按钮类设计</a:t>
            </a:r>
            <a:endParaRPr lang="en-US" altLang="zh-CN" dirty="0"/>
          </a:p>
          <a:p>
            <a:r>
              <a:rPr lang="en-US" altLang="zh-CN" dirty="0"/>
              <a:t>display.py #</a:t>
            </a:r>
            <a:r>
              <a:rPr lang="zh-CN" altLang="en-US" dirty="0"/>
              <a:t>游戏显示界面</a:t>
            </a:r>
            <a:endParaRPr lang="en-US" altLang="zh-CN" dirty="0"/>
          </a:p>
          <a:p>
            <a:r>
              <a:rPr lang="en-US" altLang="zh-CN" dirty="0"/>
              <a:t>sokoban.py #</a:t>
            </a:r>
            <a:r>
              <a:rPr lang="zh-CN" altLang="en-US" dirty="0"/>
              <a:t>游戏关卡类设计</a:t>
            </a:r>
            <a:endParaRPr lang="en-US" altLang="zh-CN" dirty="0"/>
          </a:p>
          <a:p>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楷体" panose="02010609060101010101" pitchFamily="49" charset="-122"/>
                <a:ea typeface="楷体" panose="02010609060101010101" pitchFamily="49" charset="-122"/>
              </a:rPr>
              <a:t>设置音乐</a:t>
            </a:r>
            <a:endParaRPr lang="zh-CN" altLang="en-US" sz="40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838200" y="1825625"/>
            <a:ext cx="10515600" cy="4667250"/>
          </a:xfrm>
        </p:spPr>
        <p:txBody>
          <a:bodyPr>
            <a:normAutofit fontScale="92500" lnSpcReduction="20000"/>
          </a:bodyPr>
          <a:lstStyle/>
          <a:p>
            <a:r>
              <a:rPr lang="zh-CN" altLang="en-US" dirty="0"/>
              <a:t> </a:t>
            </a:r>
            <a:r>
              <a:rPr lang="zh-CN" altLang="en-US" sz="3000" dirty="0">
                <a:latin typeface="楷体" panose="02010609060101010101" pitchFamily="49" charset="-122"/>
                <a:ea typeface="楷体" panose="02010609060101010101" pitchFamily="49" charset="-122"/>
              </a:rPr>
              <a:t>定义背景音乐列表</a:t>
            </a:r>
            <a:r>
              <a:rPr lang="en-US" altLang="zh-CN" sz="3000" dirty="0">
                <a:latin typeface="楷体" panose="02010609060101010101" pitchFamily="49" charset="-122"/>
                <a:ea typeface="楷体" panose="02010609060101010101" pitchFamily="49" charset="-122"/>
              </a:rPr>
              <a:t>:</a:t>
            </a:r>
            <a:endParaRPr lang="en-US" altLang="zh-CN" sz="3000" dirty="0">
              <a:latin typeface="楷体" panose="02010609060101010101" pitchFamily="49" charset="-122"/>
              <a:ea typeface="楷体" panose="02010609060101010101" pitchFamily="49" charset="-122"/>
            </a:endParaRPr>
          </a:p>
          <a:p>
            <a:pPr marL="0" indent="0">
              <a:buNone/>
            </a:pPr>
            <a:r>
              <a:rPr lang="zh-CN" altLang="en-US" sz="3000" dirty="0">
                <a:latin typeface="楷体" panose="02010609060101010101" pitchFamily="49" charset="-122"/>
                <a:ea typeface="楷体" panose="02010609060101010101" pitchFamily="49" charset="-122"/>
              </a:rPr>
              <a:t>这行代码定义了一个列表</a:t>
            </a:r>
            <a:r>
              <a:rPr lang="en-US" altLang="zh-CN" sz="3000" dirty="0">
                <a:latin typeface="楷体" panose="02010609060101010101" pitchFamily="49" charset="-122"/>
                <a:ea typeface="楷体" panose="02010609060101010101" pitchFamily="49" charset="-122"/>
              </a:rPr>
              <a:t>`</a:t>
            </a:r>
            <a:r>
              <a:rPr lang="en-US" altLang="zh-CN" sz="3000" dirty="0" err="1">
                <a:latin typeface="楷体" panose="02010609060101010101" pitchFamily="49" charset="-122"/>
                <a:ea typeface="楷体" panose="02010609060101010101" pitchFamily="49" charset="-122"/>
              </a:rPr>
              <a:t>bgm</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，其中包含了三个背景音乐文件的路径或名称。</a:t>
            </a:r>
            <a:endParaRPr lang="en-US" altLang="zh-CN" sz="3000" dirty="0">
              <a:latin typeface="楷体" panose="02010609060101010101" pitchFamily="49" charset="-122"/>
              <a:ea typeface="楷体" panose="02010609060101010101" pitchFamily="49" charset="-122"/>
            </a:endParaRPr>
          </a:p>
          <a:p>
            <a:pPr marL="0" indent="0">
              <a:buNone/>
            </a:pPr>
            <a:endParaRPr lang="en-US" altLang="zh-CN" sz="3000" dirty="0">
              <a:latin typeface="楷体" panose="02010609060101010101" pitchFamily="49" charset="-122"/>
              <a:ea typeface="楷体" panose="02010609060101010101" pitchFamily="49" charset="-122"/>
            </a:endParaRPr>
          </a:p>
          <a:p>
            <a:r>
              <a:rPr lang="zh-CN" altLang="en-US" sz="3000" dirty="0">
                <a:latin typeface="楷体" panose="02010609060101010101" pitchFamily="49" charset="-122"/>
                <a:ea typeface="楷体" panose="02010609060101010101" pitchFamily="49" charset="-122"/>
              </a:rPr>
              <a:t>设置背景音乐音量</a:t>
            </a:r>
            <a:r>
              <a:rPr lang="en-US" altLang="zh-CN" sz="3000" dirty="0">
                <a:latin typeface="楷体" panose="02010609060101010101" pitchFamily="49" charset="-122"/>
                <a:ea typeface="楷体" panose="02010609060101010101" pitchFamily="49" charset="-122"/>
              </a:rPr>
              <a:t>:  </a:t>
            </a:r>
            <a:endParaRPr lang="en-US" altLang="zh-CN" sz="3000" dirty="0">
              <a:latin typeface="楷体" panose="02010609060101010101" pitchFamily="49" charset="-122"/>
              <a:ea typeface="楷体" panose="02010609060101010101" pitchFamily="49" charset="-122"/>
            </a:endParaRPr>
          </a:p>
          <a:p>
            <a:pPr marL="0" indent="0">
              <a:buNone/>
            </a:pPr>
            <a:r>
              <a:rPr lang="zh-CN" altLang="en-US" sz="3000" dirty="0">
                <a:latin typeface="楷体" panose="02010609060101010101" pitchFamily="49" charset="-122"/>
                <a:ea typeface="楷体" panose="02010609060101010101" pitchFamily="49" charset="-122"/>
              </a:rPr>
              <a:t>这行代码设置了通过</a:t>
            </a:r>
            <a:r>
              <a:rPr lang="en-US" altLang="zh-CN" sz="3000" dirty="0">
                <a:latin typeface="楷体" panose="02010609060101010101" pitchFamily="49" charset="-122"/>
                <a:ea typeface="楷体" panose="02010609060101010101" pitchFamily="49" charset="-122"/>
              </a:rPr>
              <a:t>`</a:t>
            </a:r>
            <a:r>
              <a:rPr lang="en-US" altLang="zh-CN" sz="3000" dirty="0" err="1">
                <a:latin typeface="楷体" panose="02010609060101010101" pitchFamily="49" charset="-122"/>
                <a:ea typeface="楷体" panose="02010609060101010101" pitchFamily="49" charset="-122"/>
              </a:rPr>
              <a:t>pygame.mixer.music</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模块加载的所有音乐的音量。</a:t>
            </a:r>
            <a:endParaRPr lang="en-US" altLang="zh-CN" sz="3000" dirty="0">
              <a:latin typeface="楷体" panose="02010609060101010101" pitchFamily="49" charset="-122"/>
              <a:ea typeface="楷体" panose="02010609060101010101" pitchFamily="49" charset="-122"/>
            </a:endParaRPr>
          </a:p>
          <a:p>
            <a:pPr marL="0" indent="0">
              <a:buNone/>
            </a:pPr>
            <a:r>
              <a:rPr lang="en-US" altLang="zh-CN" sz="3000" dirty="0">
                <a:latin typeface="楷体" panose="02010609060101010101" pitchFamily="49" charset="-122"/>
                <a:ea typeface="楷体" panose="02010609060101010101" pitchFamily="49" charset="-122"/>
              </a:rPr>
              <a:t> </a:t>
            </a:r>
            <a:endParaRPr lang="en-US" altLang="zh-CN" sz="3000" dirty="0">
              <a:latin typeface="楷体" panose="02010609060101010101" pitchFamily="49" charset="-122"/>
              <a:ea typeface="楷体" panose="02010609060101010101" pitchFamily="49" charset="-122"/>
            </a:endParaRPr>
          </a:p>
          <a:p>
            <a:r>
              <a:rPr lang="zh-CN" altLang="en-US" sz="3000" dirty="0">
                <a:latin typeface="楷体" panose="02010609060101010101" pitchFamily="49" charset="-122"/>
                <a:ea typeface="楷体" panose="02010609060101010101" pitchFamily="49" charset="-122"/>
              </a:rPr>
              <a:t> 定义过关音乐</a:t>
            </a:r>
            <a:r>
              <a:rPr lang="en-US" altLang="zh-CN" sz="3000" dirty="0">
                <a:latin typeface="楷体" panose="02010609060101010101" pitchFamily="49" charset="-122"/>
                <a:ea typeface="楷体" panose="02010609060101010101" pitchFamily="49" charset="-122"/>
              </a:rPr>
              <a:t>:   </a:t>
            </a:r>
            <a:endParaRPr lang="en-US" altLang="zh-CN" sz="3000" dirty="0">
              <a:latin typeface="楷体" panose="02010609060101010101" pitchFamily="49" charset="-122"/>
              <a:ea typeface="楷体" panose="02010609060101010101" pitchFamily="49" charset="-122"/>
            </a:endParaRPr>
          </a:p>
          <a:p>
            <a:pPr marL="0" indent="0">
              <a:buNone/>
            </a:pPr>
            <a:r>
              <a:rPr lang="zh-CN" altLang="en-US" sz="3000" dirty="0">
                <a:latin typeface="楷体" panose="02010609060101010101" pitchFamily="49" charset="-122"/>
                <a:ea typeface="楷体" panose="02010609060101010101" pitchFamily="49" charset="-122"/>
              </a:rPr>
              <a:t>这行代码创建了一个</a:t>
            </a:r>
            <a:r>
              <a:rPr lang="en-US" altLang="zh-CN" sz="3000" dirty="0">
                <a:latin typeface="楷体" panose="02010609060101010101" pitchFamily="49" charset="-122"/>
                <a:ea typeface="楷体" panose="02010609060101010101" pitchFamily="49" charset="-122"/>
              </a:rPr>
              <a:t>`Sound`</a:t>
            </a:r>
            <a:r>
              <a:rPr lang="zh-CN" altLang="en-US" sz="3000" dirty="0">
                <a:latin typeface="楷体" panose="02010609060101010101" pitchFamily="49" charset="-122"/>
                <a:ea typeface="楷体" panose="02010609060101010101" pitchFamily="49" charset="-122"/>
              </a:rPr>
              <a:t>对象</a:t>
            </a:r>
            <a:r>
              <a:rPr lang="en-US" altLang="zh-CN" sz="3000" dirty="0">
                <a:latin typeface="楷体" panose="02010609060101010101" pitchFamily="49" charset="-122"/>
                <a:ea typeface="楷体" panose="02010609060101010101" pitchFamily="49" charset="-122"/>
              </a:rPr>
              <a:t>`</a:t>
            </a:r>
            <a:r>
              <a:rPr lang="en-US" altLang="zh-CN" sz="3000" dirty="0" err="1">
                <a:latin typeface="楷体" panose="02010609060101010101" pitchFamily="49" charset="-122"/>
                <a:ea typeface="楷体" panose="02010609060101010101" pitchFamily="49" charset="-122"/>
              </a:rPr>
              <a:t>chapterpasssound</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，用于存储过关时播放的音效。</a:t>
            </a:r>
            <a:endParaRPr lang="en-US" altLang="zh-CN" sz="3000" dirty="0">
              <a:latin typeface="楷体" panose="02010609060101010101" pitchFamily="49" charset="-122"/>
              <a:ea typeface="楷体" panose="02010609060101010101" pitchFamily="49" charset="-122"/>
            </a:endParaRPr>
          </a:p>
          <a:p>
            <a:pPr marL="0" indent="0">
              <a:buNone/>
            </a:pPr>
            <a:endParaRPr lang="en-US" altLang="zh-CN" sz="3000" dirty="0">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934" y="1291188"/>
            <a:ext cx="4495800" cy="806117"/>
          </a:xfrm>
        </p:spPr>
        <p:txBody>
          <a:bodyPr>
            <a:normAutofit/>
          </a:bodyPr>
          <a:lstStyle/>
          <a:p>
            <a:pPr algn="just"/>
            <a:r>
              <a:rPr lang="zh-CN" altLang="en-US" sz="4000" dirty="0">
                <a:latin typeface="楷体" panose="02010609060101010101" pitchFamily="49" charset="-122"/>
                <a:ea typeface="楷体" panose="02010609060101010101" pitchFamily="49" charset="-122"/>
              </a:rPr>
              <a:t>界面设计元素</a:t>
            </a:r>
            <a:endParaRPr lang="zh-CN" altLang="en-US" sz="40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40934" y="2315924"/>
            <a:ext cx="11037277" cy="3159369"/>
          </a:xfrm>
        </p:spPr>
        <p:txBody>
          <a:bodyPr>
            <a:normAutofit/>
          </a:bodyPr>
          <a:lstStyle/>
          <a:p>
            <a:pPr marL="0" indent="0">
              <a:buNone/>
            </a:pP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屏幕设置：展示 </a:t>
            </a:r>
            <a:r>
              <a:rPr lang="en-US" altLang="zh-CN" dirty="0">
                <a:latin typeface="楷体" panose="02010609060101010101" pitchFamily="49" charset="-122"/>
                <a:ea typeface="楷体" panose="02010609060101010101" pitchFamily="49" charset="-122"/>
              </a:rPr>
              <a:t>screen = </a:t>
            </a:r>
            <a:r>
              <a:rPr lang="en-US" altLang="zh-CN" dirty="0" err="1">
                <a:latin typeface="楷体" panose="02010609060101010101" pitchFamily="49" charset="-122"/>
                <a:ea typeface="楷体" panose="02010609060101010101" pitchFamily="49" charset="-122"/>
              </a:rPr>
              <a:t>pygame.display.set_mode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400,400</a:t>
            </a:r>
            <a:r>
              <a:rPr lang="zh-CN" altLang="en-US" dirty="0">
                <a:latin typeface="楷体" panose="02010609060101010101" pitchFamily="49" charset="-122"/>
                <a:ea typeface="楷体" panose="02010609060101010101" pitchFamily="49" charset="-122"/>
              </a:rPr>
              <a:t>））代码，解释窗口尺寸设置。</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按钮类：简述自定义 </a:t>
            </a:r>
            <a:r>
              <a:rPr lang="en-US" altLang="zh-CN" dirty="0">
                <a:latin typeface="楷体" panose="02010609060101010101" pitchFamily="49" charset="-122"/>
                <a:ea typeface="楷体" panose="02010609060101010101" pitchFamily="49" charset="-122"/>
              </a:rPr>
              <a:t>Button </a:t>
            </a:r>
            <a:r>
              <a:rPr lang="zh-CN" altLang="en-US" dirty="0">
                <a:latin typeface="楷体" panose="02010609060101010101" pitchFamily="49" charset="-122"/>
                <a:ea typeface="楷体" panose="02010609060101010101" pitchFamily="49" charset="-122"/>
              </a:rPr>
              <a:t>类的概念，未给出具体实现，但强调其在界面中的作用。</a:t>
            </a:r>
            <a:endParaRPr lang="en-US" altLang="zh-CN" dirty="0">
              <a:latin typeface="楷体" panose="02010609060101010101" pitchFamily="49" charset="-122"/>
              <a:ea typeface="楷体" panose="02010609060101010101" pitchFamily="49" charset="-122"/>
            </a:endParaRPr>
          </a:p>
          <a:p>
            <a:pPr marL="0" indent="0">
              <a:buNone/>
            </a:pPr>
            <a:r>
              <a:rPr lang="zh-CN" altLang="en-US" sz="1800" dirty="0">
                <a:latin typeface="楷体" panose="02010609060101010101" pitchFamily="49" charset="-122"/>
                <a:ea typeface="楷体" panose="02010609060101010101" pitchFamily="49" charset="-122"/>
              </a:rPr>
              <a:t> </a:t>
            </a: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开始游戏”按钮  </a:t>
            </a:r>
            <a:endParaRPr lang="en-US" altLang="zh-CN" sz="1800" dirty="0">
              <a:latin typeface="楷体" panose="02010609060101010101" pitchFamily="49" charset="-122"/>
              <a:ea typeface="楷体" panose="02010609060101010101" pitchFamily="49" charset="-122"/>
            </a:endParaRPr>
          </a:p>
          <a:p>
            <a:pPr marL="0" indent="0">
              <a:buNone/>
            </a:pPr>
            <a:r>
              <a:rPr lang="en-US" altLang="zh-CN" sz="1800" dirty="0">
                <a:latin typeface="楷体" panose="02010609060101010101" pitchFamily="49" charset="-122"/>
                <a:ea typeface="楷体" panose="02010609060101010101" pitchFamily="49" charset="-122"/>
              </a:rPr>
              <a:t>button1 = Button('image/GameStartUp.png', 'image/GameStartDown.png', (200, 300))</a:t>
            </a:r>
            <a:endParaRPr lang="zh-CN" altLang="en-US" sz="1800" dirty="0">
              <a:latin typeface="楷体" panose="02010609060101010101" pitchFamily="49" charset="-122"/>
              <a:ea typeface="楷体" panose="02010609060101010101" pitchFamily="49" charset="-122"/>
            </a:endParaRPr>
          </a:p>
        </p:txBody>
      </p:sp>
      <p:sp>
        <p:nvSpPr>
          <p:cNvPr id="9" name="文本框 8"/>
          <p:cNvSpPr txBox="1"/>
          <p:nvPr/>
        </p:nvSpPr>
        <p:spPr>
          <a:xfrm>
            <a:off x="240934" y="223787"/>
            <a:ext cx="10432928" cy="984885"/>
          </a:xfrm>
          <a:prstGeom prst="rect">
            <a:avLst/>
          </a:prstGeom>
          <a:noFill/>
        </p:spPr>
        <p:txBody>
          <a:bodyPr wrap="square">
            <a:spAutoFit/>
          </a:bodyPr>
          <a:lstStyle/>
          <a:p>
            <a:r>
              <a:rPr lang="en-US" altLang="zh-CN" sz="4000" dirty="0">
                <a:latin typeface="楷体" panose="02010609060101010101" pitchFamily="49" charset="-122"/>
                <a:ea typeface="楷体" panose="02010609060101010101" pitchFamily="49" charset="-122"/>
              </a:rPr>
              <a:t>game_init.py #</a:t>
            </a:r>
            <a:r>
              <a:rPr lang="zh-CN" altLang="en-US" sz="4000" dirty="0">
                <a:latin typeface="楷体" panose="02010609060101010101" pitchFamily="49" charset="-122"/>
                <a:ea typeface="楷体" panose="02010609060101010101" pitchFamily="49" charset="-122"/>
              </a:rPr>
              <a:t>游戏初始化及资源导入</a:t>
            </a:r>
            <a:br>
              <a:rPr lang="en-US" altLang="zh-CN" dirty="0">
                <a:latin typeface="楷体" panose="02010609060101010101" pitchFamily="49" charset="-122"/>
                <a:ea typeface="楷体" panose="02010609060101010101" pitchFamily="49" charset="-122"/>
              </a:rPr>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8668"/>
            <a:ext cx="10515600" cy="984738"/>
          </a:xfrm>
        </p:spPr>
        <p:txBody>
          <a:bodyPr>
            <a:normAutofit fontScale="90000"/>
          </a:bodyPr>
          <a:lstStyle/>
          <a:p>
            <a:r>
              <a:rPr lang="zh-CN" altLang="en-US" sz="4000" dirty="0">
                <a:latin typeface="楷体" panose="02010609060101010101" pitchFamily="49" charset="-122"/>
                <a:ea typeface="楷体" panose="02010609060101010101" pitchFamily="49" charset="-122"/>
              </a:rPr>
              <a:t>按钮实例与布局</a:t>
            </a:r>
            <a:br>
              <a:rPr lang="zh-CN" altLang="en-US" sz="4400" dirty="0"/>
            </a:br>
            <a:endParaRPr lang="zh-CN" altLang="en-US" dirty="0"/>
          </a:p>
        </p:txBody>
      </p:sp>
      <p:sp>
        <p:nvSpPr>
          <p:cNvPr id="3" name="内容占位符 2"/>
          <p:cNvSpPr>
            <a:spLocks noGrp="1"/>
          </p:cNvSpPr>
          <p:nvPr>
            <p:ph idx="1"/>
          </p:nvPr>
        </p:nvSpPr>
        <p:spPr>
          <a:xfrm>
            <a:off x="838200" y="1230923"/>
            <a:ext cx="10515600" cy="4946040"/>
          </a:xfrm>
        </p:spPr>
        <p:txBody>
          <a:bodyPr>
            <a:normAutofit fontScale="92500" lnSpcReduction="20000"/>
          </a:bodyPr>
          <a:lstStyle/>
          <a:p>
            <a:pPr marL="0" indent="0">
              <a:buNone/>
            </a:pPr>
            <a:r>
              <a:rPr lang="en-US" altLang="zh-CN" sz="3000" dirty="0">
                <a:latin typeface="楷体" panose="02010609060101010101" pitchFamily="49" charset="-122"/>
                <a:ea typeface="楷体" panose="02010609060101010101" pitchFamily="49" charset="-122"/>
              </a:rPr>
              <a:t>• </a:t>
            </a:r>
            <a:r>
              <a:rPr lang="zh-CN" altLang="en-US" sz="3000" dirty="0">
                <a:latin typeface="楷体" panose="02010609060101010101" pitchFamily="49" charset="-122"/>
                <a:ea typeface="楷体" panose="02010609060101010101" pitchFamily="49" charset="-122"/>
              </a:rPr>
              <a:t>开始游戏：展示 </a:t>
            </a:r>
            <a:r>
              <a:rPr lang="en-US" altLang="zh-CN" sz="3000" dirty="0">
                <a:latin typeface="楷体" panose="02010609060101010101" pitchFamily="49" charset="-122"/>
                <a:ea typeface="楷体" panose="02010609060101010101" pitchFamily="49" charset="-122"/>
              </a:rPr>
              <a:t>button1 </a:t>
            </a:r>
            <a:r>
              <a:rPr lang="zh-CN" altLang="en-US" sz="3000" dirty="0">
                <a:latin typeface="楷体" panose="02010609060101010101" pitchFamily="49" charset="-122"/>
                <a:ea typeface="楷体" panose="02010609060101010101" pitchFamily="49" charset="-122"/>
              </a:rPr>
              <a:t>代码与位置，解释按钮状态变化（</a:t>
            </a:r>
            <a:r>
              <a:rPr lang="en-US" altLang="zh-CN" sz="3000" dirty="0">
                <a:latin typeface="楷体" panose="02010609060101010101" pitchFamily="49" charset="-122"/>
                <a:ea typeface="楷体" panose="02010609060101010101" pitchFamily="49" charset="-122"/>
              </a:rPr>
              <a:t>Up/Down</a:t>
            </a:r>
            <a:r>
              <a:rPr lang="zh-CN" altLang="en-US" sz="3000" dirty="0">
                <a:latin typeface="楷体" panose="02010609060101010101" pitchFamily="49" charset="-122"/>
                <a:ea typeface="楷体" panose="02010609060101010101" pitchFamily="49" charset="-122"/>
              </a:rPr>
              <a:t>）。</a:t>
            </a:r>
            <a:endParaRPr lang="en-US" altLang="zh-CN" sz="3000" dirty="0">
              <a:latin typeface="楷体" panose="02010609060101010101" pitchFamily="49" charset="-122"/>
              <a:ea typeface="楷体" panose="02010609060101010101" pitchFamily="49" charset="-122"/>
            </a:endParaRPr>
          </a:p>
          <a:p>
            <a:pPr marL="0" indent="0">
              <a:buNone/>
            </a:pPr>
            <a:r>
              <a:rPr lang="zh-CN" altLang="en-US" sz="3000" dirty="0">
                <a:latin typeface="楷体" panose="02010609060101010101" pitchFamily="49" charset="-122"/>
                <a:ea typeface="楷体" panose="02010609060101010101" pitchFamily="49" charset="-122"/>
              </a:rPr>
              <a:t> </a:t>
            </a:r>
            <a:r>
              <a:rPr lang="en-US" altLang="zh-CN" sz="3000" dirty="0">
                <a:latin typeface="楷体" panose="02010609060101010101" pitchFamily="49" charset="-122"/>
                <a:ea typeface="楷体" panose="02010609060101010101" pitchFamily="49" charset="-122"/>
              </a:rPr>
              <a:t># “</a:t>
            </a:r>
            <a:r>
              <a:rPr lang="zh-CN" altLang="en-US" sz="3000" dirty="0">
                <a:latin typeface="楷体" panose="02010609060101010101" pitchFamily="49" charset="-122"/>
                <a:ea typeface="楷体" panose="02010609060101010101" pitchFamily="49" charset="-122"/>
              </a:rPr>
              <a:t>开始游戏”按钮</a:t>
            </a:r>
            <a:endParaRPr lang="zh-CN" altLang="en-US" sz="3000" dirty="0">
              <a:latin typeface="楷体" panose="02010609060101010101" pitchFamily="49" charset="-122"/>
              <a:ea typeface="楷体" panose="02010609060101010101" pitchFamily="49" charset="-122"/>
            </a:endParaRPr>
          </a:p>
          <a:p>
            <a:pPr marL="0" indent="0">
              <a:buNone/>
            </a:pPr>
            <a:r>
              <a:rPr lang="zh-CN" altLang="en-US" sz="3000" dirty="0">
                <a:latin typeface="楷体" panose="02010609060101010101" pitchFamily="49" charset="-122"/>
                <a:ea typeface="楷体" panose="02010609060101010101" pitchFamily="49" charset="-122"/>
              </a:rPr>
              <a:t>        </a:t>
            </a:r>
            <a:r>
              <a:rPr lang="en-US" altLang="zh-CN" sz="3000" dirty="0">
                <a:latin typeface="楷体" panose="02010609060101010101" pitchFamily="49" charset="-122"/>
                <a:ea typeface="楷体" panose="02010609060101010101" pitchFamily="49" charset="-122"/>
              </a:rPr>
              <a:t>button1 = Button('image/GameStartUp.png’,       'image/GameStartDown.png', (200, 300))</a:t>
            </a:r>
            <a:endParaRPr lang="en-US" altLang="zh-CN" sz="3000" dirty="0">
              <a:latin typeface="楷体" panose="02010609060101010101" pitchFamily="49" charset="-122"/>
              <a:ea typeface="楷体" panose="02010609060101010101" pitchFamily="49" charset="-122"/>
            </a:endParaRPr>
          </a:p>
          <a:p>
            <a:pPr marL="0" indent="0">
              <a:buNone/>
            </a:pPr>
            <a:r>
              <a:rPr lang="en-US" altLang="zh-CN" sz="3000" dirty="0">
                <a:latin typeface="楷体" panose="02010609060101010101" pitchFamily="49" charset="-122"/>
                <a:ea typeface="楷体" panose="02010609060101010101" pitchFamily="49" charset="-122"/>
              </a:rPr>
              <a:t>• </a:t>
            </a:r>
            <a:r>
              <a:rPr lang="zh-CN" altLang="en-US" sz="3000" dirty="0">
                <a:latin typeface="楷体" panose="02010609060101010101" pitchFamily="49" charset="-122"/>
                <a:ea typeface="楷体" panose="02010609060101010101" pitchFamily="49" charset="-122"/>
              </a:rPr>
              <a:t>游戏说明、关卡选择等：快速浏览其他按钮实例，强调多样化的交互入口。</a:t>
            </a:r>
            <a:endParaRPr lang="en-US" altLang="zh-CN" sz="3000" dirty="0">
              <a:latin typeface="楷体" panose="02010609060101010101" pitchFamily="49" charset="-122"/>
              <a:ea typeface="楷体" panose="02010609060101010101" pitchFamily="49" charset="-122"/>
            </a:endParaRPr>
          </a:p>
          <a:p>
            <a:pPr marL="0" indent="0">
              <a:buNone/>
            </a:pPr>
            <a:r>
              <a:rPr lang="en-US" altLang="zh-CN" sz="3000" dirty="0">
                <a:latin typeface="楷体" panose="02010609060101010101" pitchFamily="49" charset="-122"/>
                <a:ea typeface="楷体" panose="02010609060101010101" pitchFamily="49" charset="-122"/>
              </a:rPr>
              <a:t># “</a:t>
            </a:r>
            <a:r>
              <a:rPr lang="zh-CN" altLang="en-US" sz="3000" dirty="0">
                <a:latin typeface="楷体" panose="02010609060101010101" pitchFamily="49" charset="-122"/>
                <a:ea typeface="楷体" panose="02010609060101010101" pitchFamily="49" charset="-122"/>
              </a:rPr>
              <a:t>游戏说明”按钮</a:t>
            </a:r>
            <a:endParaRPr lang="zh-CN" altLang="en-US" sz="3000" dirty="0">
              <a:latin typeface="楷体" panose="02010609060101010101" pitchFamily="49" charset="-122"/>
              <a:ea typeface="楷体" panose="02010609060101010101" pitchFamily="49" charset="-122"/>
            </a:endParaRPr>
          </a:p>
          <a:p>
            <a:pPr marL="0" indent="0">
              <a:buNone/>
            </a:pPr>
            <a:r>
              <a:rPr lang="en-US" altLang="zh-CN" sz="3000" dirty="0">
                <a:latin typeface="楷体" panose="02010609060101010101" pitchFamily="49" charset="-122"/>
                <a:ea typeface="楷体" panose="02010609060101010101" pitchFamily="49" charset="-122"/>
              </a:rPr>
              <a:t>button2 = Button('image/GameTipsUp.png', 'image/GameTipsDown.png', (200, 350))</a:t>
            </a:r>
            <a:endParaRPr lang="en-US" altLang="zh-CN" sz="3000" dirty="0">
              <a:latin typeface="楷体" panose="02010609060101010101" pitchFamily="49" charset="-122"/>
              <a:ea typeface="楷体" panose="02010609060101010101" pitchFamily="49" charset="-122"/>
            </a:endParaRPr>
          </a:p>
          <a:p>
            <a:pPr marL="0" indent="0">
              <a:buNone/>
            </a:pPr>
            <a:r>
              <a:rPr lang="en-US" altLang="zh-CN" sz="3000" dirty="0">
                <a:latin typeface="楷体" panose="02010609060101010101" pitchFamily="49" charset="-122"/>
                <a:ea typeface="楷体" panose="02010609060101010101" pitchFamily="49" charset="-122"/>
              </a:rPr>
              <a:t># “</a:t>
            </a:r>
            <a:r>
              <a:rPr lang="zh-CN" altLang="en-US" sz="3000" dirty="0">
                <a:latin typeface="楷体" panose="02010609060101010101" pitchFamily="49" charset="-122"/>
                <a:ea typeface="楷体" panose="02010609060101010101" pitchFamily="49" charset="-122"/>
              </a:rPr>
              <a:t>第一关”按钮</a:t>
            </a:r>
            <a:endParaRPr lang="zh-CN" altLang="en-US" sz="3000" dirty="0">
              <a:latin typeface="楷体" panose="02010609060101010101" pitchFamily="49" charset="-122"/>
              <a:ea typeface="楷体" panose="02010609060101010101" pitchFamily="49" charset="-122"/>
            </a:endParaRPr>
          </a:p>
          <a:p>
            <a:pPr marL="0" indent="0">
              <a:buNone/>
            </a:pPr>
            <a:r>
              <a:rPr lang="en-US" altLang="zh-CN" sz="3000" dirty="0">
                <a:latin typeface="楷体" panose="02010609060101010101" pitchFamily="49" charset="-122"/>
                <a:ea typeface="楷体" panose="02010609060101010101" pitchFamily="49" charset="-122"/>
              </a:rPr>
              <a:t>buttonc1 = Button('image/Chapter1Up.png', 'image/Chapter1Down.png', (200, 175))</a:t>
            </a:r>
            <a:endParaRPr lang="en-US" altLang="zh-CN" sz="3000" dirty="0">
              <a:latin typeface="楷体" panose="02010609060101010101" pitchFamily="49" charset="-122"/>
              <a:ea typeface="楷体" panose="02010609060101010101" pitchFamily="49" charset="-122"/>
            </a:endParaRPr>
          </a:p>
          <a:p>
            <a:pPr marL="0" indent="0">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楷体" panose="02010609060101010101" pitchFamily="49" charset="-122"/>
                <a:ea typeface="楷体" panose="02010609060101010101" pitchFamily="49" charset="-122"/>
              </a:rPr>
              <a:t>界面资源管理</a:t>
            </a:r>
            <a:endParaRPr lang="zh-CN" altLang="en-US" sz="40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838200" y="1263316"/>
            <a:ext cx="10515600" cy="4913647"/>
          </a:xfrm>
        </p:spPr>
        <p:txBody>
          <a:bodyPr>
            <a:normAutofit lnSpcReduction="10000"/>
          </a:bodyPr>
          <a:lstStyle/>
          <a:p>
            <a:pPr marL="0" indent="0">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背景与图像加载：展示如何加载背景图片（</a:t>
            </a:r>
            <a:r>
              <a:rPr lang="en-US" altLang="zh-CN" dirty="0">
                <a:latin typeface="楷体" panose="02010609060101010101" pitchFamily="49" charset="-122"/>
                <a:ea typeface="楷体" panose="02010609060101010101" pitchFamily="49" charset="-122"/>
              </a:rPr>
              <a:t>interface</a:t>
            </a:r>
            <a:r>
              <a:rPr lang="zh-CN" altLang="en-US"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gametips</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等）的代码。</a:t>
            </a:r>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主界面背景图片</a:t>
            </a:r>
            <a:endParaRPr lang="zh-CN" altLang="en-US"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interface = </a:t>
            </a:r>
            <a:r>
              <a:rPr lang="en-US" altLang="zh-CN" dirty="0" err="1">
                <a:latin typeface="楷体" panose="02010609060101010101" pitchFamily="49" charset="-122"/>
                <a:ea typeface="楷体" panose="02010609060101010101" pitchFamily="49" charset="-122"/>
              </a:rPr>
              <a:t>pygame.image.load</a:t>
            </a:r>
            <a:r>
              <a:rPr lang="en-US" altLang="zh-CN" dirty="0">
                <a:latin typeface="楷体" panose="02010609060101010101" pitchFamily="49" charset="-122"/>
                <a:ea typeface="楷体" panose="02010609060101010101" pitchFamily="49" charset="-122"/>
              </a:rPr>
              <a:t>("image/Interface.png")</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 </a:t>
            </a:r>
            <a:r>
              <a:rPr lang="zh-CN" altLang="en-US" dirty="0">
                <a:latin typeface="楷体" panose="02010609060101010101" pitchFamily="49" charset="-122"/>
                <a:ea typeface="楷体" panose="02010609060101010101" pitchFamily="49" charset="-122"/>
              </a:rPr>
              <a:t>游戏说明界面图片</a:t>
            </a:r>
            <a:endParaRPr lang="zh-CN" altLang="en-US"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gametips</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pygame.image.load</a:t>
            </a:r>
            <a:r>
              <a:rPr lang="en-US" altLang="zh-CN" dirty="0">
                <a:latin typeface="楷体" panose="02010609060101010101" pitchFamily="49" charset="-122"/>
                <a:ea typeface="楷体" panose="02010609060101010101" pitchFamily="49" charset="-122"/>
              </a:rPr>
              <a:t>("image/GameTips.png")</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资源优化：讨论 </a:t>
            </a:r>
            <a:r>
              <a:rPr lang="en-US" altLang="zh-CN" dirty="0">
                <a:latin typeface="楷体" panose="02010609060101010101" pitchFamily="49" charset="-122"/>
                <a:ea typeface="楷体" panose="02010609060101010101" pitchFamily="49" charset="-122"/>
              </a:rPr>
              <a:t>convert</a:t>
            </a:r>
            <a:r>
              <a:rPr lang="zh-CN" altLang="en-US" dirty="0">
                <a:latin typeface="楷体" panose="02010609060101010101" pitchFamily="49" charset="-122"/>
                <a:ea typeface="楷体" panose="02010609060101010101" pitchFamily="49" charset="-122"/>
              </a:rPr>
              <a:t>（）方法对性能的提升，以</a:t>
            </a:r>
            <a:r>
              <a:rPr lang="en-US" altLang="zh-CN" dirty="0">
                <a:latin typeface="楷体" panose="02010609060101010101" pitchFamily="49" charset="-122"/>
                <a:ea typeface="楷体" panose="02010609060101010101" pitchFamily="49" charset="-122"/>
              </a:rPr>
              <a:t>skin </a:t>
            </a:r>
            <a:r>
              <a:rPr lang="zh-CN" altLang="en-US" dirty="0">
                <a:latin typeface="楷体" panose="02010609060101010101" pitchFamily="49" charset="-122"/>
                <a:ea typeface="楷体" panose="02010609060101010101" pitchFamily="49" charset="-122"/>
              </a:rPr>
              <a:t>为例</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 </a:t>
            </a:r>
            <a:r>
              <a:rPr lang="zh-CN" altLang="en-US" dirty="0">
                <a:latin typeface="楷体" panose="02010609060101010101" pitchFamily="49" charset="-122"/>
                <a:ea typeface="楷体" panose="02010609060101010101" pitchFamily="49" charset="-122"/>
              </a:rPr>
              <a:t>加载游戏界面图片资源</a:t>
            </a:r>
            <a:endParaRPr lang="zh-CN" altLang="en-US"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skin = </a:t>
            </a:r>
            <a:r>
              <a:rPr lang="en-US" altLang="zh-CN" dirty="0" err="1">
                <a:latin typeface="楷体" panose="02010609060101010101" pitchFamily="49" charset="-122"/>
                <a:ea typeface="楷体" panose="02010609060101010101" pitchFamily="49" charset="-122"/>
              </a:rPr>
              <a:t>pygame.image.load</a:t>
            </a:r>
            <a:r>
              <a:rPr lang="en-US" altLang="zh-CN" dirty="0">
                <a:latin typeface="楷体" panose="02010609060101010101" pitchFamily="49" charset="-122"/>
                <a:ea typeface="楷体" panose="02010609060101010101" pitchFamily="49" charset="-122"/>
              </a:rPr>
              <a:t>("image/borgar.png")</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skin = </a:t>
            </a:r>
            <a:r>
              <a:rPr lang="en-US" altLang="zh-CN" dirty="0" err="1">
                <a:latin typeface="楷体" panose="02010609060101010101" pitchFamily="49" charset="-122"/>
                <a:ea typeface="楷体" panose="02010609060101010101" pitchFamily="49" charset="-122"/>
              </a:rPr>
              <a:t>skin.convert</a:t>
            </a:r>
            <a:r>
              <a:rPr lang="en-US" altLang="zh-CN" dirty="0">
                <a:latin typeface="楷体" panose="02010609060101010101" pitchFamily="49" charset="-122"/>
                <a:ea typeface="楷体" panose="02010609060101010101" pitchFamily="49" charset="-122"/>
              </a:rPr>
              <a:t>().load("image/GameTips.png")</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楷体" panose="02010609060101010101" pitchFamily="49" charset="-122"/>
                <a:ea typeface="楷体" panose="02010609060101010101" pitchFamily="49" charset="-122"/>
              </a:rPr>
              <a:t>错误处理及标题设置</a:t>
            </a:r>
            <a:endParaRPr lang="zh-CN" altLang="en-US" sz="40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显示错误输出</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except </a:t>
            </a:r>
            <a:r>
              <a:rPr lang="en-US" altLang="zh-CN" dirty="0" err="1">
                <a:latin typeface="楷体" panose="02010609060101010101" pitchFamily="49" charset="-122"/>
                <a:ea typeface="楷体" panose="02010609060101010101" pitchFamily="49" charset="-122"/>
              </a:rPr>
              <a:t>pygame.error</a:t>
            </a:r>
            <a:r>
              <a:rPr lang="en-US" altLang="zh-CN" dirty="0">
                <a:latin typeface="楷体" panose="02010609060101010101" pitchFamily="49" charset="-122"/>
                <a:ea typeface="楷体" panose="02010609060101010101" pitchFamily="49" charset="-122"/>
              </a:rPr>
              <a:t> as msg:    raise (</a:t>
            </a:r>
            <a:r>
              <a:rPr lang="en-US" altLang="zh-CN" dirty="0" err="1">
                <a:latin typeface="楷体" panose="02010609060101010101" pitchFamily="49" charset="-122"/>
                <a:ea typeface="楷体" panose="02010609060101010101" pitchFamily="49" charset="-122"/>
              </a:rPr>
              <a:t>SystemExit</a:t>
            </a:r>
            <a:r>
              <a:rPr lang="en-US" altLang="zh-CN" dirty="0">
                <a:latin typeface="楷体" panose="02010609060101010101" pitchFamily="49" charset="-122"/>
                <a:ea typeface="楷体" panose="02010609060101010101" pitchFamily="49" charset="-122"/>
              </a:rPr>
              <a:t>(msg))</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设置标题</a:t>
            </a:r>
            <a:endParaRPr lang="en-US"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pygame.display.set_caption</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弱智推箱子</a:t>
            </a:r>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button.py #</a:t>
            </a:r>
            <a:r>
              <a:rPr lang="zh-CN" altLang="en-US" dirty="0"/>
              <a:t>游戏页面按钮类设计</a:t>
            </a:r>
            <a:br>
              <a:rPr lang="en-US" altLang="zh-CN" dirty="0"/>
            </a:br>
            <a:endParaRPr lang="zh-CN" altLang="en-US" dirty="0"/>
          </a:p>
        </p:txBody>
      </p:sp>
      <p:sp>
        <p:nvSpPr>
          <p:cNvPr id="3" name="内容占位符 2"/>
          <p:cNvSpPr>
            <a:spLocks noGrp="1"/>
          </p:cNvSpPr>
          <p:nvPr>
            <p:ph idx="1"/>
          </p:nvPr>
        </p:nvSpPr>
        <p:spPr>
          <a:xfrm>
            <a:off x="838200" y="617220"/>
            <a:ext cx="10515600" cy="6561455"/>
          </a:xfrm>
        </p:spPr>
        <p:txBody>
          <a:bodyPr>
            <a:normAutofit/>
          </a:bodyPr>
          <a:lstStyle/>
          <a:p>
            <a:pPr marL="0" indent="0">
              <a:buNone/>
            </a:pPr>
            <a:endParaRPr lang="zh-CN" altLang="en-US" sz="2000"/>
          </a:p>
          <a:p>
            <a:pPr marL="0" indent="0">
              <a:buNone/>
            </a:pPr>
            <a:r>
              <a:rPr lang="zh-CN" altLang="en-US" sz="2000"/>
              <a:t> 1. 类的设计目的</a:t>
            </a:r>
            <a:endParaRPr lang="zh-CN" altLang="en-US" sz="2000"/>
          </a:p>
          <a:p>
            <a:pPr marL="0" indent="0">
              <a:buNone/>
            </a:pPr>
            <a:r>
              <a:rPr lang="zh-CN" altLang="en-US" sz="2000"/>
              <a:t>目标明确性：首先介绍设计`Button`类的目的是为了在推箱子游戏中实现交互元素，如开始游戏、重新开始、退出等操作，使游戏界面更加友好和互动性强。</a:t>
            </a:r>
            <a:endParaRPr lang="zh-CN" altLang="en-US" sz="2000"/>
          </a:p>
          <a:p>
            <a:pPr marL="0" indent="0">
              <a:buNone/>
            </a:pPr>
            <a:r>
              <a:rPr lang="zh-CN" altLang="en-US" sz="2000"/>
              <a:t>2. 类的属性（成员变量）</a:t>
            </a:r>
            <a:endParaRPr lang="zh-CN" altLang="en-US" sz="2000"/>
          </a:p>
          <a:p>
            <a:pPr marL="0" indent="0">
              <a:buNone/>
            </a:pPr>
            <a:r>
              <a:rPr lang="zh-CN" altLang="en-US" sz="2000"/>
              <a:t>图像资源：说明类中定义了两个图像属性——`buttonUp`和`buttonDown`，分别代表按钮未被点击和被点击时的视觉效果。这利用了`pygame.image.load()`加载图像，并通过`.convert_alpha()`方法确保图像支持透明度处理，以实现更自然的界面融合。</a:t>
            </a:r>
            <a:endParaRPr lang="zh-CN" altLang="en-US" sz="2000"/>
          </a:p>
          <a:p>
            <a:pPr marL="0" indent="0">
              <a:buNone/>
            </a:pPr>
            <a:r>
              <a:rPr lang="zh-CN" altLang="en-US" sz="2000"/>
              <a:t>位置信息：通过`pos`属性存储按钮在游戏窗口中的位置，便于绘制和交互检测。</a:t>
            </a:r>
            <a:endParaRPr lang="zh-CN" altLang="en-US" sz="2000"/>
          </a:p>
          <a:p>
            <a:pPr marL="0" indent="0">
              <a:buNone/>
            </a:pPr>
            <a:endParaRPr lang="zh-CN" altLang="en-US" sz="2000"/>
          </a:p>
        </p:txBody>
      </p:sp>
      <p:pic>
        <p:nvPicPr>
          <p:cNvPr id="4" name="图片 3"/>
          <p:cNvPicPr>
            <a:picLocks noChangeAspect="1"/>
          </p:cNvPicPr>
          <p:nvPr/>
        </p:nvPicPr>
        <p:blipFill>
          <a:blip r:embed="rId1"/>
          <a:srcRect l="36539" t="5751" r="10109" b="49878"/>
          <a:stretch>
            <a:fillRect/>
          </a:stretch>
        </p:blipFill>
        <p:spPr>
          <a:xfrm>
            <a:off x="760730" y="3881120"/>
            <a:ext cx="6031230" cy="2811780"/>
          </a:xfrm>
          <a:prstGeom prst="rect">
            <a:avLst/>
          </a:prstGeom>
        </p:spPr>
      </p:pic>
      <p:pic>
        <p:nvPicPr>
          <p:cNvPr id="5" name="图片 4"/>
          <p:cNvPicPr>
            <a:picLocks noChangeAspect="1"/>
          </p:cNvPicPr>
          <p:nvPr/>
        </p:nvPicPr>
        <p:blipFill>
          <a:blip r:embed="rId2"/>
          <a:stretch>
            <a:fillRect/>
          </a:stretch>
        </p:blipFill>
        <p:spPr>
          <a:xfrm>
            <a:off x="6961505" y="3778250"/>
            <a:ext cx="2287905" cy="2429510"/>
          </a:xfrm>
          <a:prstGeom prst="rect">
            <a:avLst/>
          </a:prstGeom>
        </p:spPr>
      </p:pic>
      <p:pic>
        <p:nvPicPr>
          <p:cNvPr id="6" name="图片 5"/>
          <p:cNvPicPr>
            <a:picLocks noChangeAspect="1"/>
          </p:cNvPicPr>
          <p:nvPr/>
        </p:nvPicPr>
        <p:blipFill>
          <a:blip r:embed="rId3"/>
          <a:stretch>
            <a:fillRect/>
          </a:stretch>
        </p:blipFill>
        <p:spPr>
          <a:xfrm>
            <a:off x="9418955" y="3778250"/>
            <a:ext cx="2352040" cy="2497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button.py #</a:t>
            </a:r>
            <a:r>
              <a:rPr lang="zh-CN" altLang="en-US" dirty="0"/>
              <a:t>游戏页面按钮类设计</a:t>
            </a:r>
            <a:br>
              <a:rPr lang="en-US" altLang="zh-CN" dirty="0"/>
            </a:br>
            <a:endParaRPr lang="zh-CN" altLang="en-US" dirty="0"/>
          </a:p>
        </p:txBody>
      </p:sp>
      <p:sp>
        <p:nvSpPr>
          <p:cNvPr id="3" name="内容占位符 2"/>
          <p:cNvSpPr>
            <a:spLocks noGrp="1"/>
          </p:cNvSpPr>
          <p:nvPr>
            <p:ph idx="1"/>
          </p:nvPr>
        </p:nvSpPr>
        <p:spPr>
          <a:xfrm>
            <a:off x="838200" y="617220"/>
            <a:ext cx="10515600" cy="5560060"/>
          </a:xfrm>
        </p:spPr>
        <p:txBody>
          <a:bodyPr>
            <a:normAutofit/>
          </a:bodyPr>
          <a:lstStyle/>
          <a:p>
            <a:pPr marL="0" indent="0">
              <a:buNone/>
            </a:pPr>
            <a:endParaRPr lang="zh-CN" altLang="en-US" sz="2000"/>
          </a:p>
          <a:p>
            <a:r>
              <a:rPr lang="zh-CN" altLang="en-US" sz="2000"/>
              <a:t>3. 类的方法（功能实现）</a:t>
            </a:r>
            <a:endParaRPr lang="zh-CN" altLang="en-US" sz="2000"/>
          </a:p>
          <a:p>
            <a:r>
              <a:rPr lang="en-US" altLang="zh-CN" sz="2000"/>
              <a:t>“</a:t>
            </a:r>
            <a:r>
              <a:rPr lang="zh-CN" altLang="en-US" sz="2000"/>
              <a:t>__init__</a:t>
            </a:r>
            <a:r>
              <a:rPr lang="en-US" altLang="zh-CN" sz="2000"/>
              <a:t>”</a:t>
            </a:r>
            <a:r>
              <a:rPr lang="zh-CN" altLang="en-US" sz="2000"/>
              <a:t>构造函数：介绍如何初始化按钮对象，包括加载图像和设置位置，这是创建按钮实例的基础。</a:t>
            </a:r>
            <a:endParaRPr lang="zh-CN" altLang="en-US" sz="2000"/>
          </a:p>
          <a:p>
            <a:r>
              <a:rPr lang="en-US" altLang="zh-CN" sz="2000"/>
              <a:t>i</a:t>
            </a:r>
            <a:r>
              <a:rPr lang="zh-CN" altLang="en-US" sz="2000"/>
              <a:t>nButtonRange方法：详细解释此方法是如何判断鼠标是否位于按钮范围内。通过获取鼠标位置与按钮中心位置及尺寸进行比较，判断是否满足点击条件，体现了基本的碰撞检测逻辑。</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pPr marL="0" indent="0">
              <a:buNone/>
            </a:pPr>
            <a:endParaRPr lang="zh-CN" altLang="en-US" sz="2000"/>
          </a:p>
        </p:txBody>
      </p:sp>
      <p:pic>
        <p:nvPicPr>
          <p:cNvPr id="5" name="图片 4"/>
          <p:cNvPicPr>
            <a:picLocks noChangeAspect="1"/>
          </p:cNvPicPr>
          <p:nvPr/>
        </p:nvPicPr>
        <p:blipFill>
          <a:blip r:embed="rId1"/>
          <a:srcRect l="35738" t="21523" r="18318" b="44826"/>
          <a:stretch>
            <a:fillRect/>
          </a:stretch>
        </p:blipFill>
        <p:spPr>
          <a:xfrm>
            <a:off x="2640965" y="3257550"/>
            <a:ext cx="6602095" cy="27108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button.py #</a:t>
            </a:r>
            <a:r>
              <a:rPr lang="zh-CN" altLang="en-US" dirty="0"/>
              <a:t>游戏页面按钮类设计</a:t>
            </a:r>
            <a:br>
              <a:rPr lang="en-US" altLang="zh-CN" dirty="0"/>
            </a:br>
            <a:endParaRPr lang="zh-CN" altLang="en-US" dirty="0"/>
          </a:p>
        </p:txBody>
      </p:sp>
      <p:sp>
        <p:nvSpPr>
          <p:cNvPr id="3" name="内容占位符 2"/>
          <p:cNvSpPr>
            <a:spLocks noGrp="1"/>
          </p:cNvSpPr>
          <p:nvPr>
            <p:ph idx="1"/>
          </p:nvPr>
        </p:nvSpPr>
        <p:spPr>
          <a:xfrm>
            <a:off x="838200" y="617220"/>
            <a:ext cx="10515600" cy="5560060"/>
          </a:xfrm>
        </p:spPr>
        <p:txBody>
          <a:bodyPr>
            <a:normAutofit/>
          </a:bodyPr>
          <a:lstStyle/>
          <a:p>
            <a:pPr marL="0" indent="0">
              <a:buNone/>
            </a:pPr>
            <a:endParaRPr lang="zh-CN" altLang="en-US" sz="2000"/>
          </a:p>
          <a:p>
            <a:pPr marL="0" indent="0">
              <a:buNone/>
            </a:pPr>
            <a:endParaRPr lang="zh-CN" altLang="en-US" sz="2000"/>
          </a:p>
          <a:p>
            <a:r>
              <a:rPr lang="zh-CN" altLang="en-US" sz="2000"/>
              <a:t>show`方法：讲述如何根据鼠标位置动态显示不同的按钮状态（按下或未按下），通过`blit`方法将图像绘制到屏幕上，实现了按钮的视觉反馈效果。</a:t>
            </a:r>
            <a:endParaRPr lang="zh-CN" altLang="en-US" sz="2000"/>
          </a:p>
          <a:p>
            <a:endParaRPr lang="zh-CN" altLang="en-US" sz="2000"/>
          </a:p>
          <a:p>
            <a:endParaRPr lang="zh-CN" altLang="en-US" sz="2000"/>
          </a:p>
        </p:txBody>
      </p:sp>
      <p:pic>
        <p:nvPicPr>
          <p:cNvPr id="4" name="图片 3"/>
          <p:cNvPicPr>
            <a:picLocks noChangeAspect="1"/>
          </p:cNvPicPr>
          <p:nvPr/>
        </p:nvPicPr>
        <p:blipFill>
          <a:blip r:embed="rId1"/>
          <a:srcRect l="36241" t="27973" r="10931" b="38051"/>
          <a:stretch>
            <a:fillRect/>
          </a:stretch>
        </p:blipFill>
        <p:spPr>
          <a:xfrm>
            <a:off x="2387600" y="2853055"/>
            <a:ext cx="7416165" cy="2673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button.py #</a:t>
            </a:r>
            <a:r>
              <a:rPr lang="zh-CN" altLang="en-US" dirty="0"/>
              <a:t>游戏页面按钮类设计</a:t>
            </a:r>
            <a:br>
              <a:rPr lang="en-US" altLang="zh-CN" dirty="0"/>
            </a:br>
            <a:endParaRPr lang="zh-CN" altLang="en-US" dirty="0"/>
          </a:p>
        </p:txBody>
      </p:sp>
      <p:sp>
        <p:nvSpPr>
          <p:cNvPr id="3" name="内容占位符 2"/>
          <p:cNvSpPr>
            <a:spLocks noGrp="1"/>
          </p:cNvSpPr>
          <p:nvPr>
            <p:ph idx="1"/>
          </p:nvPr>
        </p:nvSpPr>
        <p:spPr>
          <a:xfrm>
            <a:off x="838200" y="1098550"/>
            <a:ext cx="10515600" cy="5078730"/>
          </a:xfrm>
        </p:spPr>
        <p:txBody>
          <a:bodyPr>
            <a:normAutofit fontScale="25000"/>
          </a:bodyPr>
          <a:lstStyle/>
          <a:p>
            <a:pPr marL="0" indent="0">
              <a:buNone/>
            </a:pPr>
            <a:endParaRPr lang="zh-CN" altLang="en-US" sz="8000"/>
          </a:p>
          <a:p>
            <a:r>
              <a:rPr lang="zh-CN" altLang="en-US" sz="7200">
                <a:latin typeface="宋体" panose="02010600030101010101" pitchFamily="2" charset="-122"/>
                <a:ea typeface="宋体" panose="02010600030101010101" pitchFamily="2" charset="-122"/>
                <a:cs typeface="宋体" panose="02010600030101010101" pitchFamily="2" charset="-122"/>
              </a:rPr>
              <a:t> 4. 在推箱子游戏中的应用</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交互性提升：强调该`Button`类如何增强推箱子游戏的用户体验，比如开始新游戏、读取存档、设置选项等，都可通过按钮实现。</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界面布局灵活性：由于按钮类允许自定义位置和图像，因此可以灵活设计游戏菜单和界面布局，适应不同场景和需求。</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扩展性：简述如何基于现有`Button`类进一步扩展，例如添加音效反馈、动画效果或更复杂的交互逻辑，以丰富游戏表现力。</a:t>
            </a:r>
            <a:endParaRPr lang="zh-CN" altLang="en-US" sz="7200">
              <a:latin typeface="宋体" panose="02010600030101010101" pitchFamily="2" charset="-122"/>
              <a:ea typeface="宋体" panose="02010600030101010101" pitchFamily="2" charset="-122"/>
              <a:cs typeface="宋体" panose="02010600030101010101" pitchFamily="2" charset="-122"/>
            </a:endParaRPr>
          </a:p>
          <a:p>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 5. 结论</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Button类设计对于推箱子游戏UI开发的重要性，以及它如何简化交互逻辑实现，提升了游戏的专业性和玩家体验。同时，可以指出良好的类设计对于游戏整体架构的维护和后续开发的便利性。</a:t>
            </a:r>
            <a:endParaRPr lang="zh-CN" altLang="en-US" sz="7200">
              <a:latin typeface="宋体" panose="02010600030101010101" pitchFamily="2" charset="-122"/>
              <a:ea typeface="宋体" panose="02010600030101010101" pitchFamily="2" charset="-122"/>
              <a:cs typeface="宋体" panose="02010600030101010101" pitchFamily="2" charset="-122"/>
            </a:endParaRPr>
          </a:p>
          <a:p>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在准备PPT时，可以通过图表、代码片段和实际游戏截图来辅助说明，帮助听众更好地理解和吸收这些概念。</a:t>
            </a:r>
            <a:endParaRPr lang="zh-CN" altLang="en-US" sz="7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display.py #</a:t>
            </a:r>
            <a:r>
              <a:rPr lang="zh-CN" altLang="en-US" dirty="0"/>
              <a:t>游戏显示界面</a:t>
            </a:r>
            <a:br>
              <a:rPr lang="en-US" altLang="zh-CN" dirty="0"/>
            </a:br>
            <a:endParaRPr lang="zh-CN" altLang="en-US" dirty="0"/>
          </a:p>
        </p:txBody>
      </p:sp>
      <p:pic>
        <p:nvPicPr>
          <p:cNvPr id="4" name="内容占位符 3"/>
          <p:cNvPicPr>
            <a:picLocks noChangeAspect="1"/>
          </p:cNvPicPr>
          <p:nvPr>
            <p:ph idx="1"/>
          </p:nvPr>
        </p:nvPicPr>
        <p:blipFill>
          <a:blip r:embed="rId1"/>
          <a:stretch>
            <a:fillRect/>
          </a:stretch>
        </p:blipFill>
        <p:spPr>
          <a:xfrm>
            <a:off x="343535" y="1306195"/>
            <a:ext cx="5506085" cy="4924425"/>
          </a:xfrm>
          <a:prstGeom prst="rect">
            <a:avLst/>
          </a:prstGeom>
        </p:spPr>
      </p:pic>
      <p:sp>
        <p:nvSpPr>
          <p:cNvPr id="10" name="文本框 9"/>
          <p:cNvSpPr txBox="1"/>
          <p:nvPr/>
        </p:nvSpPr>
        <p:spPr>
          <a:xfrm>
            <a:off x="6588760" y="1816735"/>
            <a:ext cx="4064000" cy="3138170"/>
          </a:xfrm>
          <a:prstGeom prst="rect">
            <a:avLst/>
          </a:prstGeom>
          <a:noFill/>
        </p:spPr>
        <p:txBody>
          <a:bodyPr wrap="square" rtlCol="0">
            <a:spAutoFit/>
          </a:bodyPr>
          <a:p>
            <a:r>
              <a:rPr lang="zh-CN" altLang="en-US"/>
              <a:t>这段代码是游戏界面显示函数，它接受四个参数：屏幕对象(screen)，界面背景图(interface)，开始游戏按钮对象(startGame)，以及游戏说明按钮对象(gameTips)。当检测到鼠标点击事件时，如果点击了开始游戏按钮，则返回1；如果点击了游戏说明按钮，则返回2。在没有事件发生时，函数会绘制界面背景，并显示开始游戏按钮和游戏说明按钮。最后，函数返回0表示没有特定操作发生。</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603" y="232011"/>
            <a:ext cx="7928212" cy="680754"/>
          </a:xfrm>
        </p:spPr>
        <p:txBody>
          <a:bodyPr>
            <a:normAutofit fontScale="90000"/>
          </a:bodyPr>
          <a:lstStyle/>
          <a:p>
            <a:r>
              <a:rPr lang="en-US" altLang="zh-CN" dirty="0" err="1"/>
              <a:t>Pygame</a:t>
            </a:r>
            <a:r>
              <a:rPr lang="en-US" altLang="zh-CN" dirty="0"/>
              <a:t> </a:t>
            </a:r>
            <a:r>
              <a:rPr lang="zh-CN" altLang="en-US" dirty="0"/>
              <a:t>库使用</a:t>
            </a:r>
            <a:endParaRPr lang="zh-CN" altLang="en-US" dirty="0"/>
          </a:p>
        </p:txBody>
      </p:sp>
      <p:sp>
        <p:nvSpPr>
          <p:cNvPr id="5" name="文本框 4"/>
          <p:cNvSpPr txBox="1"/>
          <p:nvPr/>
        </p:nvSpPr>
        <p:spPr>
          <a:xfrm>
            <a:off x="286604" y="1098644"/>
            <a:ext cx="5117910" cy="2585323"/>
          </a:xfrm>
          <a:prstGeom prst="rect">
            <a:avLst/>
          </a:prstGeom>
          <a:noFill/>
        </p:spPr>
        <p:txBody>
          <a:bodyPr wrap="square" rtlCol="0">
            <a:spAutoFit/>
          </a:bodyPr>
          <a:lstStyle/>
          <a:p>
            <a:r>
              <a:rPr kumimoji="0" lang="en-US" altLang="zh-CN" sz="1800" b="0" i="0" u="none" strike="noStrike" cap="none" normalizeH="0" baseline="0" dirty="0">
                <a:ln>
                  <a:noFill/>
                </a:ln>
                <a:effectLst/>
                <a:latin typeface="Calibri Light" panose="020F0302020204030204" pitchFamily="34" charset="0"/>
                <a:ea typeface="JetBrains Mono"/>
              </a:rPr>
              <a:t>mixer</a:t>
            </a:r>
            <a:endParaRPr kumimoji="0" lang="en-US" altLang="zh-CN" sz="1800" b="0" i="0" u="none" strike="noStrike" cap="none" normalizeH="0" baseline="0" dirty="0">
              <a:ln>
                <a:noFill/>
              </a:ln>
              <a:effectLst/>
              <a:latin typeface="Calibri Light" panose="020F0302020204030204" pitchFamily="34" charset="0"/>
              <a:ea typeface="JetBrains Mono"/>
            </a:endParaRPr>
          </a:p>
          <a:p>
            <a:r>
              <a:rPr kumimoji="0" lang="zh-CN" altLang="zh-CN" sz="1800" b="0" i="0" u="none" strike="noStrike" cap="none" normalizeH="0" baseline="0" dirty="0">
                <a:ln>
                  <a:noFill/>
                </a:ln>
                <a:effectLst/>
                <a:latin typeface="Calibri Light" panose="020F0302020204030204" pitchFamily="34" charset="0"/>
                <a:ea typeface="JetBrains Mono"/>
              </a:rPr>
              <a:t># </a:t>
            </a:r>
            <a:r>
              <a:rPr kumimoji="0" lang="zh-CN" altLang="zh-CN" sz="1800" b="0" i="0" u="none" strike="noStrike" cap="none" normalizeH="0" baseline="0" dirty="0">
                <a:ln>
                  <a:noFill/>
                </a:ln>
                <a:effectLst/>
                <a:latin typeface="Calibri Light" panose="020F0302020204030204" pitchFamily="34" charset="0"/>
                <a:ea typeface="宋体" panose="02010600030101010101" pitchFamily="2" charset="-122"/>
              </a:rPr>
              <a:t>设置背景音乐</a:t>
            </a:r>
            <a:br>
              <a:rPr kumimoji="0" lang="zh-CN" altLang="zh-CN" sz="1800" b="0" i="0" u="none" strike="noStrike" cap="none" normalizeH="0" baseline="0" dirty="0">
                <a:ln>
                  <a:noFill/>
                </a:ln>
                <a:effectLst/>
                <a:latin typeface="Calibri Light" panose="020F0302020204030204" pitchFamily="34" charset="0"/>
                <a:ea typeface="宋体" panose="02010600030101010101" pitchFamily="2" charset="-122"/>
              </a:rPr>
            </a:br>
            <a:r>
              <a:rPr kumimoji="0" lang="zh-CN" altLang="zh-CN" sz="1800" b="0" i="0" u="none" strike="noStrike" cap="none" normalizeH="0" baseline="0" dirty="0">
                <a:ln>
                  <a:noFill/>
                </a:ln>
                <a:effectLst/>
                <a:latin typeface="Calibri Light" panose="020F0302020204030204" pitchFamily="34" charset="0"/>
                <a:ea typeface="JetBrains Mono"/>
              </a:rPr>
              <a:t>bgm = ["music.mp3", "music.mp3", "music.mp3"]</a:t>
            </a:r>
            <a:br>
              <a:rPr kumimoji="0" lang="zh-CN" altLang="zh-CN" sz="1800" b="0" i="0" u="none" strike="noStrike" cap="none" normalizeH="0" baseline="0" dirty="0">
                <a:ln>
                  <a:noFill/>
                </a:ln>
                <a:effectLst/>
                <a:latin typeface="Calibri Light" panose="020F0302020204030204" pitchFamily="34" charset="0"/>
                <a:ea typeface="JetBrains Mono"/>
              </a:rPr>
            </a:br>
            <a:r>
              <a:rPr kumimoji="0" lang="zh-CN" altLang="zh-CN" sz="1800" b="0" i="0" u="none" strike="noStrike" cap="none" normalizeH="0" baseline="0" dirty="0">
                <a:ln>
                  <a:noFill/>
                </a:ln>
                <a:effectLst/>
                <a:latin typeface="Calibri Light" panose="020F0302020204030204" pitchFamily="34" charset="0"/>
                <a:ea typeface="JetBrains Mono"/>
              </a:rPr>
              <a:t># </a:t>
            </a:r>
            <a:r>
              <a:rPr kumimoji="0" lang="zh-CN" altLang="zh-CN" sz="1800" b="0" i="0" u="none" strike="noStrike" cap="none" normalizeH="0" baseline="0" dirty="0">
                <a:ln>
                  <a:noFill/>
                </a:ln>
                <a:effectLst/>
                <a:latin typeface="Calibri Light" panose="020F0302020204030204" pitchFamily="34" charset="0"/>
                <a:ea typeface="宋体" panose="02010600030101010101" pitchFamily="2" charset="-122"/>
              </a:rPr>
              <a:t>设置背景音乐音量为</a:t>
            </a:r>
            <a:r>
              <a:rPr kumimoji="0" lang="zh-CN" altLang="zh-CN" sz="1800" b="0" i="0" u="none" strike="noStrike" cap="none" normalizeH="0" baseline="0" dirty="0">
                <a:ln>
                  <a:noFill/>
                </a:ln>
                <a:effectLst/>
                <a:latin typeface="Calibri Light" panose="020F0302020204030204" pitchFamily="34" charset="0"/>
                <a:ea typeface="JetBrains Mono"/>
              </a:rPr>
              <a:t>50%</a:t>
            </a:r>
            <a:endParaRPr kumimoji="0" lang="en-US" altLang="zh-CN" sz="1800" b="0" i="0" u="none" strike="noStrike" cap="none" normalizeH="0" baseline="0" dirty="0">
              <a:ln>
                <a:noFill/>
              </a:ln>
              <a:effectLst/>
              <a:latin typeface="Calibri Light" panose="020F0302020204030204" pitchFamily="34" charset="0"/>
              <a:ea typeface="JetBrains Mono"/>
            </a:endParaRPr>
          </a:p>
          <a:p>
            <a:r>
              <a:rPr kumimoji="0" lang="en-US" altLang="zh-CN" sz="1800" b="0" i="0" u="none" strike="noStrike" cap="none" normalizeH="0" baseline="0" dirty="0" err="1">
                <a:ln>
                  <a:noFill/>
                </a:ln>
                <a:effectLst/>
                <a:latin typeface="Calibri Light" panose="020F0302020204030204" pitchFamily="34" charset="0"/>
                <a:ea typeface="JetBrains Mono"/>
              </a:rPr>
              <a:t>pygame.mixer.music.set_volume</a:t>
            </a:r>
            <a:r>
              <a:rPr kumimoji="0" lang="en-US" altLang="zh-CN" sz="1800" b="0" i="0" u="none" strike="noStrike" cap="none" normalizeH="0" baseline="0" dirty="0">
                <a:ln>
                  <a:noFill/>
                </a:ln>
                <a:effectLst/>
                <a:latin typeface="Calibri Light" panose="020F0302020204030204" pitchFamily="34" charset="0"/>
                <a:ea typeface="JetBrains Mono"/>
              </a:rPr>
              <a:t>(0.5)</a:t>
            </a:r>
            <a:endParaRPr lang="en-US" altLang="zh-CN" dirty="0">
              <a:latin typeface="Calibri Light" panose="020F0302020204030204" pitchFamily="34" charset="0"/>
              <a:ea typeface="JetBrains Mono"/>
            </a:endParaRPr>
          </a:p>
          <a:p>
            <a:r>
              <a:rPr kumimoji="0" lang="en-US" altLang="zh-CN" sz="1800" b="0" i="0" u="none" strike="noStrike" cap="none" normalizeH="0" baseline="0" dirty="0">
                <a:ln>
                  <a:noFill/>
                </a:ln>
                <a:effectLst/>
                <a:latin typeface="Calibri Light" panose="020F0302020204030204" pitchFamily="34" charset="0"/>
                <a:ea typeface="JetBrains Mono"/>
              </a:rPr>
              <a:t># </a:t>
            </a:r>
            <a:r>
              <a:rPr kumimoji="0" lang="zh-CN" altLang="en-US" sz="1800" b="0" i="0" u="none" strike="noStrike" cap="none" normalizeH="0" baseline="0" dirty="0">
                <a:ln>
                  <a:noFill/>
                </a:ln>
                <a:effectLst/>
                <a:latin typeface="Calibri Light" panose="020F0302020204030204" pitchFamily="34" charset="0"/>
                <a:ea typeface="JetBrains Mono"/>
              </a:rPr>
              <a:t>加载并</a:t>
            </a:r>
            <a:r>
              <a:rPr lang="zh-CN" altLang="en-US" dirty="0">
                <a:latin typeface="Calibri Light" panose="020F0302020204030204" pitchFamily="34" charset="0"/>
                <a:ea typeface="JetBrains Mono"/>
              </a:rPr>
              <a:t>循环</a:t>
            </a:r>
            <a:r>
              <a:rPr kumimoji="0" lang="zh-CN" altLang="en-US" sz="1800" b="0" i="0" u="none" strike="noStrike" cap="none" normalizeH="0" baseline="0" dirty="0">
                <a:ln>
                  <a:noFill/>
                </a:ln>
                <a:effectLst/>
                <a:latin typeface="Calibri Light" panose="020F0302020204030204" pitchFamily="34" charset="0"/>
                <a:ea typeface="JetBrains Mono"/>
              </a:rPr>
              <a:t>播放每一关对应的音乐</a:t>
            </a:r>
            <a:endParaRPr kumimoji="0" lang="en-US" altLang="zh-CN" sz="1800" b="0" i="0" u="none" strike="noStrike" cap="none" normalizeH="0" baseline="0" dirty="0">
              <a:ln>
                <a:noFill/>
              </a:ln>
              <a:effectLst/>
              <a:latin typeface="Calibri Light" panose="020F0302020204030204" pitchFamily="34" charset="0"/>
              <a:ea typeface="JetBrains Mono"/>
            </a:endParaRPr>
          </a:p>
          <a:p>
            <a:r>
              <a:rPr kumimoji="0" lang="en-US" altLang="zh-CN" sz="1800" b="0" i="0" u="none" strike="noStrike" cap="none" normalizeH="0" baseline="0" dirty="0" err="1">
                <a:ln>
                  <a:noFill/>
                </a:ln>
                <a:effectLst/>
                <a:latin typeface="Calibri Light" panose="020F0302020204030204" pitchFamily="34" charset="0"/>
                <a:ea typeface="JetBrains Mono"/>
              </a:rPr>
              <a:t>pygame.mixer.music.load</a:t>
            </a:r>
            <a:r>
              <a:rPr kumimoji="0" lang="en-US" altLang="zh-CN" sz="1800" b="0" i="0" u="none" strike="noStrike" cap="none" normalizeH="0" baseline="0" dirty="0">
                <a:ln>
                  <a:noFill/>
                </a:ln>
                <a:effectLst/>
                <a:latin typeface="Calibri Light" panose="020F0302020204030204" pitchFamily="34" charset="0"/>
                <a:ea typeface="JetBrains Mono"/>
              </a:rPr>
              <a:t>(</a:t>
            </a:r>
            <a:r>
              <a:rPr kumimoji="0" lang="en-US" altLang="zh-CN" sz="1800" b="0" i="0" u="none" strike="noStrike" cap="none" normalizeH="0" baseline="0" dirty="0" err="1">
                <a:ln>
                  <a:noFill/>
                </a:ln>
                <a:effectLst/>
                <a:latin typeface="Calibri Light" panose="020F0302020204030204" pitchFamily="34" charset="0"/>
                <a:ea typeface="JetBrains Mono"/>
              </a:rPr>
              <a:t>ga.bgm</a:t>
            </a:r>
            <a:r>
              <a:rPr kumimoji="0" lang="en-US" altLang="zh-CN" sz="1800" b="0" i="0" u="none" strike="noStrike" cap="none" normalizeH="0" baseline="0" dirty="0">
                <a:ln>
                  <a:noFill/>
                </a:ln>
                <a:effectLst/>
                <a:latin typeface="Calibri Light" panose="020F0302020204030204" pitchFamily="34" charset="0"/>
                <a:ea typeface="JetBrains Mono"/>
              </a:rPr>
              <a:t>[chapter])</a:t>
            </a:r>
            <a:endParaRPr kumimoji="0" lang="en-US" altLang="zh-CN" sz="1800" b="0" i="0" u="none" strike="noStrike" cap="none" normalizeH="0" baseline="0" dirty="0">
              <a:ln>
                <a:noFill/>
              </a:ln>
              <a:effectLst/>
              <a:latin typeface="Calibri Light" panose="020F0302020204030204" pitchFamily="34" charset="0"/>
              <a:ea typeface="JetBrains Mono"/>
            </a:endParaRPr>
          </a:p>
          <a:p>
            <a:r>
              <a:rPr kumimoji="0" lang="en-US" altLang="zh-CN" sz="1800" b="0" i="0" u="none" strike="noStrike" cap="none" normalizeH="0" baseline="0" dirty="0" err="1">
                <a:ln>
                  <a:noFill/>
                </a:ln>
                <a:effectLst/>
                <a:latin typeface="Calibri Light" panose="020F0302020204030204" pitchFamily="34" charset="0"/>
                <a:ea typeface="JetBrains Mono"/>
              </a:rPr>
              <a:t>pygame.mixer.music.play</a:t>
            </a:r>
            <a:r>
              <a:rPr kumimoji="0" lang="en-US" altLang="zh-CN" sz="1800" b="0" i="0" u="none" strike="noStrike" cap="none" normalizeH="0" baseline="0" dirty="0">
                <a:ln>
                  <a:noFill/>
                </a:ln>
                <a:effectLst/>
                <a:latin typeface="Calibri Light" panose="020F0302020204030204" pitchFamily="34" charset="0"/>
                <a:ea typeface="JetBrains Mono"/>
              </a:rPr>
              <a:t>(-1)</a:t>
            </a:r>
            <a:endParaRPr kumimoji="0" lang="en-US" altLang="zh-CN" sz="1800" b="0" i="0" u="none" strike="noStrike" cap="none" normalizeH="0" baseline="0" dirty="0">
              <a:ln>
                <a:noFill/>
              </a:ln>
              <a:effectLst/>
              <a:latin typeface="Calibri Light" panose="020F0302020204030204" pitchFamily="34" charset="0"/>
              <a:ea typeface="JetBrains Mono"/>
            </a:endParaRPr>
          </a:p>
          <a:p>
            <a:endParaRPr lang="zh-CN" altLang="en-US" dirty="0"/>
          </a:p>
        </p:txBody>
      </p:sp>
      <p:sp>
        <p:nvSpPr>
          <p:cNvPr id="8" name="文本框 7"/>
          <p:cNvSpPr txBox="1"/>
          <p:nvPr/>
        </p:nvSpPr>
        <p:spPr>
          <a:xfrm>
            <a:off x="6660107" y="1214651"/>
            <a:ext cx="5245289" cy="3139321"/>
          </a:xfrm>
          <a:prstGeom prst="rect">
            <a:avLst/>
          </a:prstGeom>
          <a:noFill/>
        </p:spPr>
        <p:txBody>
          <a:bodyPr wrap="square" rtlCol="0">
            <a:spAutoFit/>
          </a:bodyPr>
          <a:lstStyle/>
          <a:p>
            <a:r>
              <a:rPr lang="en-US" altLang="zh-CN" dirty="0">
                <a:latin typeface="Calibri Light" panose="020F0302020204030204" pitchFamily="34" charset="0"/>
              </a:rPr>
              <a:t>image</a:t>
            </a:r>
            <a:endParaRPr lang="en-US" altLang="zh-CN" dirty="0">
              <a:latin typeface="Calibri Light" panose="020F0302020204030204" pitchFamily="34" charset="0"/>
            </a:endParaRPr>
          </a:p>
          <a:p>
            <a:r>
              <a:rPr lang="en-US" altLang="zh-CN" dirty="0">
                <a:latin typeface="Calibri Light" panose="020F0302020204030204" pitchFamily="34" charset="0"/>
              </a:rPr>
              <a:t># </a:t>
            </a:r>
            <a:r>
              <a:rPr lang="zh-CN" altLang="en-US" dirty="0">
                <a:latin typeface="Calibri Light" panose="020F0302020204030204" pitchFamily="34" charset="0"/>
              </a:rPr>
              <a:t>加载图像</a:t>
            </a:r>
            <a:endParaRPr lang="zh-CN" altLang="en-US" dirty="0">
              <a:latin typeface="Calibri Light" panose="020F0302020204030204" pitchFamily="34" charset="0"/>
            </a:endParaRPr>
          </a:p>
          <a:p>
            <a:r>
              <a:rPr lang="en-US" altLang="zh-CN" dirty="0">
                <a:latin typeface="Calibri Light" panose="020F0302020204030204" pitchFamily="34" charset="0"/>
              </a:rPr>
              <a:t>image=</a:t>
            </a:r>
            <a:r>
              <a:rPr lang="en-US" altLang="zh-CN" dirty="0" err="1">
                <a:latin typeface="Calibri Light" panose="020F0302020204030204" pitchFamily="34" charset="0"/>
              </a:rPr>
              <a:t>pygame.image.load</a:t>
            </a:r>
            <a:r>
              <a:rPr lang="en-US" altLang="zh-CN" dirty="0">
                <a:latin typeface="Calibri Light" panose="020F0302020204030204" pitchFamily="34" charset="0"/>
              </a:rPr>
              <a:t>(</a:t>
            </a:r>
            <a:r>
              <a:rPr lang="zh-CN" altLang="en-US" dirty="0">
                <a:latin typeface="Calibri Light" panose="020F0302020204030204" pitchFamily="34" charset="0"/>
              </a:rPr>
              <a:t>‘</a:t>
            </a:r>
            <a:r>
              <a:rPr lang="en-US" altLang="zh-CN" dirty="0">
                <a:latin typeface="Calibri Light" panose="020F0302020204030204" pitchFamily="34" charset="0"/>
              </a:rPr>
              <a:t>path/image.png</a:t>
            </a:r>
            <a:r>
              <a:rPr lang="zh-CN" altLang="en-US" dirty="0">
                <a:latin typeface="Calibri Light" panose="020F0302020204030204" pitchFamily="34" charset="0"/>
              </a:rPr>
              <a:t>’</a:t>
            </a:r>
            <a:r>
              <a:rPr lang="en-US" altLang="zh-CN" dirty="0">
                <a:latin typeface="Calibri Light" panose="020F0302020204030204" pitchFamily="34" charset="0"/>
              </a:rPr>
              <a:t>)</a:t>
            </a:r>
            <a:endParaRPr lang="en-US" altLang="zh-CN" dirty="0">
              <a:latin typeface="Calibri Light" panose="020F0302020204030204" pitchFamily="34" charset="0"/>
            </a:endParaRPr>
          </a:p>
          <a:p>
            <a:r>
              <a:rPr lang="en-US" altLang="zh-CN" dirty="0">
                <a:latin typeface="Calibri Light" panose="020F0302020204030204" pitchFamily="34" charset="0"/>
              </a:rPr>
              <a:t># </a:t>
            </a:r>
            <a:r>
              <a:rPr lang="zh-CN" altLang="en-US" dirty="0">
                <a:latin typeface="Calibri Light" panose="020F0302020204030204" pitchFamily="34" charset="0"/>
              </a:rPr>
              <a:t>获取图像的尺寸</a:t>
            </a:r>
            <a:endParaRPr lang="zh-CN" altLang="en-US" dirty="0">
              <a:latin typeface="Calibri Light" panose="020F0302020204030204" pitchFamily="34" charset="0"/>
            </a:endParaRPr>
          </a:p>
          <a:p>
            <a:r>
              <a:rPr lang="en-US" altLang="zh-CN" dirty="0">
                <a:latin typeface="Calibri Light" panose="020F0302020204030204" pitchFamily="34" charset="0"/>
              </a:rPr>
              <a:t>width = </a:t>
            </a:r>
            <a:r>
              <a:rPr lang="en-US" altLang="zh-CN" dirty="0" err="1">
                <a:latin typeface="Calibri Light" panose="020F0302020204030204" pitchFamily="34" charset="0"/>
              </a:rPr>
              <a:t>image.get_width</a:t>
            </a:r>
            <a:r>
              <a:rPr lang="en-US" altLang="zh-CN" dirty="0">
                <a:latin typeface="Calibri Light" panose="020F0302020204030204" pitchFamily="34" charset="0"/>
              </a:rPr>
              <a:t>()</a:t>
            </a:r>
            <a:endParaRPr lang="en-US" altLang="zh-CN" dirty="0">
              <a:latin typeface="Calibri Light" panose="020F0302020204030204" pitchFamily="34" charset="0"/>
            </a:endParaRPr>
          </a:p>
          <a:p>
            <a:r>
              <a:rPr lang="en-US" altLang="zh-CN" dirty="0">
                <a:latin typeface="Calibri Light" panose="020F0302020204030204" pitchFamily="34" charset="0"/>
              </a:rPr>
              <a:t>height = </a:t>
            </a:r>
            <a:r>
              <a:rPr lang="en-US" altLang="zh-CN" dirty="0" err="1">
                <a:latin typeface="Calibri Light" panose="020F0302020204030204" pitchFamily="34" charset="0"/>
              </a:rPr>
              <a:t>image.get_height</a:t>
            </a:r>
            <a:r>
              <a:rPr lang="en-US" altLang="zh-CN" dirty="0">
                <a:latin typeface="Calibri Light" panose="020F0302020204030204" pitchFamily="34" charset="0"/>
              </a:rPr>
              <a:t>()</a:t>
            </a:r>
            <a:endParaRPr lang="en-US" altLang="zh-CN" dirty="0">
              <a:latin typeface="Calibri Light" panose="020F0302020204030204" pitchFamily="34" charset="0"/>
            </a:endParaRPr>
          </a:p>
          <a:p>
            <a:r>
              <a:rPr lang="en-US" altLang="zh-CN" dirty="0">
                <a:latin typeface="Calibri Light" panose="020F0302020204030204" pitchFamily="34" charset="0"/>
              </a:rPr>
              <a:t># </a:t>
            </a:r>
            <a:r>
              <a:rPr lang="zh-CN" altLang="en-US" dirty="0">
                <a:latin typeface="Calibri Light" panose="020F0302020204030204" pitchFamily="34" charset="0"/>
              </a:rPr>
              <a:t>创建一个窗口 </a:t>
            </a:r>
            <a:r>
              <a:rPr lang="en-US" altLang="zh-CN" dirty="0">
                <a:latin typeface="Calibri Light" panose="020F0302020204030204" pitchFamily="34" charset="0"/>
              </a:rPr>
              <a:t>surface</a:t>
            </a:r>
            <a:r>
              <a:rPr lang="zh-CN" altLang="en-US" dirty="0">
                <a:latin typeface="Calibri Light" panose="020F0302020204030204" pitchFamily="34" charset="0"/>
              </a:rPr>
              <a:t>，用于显示图像</a:t>
            </a:r>
            <a:endParaRPr lang="zh-CN" altLang="en-US" dirty="0">
              <a:latin typeface="Calibri Light" panose="020F0302020204030204" pitchFamily="34" charset="0"/>
            </a:endParaRPr>
          </a:p>
          <a:p>
            <a:r>
              <a:rPr lang="en-US" altLang="zh-CN" dirty="0">
                <a:latin typeface="Calibri Light" panose="020F0302020204030204" pitchFamily="34" charset="0"/>
              </a:rPr>
              <a:t>screen = </a:t>
            </a:r>
            <a:r>
              <a:rPr lang="en-US" altLang="zh-CN" dirty="0" err="1">
                <a:latin typeface="Calibri Light" panose="020F0302020204030204" pitchFamily="34" charset="0"/>
              </a:rPr>
              <a:t>pygame.display.set_mode</a:t>
            </a:r>
            <a:r>
              <a:rPr lang="en-US" altLang="zh-CN" dirty="0">
                <a:latin typeface="Calibri Light" panose="020F0302020204030204" pitchFamily="34" charset="0"/>
              </a:rPr>
              <a:t>((width, height))</a:t>
            </a:r>
            <a:endParaRPr lang="en-US" altLang="zh-CN" dirty="0">
              <a:latin typeface="Calibri Light" panose="020F0302020204030204" pitchFamily="34" charset="0"/>
            </a:endParaRPr>
          </a:p>
          <a:p>
            <a:r>
              <a:rPr lang="en-US" altLang="zh-CN" dirty="0">
                <a:latin typeface="Calibri Light" panose="020F0302020204030204" pitchFamily="34" charset="0"/>
              </a:rPr>
              <a:t># </a:t>
            </a:r>
            <a:r>
              <a:rPr lang="zh-CN" altLang="en-US" dirty="0">
                <a:latin typeface="Calibri Light" panose="020F0302020204030204" pitchFamily="34" charset="0"/>
              </a:rPr>
              <a:t>将图像复制到屏幕 </a:t>
            </a:r>
            <a:r>
              <a:rPr lang="en-US" altLang="zh-CN" dirty="0">
                <a:latin typeface="Calibri Light" panose="020F0302020204030204" pitchFamily="34" charset="0"/>
              </a:rPr>
              <a:t>surface </a:t>
            </a:r>
            <a:r>
              <a:rPr lang="zh-CN" altLang="en-US" dirty="0">
                <a:latin typeface="Calibri Light" panose="020F0302020204030204" pitchFamily="34" charset="0"/>
              </a:rPr>
              <a:t>上</a:t>
            </a:r>
            <a:endParaRPr lang="zh-CN" altLang="en-US" dirty="0">
              <a:latin typeface="Calibri Light" panose="020F0302020204030204" pitchFamily="34" charset="0"/>
            </a:endParaRPr>
          </a:p>
          <a:p>
            <a:r>
              <a:rPr lang="en-US" altLang="zh-CN" dirty="0" err="1">
                <a:latin typeface="Calibri Light" panose="020F0302020204030204" pitchFamily="34" charset="0"/>
              </a:rPr>
              <a:t>screen.blit</a:t>
            </a:r>
            <a:r>
              <a:rPr lang="en-US" altLang="zh-CN" dirty="0">
                <a:latin typeface="Calibri Light" panose="020F0302020204030204" pitchFamily="34" charset="0"/>
              </a:rPr>
              <a:t>(image, (0, 0))  # </a:t>
            </a:r>
            <a:r>
              <a:rPr lang="zh-CN" altLang="en-US" dirty="0">
                <a:latin typeface="Calibri Light" panose="020F0302020204030204" pitchFamily="34" charset="0"/>
              </a:rPr>
              <a:t>第二个参数是图像左上角的坐标</a:t>
            </a:r>
            <a:endParaRPr lang="zh-CN" altLang="en-US" dirty="0">
              <a:latin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display.py #</a:t>
            </a:r>
            <a:r>
              <a:rPr lang="zh-CN" altLang="en-US" dirty="0">
                <a:sym typeface="+mn-ea"/>
              </a:rPr>
              <a:t>游戏显示界面</a:t>
            </a:r>
            <a:br>
              <a:rPr lang="en-US" altLang="zh-CN" dirty="0">
                <a:sym typeface="+mn-ea"/>
              </a:rPr>
            </a:br>
            <a:endParaRPr lang="zh-CN" altLang="en-US"/>
          </a:p>
        </p:txBody>
      </p:sp>
      <p:pic>
        <p:nvPicPr>
          <p:cNvPr id="5" name="图片 4"/>
          <p:cNvPicPr>
            <a:picLocks noChangeAspect="1"/>
          </p:cNvPicPr>
          <p:nvPr/>
        </p:nvPicPr>
        <p:blipFill>
          <a:blip r:embed="rId1"/>
          <a:stretch>
            <a:fillRect/>
          </a:stretch>
        </p:blipFill>
        <p:spPr>
          <a:xfrm>
            <a:off x="551815" y="1602740"/>
            <a:ext cx="5198110" cy="4899025"/>
          </a:xfrm>
          <a:prstGeom prst="rect">
            <a:avLst/>
          </a:prstGeom>
        </p:spPr>
      </p:pic>
      <p:sp>
        <p:nvSpPr>
          <p:cNvPr id="4" name="文本框 3"/>
          <p:cNvSpPr txBox="1"/>
          <p:nvPr/>
        </p:nvSpPr>
        <p:spPr>
          <a:xfrm>
            <a:off x="6766560" y="2051050"/>
            <a:ext cx="4064000" cy="3969385"/>
          </a:xfrm>
          <a:prstGeom prst="rect">
            <a:avLst/>
          </a:prstGeom>
          <a:noFill/>
        </p:spPr>
        <p:txBody>
          <a:bodyPr wrap="square" rtlCol="0">
            <a:spAutoFit/>
          </a:bodyPr>
          <a:p>
            <a:r>
              <a:rPr lang="zh-CN" altLang="en-US"/>
              <a:t>这段代码定义了一个函数用于显示关卡选择界面。它接受六个参数：屏幕对象(screen)，界面背景图(interface)，三个关卡按钮对象(chapter1, chapter2, chapter3)，以及返回主界面按钮对象(prevInterface)。当检测到鼠标点击事件时，根据点击位置判断用户选择的操作：如果点击了某个关卡按钮，则返回相应的关卡编号；如果点击了返回主界面按钮，则返回4。在没有事件发生时，函数会绘制界面背景，并显示所有的关卡按钮以及返回主界面按钮。最后，函数返回0表示没有特定操作发生。</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sokoban.py #</a:t>
            </a:r>
            <a:r>
              <a:rPr lang="zh-CN" altLang="en-US" dirty="0"/>
              <a:t>游戏关卡类设计</a:t>
            </a:r>
            <a:br>
              <a:rPr lang="en-US" altLang="zh-CN" dirty="0"/>
            </a:br>
            <a:endParaRPr lang="zh-CN" altLang="en-US" dirty="0"/>
          </a:p>
        </p:txBody>
      </p:sp>
      <p:sp>
        <p:nvSpPr>
          <p:cNvPr id="5" name="Rectangle 2"/>
          <p:cNvSpPr>
            <a:spLocks noGrp="1" noChangeArrowheads="1"/>
          </p:cNvSpPr>
          <p:nvPr>
            <p:ph idx="1"/>
          </p:nvPr>
        </p:nvSpPr>
        <p:spPr bwMode="auto">
          <a:xfrm>
            <a:off x="92054" y="1332263"/>
            <a:ext cx="1172764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400" b="1" dirty="0">
                <a:ea typeface="-apple-system"/>
              </a:rPr>
              <a:t>1.</a:t>
            </a:r>
            <a:r>
              <a:rPr kumimoji="0" lang="zh-CN" altLang="zh-CN" sz="1400" b="1" i="0" u="none" strike="noStrike" cap="none" normalizeH="0" baseline="0" dirty="0">
                <a:ln>
                  <a:noFill/>
                </a:ln>
                <a:solidFill>
                  <a:schemeClr val="tx1"/>
                </a:solidFill>
                <a:effectLst/>
                <a:latin typeface="Arial" panose="020B0604020202020204" pitchFamily="34" charset="0"/>
                <a:ea typeface="-apple-system"/>
              </a:rPr>
              <a:t>类的设计目的</a:t>
            </a:r>
            <a:endParaRPr kumimoji="0" lang="zh-CN" altLang="zh-CN" sz="1400" b="1" i="0" u="none" strike="noStrike" cap="none" normalizeH="0" baseline="0" dirty="0">
              <a:ln>
                <a:noFill/>
              </a:ln>
              <a:solidFill>
                <a:schemeClr val="tx1"/>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2C2C36"/>
                </a:solidFill>
                <a:effectLst/>
                <a:latin typeface="Arial" panose="020B0604020202020204" pitchFamily="34" charset="0"/>
                <a:ea typeface="-apple-system"/>
              </a:rPr>
              <a:t>      </a:t>
            </a:r>
            <a:r>
              <a:rPr kumimoji="0" lang="zh-CN" altLang="zh-CN" sz="1400" b="0" i="0" u="none" strike="noStrike" cap="none" normalizeH="0" baseline="0" dirty="0">
                <a:ln>
                  <a:noFill/>
                </a:ln>
                <a:solidFill>
                  <a:srgbClr val="2C2C36"/>
                </a:solidFill>
                <a:effectLst/>
                <a:latin typeface="Arial" panose="020B0604020202020204" pitchFamily="34" charset="0"/>
                <a:ea typeface="-apple-system"/>
              </a:rPr>
              <a:t>如同</a:t>
            </a:r>
            <a:r>
              <a:rPr kumimoji="0" lang="zh-CN" altLang="zh-CN" sz="1400" b="0" i="0" u="none" strike="noStrike" cap="none" normalizeH="0" baseline="0" dirty="0">
                <a:ln>
                  <a:noFill/>
                </a:ln>
                <a:solidFill>
                  <a:srgbClr val="2C2C36"/>
                </a:solidFill>
                <a:effectLst/>
                <a:latin typeface="Arial Unicode MS"/>
                <a:ea typeface="ui-monospace"/>
              </a:rPr>
              <a:t>Button</a:t>
            </a:r>
            <a:r>
              <a:rPr kumimoji="0" lang="zh-CN" altLang="zh-CN" sz="1400" b="0" i="0" u="none" strike="noStrike" cap="none" normalizeH="0" baseline="0" dirty="0">
                <a:ln>
                  <a:noFill/>
                </a:ln>
                <a:solidFill>
                  <a:srgbClr val="2C2C36"/>
                </a:solidFill>
                <a:effectLst/>
                <a:ea typeface="-apple-system"/>
              </a:rPr>
              <a:t>类专注于增强游戏的交互元素，《弱智推箱子》中的</a:t>
            </a:r>
            <a:r>
              <a:rPr kumimoji="0" lang="zh-CN" altLang="zh-CN" sz="1400" b="0" i="0" u="none" strike="noStrike" cap="none" normalizeH="0" baseline="0" dirty="0">
                <a:ln>
                  <a:noFill/>
                </a:ln>
                <a:solidFill>
                  <a:srgbClr val="2C2C36"/>
                </a:solidFill>
                <a:effectLst/>
                <a:latin typeface="Arial Unicode MS"/>
                <a:ea typeface="ui-monospace"/>
              </a:rPr>
              <a:t>Sokoban</a:t>
            </a:r>
            <a:r>
              <a:rPr kumimoji="0" lang="zh-CN" altLang="zh-CN" sz="1400" b="0" i="0" u="none" strike="noStrike" cap="none" normalizeH="0" baseline="0" dirty="0">
                <a:ln>
                  <a:noFill/>
                </a:ln>
                <a:solidFill>
                  <a:srgbClr val="2C2C36"/>
                </a:solidFill>
                <a:effectLst/>
                <a:ea typeface="-apple-system"/>
              </a:rPr>
              <a:t>类设计旨在构建游戏的核心——关卡逻辑与视觉展示。这一设计不仅承载了游戏的玩法，还直接关联到玩家的挑战体验和成就感，确保每一步推箱子的操作都能得到即时反馈，同时维持关卡的连贯性和趣味性。</a:t>
            </a:r>
            <a:endParaRPr kumimoji="0" lang="en-US" altLang="zh-CN" sz="1400" b="0" i="0" u="none" strike="noStrike" cap="none" normalizeH="0" baseline="0" dirty="0">
              <a:ln>
                <a:noFill/>
              </a:ln>
              <a:solidFill>
                <a:srgbClr val="2C2C36"/>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2C2C36"/>
                </a:solidFill>
                <a:effectLst/>
                <a:ea typeface="-apple-system"/>
              </a:rPr>
              <a:t>2. </a:t>
            </a:r>
            <a:r>
              <a:rPr kumimoji="0" lang="zh-CN" altLang="en-US" sz="1400" b="1" i="0" u="none" strike="noStrike" cap="none" normalizeH="0" baseline="0" dirty="0">
                <a:ln>
                  <a:noFill/>
                </a:ln>
                <a:solidFill>
                  <a:srgbClr val="2C2C36"/>
                </a:solidFill>
                <a:effectLst/>
                <a:ea typeface="-apple-system"/>
              </a:rPr>
              <a:t>类的属性（成员变量）</a:t>
            </a:r>
            <a:endParaRPr kumimoji="0" lang="zh-CN" altLang="en-US" sz="1400" b="1" i="0" u="none" strike="noStrike" cap="none" normalizeH="0" baseline="0" dirty="0">
              <a:ln>
                <a:noFill/>
              </a:ln>
              <a:solidFill>
                <a:srgbClr val="2C2C36"/>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2C2C36"/>
                </a:solidFill>
                <a:effectLst/>
                <a:ea typeface="-apple-system"/>
              </a:rPr>
              <a:t>      </a:t>
            </a:r>
            <a:r>
              <a:rPr kumimoji="0" lang="zh-CN" altLang="en-US" sz="1400" b="1" i="0" u="none" strike="noStrike" cap="none" normalizeH="0" baseline="0" dirty="0">
                <a:ln>
                  <a:noFill/>
                </a:ln>
                <a:solidFill>
                  <a:srgbClr val="2C2C36"/>
                </a:solidFill>
                <a:effectLst/>
                <a:ea typeface="-apple-system"/>
              </a:rPr>
              <a:t>关卡地图：</a:t>
            </a:r>
            <a:r>
              <a:rPr kumimoji="0" lang="zh-CN" altLang="en-US" sz="1400" b="0" i="0" u="none" strike="noStrike" cap="none" normalizeH="0" baseline="0" dirty="0">
                <a:ln>
                  <a:noFill/>
                </a:ln>
                <a:solidFill>
                  <a:srgbClr val="2C2C36"/>
                </a:solidFill>
                <a:effectLst/>
                <a:ea typeface="-apple-system"/>
              </a:rPr>
              <a:t>通过列表数组形式存储每个关卡的地图布局，其中字符代表不同的游戏元素，如“</a:t>
            </a:r>
            <a:r>
              <a:rPr kumimoji="0" lang="en-US" altLang="zh-CN" sz="1400" b="0" i="0" u="none" strike="noStrike" cap="none" normalizeH="0" baseline="0" dirty="0">
                <a:ln>
                  <a:noFill/>
                </a:ln>
                <a:solidFill>
                  <a:srgbClr val="2C2C36"/>
                </a:solidFill>
                <a:effectLst/>
                <a:ea typeface="-apple-system"/>
              </a:rPr>
              <a:t>.”</a:t>
            </a:r>
            <a:r>
              <a:rPr kumimoji="0" lang="zh-CN" altLang="en-US" sz="1400" b="0" i="0" u="none" strike="noStrike" cap="none" normalizeH="0" baseline="0" dirty="0">
                <a:ln>
                  <a:noFill/>
                </a:ln>
                <a:solidFill>
                  <a:srgbClr val="2C2C36"/>
                </a:solidFill>
                <a:effectLst/>
                <a:ea typeface="-apple-system"/>
              </a:rPr>
              <a:t>为空地，“</a:t>
            </a:r>
            <a:r>
              <a:rPr kumimoji="0" lang="en-US" altLang="zh-CN" sz="1400" b="0" i="0" u="none" strike="noStrike" cap="none" normalizeH="0" baseline="0" dirty="0">
                <a:ln>
                  <a:noFill/>
                </a:ln>
                <a:solidFill>
                  <a:srgbClr val="2C2C36"/>
                </a:solidFill>
                <a:effectLst/>
                <a:ea typeface="-apple-system"/>
              </a:rPr>
              <a:t>#”</a:t>
            </a:r>
            <a:r>
              <a:rPr kumimoji="0" lang="zh-CN" altLang="en-US" sz="1400" b="0" i="0" u="none" strike="noStrike" cap="none" normalizeH="0" baseline="0" dirty="0">
                <a:ln>
                  <a:noFill/>
                </a:ln>
                <a:solidFill>
                  <a:srgbClr val="2C2C36"/>
                </a:solidFill>
                <a:effectLst/>
                <a:ea typeface="-apple-system"/>
              </a:rPr>
              <a:t>为墙，“</a:t>
            </a:r>
            <a:r>
              <a:rPr kumimoji="0" lang="en-US" altLang="zh-CN" sz="1400" b="0" i="0" u="none" strike="noStrike" cap="none" normalizeH="0" baseline="0" dirty="0">
                <a:ln>
                  <a:noFill/>
                </a:ln>
                <a:solidFill>
                  <a:srgbClr val="2C2C36"/>
                </a:solidFill>
                <a:effectLst/>
                <a:ea typeface="-apple-system"/>
              </a:rPr>
              <a:t>@”</a:t>
            </a:r>
            <a:r>
              <a:rPr kumimoji="0" lang="zh-CN" altLang="en-US" sz="1400" b="0" i="0" u="none" strike="noStrike" cap="none" normalizeH="0" baseline="0" dirty="0">
                <a:ln>
                  <a:noFill/>
                </a:ln>
                <a:solidFill>
                  <a:srgbClr val="2C2C36"/>
                </a:solidFill>
                <a:effectLst/>
                <a:ea typeface="-apple-system"/>
              </a:rPr>
              <a:t>为人，“</a:t>
            </a:r>
            <a:r>
              <a:rPr kumimoji="0" lang="en-US" altLang="zh-CN" sz="1400" b="0" i="0" u="none" strike="noStrike" cap="none" normalizeH="0" baseline="0" dirty="0">
                <a:ln>
                  <a:noFill/>
                </a:ln>
                <a:solidFill>
                  <a:srgbClr val="2C2C36"/>
                </a:solidFill>
                <a:effectLst/>
                <a:ea typeface="-apple-system"/>
              </a:rPr>
              <a:t>$”</a:t>
            </a:r>
            <a:r>
              <a:rPr kumimoji="0" lang="zh-CN" altLang="en-US" sz="1400" b="0" i="0" u="none" strike="noStrike" cap="none" normalizeH="0" baseline="0" dirty="0">
                <a:ln>
                  <a:noFill/>
                </a:ln>
                <a:solidFill>
                  <a:srgbClr val="2C2C36"/>
                </a:solidFill>
                <a:effectLst/>
                <a:ea typeface="-apple-system"/>
              </a:rPr>
              <a:t>为箱子，“*”为目标点，“</a:t>
            </a:r>
            <a:r>
              <a:rPr kumimoji="0" lang="en-US" altLang="zh-CN" sz="1400" b="0" i="0" u="none" strike="noStrike" cap="none" normalizeH="0" baseline="0" dirty="0">
                <a:ln>
                  <a:noFill/>
                </a:ln>
                <a:solidFill>
                  <a:srgbClr val="2C2C36"/>
                </a:solidFill>
                <a:effectLst/>
                <a:ea typeface="-apple-system"/>
              </a:rPr>
              <a:t>&amp;”</a:t>
            </a:r>
            <a:r>
              <a:rPr kumimoji="0" lang="zh-CN" altLang="en-US" sz="1400" b="0" i="0" u="none" strike="noStrike" cap="none" normalizeH="0" baseline="0" dirty="0">
                <a:ln>
                  <a:noFill/>
                </a:ln>
                <a:solidFill>
                  <a:srgbClr val="2C2C36"/>
                </a:solidFill>
                <a:effectLst/>
                <a:ea typeface="-apple-system"/>
              </a:rPr>
              <a:t>为到达目标点的箱子，这些地图数据为游戏的物理环境提供了基础。</a:t>
            </a:r>
            <a:endParaRPr kumimoji="0" lang="zh-CN" altLang="en-US" sz="1400" b="0" i="0" u="none" strike="noStrike" cap="none" normalizeH="0" baseline="0" dirty="0">
              <a:ln>
                <a:noFill/>
              </a:ln>
              <a:solidFill>
                <a:srgbClr val="2C2C36"/>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2C2C36"/>
                </a:solidFill>
                <a:effectLst/>
                <a:ea typeface="-apple-system"/>
              </a:rPr>
              <a:t>      </a:t>
            </a:r>
            <a:r>
              <a:rPr kumimoji="0" lang="zh-CN" altLang="en-US" sz="1400" b="1" i="0" u="none" strike="noStrike" cap="none" normalizeH="0" baseline="0" dirty="0">
                <a:ln>
                  <a:noFill/>
                </a:ln>
                <a:solidFill>
                  <a:srgbClr val="2C2C36"/>
                </a:solidFill>
                <a:effectLst/>
                <a:ea typeface="-apple-system"/>
              </a:rPr>
              <a:t>地图尺寸：</a:t>
            </a:r>
            <a:r>
              <a:rPr kumimoji="0" lang="en-US" altLang="zh-CN" sz="1400" b="0" i="0" u="none" strike="noStrike" cap="none" normalizeH="0" baseline="0" dirty="0">
                <a:ln>
                  <a:noFill/>
                </a:ln>
                <a:solidFill>
                  <a:srgbClr val="2C2C36"/>
                </a:solidFill>
                <a:effectLst/>
                <a:ea typeface="-apple-system"/>
              </a:rPr>
              <a:t>w</a:t>
            </a:r>
            <a:r>
              <a:rPr kumimoji="0" lang="zh-CN" altLang="en-US" sz="1400" b="0" i="0" u="none" strike="noStrike" cap="none" normalizeH="0" baseline="0" dirty="0">
                <a:ln>
                  <a:noFill/>
                </a:ln>
                <a:solidFill>
                  <a:srgbClr val="2C2C36"/>
                </a:solidFill>
                <a:effectLst/>
                <a:ea typeface="-apple-system"/>
              </a:rPr>
              <a:t>和</a:t>
            </a:r>
            <a:r>
              <a:rPr kumimoji="0" lang="en-US" altLang="zh-CN" sz="1400" b="0" i="0" u="none" strike="noStrike" cap="none" normalizeH="0" baseline="0" dirty="0">
                <a:ln>
                  <a:noFill/>
                </a:ln>
                <a:solidFill>
                  <a:srgbClr val="2C2C36"/>
                </a:solidFill>
                <a:effectLst/>
                <a:ea typeface="-apple-system"/>
              </a:rPr>
              <a:t>h</a:t>
            </a:r>
            <a:r>
              <a:rPr kumimoji="0" lang="zh-CN" altLang="en-US" sz="1400" b="0" i="0" u="none" strike="noStrike" cap="none" normalizeH="0" baseline="0" dirty="0">
                <a:ln>
                  <a:noFill/>
                </a:ln>
                <a:solidFill>
                  <a:srgbClr val="2C2C36"/>
                </a:solidFill>
                <a:effectLst/>
                <a:ea typeface="-apple-system"/>
              </a:rPr>
              <a:t>属性分别表示每个关卡的宽度和高度，确保了地图的正确渲染。</a:t>
            </a:r>
            <a:endParaRPr kumimoji="0" lang="zh-CN" altLang="en-US" sz="1400" b="0" i="0" u="none" strike="noStrike" cap="none" normalizeH="0" baseline="0" dirty="0">
              <a:ln>
                <a:noFill/>
              </a:ln>
              <a:solidFill>
                <a:srgbClr val="2C2C36"/>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2C2C36"/>
                </a:solidFill>
                <a:effectLst/>
                <a:ea typeface="-apple-system"/>
              </a:rPr>
              <a:t>      </a:t>
            </a:r>
            <a:r>
              <a:rPr kumimoji="0" lang="zh-CN" altLang="en-US" sz="1400" b="1" i="0" u="none" strike="noStrike" cap="none" normalizeH="0" baseline="0" dirty="0">
                <a:ln>
                  <a:noFill/>
                </a:ln>
                <a:solidFill>
                  <a:srgbClr val="2C2C36"/>
                </a:solidFill>
                <a:effectLst/>
                <a:ea typeface="-apple-system"/>
              </a:rPr>
              <a:t>人物位置：</a:t>
            </a:r>
            <a:r>
              <a:rPr kumimoji="0" lang="en-US" altLang="zh-CN" sz="1400" b="0" i="0" u="none" strike="noStrike" cap="none" normalizeH="0" baseline="0" dirty="0">
                <a:ln>
                  <a:noFill/>
                </a:ln>
                <a:solidFill>
                  <a:srgbClr val="2C2C36"/>
                </a:solidFill>
                <a:effectLst/>
                <a:ea typeface="-apple-system"/>
              </a:rPr>
              <a:t>man</a:t>
            </a:r>
            <a:r>
              <a:rPr kumimoji="0" lang="zh-CN" altLang="en-US" sz="1400" b="0" i="0" u="none" strike="noStrike" cap="none" normalizeH="0" baseline="0" dirty="0">
                <a:ln>
                  <a:noFill/>
                </a:ln>
                <a:solidFill>
                  <a:srgbClr val="2C2C36"/>
                </a:solidFill>
                <a:effectLst/>
                <a:ea typeface="-apple-system"/>
              </a:rPr>
              <a:t>属性存储了初始时玩家在每个关卡中的位置索引，便于游戏开始时定位。</a:t>
            </a:r>
            <a:endParaRPr kumimoji="0" lang="zh-CN" altLang="en-US" sz="1400" b="0" i="0" u="none" strike="noStrike" cap="none" normalizeH="0" baseline="0" dirty="0">
              <a:ln>
                <a:noFill/>
              </a:ln>
              <a:solidFill>
                <a:srgbClr val="2C2C36"/>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2C2C36"/>
                </a:solidFill>
                <a:effectLst/>
                <a:ea typeface="-apple-system"/>
              </a:rPr>
              <a:t>      </a:t>
            </a:r>
            <a:r>
              <a:rPr kumimoji="0" lang="zh-CN" altLang="en-US" sz="1400" b="1" i="0" u="none" strike="noStrike" cap="none" normalizeH="0" baseline="0" dirty="0">
                <a:ln>
                  <a:noFill/>
                </a:ln>
                <a:solidFill>
                  <a:srgbClr val="2C2C36"/>
                </a:solidFill>
                <a:effectLst/>
                <a:ea typeface="-apple-system"/>
              </a:rPr>
              <a:t>箱子统计：</a:t>
            </a:r>
            <a:r>
              <a:rPr kumimoji="0" lang="en-US" altLang="zh-CN" sz="1400" b="0" i="0" u="none" strike="noStrike" cap="none" normalizeH="0" baseline="0" dirty="0" err="1">
                <a:ln>
                  <a:noFill/>
                </a:ln>
                <a:solidFill>
                  <a:srgbClr val="2C2C36"/>
                </a:solidFill>
                <a:effectLst/>
                <a:ea typeface="-apple-system"/>
              </a:rPr>
              <a:t>boxCnt</a:t>
            </a:r>
            <a:r>
              <a:rPr kumimoji="0" lang="zh-CN" altLang="en-US" sz="1400" b="0" i="0" u="none" strike="noStrike" cap="none" normalizeH="0" baseline="0" dirty="0">
                <a:ln>
                  <a:noFill/>
                </a:ln>
                <a:solidFill>
                  <a:srgbClr val="2C2C36"/>
                </a:solidFill>
                <a:effectLst/>
                <a:ea typeface="-apple-system"/>
              </a:rPr>
              <a:t>和</a:t>
            </a:r>
            <a:r>
              <a:rPr kumimoji="0" lang="en-US" altLang="zh-CN" sz="1400" b="0" i="0" u="none" strike="noStrike" cap="none" normalizeH="0" baseline="0" dirty="0" err="1">
                <a:ln>
                  <a:noFill/>
                </a:ln>
                <a:solidFill>
                  <a:srgbClr val="2C2C36"/>
                </a:solidFill>
                <a:effectLst/>
                <a:ea typeface="-apple-system"/>
              </a:rPr>
              <a:t>boxInPositionCnt</a:t>
            </a:r>
            <a:r>
              <a:rPr kumimoji="0" lang="zh-CN" altLang="en-US" sz="1400" b="0" i="0" u="none" strike="noStrike" cap="none" normalizeH="0" baseline="0" dirty="0">
                <a:ln>
                  <a:noFill/>
                </a:ln>
                <a:solidFill>
                  <a:srgbClr val="2C2C36"/>
                </a:solidFill>
                <a:effectLst/>
                <a:ea typeface="-apple-system"/>
              </a:rPr>
              <a:t>分别记录了关卡中箱子的总数量和已到达目标位置的箱子数量，用于判断关卡完成状态。</a:t>
            </a:r>
            <a:endParaRPr kumimoji="0" lang="en-US" altLang="zh-CN" sz="1400" b="0" i="0" u="none" strike="noStrike" cap="none" normalizeH="0" baseline="0" dirty="0">
              <a:ln>
                <a:noFill/>
              </a:ln>
              <a:solidFill>
                <a:srgbClr val="2C2C36"/>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054" y="3361494"/>
            <a:ext cx="3933761" cy="3429000"/>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464" y="3361494"/>
            <a:ext cx="5725324" cy="29055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display.py #</a:t>
            </a:r>
            <a:r>
              <a:rPr lang="zh-CN" altLang="en-US" dirty="0">
                <a:sym typeface="+mn-ea"/>
              </a:rPr>
              <a:t>游戏显示界面</a:t>
            </a:r>
            <a:endParaRPr lang="zh-CN" altLang="en-US"/>
          </a:p>
        </p:txBody>
      </p:sp>
      <p:pic>
        <p:nvPicPr>
          <p:cNvPr id="4" name="图片 3"/>
          <p:cNvPicPr>
            <a:picLocks noChangeAspect="1"/>
          </p:cNvPicPr>
          <p:nvPr/>
        </p:nvPicPr>
        <p:blipFill>
          <a:blip r:embed="rId1"/>
          <a:stretch>
            <a:fillRect/>
          </a:stretch>
        </p:blipFill>
        <p:spPr>
          <a:xfrm>
            <a:off x="346710" y="1760855"/>
            <a:ext cx="5413375" cy="4262120"/>
          </a:xfrm>
          <a:prstGeom prst="rect">
            <a:avLst/>
          </a:prstGeom>
        </p:spPr>
      </p:pic>
      <p:sp>
        <p:nvSpPr>
          <p:cNvPr id="6" name="文本框 5"/>
          <p:cNvSpPr txBox="1"/>
          <p:nvPr/>
        </p:nvSpPr>
        <p:spPr>
          <a:xfrm>
            <a:off x="6664960" y="1691005"/>
            <a:ext cx="4064000" cy="3969385"/>
          </a:xfrm>
          <a:prstGeom prst="rect">
            <a:avLst/>
          </a:prstGeom>
          <a:noFill/>
        </p:spPr>
        <p:txBody>
          <a:bodyPr wrap="square" rtlCol="0">
            <a:spAutoFit/>
          </a:bodyPr>
          <a:p>
            <a:r>
              <a:rPr lang="zh-CN" altLang="en-US"/>
              <a:t>这段代码定义了一个函数用于显示游戏胜利界面。它接受五个参数：屏幕对象(screen)，界面背景图(interface)，下一关按钮对象(nextChapter)，返回选关按钮对象(returnToChoose)，以及一个标志(flag)来指示是否不是最后一关。当检测到鼠标点击事件时，根据点击位置判断用户选择的操作：如果点击了下一关按钮，则返回1；如果点击了返回选关按钮，则返回2。在没有事件发生时，函数会绘制界面背景，并根据标志(flag)决定是否显示下一关按钮。最后，函数返回0表示没有特定操作发生。</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846893"/>
          </a:xfrm>
        </p:spPr>
        <p:txBody>
          <a:bodyPr/>
          <a:lstStyle/>
          <a:p>
            <a:r>
              <a:rPr lang="en-US" altLang="zh-CN" dirty="0"/>
              <a:t> sokoban.py #</a:t>
            </a:r>
            <a:r>
              <a:rPr lang="zh-CN" altLang="en-US" dirty="0"/>
              <a:t>游戏关卡类设计</a:t>
            </a:r>
            <a:endParaRPr lang="zh-CN" altLang="en-US" dirty="0"/>
          </a:p>
        </p:txBody>
      </p:sp>
      <p:sp>
        <p:nvSpPr>
          <p:cNvPr id="3" name="内容占位符 2"/>
          <p:cNvSpPr>
            <a:spLocks noGrp="1"/>
          </p:cNvSpPr>
          <p:nvPr>
            <p:ph idx="1"/>
          </p:nvPr>
        </p:nvSpPr>
        <p:spPr>
          <a:xfrm>
            <a:off x="153619" y="773250"/>
            <a:ext cx="11704320" cy="5572317"/>
          </a:xfrm>
        </p:spPr>
        <p:txBody>
          <a:bodyPr>
            <a:normAutofit/>
          </a:bodyPr>
          <a:lstStyle/>
          <a:p>
            <a:r>
              <a:rPr lang="en-US" altLang="zh-CN" b="1" dirty="0"/>
              <a:t>3. </a:t>
            </a:r>
            <a:r>
              <a:rPr lang="zh-CN" altLang="en-US" b="1" dirty="0"/>
              <a:t>类的方法（功能实现）</a:t>
            </a:r>
            <a:endParaRPr lang="zh-CN" altLang="en-US" b="1" dirty="0"/>
          </a:p>
          <a:p>
            <a:pPr marL="0" indent="0">
              <a:buNone/>
            </a:pPr>
            <a:r>
              <a:rPr lang="zh-CN" altLang="en-US" b="1" dirty="0"/>
              <a:t>初始化方法</a:t>
            </a:r>
            <a:r>
              <a:rPr lang="zh-CN" altLang="en-US" dirty="0"/>
              <a:t>：</a:t>
            </a:r>
            <a:r>
              <a:rPr lang="en-US" altLang="zh-CN" dirty="0"/>
              <a:t>__</a:t>
            </a:r>
            <a:r>
              <a:rPr lang="en-US" altLang="zh-CN" dirty="0" err="1"/>
              <a:t>init</a:t>
            </a:r>
            <a:r>
              <a:rPr lang="en-US" altLang="zh-CN" dirty="0"/>
              <a:t>__</a:t>
            </a:r>
            <a:r>
              <a:rPr lang="zh-CN" altLang="en-US" dirty="0"/>
              <a:t>负责设置初始关卡数据，包括地图、尺寸、人物起始位置和箱子统计信息。</a:t>
            </a:r>
            <a:endParaRPr lang="zh-CN" altLang="en-US" dirty="0"/>
          </a:p>
          <a:p>
            <a:pPr marL="0" indent="0">
              <a:buNone/>
            </a:pPr>
            <a:r>
              <a:rPr lang="zh-CN" altLang="en-US" b="1" dirty="0"/>
              <a:t>元素变换方法</a:t>
            </a:r>
            <a:r>
              <a:rPr lang="zh-CN" altLang="en-US" dirty="0"/>
              <a:t>：如</a:t>
            </a:r>
            <a:r>
              <a:rPr lang="en-US" altLang="zh-CN" dirty="0" err="1"/>
              <a:t>toBox</a:t>
            </a:r>
            <a:r>
              <a:rPr lang="en-US" altLang="zh-CN" dirty="0"/>
              <a:t>, </a:t>
            </a:r>
            <a:r>
              <a:rPr lang="en-US" altLang="zh-CN" dirty="0" err="1"/>
              <a:t>toMan</a:t>
            </a:r>
            <a:r>
              <a:rPr lang="en-US" altLang="zh-CN" dirty="0"/>
              <a:t>, </a:t>
            </a:r>
            <a:r>
              <a:rPr lang="en-US" altLang="zh-CN" dirty="0" err="1"/>
              <a:t>toFloor</a:t>
            </a:r>
            <a:r>
              <a:rPr lang="zh-CN" altLang="en-US" dirty="0"/>
              <a:t>等方法，它们通过更改字符来实现游戏元素在地图上的状态转换，如人移动、箱子被推动或空地的还原。</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b="1" dirty="0"/>
              <a:t>偏移量计算</a:t>
            </a:r>
            <a:r>
              <a:rPr lang="zh-CN" altLang="en-US" dirty="0"/>
              <a:t>：</a:t>
            </a:r>
            <a:r>
              <a:rPr lang="en-US" altLang="zh-CN" dirty="0"/>
              <a:t>offset</a:t>
            </a:r>
            <a:r>
              <a:rPr lang="zh-CN" altLang="en-US" dirty="0"/>
              <a:t>方法通过给定的方向计算出在地图上的偏移量，简化了人物和箱子移动的逻辑处理。</a:t>
            </a:r>
            <a:endParaRPr lang="zh-CN" altLang="en-US" dirty="0"/>
          </a:p>
          <a:p>
            <a:pPr marL="0" indent="0">
              <a:buNone/>
            </a:pPr>
            <a:endParaRPr lang="en-US" altLang="zh-CN" dirty="0"/>
          </a:p>
          <a:p>
            <a:pPr marL="0" indent="0">
              <a:buNone/>
            </a:pPr>
            <a:endParaRPr lang="zh-CN" altLang="en-US" dirty="0"/>
          </a:p>
          <a:p>
            <a:pPr marL="0" indent="0">
              <a:buNone/>
            </a:pP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93" y="2992195"/>
            <a:ext cx="3525129" cy="1806871"/>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896" y="2992194"/>
            <a:ext cx="3577820" cy="18068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768" y="2992193"/>
            <a:ext cx="4275552" cy="18068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785524"/>
          </a:xfrm>
        </p:spPr>
        <p:txBody>
          <a:bodyPr/>
          <a:lstStyle/>
          <a:p>
            <a:r>
              <a:rPr lang="en-US" altLang="zh-CN" dirty="0"/>
              <a:t> sokoban.py #</a:t>
            </a:r>
            <a:r>
              <a:rPr lang="zh-CN" altLang="en-US" dirty="0"/>
              <a:t>游戏关卡类设计</a:t>
            </a:r>
            <a:endParaRPr lang="zh-CN" altLang="en-US" dirty="0"/>
          </a:p>
        </p:txBody>
      </p:sp>
      <p:sp>
        <p:nvSpPr>
          <p:cNvPr id="4" name="Rectangle 1"/>
          <p:cNvSpPr>
            <a:spLocks noGrp="1" noChangeArrowheads="1"/>
          </p:cNvSpPr>
          <p:nvPr>
            <p:ph idx="1"/>
          </p:nvPr>
        </p:nvSpPr>
        <p:spPr bwMode="auto">
          <a:xfrm>
            <a:off x="285750" y="955951"/>
            <a:ext cx="10985500" cy="5724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zh-CN" altLang="en-US" sz="1800" b="1" i="0" u="none" strike="noStrike" cap="none" normalizeH="0" baseline="0" dirty="0">
                <a:ln>
                  <a:noFill/>
                </a:ln>
                <a:solidFill>
                  <a:srgbClr val="2C2C36"/>
                </a:solidFill>
                <a:effectLst/>
                <a:latin typeface="Arial" panose="020B0604020202020204" pitchFamily="34" charset="0"/>
                <a:ea typeface="-apple-system"/>
              </a:rPr>
              <a:t>绘图方法：</a:t>
            </a:r>
            <a:r>
              <a:rPr kumimoji="0" lang="en-US" altLang="zh-CN" sz="1800" i="0" u="none" strike="noStrike" cap="none" normalizeH="0" baseline="0" dirty="0">
                <a:ln>
                  <a:noFill/>
                </a:ln>
                <a:solidFill>
                  <a:srgbClr val="2C2C36"/>
                </a:solidFill>
                <a:effectLst/>
                <a:latin typeface="Arial" panose="020B0604020202020204" pitchFamily="34" charset="0"/>
                <a:ea typeface="-apple-system"/>
              </a:rPr>
              <a:t>draw</a:t>
            </a:r>
            <a:r>
              <a:rPr kumimoji="0" lang="zh-CN" altLang="en-US" sz="1800" i="0" u="none" strike="noStrike" cap="none" normalizeH="0" baseline="0" dirty="0">
                <a:ln>
                  <a:noFill/>
                </a:ln>
                <a:solidFill>
                  <a:srgbClr val="2C2C36"/>
                </a:solidFill>
                <a:effectLst/>
                <a:latin typeface="Arial" panose="020B0604020202020204" pitchFamily="34" charset="0"/>
                <a:ea typeface="-apple-system"/>
              </a:rPr>
              <a:t>方法利用游戏皮肤</a:t>
            </a:r>
            <a:r>
              <a:rPr kumimoji="0" lang="en-US" altLang="zh-CN" sz="1800" i="0" u="none" strike="noStrike" cap="none" normalizeH="0" baseline="0" dirty="0">
                <a:ln>
                  <a:noFill/>
                </a:ln>
                <a:solidFill>
                  <a:srgbClr val="2C2C36"/>
                </a:solidFill>
                <a:effectLst/>
                <a:latin typeface="Arial" panose="020B0604020202020204" pitchFamily="34" charset="0"/>
                <a:ea typeface="-apple-system"/>
              </a:rPr>
              <a:t>(skin)</a:t>
            </a:r>
            <a:r>
              <a:rPr kumimoji="0" lang="zh-CN" altLang="en-US" sz="1800" i="0" u="none" strike="noStrike" cap="none" normalizeH="0" baseline="0" dirty="0">
                <a:ln>
                  <a:noFill/>
                </a:ln>
                <a:solidFill>
                  <a:srgbClr val="2C2C36"/>
                </a:solidFill>
                <a:effectLst/>
                <a:latin typeface="Arial" panose="020B0604020202020204" pitchFamily="34" charset="0"/>
                <a:ea typeface="-apple-system"/>
              </a:rPr>
              <a:t>在屏幕上绘制当前关卡的地图布局，包括各种游戏元素，增强了游戏的视觉表现</a:t>
            </a:r>
            <a:endParaRPr kumimoji="0" lang="en-US" altLang="zh-CN" sz="1800"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lang="en-US" altLang="zh-CN" sz="1800" dirty="0">
              <a:solidFill>
                <a:srgbClr val="2C2C36"/>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zh-CN" sz="1800"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lang="en-US" altLang="zh-CN" sz="1800" dirty="0">
              <a:solidFill>
                <a:srgbClr val="2C2C36"/>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zh-CN" sz="1800"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lang="en-US" altLang="zh-CN" sz="1800" dirty="0">
              <a:solidFill>
                <a:srgbClr val="2C2C36"/>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zh-CN" sz="1800"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zh-CN" sz="1800" b="1"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lang="en-US" altLang="zh-CN" sz="1800" b="1" dirty="0">
              <a:solidFill>
                <a:srgbClr val="2C2C36"/>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zh-CN" sz="1800" b="1"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lang="en-US" altLang="zh-CN" sz="1800" b="1" dirty="0">
              <a:solidFill>
                <a:srgbClr val="2C2C36"/>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zh-CN" sz="1800" b="1"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lang="en-US" altLang="zh-CN" sz="1800" b="1" dirty="0">
              <a:solidFill>
                <a:srgbClr val="2C2C36"/>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zh-CN" sz="1800" b="1"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r>
              <a:rPr kumimoji="0" lang="zh-CN" altLang="zh-CN" sz="1800" b="1" i="0" u="none" strike="noStrike" cap="none" normalizeH="0" baseline="0" dirty="0">
                <a:ln>
                  <a:noFill/>
                </a:ln>
                <a:solidFill>
                  <a:srgbClr val="2C2C36"/>
                </a:solidFill>
                <a:effectLst/>
                <a:latin typeface="Arial" panose="020B0604020202020204" pitchFamily="34" charset="0"/>
                <a:ea typeface="-apple-system"/>
              </a:rPr>
              <a:t>移动逻辑</a:t>
            </a:r>
            <a:r>
              <a:rPr kumimoji="0" lang="zh-CN" altLang="zh-CN" sz="1800" b="0" i="0" u="none" strike="noStrike" cap="none" normalizeH="0" baseline="0" dirty="0">
                <a:ln>
                  <a:noFill/>
                </a:ln>
                <a:solidFill>
                  <a:srgbClr val="2C2C36"/>
                </a:solidFill>
                <a:effectLst/>
                <a:latin typeface="Arial" panose="020B0604020202020204" pitchFamily="34" charset="0"/>
                <a:ea typeface="-apple-system"/>
              </a:rPr>
              <a:t>：</a:t>
            </a:r>
            <a:r>
              <a:rPr kumimoji="0" lang="zh-CN" altLang="zh-CN" sz="1800" b="0" i="0" u="none" strike="noStrike" cap="none" normalizeH="0" baseline="0" dirty="0">
                <a:ln>
                  <a:noFill/>
                </a:ln>
                <a:solidFill>
                  <a:srgbClr val="2C2C36"/>
                </a:solidFill>
                <a:effectLst/>
                <a:latin typeface="Arial Unicode MS"/>
                <a:ea typeface="ui-monospace"/>
              </a:rPr>
              <a:t>move</a:t>
            </a:r>
            <a:r>
              <a:rPr kumimoji="0" lang="zh-CN" altLang="zh-CN" sz="1800" b="0" i="0" u="none" strike="noStrike" cap="none" normalizeH="0" baseline="0" dirty="0">
                <a:ln>
                  <a:noFill/>
                </a:ln>
                <a:solidFill>
                  <a:srgbClr val="2C2C36"/>
                </a:solidFill>
                <a:effectLst/>
                <a:ea typeface="-apple-system"/>
              </a:rPr>
              <a:t>方法处理玩家的移动请求，包括简单的移动和推动箱子的情况，返回值指示操作的成功与否，增强了游戏的逻辑深度。</a:t>
            </a:r>
            <a:endParaRPr lang="en-US" altLang="zh-CN" sz="1800" dirty="0">
              <a:solidFill>
                <a:srgbClr val="2C2C36"/>
              </a:solidFill>
              <a:ea typeface="-apple-system"/>
            </a:endParaRPr>
          </a:p>
          <a:p>
            <a:pPr marL="0" marR="0" lvl="0" indent="0" algn="l" defTabSz="914400" rtl="0" eaLnBrk="0" fontAlgn="base" latinLnBrk="0" hangingPunct="0">
              <a:lnSpc>
                <a:spcPct val="100000"/>
              </a:lnSpc>
              <a:spcBef>
                <a:spcPct val="0"/>
              </a:spcBef>
              <a:spcAft>
                <a:spcPct val="0"/>
              </a:spcAft>
              <a:buClrTx/>
              <a:buSzTx/>
              <a:buNone/>
            </a:pPr>
            <a:r>
              <a:rPr kumimoji="0" lang="zh-CN" altLang="zh-CN" sz="1800" b="1" i="0" u="none" strike="noStrike" cap="none" normalizeH="0" baseline="0" dirty="0">
                <a:ln>
                  <a:noFill/>
                </a:ln>
                <a:solidFill>
                  <a:srgbClr val="2C2C36"/>
                </a:solidFill>
                <a:effectLst/>
                <a:latin typeface="Arial" panose="020B0604020202020204" pitchFamily="34" charset="0"/>
                <a:ea typeface="-apple-system"/>
              </a:rPr>
              <a:t>回退功能</a:t>
            </a:r>
            <a:r>
              <a:rPr kumimoji="0" lang="zh-CN" altLang="zh-CN" sz="1800" b="0" i="0" u="none" strike="noStrike" cap="none" normalizeH="0" baseline="0" dirty="0">
                <a:ln>
                  <a:noFill/>
                </a:ln>
                <a:solidFill>
                  <a:srgbClr val="2C2C36"/>
                </a:solidFill>
                <a:effectLst/>
                <a:latin typeface="Arial" panose="020B0604020202020204" pitchFamily="34" charset="0"/>
                <a:ea typeface="-apple-system"/>
              </a:rPr>
              <a:t>：虽然未直接展示在提供的代码段中，但根据</a:t>
            </a:r>
            <a:r>
              <a:rPr kumimoji="0" lang="zh-CN" altLang="zh-CN" sz="1800" b="0" i="0" u="none" strike="noStrike" cap="none" normalizeH="0" baseline="0" dirty="0">
                <a:ln>
                  <a:noFill/>
                </a:ln>
                <a:solidFill>
                  <a:srgbClr val="2C2C36"/>
                </a:solidFill>
                <a:effectLst/>
                <a:latin typeface="Arial Unicode MS"/>
                <a:ea typeface="ui-monospace"/>
              </a:rPr>
              <a:t>button.py</a:t>
            </a:r>
            <a:r>
              <a:rPr kumimoji="0" lang="zh-CN" altLang="zh-CN" sz="1800" b="0" i="0" u="none" strike="noStrike" cap="none" normalizeH="0" baseline="0" dirty="0">
                <a:ln>
                  <a:noFill/>
                </a:ln>
                <a:solidFill>
                  <a:srgbClr val="2C2C36"/>
                </a:solidFill>
                <a:effectLst/>
                <a:ea typeface="-apple-system"/>
              </a:rPr>
              <a:t>的设计理念，可以考虑在</a:t>
            </a:r>
            <a:r>
              <a:rPr kumimoji="0" lang="zh-CN" altLang="zh-CN" sz="1800" b="0" i="0" u="none" strike="noStrike" cap="none" normalizeH="0" baseline="0" dirty="0">
                <a:ln>
                  <a:noFill/>
                </a:ln>
                <a:solidFill>
                  <a:srgbClr val="2C2C36"/>
                </a:solidFill>
                <a:effectLst/>
                <a:latin typeface="Arial Unicode MS"/>
                <a:ea typeface="ui-monospace"/>
              </a:rPr>
              <a:t>Sokoban</a:t>
            </a:r>
            <a:r>
              <a:rPr kumimoji="0" lang="zh-CN" altLang="zh-CN" sz="1800" b="0" i="0" u="none" strike="noStrike" cap="none" normalizeH="0" baseline="0" dirty="0">
                <a:ln>
                  <a:noFill/>
                </a:ln>
                <a:solidFill>
                  <a:srgbClr val="2C2C36"/>
                </a:solidFill>
                <a:effectLst/>
                <a:ea typeface="-apple-system"/>
              </a:rPr>
              <a:t>类中增加撤销移动(</a:t>
            </a:r>
            <a:r>
              <a:rPr kumimoji="0" lang="zh-CN" altLang="zh-CN" sz="1800" b="0" i="0" u="none" strike="noStrike" cap="none" normalizeH="0" baseline="0" dirty="0">
                <a:ln>
                  <a:noFill/>
                </a:ln>
                <a:solidFill>
                  <a:srgbClr val="2C2C36"/>
                </a:solidFill>
                <a:effectLst/>
                <a:latin typeface="Arial Unicode MS"/>
                <a:ea typeface="ui-monospace"/>
              </a:rPr>
              <a:t>revmove</a:t>
            </a:r>
            <a:r>
              <a:rPr kumimoji="0" lang="zh-CN" altLang="zh-CN" sz="1800" b="0" i="0" u="none" strike="noStrike" cap="none" normalizeH="0" baseline="0" dirty="0">
                <a:ln>
                  <a:noFill/>
                </a:ln>
                <a:solidFill>
                  <a:srgbClr val="2C2C36"/>
                </a:solidFill>
                <a:effectLst/>
                <a:ea typeface="-apple-system"/>
              </a:rPr>
              <a:t>)的逻辑，以实现用户错误回退，增强游戏体验。</a:t>
            </a:r>
            <a:endParaRPr lang="en-US" altLang="zh-CN" sz="1200" dirty="0">
              <a:solidFill>
                <a:srgbClr val="2C2C36"/>
              </a:solidFill>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None/>
            </a:pPr>
            <a:endParaRPr kumimoji="0" lang="zh-CN" altLang="zh-CN" sz="1200" b="0" i="0" u="none" strike="noStrike" cap="none" normalizeH="0" baseline="0" dirty="0">
              <a:ln>
                <a:noFill/>
              </a:ln>
              <a:solidFill>
                <a:srgbClr val="2C2C36"/>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2111" y="1485900"/>
            <a:ext cx="6904689" cy="3282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44451"/>
            <a:ext cx="10947400" cy="990599"/>
          </a:xfrm>
        </p:spPr>
        <p:txBody>
          <a:bodyPr/>
          <a:lstStyle/>
          <a:p>
            <a:r>
              <a:rPr lang="en-US" altLang="zh-CN" dirty="0"/>
              <a:t>sokoban.py #</a:t>
            </a:r>
            <a:r>
              <a:rPr lang="zh-CN" altLang="en-US" dirty="0"/>
              <a:t>游戏关卡类设计</a:t>
            </a:r>
            <a:endParaRPr lang="zh-CN" altLang="en-US" dirty="0"/>
          </a:p>
        </p:txBody>
      </p:sp>
      <p:sp>
        <p:nvSpPr>
          <p:cNvPr id="3" name="内容占位符 2"/>
          <p:cNvSpPr>
            <a:spLocks noGrp="1"/>
          </p:cNvSpPr>
          <p:nvPr>
            <p:ph idx="1"/>
          </p:nvPr>
        </p:nvSpPr>
        <p:spPr>
          <a:xfrm>
            <a:off x="273050" y="984250"/>
            <a:ext cx="11080750" cy="5192713"/>
          </a:xfrm>
        </p:spPr>
        <p:txBody>
          <a:bodyPr>
            <a:normAutofit/>
          </a:bodyPr>
          <a:lstStyle/>
          <a:p>
            <a:pPr marL="0" indent="0">
              <a:buNone/>
            </a:pPr>
            <a:r>
              <a:rPr lang="en-US" altLang="zh-CN" sz="2400" b="1" dirty="0"/>
              <a:t>4. </a:t>
            </a:r>
            <a:r>
              <a:rPr lang="zh-CN" altLang="en-US" sz="2400" b="1" dirty="0"/>
              <a:t>在推箱子游戏中的应用</a:t>
            </a:r>
            <a:endParaRPr lang="zh-CN" altLang="en-US" sz="2400" b="1" dirty="0"/>
          </a:p>
          <a:p>
            <a:pPr marL="0" indent="0">
              <a:buNone/>
            </a:pPr>
            <a:r>
              <a:rPr lang="zh-CN" altLang="en-US" sz="2400" b="1" dirty="0"/>
              <a:t>关卡多样性</a:t>
            </a:r>
            <a:r>
              <a:rPr lang="zh-CN" altLang="en-US" sz="2400" dirty="0"/>
              <a:t>：通过</a:t>
            </a:r>
            <a:r>
              <a:rPr lang="en-US" altLang="zh-CN" sz="2400" dirty="0"/>
              <a:t>Sokoban</a:t>
            </a:r>
            <a:r>
              <a:rPr lang="zh-CN" altLang="en-US" sz="2400" dirty="0"/>
              <a:t>类，游戏能够轻松管理多个关卡，每个关卡的布局和难度各不相同，增加了游戏的可玩性和挑战性。</a:t>
            </a:r>
            <a:endParaRPr lang="zh-CN" altLang="en-US" sz="2400" dirty="0"/>
          </a:p>
          <a:p>
            <a:pPr marL="0" indent="0">
              <a:buNone/>
            </a:pPr>
            <a:r>
              <a:rPr lang="zh-CN" altLang="en-US" sz="2400" b="1" dirty="0"/>
              <a:t>实时反馈：</a:t>
            </a:r>
            <a:r>
              <a:rPr lang="zh-CN" altLang="en-US" sz="2400" dirty="0"/>
              <a:t>通过</a:t>
            </a:r>
            <a:r>
              <a:rPr lang="en-US" altLang="zh-CN" sz="2400" dirty="0"/>
              <a:t>draw</a:t>
            </a:r>
            <a:r>
              <a:rPr lang="zh-CN" altLang="en-US" sz="2400" dirty="0"/>
              <a:t>和</a:t>
            </a:r>
            <a:r>
              <a:rPr lang="en-US" altLang="zh-CN" sz="2400" dirty="0"/>
              <a:t>move</a:t>
            </a:r>
            <a:r>
              <a:rPr lang="zh-CN" altLang="en-US" sz="2400" dirty="0"/>
              <a:t>方法的结合，玩家的每一步操作都能即时在屏幕上得到视觉反馈，增强了游戏的互动性和沉浸感。</a:t>
            </a:r>
            <a:endParaRPr lang="zh-CN" altLang="en-US" sz="2400" dirty="0"/>
          </a:p>
          <a:p>
            <a:pPr marL="0" indent="0">
              <a:buNone/>
            </a:pPr>
            <a:r>
              <a:rPr lang="zh-CN" altLang="en-US" sz="2400" b="1" dirty="0"/>
              <a:t>策略性提升</a:t>
            </a:r>
            <a:r>
              <a:rPr lang="zh-CN" altLang="en-US" sz="2400" dirty="0"/>
              <a:t>：推动箱子的过程需要玩家思考和规划，</a:t>
            </a:r>
            <a:r>
              <a:rPr lang="en-US" altLang="zh-CN" sz="2400" dirty="0"/>
              <a:t>Sokoban</a:t>
            </a:r>
            <a:r>
              <a:rPr lang="zh-CN" altLang="en-US" sz="2400" dirty="0"/>
              <a:t>类的逻辑处理确保了这种策略性的实现，让玩家在解决问题中获得乐趣。</a:t>
            </a:r>
            <a:endParaRPr lang="zh-CN" altLang="en-US" sz="2400" dirty="0"/>
          </a:p>
          <a:p>
            <a:pPr marL="0" indent="0">
              <a:buNone/>
            </a:pPr>
            <a:r>
              <a:rPr lang="en-US" altLang="zh-CN" sz="2400" b="1" dirty="0"/>
              <a:t>5. </a:t>
            </a:r>
            <a:r>
              <a:rPr lang="zh-CN" altLang="en-US" sz="2400" b="1" dirty="0"/>
              <a:t>结论</a:t>
            </a:r>
            <a:endParaRPr lang="zh-CN" altLang="en-US" sz="2400" b="1" dirty="0"/>
          </a:p>
          <a:p>
            <a:pPr marL="0" indent="0">
              <a:buNone/>
            </a:pPr>
            <a:r>
              <a:rPr lang="zh-CN" altLang="en-US" sz="2400" dirty="0"/>
              <a:t>综上所述，</a:t>
            </a:r>
            <a:r>
              <a:rPr lang="en-US" altLang="zh-CN" sz="2400" dirty="0"/>
              <a:t>Sokoban</a:t>
            </a:r>
            <a:r>
              <a:rPr lang="zh-CN" altLang="en-US" sz="2400" dirty="0"/>
              <a:t>类的设计不仅实现了推箱子游戏的核心逻辑，还充分考虑了用户体验和游戏的扩展性。借鉴</a:t>
            </a:r>
            <a:r>
              <a:rPr lang="en-US" altLang="zh-CN" sz="2400" dirty="0"/>
              <a:t>Button</a:t>
            </a:r>
            <a:r>
              <a:rPr lang="zh-CN" altLang="en-US" sz="2400" dirty="0"/>
              <a:t>类的设计思想，我们强化了游戏的</a:t>
            </a:r>
            <a:r>
              <a:rPr lang="en-US" altLang="zh-CN" sz="2400" dirty="0"/>
              <a:t>UI</a:t>
            </a:r>
            <a:r>
              <a:rPr lang="zh-CN" altLang="en-US" sz="2400" dirty="0"/>
              <a:t>与</a:t>
            </a:r>
            <a:r>
              <a:rPr lang="en-US" altLang="zh-CN" sz="2400" dirty="0"/>
              <a:t>UX</a:t>
            </a:r>
            <a:r>
              <a:rPr lang="zh-CN" altLang="en-US" sz="2400" dirty="0"/>
              <a:t>设计，使得</a:t>
            </a:r>
            <a:r>
              <a:rPr lang="en-US" altLang="zh-CN" sz="2400" dirty="0"/>
              <a:t>《</a:t>
            </a:r>
            <a:r>
              <a:rPr lang="zh-CN" altLang="en-US" sz="2400" dirty="0"/>
              <a:t>弱智推箱子</a:t>
            </a:r>
            <a:r>
              <a:rPr lang="en-US" altLang="zh-CN" sz="2400" dirty="0"/>
              <a:t>》</a:t>
            </a:r>
            <a:r>
              <a:rPr lang="zh-CN" altLang="en-US" sz="2400" dirty="0"/>
              <a:t>不仅是一个逻辑严谨的益智游戏，同时也具备了美观、直观、易上手的界面。这样的设计策略有助于吸引更广泛的玩家群体，同时为游戏的持续迭代和优化奠定了坚实的基础。</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91681" y="550505"/>
            <a:ext cx="2838873" cy="369332"/>
          </a:xfrm>
          <a:prstGeom prst="rect">
            <a:avLst/>
          </a:prstGeom>
          <a:noFill/>
        </p:spPr>
        <p:txBody>
          <a:bodyPr wrap="square" rtlCol="0">
            <a:spAutoFit/>
          </a:bodyPr>
          <a:lstStyle/>
          <a:p>
            <a:r>
              <a:rPr lang="zh-CN" altLang="en-US" dirty="0"/>
              <a:t>游戏运行界面</a:t>
            </a:r>
            <a:endParaRPr lang="zh-CN" altLang="en-US" dirty="0"/>
          </a:p>
        </p:txBody>
      </p:sp>
      <p:pic>
        <p:nvPicPr>
          <p:cNvPr id="7" name="图片 6"/>
          <p:cNvPicPr>
            <a:picLocks noChangeAspect="1"/>
          </p:cNvPicPr>
          <p:nvPr/>
        </p:nvPicPr>
        <p:blipFill>
          <a:blip r:embed="rId1"/>
          <a:stretch>
            <a:fillRect/>
          </a:stretch>
        </p:blipFill>
        <p:spPr>
          <a:xfrm>
            <a:off x="795449" y="1296538"/>
            <a:ext cx="2166115" cy="2377874"/>
          </a:xfrm>
          <a:prstGeom prst="rect">
            <a:avLst/>
          </a:prstGeom>
        </p:spPr>
      </p:pic>
      <p:pic>
        <p:nvPicPr>
          <p:cNvPr id="9" name="图片 8"/>
          <p:cNvPicPr>
            <a:picLocks noChangeAspect="1"/>
          </p:cNvPicPr>
          <p:nvPr/>
        </p:nvPicPr>
        <p:blipFill>
          <a:blip r:embed="rId2"/>
          <a:stretch>
            <a:fillRect/>
          </a:stretch>
        </p:blipFill>
        <p:spPr>
          <a:xfrm>
            <a:off x="3130778" y="4171367"/>
            <a:ext cx="2286319" cy="2481609"/>
          </a:xfrm>
          <a:prstGeom prst="rect">
            <a:avLst/>
          </a:prstGeom>
        </p:spPr>
      </p:pic>
      <p:pic>
        <p:nvPicPr>
          <p:cNvPr id="13" name="图片 12"/>
          <p:cNvPicPr>
            <a:picLocks noChangeAspect="1"/>
          </p:cNvPicPr>
          <p:nvPr/>
        </p:nvPicPr>
        <p:blipFill>
          <a:blip r:embed="rId3"/>
          <a:stretch>
            <a:fillRect/>
          </a:stretch>
        </p:blipFill>
        <p:spPr>
          <a:xfrm>
            <a:off x="4743947" y="982639"/>
            <a:ext cx="1989873" cy="2139518"/>
          </a:xfrm>
          <a:prstGeom prst="rect">
            <a:avLst/>
          </a:prstGeom>
        </p:spPr>
      </p:pic>
      <p:pic>
        <p:nvPicPr>
          <p:cNvPr id="15" name="图片 14"/>
          <p:cNvPicPr>
            <a:picLocks noChangeAspect="1"/>
          </p:cNvPicPr>
          <p:nvPr/>
        </p:nvPicPr>
        <p:blipFill>
          <a:blip r:embed="rId4"/>
          <a:stretch>
            <a:fillRect/>
          </a:stretch>
        </p:blipFill>
        <p:spPr>
          <a:xfrm>
            <a:off x="9087358" y="623448"/>
            <a:ext cx="1238423" cy="1428950"/>
          </a:xfrm>
          <a:prstGeom prst="rect">
            <a:avLst/>
          </a:prstGeom>
        </p:spPr>
      </p:pic>
      <p:pic>
        <p:nvPicPr>
          <p:cNvPr id="17" name="图片 16"/>
          <p:cNvPicPr>
            <a:picLocks noChangeAspect="1"/>
          </p:cNvPicPr>
          <p:nvPr/>
        </p:nvPicPr>
        <p:blipFill>
          <a:blip r:embed="rId5"/>
          <a:stretch>
            <a:fillRect/>
          </a:stretch>
        </p:blipFill>
        <p:spPr>
          <a:xfrm>
            <a:off x="9206309" y="2485475"/>
            <a:ext cx="1546431" cy="1527743"/>
          </a:xfrm>
          <a:prstGeom prst="rect">
            <a:avLst/>
          </a:prstGeom>
        </p:spPr>
      </p:pic>
      <p:pic>
        <p:nvPicPr>
          <p:cNvPr id="19" name="图片 18"/>
          <p:cNvPicPr>
            <a:picLocks noChangeAspect="1"/>
          </p:cNvPicPr>
          <p:nvPr/>
        </p:nvPicPr>
        <p:blipFill>
          <a:blip r:embed="rId6"/>
          <a:stretch>
            <a:fillRect/>
          </a:stretch>
        </p:blipFill>
        <p:spPr>
          <a:xfrm>
            <a:off x="8642982" y="4667534"/>
            <a:ext cx="2634254" cy="1675857"/>
          </a:xfrm>
          <a:prstGeom prst="rect">
            <a:avLst/>
          </a:prstGeom>
        </p:spPr>
      </p:pic>
      <p:cxnSp>
        <p:nvCxnSpPr>
          <p:cNvPr id="22" name="直接箭头连接符 21"/>
          <p:cNvCxnSpPr/>
          <p:nvPr/>
        </p:nvCxnSpPr>
        <p:spPr>
          <a:xfrm>
            <a:off x="1878506" y="3429000"/>
            <a:ext cx="1489845" cy="742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flipV="1">
            <a:off x="1996751" y="1166327"/>
            <a:ext cx="2747196" cy="19558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flipH="1">
            <a:off x="2612339" y="2911151"/>
            <a:ext cx="2911383" cy="457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p:nvPr/>
        </p:nvCxnSpPr>
        <p:spPr>
          <a:xfrm flipV="1">
            <a:off x="5831633" y="721265"/>
            <a:ext cx="3374676" cy="1256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p:cNvCxnSpPr/>
          <p:nvPr/>
        </p:nvCxnSpPr>
        <p:spPr>
          <a:xfrm>
            <a:off x="5945249" y="2282838"/>
            <a:ext cx="3357371" cy="2461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p:nvPr/>
        </p:nvCxnSpPr>
        <p:spPr>
          <a:xfrm>
            <a:off x="6096000" y="2528981"/>
            <a:ext cx="2703522" cy="21385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4779"/>
            <a:ext cx="10515600" cy="1325563"/>
          </a:xfrm>
        </p:spPr>
        <p:txBody>
          <a:bodyPr/>
          <a:lstStyle/>
          <a:p>
            <a:r>
              <a:rPr lang="en-US" altLang="zh-CN" dirty="0"/>
              <a:t>main.py #</a:t>
            </a:r>
            <a:r>
              <a:rPr lang="zh-CN" altLang="en-US" dirty="0"/>
              <a:t>游戏主框架及交互模块</a:t>
            </a:r>
            <a:endParaRPr lang="zh-CN" altLang="en-US" dirty="0"/>
          </a:p>
        </p:txBody>
      </p:sp>
      <p:sp>
        <p:nvSpPr>
          <p:cNvPr id="4" name="文本框 3"/>
          <p:cNvSpPr txBox="1"/>
          <p:nvPr/>
        </p:nvSpPr>
        <p:spPr>
          <a:xfrm>
            <a:off x="613610" y="1890245"/>
            <a:ext cx="10323095" cy="830997"/>
          </a:xfrm>
          <a:prstGeom prst="rect">
            <a:avLst/>
          </a:prstGeom>
          <a:noFill/>
        </p:spPr>
        <p:txBody>
          <a:bodyPr wrap="square" rtlCol="0">
            <a:spAutoFit/>
          </a:bodyPr>
          <a:lstStyle/>
          <a:p>
            <a:r>
              <a:rPr lang="zh-CN" altLang="en-US" sz="2400" dirty="0"/>
              <a:t>资源加载：包括游戏图标、背景音乐、音效、界面图片和游戏皮肤等，通过异常处理确保资源正确加载。</a:t>
            </a:r>
            <a:endParaRPr lang="zh-CN" altLang="en-US" sz="2400" dirty="0"/>
          </a:p>
        </p:txBody>
      </p:sp>
      <p:pic>
        <p:nvPicPr>
          <p:cNvPr id="6" name="图片 5"/>
          <p:cNvPicPr>
            <a:picLocks noChangeAspect="1"/>
          </p:cNvPicPr>
          <p:nvPr/>
        </p:nvPicPr>
        <p:blipFill>
          <a:blip r:embed="rId1"/>
          <a:stretch>
            <a:fillRect/>
          </a:stretch>
        </p:blipFill>
        <p:spPr>
          <a:xfrm>
            <a:off x="567045" y="3197366"/>
            <a:ext cx="5208112" cy="2210816"/>
          </a:xfrm>
          <a:prstGeom prst="rect">
            <a:avLst/>
          </a:prstGeom>
        </p:spPr>
      </p:pic>
      <p:pic>
        <p:nvPicPr>
          <p:cNvPr id="8" name="图片 7"/>
          <p:cNvPicPr>
            <a:picLocks noChangeAspect="1"/>
          </p:cNvPicPr>
          <p:nvPr/>
        </p:nvPicPr>
        <p:blipFill>
          <a:blip r:embed="rId2"/>
          <a:stretch>
            <a:fillRect/>
          </a:stretch>
        </p:blipFill>
        <p:spPr>
          <a:xfrm>
            <a:off x="6840383" y="3635931"/>
            <a:ext cx="4096322" cy="1333686"/>
          </a:xfrm>
          <a:prstGeom prst="rect">
            <a:avLst/>
          </a:prstGeom>
        </p:spPr>
      </p:pic>
      <p:sp>
        <p:nvSpPr>
          <p:cNvPr id="9" name="文本框 8"/>
          <p:cNvSpPr txBox="1"/>
          <p:nvPr/>
        </p:nvSpPr>
        <p:spPr>
          <a:xfrm>
            <a:off x="6443134" y="2764363"/>
            <a:ext cx="4910666" cy="461665"/>
          </a:xfrm>
          <a:prstGeom prst="rect">
            <a:avLst/>
          </a:prstGeom>
          <a:noFill/>
        </p:spPr>
        <p:txBody>
          <a:bodyPr wrap="square" rtlCol="0">
            <a:spAutoFit/>
          </a:bodyPr>
          <a:lstStyle/>
          <a:p>
            <a:r>
              <a:rPr lang="zh-CN" altLang="en-US" sz="2400" dirty="0"/>
              <a:t>调用</a:t>
            </a:r>
            <a:r>
              <a:rPr lang="en-US" altLang="zh-CN" sz="2400" dirty="0" err="1"/>
              <a:t>Game_init</a:t>
            </a:r>
            <a:r>
              <a:rPr lang="en-US" altLang="zh-CN" sz="2400" dirty="0"/>
              <a:t>()</a:t>
            </a:r>
            <a:r>
              <a:rPr lang="zh-CN" altLang="en-US" sz="2400" dirty="0"/>
              <a:t>函数来进行初始化</a:t>
            </a:r>
            <a:endParaRPr lang="zh-CN" altLang="en-US" sz="2400" dirty="0"/>
          </a:p>
        </p:txBody>
      </p:sp>
      <p:sp>
        <p:nvSpPr>
          <p:cNvPr id="16" name="文本框 15"/>
          <p:cNvSpPr txBox="1"/>
          <p:nvPr/>
        </p:nvSpPr>
        <p:spPr>
          <a:xfrm>
            <a:off x="567045" y="1344453"/>
            <a:ext cx="10515599" cy="461665"/>
          </a:xfrm>
          <a:prstGeom prst="rect">
            <a:avLst/>
          </a:prstGeom>
          <a:noFill/>
        </p:spPr>
        <p:txBody>
          <a:bodyPr wrap="square" rtlCol="0">
            <a:spAutoFit/>
          </a:bodyPr>
          <a:lstStyle/>
          <a:p>
            <a:r>
              <a:rPr lang="zh-CN" altLang="en-US" sz="2400" dirty="0"/>
              <a:t>游戏逻辑循环：维持游戏主循环，更新游戏状态并处理用户输入。</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main.py #</a:t>
            </a:r>
            <a:r>
              <a:rPr lang="zh-CN" altLang="en-US" dirty="0"/>
              <a:t>游戏主框架及交互模块</a:t>
            </a:r>
            <a:br>
              <a:rPr lang="en-US" altLang="zh-CN" dirty="0"/>
            </a:br>
            <a:endParaRPr lang="zh-CN" altLang="en-US" dirty="0"/>
          </a:p>
        </p:txBody>
      </p:sp>
      <p:sp>
        <p:nvSpPr>
          <p:cNvPr id="9" name="文本框 8"/>
          <p:cNvSpPr txBox="1"/>
          <p:nvPr/>
        </p:nvSpPr>
        <p:spPr>
          <a:xfrm>
            <a:off x="6727807" y="1378885"/>
            <a:ext cx="4910666" cy="830997"/>
          </a:xfrm>
          <a:prstGeom prst="rect">
            <a:avLst/>
          </a:prstGeom>
          <a:noFill/>
        </p:spPr>
        <p:txBody>
          <a:bodyPr wrap="square" rtlCol="0">
            <a:spAutoFit/>
          </a:bodyPr>
          <a:lstStyle/>
          <a:p>
            <a:r>
              <a:rPr lang="zh-CN" altLang="en-US" sz="2400" dirty="0"/>
              <a:t>背景音乐、音效、界面图片等的加载</a:t>
            </a:r>
            <a:endParaRPr lang="zh-CN" altLang="en-US" sz="2400" dirty="0"/>
          </a:p>
        </p:txBody>
      </p:sp>
      <p:pic>
        <p:nvPicPr>
          <p:cNvPr id="3" name="图片 2"/>
          <p:cNvPicPr>
            <a:picLocks noChangeAspect="1"/>
          </p:cNvPicPr>
          <p:nvPr/>
        </p:nvPicPr>
        <p:blipFill>
          <a:blip r:embed="rId1"/>
          <a:stretch>
            <a:fillRect/>
          </a:stretch>
        </p:blipFill>
        <p:spPr>
          <a:xfrm>
            <a:off x="6727807" y="2438898"/>
            <a:ext cx="4625993" cy="2972474"/>
          </a:xfrm>
          <a:prstGeom prst="rect">
            <a:avLst/>
          </a:prstGeom>
        </p:spPr>
      </p:pic>
      <p:sp>
        <p:nvSpPr>
          <p:cNvPr id="6" name="文本框 5"/>
          <p:cNvSpPr txBox="1"/>
          <p:nvPr/>
        </p:nvSpPr>
        <p:spPr>
          <a:xfrm>
            <a:off x="461203" y="1261961"/>
            <a:ext cx="4910666" cy="830997"/>
          </a:xfrm>
          <a:prstGeom prst="rect">
            <a:avLst/>
          </a:prstGeom>
          <a:noFill/>
        </p:spPr>
        <p:txBody>
          <a:bodyPr wrap="square" rtlCol="0">
            <a:spAutoFit/>
          </a:bodyPr>
          <a:lstStyle/>
          <a:p>
            <a:r>
              <a:rPr lang="zh-CN" altLang="en-US" sz="2400" dirty="0"/>
              <a:t>调用</a:t>
            </a:r>
            <a:r>
              <a:rPr lang="en-US" altLang="zh-CN" sz="2400" dirty="0" err="1"/>
              <a:t>showGameInterface</a:t>
            </a:r>
            <a:r>
              <a:rPr lang="en-US" altLang="zh-CN" sz="2400" dirty="0"/>
              <a:t>()</a:t>
            </a:r>
            <a:r>
              <a:rPr lang="zh-CN" altLang="en-US" sz="2400" dirty="0"/>
              <a:t>函数来显示主界面，并设计选择关卡的循环</a:t>
            </a:r>
            <a:endParaRPr lang="zh-CN" altLang="en-US" sz="2400" dirty="0"/>
          </a:p>
        </p:txBody>
      </p:sp>
      <p:pic>
        <p:nvPicPr>
          <p:cNvPr id="8" name="图片 7"/>
          <p:cNvPicPr>
            <a:picLocks noChangeAspect="1"/>
          </p:cNvPicPr>
          <p:nvPr/>
        </p:nvPicPr>
        <p:blipFill>
          <a:blip r:embed="rId2"/>
          <a:stretch>
            <a:fillRect/>
          </a:stretch>
        </p:blipFill>
        <p:spPr>
          <a:xfrm>
            <a:off x="461203" y="2209882"/>
            <a:ext cx="5567741" cy="33102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main.py #</a:t>
            </a:r>
            <a:r>
              <a:rPr lang="zh-CN" altLang="en-US" dirty="0"/>
              <a:t>游戏主框架及交互模块</a:t>
            </a:r>
            <a:br>
              <a:rPr lang="en-US" altLang="zh-CN" dirty="0"/>
            </a:br>
            <a:endParaRPr lang="zh-CN" altLang="en-US" dirty="0"/>
          </a:p>
        </p:txBody>
      </p:sp>
      <p:sp>
        <p:nvSpPr>
          <p:cNvPr id="4" name="文本框 3"/>
          <p:cNvSpPr txBox="1"/>
          <p:nvPr/>
        </p:nvSpPr>
        <p:spPr>
          <a:xfrm>
            <a:off x="613610" y="1159859"/>
            <a:ext cx="10323095" cy="830997"/>
          </a:xfrm>
          <a:prstGeom prst="rect">
            <a:avLst/>
          </a:prstGeom>
          <a:noFill/>
        </p:spPr>
        <p:txBody>
          <a:bodyPr wrap="square" rtlCol="0">
            <a:spAutoFit/>
          </a:bodyPr>
          <a:lstStyle/>
          <a:p>
            <a:r>
              <a:rPr lang="zh-CN" altLang="en-US" sz="2400" dirty="0"/>
              <a:t>事件处理：监听键盘事件，实现人物的上下左右移动，以及</a:t>
            </a:r>
            <a:r>
              <a:rPr lang="en-US" altLang="zh-CN" sz="2400" dirty="0"/>
              <a:t>Backspace</a:t>
            </a:r>
            <a:r>
              <a:rPr lang="zh-CN" altLang="en-US" sz="2400" dirty="0"/>
              <a:t>键的回退功能。当所有箱子到达目标位置时，触发过关界面。</a:t>
            </a:r>
            <a:endParaRPr lang="zh-CN" altLang="en-US" sz="2400" dirty="0"/>
          </a:p>
        </p:txBody>
      </p:sp>
      <p:sp>
        <p:nvSpPr>
          <p:cNvPr id="9" name="文本框 8"/>
          <p:cNvSpPr txBox="1"/>
          <p:nvPr/>
        </p:nvSpPr>
        <p:spPr>
          <a:xfrm>
            <a:off x="394154" y="5282642"/>
            <a:ext cx="3153718" cy="830997"/>
          </a:xfrm>
          <a:prstGeom prst="rect">
            <a:avLst/>
          </a:prstGeom>
          <a:noFill/>
        </p:spPr>
        <p:txBody>
          <a:bodyPr wrap="square" rtlCol="0">
            <a:spAutoFit/>
          </a:bodyPr>
          <a:lstStyle/>
          <a:p>
            <a:r>
              <a:rPr lang="zh-CN" altLang="en-US" sz="2400" dirty="0"/>
              <a:t>进行游戏进程的循环，记录键盘输入</a:t>
            </a:r>
            <a:endParaRPr lang="zh-CN" altLang="en-US" sz="2400" dirty="0"/>
          </a:p>
        </p:txBody>
      </p:sp>
      <p:pic>
        <p:nvPicPr>
          <p:cNvPr id="5" name="图片 4"/>
          <p:cNvPicPr>
            <a:picLocks noChangeAspect="1"/>
          </p:cNvPicPr>
          <p:nvPr/>
        </p:nvPicPr>
        <p:blipFill>
          <a:blip r:embed="rId1"/>
          <a:stretch>
            <a:fillRect/>
          </a:stretch>
        </p:blipFill>
        <p:spPr>
          <a:xfrm>
            <a:off x="230079" y="2163296"/>
            <a:ext cx="3920779" cy="2875901"/>
          </a:xfrm>
          <a:prstGeom prst="rect">
            <a:avLst/>
          </a:prstGeom>
        </p:spPr>
      </p:pic>
      <p:pic>
        <p:nvPicPr>
          <p:cNvPr id="10" name="图片 9"/>
          <p:cNvPicPr>
            <a:picLocks noChangeAspect="1"/>
          </p:cNvPicPr>
          <p:nvPr/>
        </p:nvPicPr>
        <p:blipFill>
          <a:blip r:embed="rId2"/>
          <a:stretch>
            <a:fillRect/>
          </a:stretch>
        </p:blipFill>
        <p:spPr>
          <a:xfrm>
            <a:off x="4417355" y="2204633"/>
            <a:ext cx="3119116" cy="2875901"/>
          </a:xfrm>
          <a:prstGeom prst="rect">
            <a:avLst/>
          </a:prstGeom>
        </p:spPr>
      </p:pic>
      <p:sp>
        <p:nvSpPr>
          <p:cNvPr id="11" name="文本框 10"/>
          <p:cNvSpPr txBox="1"/>
          <p:nvPr/>
        </p:nvSpPr>
        <p:spPr>
          <a:xfrm>
            <a:off x="4382753" y="5211658"/>
            <a:ext cx="3153718" cy="1569660"/>
          </a:xfrm>
          <a:prstGeom prst="rect">
            <a:avLst/>
          </a:prstGeom>
          <a:noFill/>
        </p:spPr>
        <p:txBody>
          <a:bodyPr wrap="square" rtlCol="0">
            <a:spAutoFit/>
          </a:bodyPr>
          <a:lstStyle/>
          <a:p>
            <a:r>
              <a:rPr lang="zh-CN" altLang="en-US" sz="2400" dirty="0"/>
              <a:t>如果按“↑↓→←”，调用</a:t>
            </a:r>
            <a:r>
              <a:rPr lang="en-US" altLang="zh-CN" sz="2400" dirty="0"/>
              <a:t>move()</a:t>
            </a:r>
            <a:r>
              <a:rPr lang="zh-CN" altLang="en-US" sz="2400" dirty="0"/>
              <a:t>函数改变布局，更新画面，记录操作</a:t>
            </a:r>
            <a:endParaRPr lang="zh-CN" altLang="en-US" sz="2400" dirty="0"/>
          </a:p>
        </p:txBody>
      </p:sp>
      <p:pic>
        <p:nvPicPr>
          <p:cNvPr id="14" name="图片 13"/>
          <p:cNvPicPr>
            <a:picLocks noChangeAspect="1"/>
          </p:cNvPicPr>
          <p:nvPr/>
        </p:nvPicPr>
        <p:blipFill>
          <a:blip r:embed="rId3"/>
          <a:stretch>
            <a:fillRect/>
          </a:stretch>
        </p:blipFill>
        <p:spPr>
          <a:xfrm>
            <a:off x="7639785" y="2785590"/>
            <a:ext cx="4400915" cy="2570981"/>
          </a:xfrm>
          <a:prstGeom prst="rect">
            <a:avLst/>
          </a:prstGeom>
        </p:spPr>
      </p:pic>
      <p:sp>
        <p:nvSpPr>
          <p:cNvPr id="15" name="文本框 14"/>
          <p:cNvSpPr txBox="1"/>
          <p:nvPr/>
        </p:nvSpPr>
        <p:spPr>
          <a:xfrm>
            <a:off x="8069527" y="5467307"/>
            <a:ext cx="3741982" cy="461665"/>
          </a:xfrm>
          <a:prstGeom prst="rect">
            <a:avLst/>
          </a:prstGeom>
          <a:noFill/>
        </p:spPr>
        <p:txBody>
          <a:bodyPr wrap="square" rtlCol="0">
            <a:spAutoFit/>
          </a:bodyPr>
          <a:lstStyle/>
          <a:p>
            <a:r>
              <a:rPr lang="zh-CN" altLang="en-US" sz="2400" dirty="0"/>
              <a:t>返回上一步功能的实现</a:t>
            </a:r>
            <a:endParaRPr lang="zh-CN" altLang="en-US" sz="2400" dirty="0"/>
          </a:p>
        </p:txBody>
      </p:sp>
      <p:pic>
        <p:nvPicPr>
          <p:cNvPr id="17" name="图片 16"/>
          <p:cNvPicPr>
            <a:picLocks noChangeAspect="1"/>
          </p:cNvPicPr>
          <p:nvPr/>
        </p:nvPicPr>
        <p:blipFill>
          <a:blip r:embed="rId4"/>
          <a:stretch>
            <a:fillRect/>
          </a:stretch>
        </p:blipFill>
        <p:spPr>
          <a:xfrm>
            <a:off x="7891360" y="2090764"/>
            <a:ext cx="4098317" cy="5949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main.py #</a:t>
            </a:r>
            <a:r>
              <a:rPr lang="zh-CN" altLang="en-US" dirty="0"/>
              <a:t>游戏主框架及交互模块</a:t>
            </a:r>
            <a:br>
              <a:rPr lang="en-US" altLang="zh-CN" dirty="0"/>
            </a:br>
            <a:endParaRPr lang="zh-CN" altLang="en-US" dirty="0"/>
          </a:p>
        </p:txBody>
      </p:sp>
      <p:sp>
        <p:nvSpPr>
          <p:cNvPr id="11" name="文本框 10"/>
          <p:cNvSpPr txBox="1"/>
          <p:nvPr/>
        </p:nvSpPr>
        <p:spPr>
          <a:xfrm>
            <a:off x="429883" y="1967454"/>
            <a:ext cx="11332234" cy="1200329"/>
          </a:xfrm>
          <a:prstGeom prst="rect">
            <a:avLst/>
          </a:prstGeom>
          <a:noFill/>
        </p:spPr>
        <p:txBody>
          <a:bodyPr wrap="square" rtlCol="0">
            <a:spAutoFit/>
          </a:bodyPr>
          <a:lstStyle/>
          <a:p>
            <a:r>
              <a:rPr lang="zh-CN" altLang="en-US" sz="2400" dirty="0"/>
              <a:t>显示界面：通过</a:t>
            </a:r>
            <a:r>
              <a:rPr lang="en-US" altLang="zh-CN" sz="2400" dirty="0"/>
              <a:t>`</a:t>
            </a:r>
            <a:r>
              <a:rPr lang="en-US" altLang="zh-CN" sz="2400" dirty="0" err="1"/>
              <a:t>showWinInterface</a:t>
            </a:r>
            <a:r>
              <a:rPr lang="en-US" altLang="zh-CN" sz="2400" dirty="0"/>
              <a:t>`</a:t>
            </a:r>
            <a:r>
              <a:rPr lang="zh-CN" altLang="en-US" sz="2400" dirty="0"/>
              <a:t>函数展示过关界面，并根据玩家的选择（下一关或返回选关）进行相应的逻辑处理，如切换关卡、重置游戏状态或退出至关卡选择界面。</a:t>
            </a:r>
            <a:endParaRPr lang="zh-CN" altLang="en-US" sz="2400" dirty="0"/>
          </a:p>
        </p:txBody>
      </p:sp>
      <p:sp>
        <p:nvSpPr>
          <p:cNvPr id="15" name="文本框 14"/>
          <p:cNvSpPr txBox="1"/>
          <p:nvPr/>
        </p:nvSpPr>
        <p:spPr>
          <a:xfrm>
            <a:off x="9538154" y="1313387"/>
            <a:ext cx="2038150" cy="461665"/>
          </a:xfrm>
          <a:prstGeom prst="rect">
            <a:avLst/>
          </a:prstGeom>
          <a:noFill/>
        </p:spPr>
        <p:txBody>
          <a:bodyPr wrap="square" rtlCol="0">
            <a:spAutoFit/>
          </a:bodyPr>
          <a:lstStyle/>
          <a:p>
            <a:r>
              <a:rPr lang="zh-CN" altLang="en-US" sz="2400" dirty="0"/>
              <a:t>通关检测</a:t>
            </a:r>
            <a:endParaRPr lang="zh-CN" altLang="en-US" sz="2400" dirty="0"/>
          </a:p>
        </p:txBody>
      </p:sp>
      <p:pic>
        <p:nvPicPr>
          <p:cNvPr id="8" name="图片 7"/>
          <p:cNvPicPr>
            <a:picLocks noChangeAspect="1"/>
          </p:cNvPicPr>
          <p:nvPr/>
        </p:nvPicPr>
        <p:blipFill>
          <a:blip r:embed="rId1"/>
          <a:stretch>
            <a:fillRect/>
          </a:stretch>
        </p:blipFill>
        <p:spPr>
          <a:xfrm>
            <a:off x="7691147" y="3224435"/>
            <a:ext cx="2652800" cy="2502453"/>
          </a:xfrm>
          <a:prstGeom prst="rect">
            <a:avLst/>
          </a:prstGeom>
        </p:spPr>
      </p:pic>
      <p:pic>
        <p:nvPicPr>
          <p:cNvPr id="13" name="图片 12"/>
          <p:cNvPicPr>
            <a:picLocks noChangeAspect="1"/>
          </p:cNvPicPr>
          <p:nvPr/>
        </p:nvPicPr>
        <p:blipFill>
          <a:blip r:embed="rId2"/>
          <a:stretch>
            <a:fillRect/>
          </a:stretch>
        </p:blipFill>
        <p:spPr>
          <a:xfrm>
            <a:off x="429883" y="1163167"/>
            <a:ext cx="8926171" cy="762106"/>
          </a:xfrm>
          <a:prstGeom prst="rect">
            <a:avLst/>
          </a:prstGeom>
        </p:spPr>
      </p:pic>
      <p:pic>
        <p:nvPicPr>
          <p:cNvPr id="18" name="图片 17"/>
          <p:cNvPicPr>
            <a:picLocks noChangeAspect="1"/>
          </p:cNvPicPr>
          <p:nvPr/>
        </p:nvPicPr>
        <p:blipFill>
          <a:blip r:embed="rId3"/>
          <a:stretch>
            <a:fillRect/>
          </a:stretch>
        </p:blipFill>
        <p:spPr>
          <a:xfrm>
            <a:off x="429883" y="3256491"/>
            <a:ext cx="6226949" cy="2438342"/>
          </a:xfrm>
          <a:prstGeom prst="rect">
            <a:avLst/>
          </a:prstGeom>
        </p:spPr>
      </p:pic>
      <p:sp>
        <p:nvSpPr>
          <p:cNvPr id="19" name="文本框 18"/>
          <p:cNvSpPr txBox="1"/>
          <p:nvPr/>
        </p:nvSpPr>
        <p:spPr>
          <a:xfrm>
            <a:off x="536563" y="6031210"/>
            <a:ext cx="3741982" cy="461665"/>
          </a:xfrm>
          <a:prstGeom prst="rect">
            <a:avLst/>
          </a:prstGeom>
          <a:noFill/>
        </p:spPr>
        <p:txBody>
          <a:bodyPr wrap="square" rtlCol="0">
            <a:spAutoFit/>
          </a:bodyPr>
          <a:lstStyle/>
          <a:p>
            <a:r>
              <a:rPr lang="zh-CN" altLang="en-US" sz="2400" dirty="0"/>
              <a:t>通关后的界面显示</a:t>
            </a:r>
            <a:endParaRPr lang="zh-CN" altLang="en-US" sz="2400" dirty="0"/>
          </a:p>
        </p:txBody>
      </p:sp>
      <p:sp>
        <p:nvSpPr>
          <p:cNvPr id="20" name="文本框 19"/>
          <p:cNvSpPr txBox="1"/>
          <p:nvPr/>
        </p:nvSpPr>
        <p:spPr>
          <a:xfrm>
            <a:off x="7345795" y="5881075"/>
            <a:ext cx="3741982" cy="461665"/>
          </a:xfrm>
          <a:prstGeom prst="rect">
            <a:avLst/>
          </a:prstGeom>
          <a:noFill/>
        </p:spPr>
        <p:txBody>
          <a:bodyPr wrap="square" rtlCol="0">
            <a:spAutoFit/>
          </a:bodyPr>
          <a:lstStyle/>
          <a:p>
            <a:r>
              <a:rPr lang="zh-CN" altLang="en-US" sz="2400" dirty="0"/>
              <a:t>界面按钮“下一关”的实现</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main.py #</a:t>
            </a:r>
            <a:r>
              <a:rPr lang="zh-CN" altLang="en-US" dirty="0"/>
              <a:t>游戏主框架及交互模块</a:t>
            </a:r>
            <a:br>
              <a:rPr lang="en-US" altLang="zh-CN" dirty="0"/>
            </a:br>
            <a:endParaRPr lang="zh-CN" altLang="en-US" dirty="0"/>
          </a:p>
        </p:txBody>
      </p:sp>
      <p:sp>
        <p:nvSpPr>
          <p:cNvPr id="9" name="文本框 8"/>
          <p:cNvSpPr txBox="1"/>
          <p:nvPr/>
        </p:nvSpPr>
        <p:spPr>
          <a:xfrm>
            <a:off x="6834450" y="1127989"/>
            <a:ext cx="4910666" cy="461665"/>
          </a:xfrm>
          <a:prstGeom prst="rect">
            <a:avLst/>
          </a:prstGeom>
          <a:noFill/>
        </p:spPr>
        <p:txBody>
          <a:bodyPr wrap="square" rtlCol="0">
            <a:spAutoFit/>
          </a:bodyPr>
          <a:lstStyle/>
          <a:p>
            <a:r>
              <a:rPr lang="zh-CN" altLang="en-US" sz="2400" dirty="0"/>
              <a:t>“游戏说明”按钮</a:t>
            </a:r>
            <a:endParaRPr lang="zh-CN" altLang="en-US" sz="2400" dirty="0"/>
          </a:p>
        </p:txBody>
      </p:sp>
      <p:sp>
        <p:nvSpPr>
          <p:cNvPr id="6" name="文本框 5"/>
          <p:cNvSpPr txBox="1"/>
          <p:nvPr/>
        </p:nvSpPr>
        <p:spPr>
          <a:xfrm>
            <a:off x="446884" y="2157317"/>
            <a:ext cx="4910666" cy="461665"/>
          </a:xfrm>
          <a:prstGeom prst="rect">
            <a:avLst/>
          </a:prstGeom>
          <a:noFill/>
        </p:spPr>
        <p:txBody>
          <a:bodyPr wrap="square" rtlCol="0">
            <a:spAutoFit/>
          </a:bodyPr>
          <a:lstStyle/>
          <a:p>
            <a:r>
              <a:rPr lang="zh-CN" altLang="en-US" sz="2400" dirty="0"/>
              <a:t>“返回选关”按钮</a:t>
            </a:r>
            <a:endParaRPr lang="zh-CN" altLang="en-US" sz="2400" dirty="0"/>
          </a:p>
        </p:txBody>
      </p:sp>
      <p:pic>
        <p:nvPicPr>
          <p:cNvPr id="5" name="图片 4"/>
          <p:cNvPicPr>
            <a:picLocks noChangeAspect="1"/>
          </p:cNvPicPr>
          <p:nvPr/>
        </p:nvPicPr>
        <p:blipFill>
          <a:blip r:embed="rId1"/>
          <a:stretch>
            <a:fillRect/>
          </a:stretch>
        </p:blipFill>
        <p:spPr>
          <a:xfrm>
            <a:off x="410783" y="1195328"/>
            <a:ext cx="4625994" cy="856425"/>
          </a:xfrm>
          <a:prstGeom prst="rect">
            <a:avLst/>
          </a:prstGeom>
        </p:spPr>
      </p:pic>
      <p:pic>
        <p:nvPicPr>
          <p:cNvPr id="10" name="图片 9"/>
          <p:cNvPicPr>
            <a:picLocks noChangeAspect="1"/>
          </p:cNvPicPr>
          <p:nvPr/>
        </p:nvPicPr>
        <p:blipFill>
          <a:blip r:embed="rId2"/>
          <a:stretch>
            <a:fillRect/>
          </a:stretch>
        </p:blipFill>
        <p:spPr>
          <a:xfrm>
            <a:off x="410783" y="2703112"/>
            <a:ext cx="4625992" cy="2148848"/>
          </a:xfrm>
          <a:prstGeom prst="rect">
            <a:avLst/>
          </a:prstGeom>
        </p:spPr>
      </p:pic>
      <p:sp>
        <p:nvSpPr>
          <p:cNvPr id="11" name="文本框 10"/>
          <p:cNvSpPr txBox="1"/>
          <p:nvPr/>
        </p:nvSpPr>
        <p:spPr>
          <a:xfrm>
            <a:off x="446884" y="4851960"/>
            <a:ext cx="4910666" cy="461665"/>
          </a:xfrm>
          <a:prstGeom prst="rect">
            <a:avLst/>
          </a:prstGeom>
          <a:noFill/>
        </p:spPr>
        <p:txBody>
          <a:bodyPr wrap="square" rtlCol="0">
            <a:spAutoFit/>
          </a:bodyPr>
          <a:lstStyle/>
          <a:p>
            <a:r>
              <a:rPr lang="zh-CN" altLang="en-US" sz="2400"/>
              <a:t>退出进程</a:t>
            </a:r>
            <a:endParaRPr lang="zh-CN" altLang="en-US" sz="2400" dirty="0"/>
          </a:p>
        </p:txBody>
      </p:sp>
      <p:pic>
        <p:nvPicPr>
          <p:cNvPr id="13" name="图片 12"/>
          <p:cNvPicPr>
            <a:picLocks noChangeAspect="1"/>
          </p:cNvPicPr>
          <p:nvPr/>
        </p:nvPicPr>
        <p:blipFill>
          <a:blip r:embed="rId3"/>
          <a:stretch>
            <a:fillRect/>
          </a:stretch>
        </p:blipFill>
        <p:spPr>
          <a:xfrm>
            <a:off x="6766146" y="1594516"/>
            <a:ext cx="3601382" cy="36689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7622" y="497473"/>
            <a:ext cx="10515600" cy="1325563"/>
          </a:xfrm>
        </p:spPr>
        <p:txBody>
          <a:bodyPr>
            <a:normAutofit fontScale="90000"/>
          </a:bodyPr>
          <a:lstStyle/>
          <a:p>
            <a:r>
              <a:rPr lang="en-US" altLang="zh-CN" sz="4400" dirty="0">
                <a:latin typeface="楷体" panose="02010609060101010101" pitchFamily="49" charset="-122"/>
                <a:ea typeface="楷体" panose="02010609060101010101" pitchFamily="49" charset="-122"/>
              </a:rPr>
              <a:t>game_init.py #</a:t>
            </a:r>
            <a:r>
              <a:rPr lang="zh-CN" altLang="en-US" sz="4400" dirty="0">
                <a:latin typeface="楷体" panose="02010609060101010101" pitchFamily="49" charset="-122"/>
                <a:ea typeface="楷体" panose="02010609060101010101" pitchFamily="49" charset="-122"/>
              </a:rPr>
              <a:t>游戏初始化及资源导入</a:t>
            </a:r>
            <a:br>
              <a:rPr lang="en-US" altLang="zh-CN" dirty="0">
                <a:latin typeface="楷体" panose="02010609060101010101" pitchFamily="49" charset="-122"/>
                <a:ea typeface="楷体" panose="02010609060101010101" pitchFamily="49" charset="-122"/>
              </a:rPr>
            </a:br>
            <a:br>
              <a:rPr lang="zh-CN" altLang="en-US" dirty="0"/>
            </a:br>
            <a:endParaRPr lang="zh-CN" altLang="en-US" dirty="0"/>
          </a:p>
        </p:txBody>
      </p:sp>
      <p:sp>
        <p:nvSpPr>
          <p:cNvPr id="5" name="内容占位符 4"/>
          <p:cNvSpPr>
            <a:spLocks noGrp="1"/>
          </p:cNvSpPr>
          <p:nvPr>
            <p:ph idx="1"/>
          </p:nvPr>
        </p:nvSpPr>
        <p:spPr>
          <a:xfrm>
            <a:off x="585538" y="2724359"/>
            <a:ext cx="9930063" cy="2232652"/>
          </a:xfrm>
        </p:spPr>
        <p:txBody>
          <a:bodyPr>
            <a:normAutofit fontScale="85000" lnSpcReduction="20000"/>
          </a:bodyPr>
          <a:lstStyle/>
          <a:p>
            <a:pPr marL="0" indent="0">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设置游戏图标</a:t>
            </a:r>
            <a:endParaRPr lang="zh-CN" altLang="en-US" dirty="0">
              <a:latin typeface="楷体" panose="02010609060101010101" pitchFamily="49" charset="-122"/>
              <a:ea typeface="楷体" panose="02010609060101010101" pitchFamily="49" charset="-122"/>
            </a:endParaRPr>
          </a:p>
          <a:p>
            <a:pPr marL="0" indent="0">
              <a:buNone/>
            </a:pPr>
            <a:r>
              <a:rPr lang="en-US" altLang="zh-CN" dirty="0" err="1">
                <a:latin typeface="楷体" panose="02010609060101010101" pitchFamily="49" charset="-122"/>
                <a:ea typeface="楷体" panose="02010609060101010101" pitchFamily="49" charset="-122"/>
              </a:rPr>
              <a:t>gameicon</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pygame.image.load</a:t>
            </a:r>
            <a:r>
              <a:rPr lang="en-US" altLang="zh-CN" dirty="0">
                <a:latin typeface="楷体" panose="02010609060101010101" pitchFamily="49" charset="-122"/>
                <a:ea typeface="楷体" panose="02010609060101010101" pitchFamily="49" charset="-122"/>
              </a:rPr>
              <a:t>('image/BoxIcon.png')</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展示游戏图标</a:t>
            </a:r>
            <a:endParaRPr lang="zh-CN" altLang="en-US" dirty="0">
              <a:latin typeface="楷体" panose="02010609060101010101" pitchFamily="49" charset="-122"/>
              <a:ea typeface="楷体" panose="02010609060101010101" pitchFamily="49" charset="-122"/>
            </a:endParaRPr>
          </a:p>
          <a:p>
            <a:pPr marL="0" indent="0">
              <a:buNone/>
            </a:pPr>
            <a:r>
              <a:rPr lang="en-US" altLang="zh-CN" dirty="0" err="1">
                <a:latin typeface="楷体" panose="02010609060101010101" pitchFamily="49" charset="-122"/>
                <a:ea typeface="楷体" panose="02010609060101010101" pitchFamily="49" charset="-122"/>
              </a:rPr>
              <a:t>pygame.display.set_icon</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gameicon</a:t>
            </a:r>
            <a:r>
              <a:rPr lang="en-US"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0" indent="0">
              <a:buNone/>
            </a:pPr>
            <a:br>
              <a:rPr lang="en-US" altLang="zh-CN" dirty="0">
                <a:latin typeface="楷体" panose="02010609060101010101" pitchFamily="49" charset="-122"/>
                <a:ea typeface="楷体" panose="02010609060101010101" pitchFamily="49" charset="-122"/>
              </a:rPr>
            </a:br>
            <a:endParaRPr lang="zh-CN" altLang="en-US" dirty="0"/>
          </a:p>
          <a:p>
            <a:pPr marL="0" indent="0">
              <a:buNone/>
            </a:pPr>
            <a:endParaRPr lang="zh-CN" altLang="en-US" dirty="0"/>
          </a:p>
        </p:txBody>
      </p:sp>
      <p:sp>
        <p:nvSpPr>
          <p:cNvPr id="7" name="文本框 6"/>
          <p:cNvSpPr txBox="1"/>
          <p:nvPr/>
        </p:nvSpPr>
        <p:spPr>
          <a:xfrm>
            <a:off x="617622" y="1469093"/>
            <a:ext cx="7661107" cy="707886"/>
          </a:xfrm>
          <a:prstGeom prst="rect">
            <a:avLst/>
          </a:prstGeom>
          <a:noFill/>
        </p:spPr>
        <p:txBody>
          <a:bodyPr wrap="square">
            <a:spAutoFit/>
          </a:bodyPr>
          <a:lstStyle/>
          <a:p>
            <a:r>
              <a:rPr lang="zh-CN" altLang="en-US" sz="4000" dirty="0">
                <a:latin typeface="楷体" panose="02010609060101010101" pitchFamily="49" charset="-122"/>
                <a:ea typeface="楷体" panose="02010609060101010101" pitchFamily="49" charset="-122"/>
              </a:rPr>
              <a:t>游戏图标</a:t>
            </a:r>
            <a:endParaRPr lang="zh-CN" altLang="en-US" sz="4000" dirty="0"/>
          </a:p>
        </p:txBody>
      </p:sp>
    </p:spTree>
  </p:cSld>
  <p:clrMapOvr>
    <a:masterClrMapping/>
  </p:clrMapOvr>
</p:sld>
</file>

<file path=ppt/tags/tag1.xml><?xml version="1.0" encoding="utf-8"?>
<p:tagLst xmlns:p="http://schemas.openxmlformats.org/presentationml/2006/main">
  <p:tag name="commondata" val="eyJoZGlkIjoiMzRlNGUyNzI2YTVlYmQ0MWZjMWM2YTU2MmEzNGFjZ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5436</Words>
  <Application>WPS 演示</Application>
  <PresentationFormat>宽屏</PresentationFormat>
  <Paragraphs>249</Paragraphs>
  <Slides>25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Calibri Light</vt:lpstr>
      <vt:lpstr>JetBrains Mono</vt:lpstr>
      <vt:lpstr>Segoe Print</vt:lpstr>
      <vt:lpstr>楷体</vt:lpstr>
      <vt:lpstr>等线 Light</vt:lpstr>
      <vt:lpstr>等线</vt:lpstr>
      <vt:lpstr>微软雅黑</vt:lpstr>
      <vt:lpstr>Arial Unicode MS</vt:lpstr>
      <vt:lpstr>Calibri</vt:lpstr>
      <vt:lpstr>-apple-system</vt:lpstr>
      <vt:lpstr>Arial Unicode MS</vt:lpstr>
      <vt:lpstr>ui-monospace</vt:lpstr>
      <vt:lpstr>Office 主题​​</vt:lpstr>
      <vt:lpstr>推箱子--python </vt:lpstr>
      <vt:lpstr>Pygame 库使用</vt:lpstr>
      <vt:lpstr>PowerPoint 演示文稿</vt:lpstr>
      <vt:lpstr>main.py #游戏主框架及交互模块</vt:lpstr>
      <vt:lpstr>main.py #游戏主框架及交互模块 </vt:lpstr>
      <vt:lpstr>main.py #游戏主框架及交互模块 </vt:lpstr>
      <vt:lpstr>main.py #游戏主框架及交互模块 </vt:lpstr>
      <vt:lpstr>main.py #游戏主框架及交互模块 </vt:lpstr>
      <vt:lpstr>game_init.py #游戏初始化及资源导入  </vt:lpstr>
      <vt:lpstr>设置音乐</vt:lpstr>
      <vt:lpstr>界面设计元素</vt:lpstr>
      <vt:lpstr>按钮实例与布局 </vt:lpstr>
      <vt:lpstr>界面资源管理</vt:lpstr>
      <vt:lpstr>错误处理及标题设置</vt:lpstr>
      <vt:lpstr>button.py #游戏页面按钮类设计 </vt:lpstr>
      <vt:lpstr>button.py #游戏页面按钮类设计 </vt:lpstr>
      <vt:lpstr>button.py #游戏页面按钮类设计 </vt:lpstr>
      <vt:lpstr>button.py #游戏页面按钮类设计 </vt:lpstr>
      <vt:lpstr>display.py #游戏显示界面 </vt:lpstr>
      <vt:lpstr>display.py #游戏显示界面 </vt:lpstr>
      <vt:lpstr>sokoban.py #游戏关卡类设计 </vt:lpstr>
      <vt:lpstr>display.py #游戏显示界面</vt:lpstr>
      <vt:lpstr> sokoban.py #游戏关卡类设计</vt:lpstr>
      <vt:lpstr> sokoban.py #游戏关卡类设计</vt:lpstr>
      <vt:lpstr>sokoban.py #游戏关卡类设计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弱智推箱子--python </dc:title>
  <dc:creator>刘 文俊</dc:creator>
  <cp:lastModifiedBy>尼古拉斯伽利略斯坦李斯基</cp:lastModifiedBy>
  <cp:revision>13</cp:revision>
  <dcterms:created xsi:type="dcterms:W3CDTF">2024-05-26T09:41:00Z</dcterms:created>
  <dcterms:modified xsi:type="dcterms:W3CDTF">2024-06-02T06:27:26Z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0DB00DE2EFBA43CD90525D5E6A011CFB_13</vt:lpwstr>
  </property>
  <property fmtid="{D5CDD505-2E9C-101B-9397-08002B2CF9AE}" pid="3" name="KSOProductBuildVer">
    <vt:lpwstr>2052-12.1.0.16729</vt:lpwstr>
  </property>
</Properties>
</file>