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31875" y="70485"/>
            <a:ext cx="125349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843780" y="70485"/>
            <a:ext cx="1254125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下家</a:t>
            </a:r>
            <a:r>
              <a:rPr lang="zh-CN" altLang="en-US"/>
              <a:t>收款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21620" y="69215"/>
            <a:ext cx="1254125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上家商品</a:t>
            </a:r>
            <a:endParaRPr lang="zh-CN" altLang="en-US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29090" y="69215"/>
            <a:ext cx="1125855" cy="40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上家付款</a:t>
            </a:r>
            <a:endParaRPr lang="zh-CN" altLang="en-US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0920" y="1109345"/>
            <a:ext cx="1274445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下订单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5245" y="1017270"/>
            <a:ext cx="739140" cy="6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买家客户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610" y="2228850"/>
            <a:ext cx="739140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交易员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755" y="6046470"/>
            <a:ext cx="734695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卖家客户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755" y="3811905"/>
            <a:ext cx="733425" cy="60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交易内勤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1755" y="4918075"/>
            <a:ext cx="733425" cy="6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交易外勤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070225" y="2378075"/>
            <a:ext cx="1254125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销售合同</a:t>
            </a:r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093085" y="69215"/>
            <a:ext cx="1242695" cy="40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下家商品</a:t>
            </a:r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87370" y="3947160"/>
            <a:ext cx="1254125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提货处理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48385" y="6215380"/>
            <a:ext cx="1254125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提货申请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697605" y="2818130"/>
            <a:ext cx="635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031240" y="2377440"/>
            <a:ext cx="1254125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电话确认</a:t>
            </a:r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2290445" y="2606675"/>
            <a:ext cx="72390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843145" y="597535"/>
            <a:ext cx="1254125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定金</a:t>
            </a:r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4645660" y="648335"/>
            <a:ext cx="17272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082290" y="913765"/>
            <a:ext cx="1254125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提货申请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227820" y="5680710"/>
            <a:ext cx="1127125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预付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534015" y="2405380"/>
            <a:ext cx="1130935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采购合同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4843145" y="1102995"/>
            <a:ext cx="1254125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尾款</a:t>
            </a:r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4638675" y="647700"/>
            <a:ext cx="4445" cy="182435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4335780" y="2472055"/>
            <a:ext cx="304165" cy="63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2457450" y="1099820"/>
            <a:ext cx="537845" cy="317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2456180" y="1099820"/>
            <a:ext cx="1905" cy="137350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52" idx="3"/>
          </p:cNvCxnSpPr>
          <p:nvPr/>
        </p:nvCxnSpPr>
        <p:spPr>
          <a:xfrm>
            <a:off x="2457450" y="2743835"/>
            <a:ext cx="6985" cy="138938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2463165" y="4133215"/>
            <a:ext cx="581025" cy="63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任意多边形 51"/>
          <p:cNvSpPr/>
          <p:nvPr/>
        </p:nvSpPr>
        <p:spPr>
          <a:xfrm>
            <a:off x="2339340" y="2473325"/>
            <a:ext cx="12319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3697605" y="1354455"/>
            <a:ext cx="635" cy="2971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794635" y="5246370"/>
            <a:ext cx="2002790" cy="6985"/>
          </a:xfrm>
          <a:prstGeom prst="straightConnector1">
            <a:avLst/>
          </a:prstGeom>
          <a:ln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2673350" y="1784985"/>
            <a:ext cx="289560" cy="3175"/>
          </a:xfrm>
          <a:prstGeom prst="straightConnector1">
            <a:avLst/>
          </a:prstGeom>
          <a:ln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042410" y="2794000"/>
            <a:ext cx="6902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ym typeface="+mn-ea"/>
              </a:rPr>
              <a:t>锁定合同数量</a:t>
            </a:r>
            <a:endParaRPr lang="zh-CN" altLang="en-US" sz="10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375150" y="772795"/>
            <a:ext cx="2362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ym typeface="+mn-ea"/>
              </a:rPr>
              <a:t>发出定金账单</a:t>
            </a:r>
            <a:endParaRPr lang="zh-CN" altLang="en-US" sz="1000">
              <a:sym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57365" y="69850"/>
            <a:ext cx="1941830" cy="40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校核</a:t>
            </a:r>
            <a:endParaRPr lang="zh-CN" altLang="en-US">
              <a:sym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857365" y="605155"/>
            <a:ext cx="909320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系统账</a:t>
            </a:r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887845" y="2510790"/>
            <a:ext cx="898525" cy="293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可提</a:t>
            </a:r>
            <a:r>
              <a:rPr lang="zh-CN" altLang="en-US"/>
              <a:t>货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8229600" y="1712595"/>
            <a:ext cx="581660" cy="15570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下家</a:t>
            </a:r>
            <a:r>
              <a:rPr lang="zh-CN" altLang="en-US" sz="800"/>
              <a:t>数据校核</a:t>
            </a:r>
            <a:endParaRPr lang="zh-CN" altLang="en-US" sz="800"/>
          </a:p>
          <a:p>
            <a:pPr algn="ctr"/>
            <a:r>
              <a:rPr lang="en-US" altLang="zh-CN" sz="800">
                <a:sym typeface="+mn-ea"/>
              </a:rPr>
              <a:t>1</a:t>
            </a:r>
            <a:r>
              <a:rPr lang="zh-CN" altLang="en-US" sz="800">
                <a:sym typeface="+mn-ea"/>
              </a:rPr>
              <a:t>）</a:t>
            </a:r>
            <a:r>
              <a:rPr lang="zh-CN" altLang="en-US" sz="800">
                <a:sym typeface="+mn-ea"/>
              </a:rPr>
              <a:t>可提货</a:t>
            </a:r>
            <a:r>
              <a:rPr lang="en-US" altLang="zh-CN" sz="800">
                <a:sym typeface="+mn-ea"/>
              </a:rPr>
              <a:t>-</a:t>
            </a:r>
            <a:r>
              <a:rPr lang="zh-CN" altLang="en-US" sz="800"/>
              <a:t>可开货大</a:t>
            </a:r>
            <a:r>
              <a:rPr lang="zh-CN" altLang="en-US" sz="800"/>
              <a:t>等于</a:t>
            </a:r>
            <a:r>
              <a:rPr lang="en-US" altLang="zh-CN" sz="800"/>
              <a:t>35</a:t>
            </a:r>
            <a:r>
              <a:rPr lang="zh-CN" altLang="en-US" sz="800"/>
              <a:t>吨。</a:t>
            </a:r>
            <a:endParaRPr lang="zh-CN" altLang="en-US" sz="800"/>
          </a:p>
          <a:p>
            <a:pPr algn="ctr"/>
            <a:r>
              <a:rPr lang="en-US" altLang="zh-CN" sz="800"/>
              <a:t>2</a:t>
            </a:r>
            <a:r>
              <a:rPr lang="zh-CN" altLang="en-US" sz="800"/>
              <a:t>）累计开单量小于等于累计货量</a:t>
            </a:r>
            <a:endParaRPr lang="zh-CN" altLang="en-US" sz="800"/>
          </a:p>
        </p:txBody>
      </p:sp>
      <p:sp>
        <p:nvSpPr>
          <p:cNvPr id="68" name="矩形 67"/>
          <p:cNvSpPr/>
          <p:nvPr/>
        </p:nvSpPr>
        <p:spPr>
          <a:xfrm>
            <a:off x="9229725" y="6215380"/>
            <a:ext cx="1125220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定金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349750" y="3441700"/>
            <a:ext cx="5915025" cy="571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9785350" y="6786880"/>
            <a:ext cx="2237105" cy="101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2020550" y="2620645"/>
            <a:ext cx="18415" cy="416623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070225" y="1651635"/>
            <a:ext cx="1254125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可提销合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673350" y="1784350"/>
            <a:ext cx="5715" cy="692785"/>
          </a:xfrm>
          <a:prstGeom prst="straightConnector1">
            <a:avLst/>
          </a:prstGeom>
          <a:ln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>
            <a:off x="4469765" y="2337435"/>
            <a:ext cx="12319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342130" y="1858645"/>
            <a:ext cx="237490" cy="635"/>
          </a:xfrm>
          <a:prstGeom prst="straightConnector1">
            <a:avLst/>
          </a:prstGeom>
          <a:ln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577080" y="1863090"/>
            <a:ext cx="4445" cy="471170"/>
          </a:xfrm>
          <a:prstGeom prst="straightConnector1">
            <a:avLst/>
          </a:prstGeom>
          <a:ln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342130" y="3943350"/>
            <a:ext cx="229235" cy="3810"/>
          </a:xfrm>
          <a:prstGeom prst="straightConnector1">
            <a:avLst/>
          </a:prstGeom>
          <a:ln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4571365" y="3615055"/>
            <a:ext cx="2540" cy="332105"/>
          </a:xfrm>
          <a:prstGeom prst="straightConnector1">
            <a:avLst/>
          </a:prstGeom>
          <a:ln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070225" y="3178810"/>
            <a:ext cx="1254125" cy="4267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头寸计算</a:t>
            </a:r>
            <a:endParaRPr lang="zh-CN" altLang="en-US"/>
          </a:p>
        </p:txBody>
      </p:sp>
      <p:cxnSp>
        <p:nvCxnSpPr>
          <p:cNvPr id="71" name="直接箭头连接符 70"/>
          <p:cNvCxnSpPr/>
          <p:nvPr/>
        </p:nvCxnSpPr>
        <p:spPr>
          <a:xfrm flipH="1">
            <a:off x="3693795" y="3610610"/>
            <a:ext cx="1905" cy="33655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4300220" y="4373880"/>
            <a:ext cx="647700" cy="190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4946650" y="1541780"/>
            <a:ext cx="8255" cy="177927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855210" y="5008245"/>
            <a:ext cx="1254125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定金核销</a:t>
            </a:r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855210" y="5641975"/>
            <a:ext cx="1254125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尾款核销</a:t>
            </a:r>
            <a:endParaRPr lang="en-US" altLang="zh-CN"/>
          </a:p>
        </p:txBody>
      </p:sp>
      <p:sp>
        <p:nvSpPr>
          <p:cNvPr id="78" name="任意多边形 77"/>
          <p:cNvSpPr/>
          <p:nvPr/>
        </p:nvSpPr>
        <p:spPr>
          <a:xfrm>
            <a:off x="2561590" y="2480945"/>
            <a:ext cx="12319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/>
          <p:nvPr/>
        </p:nvCxnSpPr>
        <p:spPr>
          <a:xfrm>
            <a:off x="2673350" y="2756535"/>
            <a:ext cx="1905" cy="1214120"/>
          </a:xfrm>
          <a:prstGeom prst="straightConnector1">
            <a:avLst/>
          </a:prstGeom>
          <a:ln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任意多边形 79"/>
          <p:cNvSpPr/>
          <p:nvPr/>
        </p:nvSpPr>
        <p:spPr>
          <a:xfrm>
            <a:off x="2579370" y="3996055"/>
            <a:ext cx="12319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2689860" y="4277995"/>
            <a:ext cx="2540" cy="1556385"/>
          </a:xfrm>
          <a:prstGeom prst="straightConnector1">
            <a:avLst/>
          </a:prstGeom>
          <a:ln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H="1" flipV="1">
            <a:off x="4705350" y="996315"/>
            <a:ext cx="7620" cy="230568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 flipV="1">
            <a:off x="6109335" y="5725160"/>
            <a:ext cx="180340" cy="635"/>
          </a:xfrm>
          <a:prstGeom prst="straightConnector1">
            <a:avLst/>
          </a:prstGeom>
          <a:ln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任意多边形 85"/>
          <p:cNvSpPr/>
          <p:nvPr/>
        </p:nvSpPr>
        <p:spPr>
          <a:xfrm rot="300000" flipH="1">
            <a:off x="4695825" y="3326765"/>
            <a:ext cx="14732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 rot="300000" flipH="1">
            <a:off x="4947285" y="3359785"/>
            <a:ext cx="131445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>
            <a:endCxn id="88" idx="2"/>
          </p:cNvCxnSpPr>
          <p:nvPr/>
        </p:nvCxnSpPr>
        <p:spPr>
          <a:xfrm flipV="1">
            <a:off x="4948555" y="3625215"/>
            <a:ext cx="1905" cy="74803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 flipV="1">
            <a:off x="6278880" y="2165350"/>
            <a:ext cx="635" cy="7207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任意多边形 92"/>
          <p:cNvSpPr/>
          <p:nvPr/>
        </p:nvSpPr>
        <p:spPr>
          <a:xfrm rot="300000">
            <a:off x="6144260" y="3338195"/>
            <a:ext cx="12319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/>
          <p:nvPr/>
        </p:nvCxnSpPr>
        <p:spPr>
          <a:xfrm flipH="1" flipV="1">
            <a:off x="6288405" y="3638550"/>
            <a:ext cx="6985" cy="90551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6953250" y="3218815"/>
            <a:ext cx="7518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>
                <a:sym typeface="+mn-ea"/>
              </a:rPr>
              <a:t>商品采购</a:t>
            </a:r>
            <a:endParaRPr lang="zh-CN" altLang="en-US" sz="1000">
              <a:sym typeface="+mn-ea"/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 flipV="1">
            <a:off x="4705350" y="997585"/>
            <a:ext cx="111125" cy="127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4700905" y="5126355"/>
            <a:ext cx="14605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4704715" y="4494530"/>
            <a:ext cx="1905" cy="62611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任意多边形 101"/>
          <p:cNvSpPr/>
          <p:nvPr/>
        </p:nvSpPr>
        <p:spPr>
          <a:xfrm rot="300000" flipH="1">
            <a:off x="4683760" y="4231640"/>
            <a:ext cx="14732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3" name="直接箭头连接符 102"/>
          <p:cNvCxnSpPr/>
          <p:nvPr/>
        </p:nvCxnSpPr>
        <p:spPr>
          <a:xfrm flipH="1" flipV="1">
            <a:off x="4709160" y="3624580"/>
            <a:ext cx="635" cy="60134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136900" y="5008245"/>
            <a:ext cx="11684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>
                <a:sym typeface="+mn-ea"/>
              </a:rPr>
              <a:t>增加销售合同量</a:t>
            </a:r>
            <a:endParaRPr lang="zh-CN" altLang="en-US" sz="1000">
              <a:sym typeface="+mn-ea"/>
            </a:endParaRPr>
          </a:p>
        </p:txBody>
      </p:sp>
      <p:cxnSp>
        <p:nvCxnSpPr>
          <p:cNvPr id="105" name="直接箭头连接符 104"/>
          <p:cNvCxnSpPr/>
          <p:nvPr/>
        </p:nvCxnSpPr>
        <p:spPr>
          <a:xfrm flipV="1">
            <a:off x="2765425" y="2032000"/>
            <a:ext cx="208915" cy="635"/>
          </a:xfrm>
          <a:prstGeom prst="straightConnector1">
            <a:avLst/>
          </a:prstGeom>
          <a:ln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2765425" y="2032635"/>
            <a:ext cx="0" cy="444500"/>
          </a:xfrm>
          <a:prstGeom prst="straightConnector1">
            <a:avLst/>
          </a:prstGeom>
          <a:ln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任意多边形 106"/>
          <p:cNvSpPr/>
          <p:nvPr/>
        </p:nvSpPr>
        <p:spPr>
          <a:xfrm>
            <a:off x="2656840" y="2480945"/>
            <a:ext cx="12319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2768600" y="2762885"/>
            <a:ext cx="10160" cy="1221105"/>
          </a:xfrm>
          <a:prstGeom prst="straightConnector1">
            <a:avLst/>
          </a:prstGeom>
          <a:ln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任意多边形 108"/>
          <p:cNvSpPr/>
          <p:nvPr/>
        </p:nvSpPr>
        <p:spPr>
          <a:xfrm>
            <a:off x="2685415" y="3996055"/>
            <a:ext cx="12319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0" name="直接箭头连接符 109"/>
          <p:cNvCxnSpPr/>
          <p:nvPr/>
        </p:nvCxnSpPr>
        <p:spPr>
          <a:xfrm>
            <a:off x="2789555" y="4277995"/>
            <a:ext cx="6985" cy="968375"/>
          </a:xfrm>
          <a:prstGeom prst="straightConnector1">
            <a:avLst/>
          </a:prstGeom>
          <a:ln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2689225" y="5833110"/>
            <a:ext cx="2145030" cy="13335"/>
          </a:xfrm>
          <a:prstGeom prst="straightConnector1">
            <a:avLst/>
          </a:prstGeom>
          <a:ln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3155950" y="5602605"/>
            <a:ext cx="11684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>
                <a:sym typeface="+mn-ea"/>
              </a:rPr>
              <a:t>核销锁定合同量</a:t>
            </a:r>
            <a:endParaRPr lang="zh-CN" altLang="en-US" sz="1000">
              <a:sym typeface="+mn-ea"/>
            </a:endParaRPr>
          </a:p>
        </p:txBody>
      </p:sp>
      <p:sp>
        <p:nvSpPr>
          <p:cNvPr id="119" name="任意多边形 118"/>
          <p:cNvSpPr/>
          <p:nvPr/>
        </p:nvSpPr>
        <p:spPr>
          <a:xfrm rot="300000">
            <a:off x="4438650" y="3340100"/>
            <a:ext cx="12319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1" name="直接箭头连接符 120"/>
          <p:cNvCxnSpPr/>
          <p:nvPr/>
        </p:nvCxnSpPr>
        <p:spPr>
          <a:xfrm flipH="1">
            <a:off x="4582160" y="2615565"/>
            <a:ext cx="1270" cy="714375"/>
          </a:xfrm>
          <a:prstGeom prst="straightConnector1">
            <a:avLst/>
          </a:prstGeom>
          <a:ln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6879590" y="2886710"/>
            <a:ext cx="898525" cy="33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累计</a:t>
            </a:r>
            <a:r>
              <a:rPr lang="zh-CN" altLang="en-US"/>
              <a:t>货</a:t>
            </a:r>
            <a:endParaRPr lang="en-US" altLang="zh-CN"/>
          </a:p>
        </p:txBody>
      </p:sp>
      <p:cxnSp>
        <p:nvCxnSpPr>
          <p:cNvPr id="124" name="直接箭头连接符 123"/>
          <p:cNvCxnSpPr/>
          <p:nvPr/>
        </p:nvCxnSpPr>
        <p:spPr>
          <a:xfrm>
            <a:off x="5952490" y="3022600"/>
            <a:ext cx="88582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任意多边形 125"/>
          <p:cNvSpPr/>
          <p:nvPr/>
        </p:nvSpPr>
        <p:spPr>
          <a:xfrm rot="300000">
            <a:off x="5831840" y="3335020"/>
            <a:ext cx="12319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7" name="直接箭头连接符 126"/>
          <p:cNvCxnSpPr/>
          <p:nvPr/>
        </p:nvCxnSpPr>
        <p:spPr>
          <a:xfrm flipV="1">
            <a:off x="5948680" y="3018790"/>
            <a:ext cx="1270" cy="3130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V="1">
            <a:off x="5932170" y="3656965"/>
            <a:ext cx="13335" cy="87757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任意多边形 130"/>
          <p:cNvSpPr/>
          <p:nvPr/>
        </p:nvSpPr>
        <p:spPr>
          <a:xfrm rot="300000">
            <a:off x="6164580" y="2881630"/>
            <a:ext cx="12319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3" name="直接箭头连接符 132"/>
          <p:cNvCxnSpPr/>
          <p:nvPr/>
        </p:nvCxnSpPr>
        <p:spPr>
          <a:xfrm flipH="1">
            <a:off x="6119495" y="5991860"/>
            <a:ext cx="424180" cy="0"/>
          </a:xfrm>
          <a:prstGeom prst="straightConnector1">
            <a:avLst/>
          </a:prstGeom>
          <a:ln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任意多边形 134"/>
          <p:cNvSpPr/>
          <p:nvPr/>
        </p:nvSpPr>
        <p:spPr>
          <a:xfrm rot="300000">
            <a:off x="7767955" y="3338830"/>
            <a:ext cx="12319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6" name="直接箭头连接符 135"/>
          <p:cNvCxnSpPr/>
          <p:nvPr/>
        </p:nvCxnSpPr>
        <p:spPr>
          <a:xfrm flipV="1">
            <a:off x="6543675" y="3647440"/>
            <a:ext cx="0" cy="84010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任意多边形 137"/>
          <p:cNvSpPr/>
          <p:nvPr/>
        </p:nvSpPr>
        <p:spPr>
          <a:xfrm rot="300000">
            <a:off x="6417945" y="2816860"/>
            <a:ext cx="12319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9" name="直接箭头连接符 138"/>
          <p:cNvCxnSpPr/>
          <p:nvPr/>
        </p:nvCxnSpPr>
        <p:spPr>
          <a:xfrm flipV="1">
            <a:off x="6536055" y="3149600"/>
            <a:ext cx="1905" cy="18034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38" idx="0"/>
          </p:cNvCxnSpPr>
          <p:nvPr/>
        </p:nvCxnSpPr>
        <p:spPr>
          <a:xfrm flipV="1">
            <a:off x="6539865" y="2388870"/>
            <a:ext cx="6350" cy="43243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V="1">
            <a:off x="6543675" y="2388870"/>
            <a:ext cx="28448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6193155" y="605790"/>
            <a:ext cx="530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910830" y="605790"/>
            <a:ext cx="888365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银行</a:t>
            </a:r>
            <a:r>
              <a:rPr lang="zh-CN" altLang="en-US"/>
              <a:t>账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423785" y="1040130"/>
            <a:ext cx="1905" cy="3175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423785" y="1356360"/>
            <a:ext cx="831850" cy="698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255635" y="1083310"/>
            <a:ext cx="3175" cy="2768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6141085" y="1158875"/>
            <a:ext cx="862965" cy="381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7002145" y="1040130"/>
            <a:ext cx="1905" cy="12255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7475220" y="1118235"/>
            <a:ext cx="7429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ym typeface="+mn-ea"/>
              </a:rPr>
              <a:t>系统归集</a:t>
            </a:r>
            <a:endParaRPr lang="zh-CN" altLang="en-US" sz="1000"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193155" y="352425"/>
            <a:ext cx="5111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>
                <a:sym typeface="+mn-ea"/>
              </a:rPr>
              <a:t>收款</a:t>
            </a:r>
            <a:endParaRPr lang="zh-CN" altLang="en-US" sz="1000">
              <a:sym typeface="+mn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230620" y="605790"/>
            <a:ext cx="463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>
                <a:sym typeface="+mn-ea"/>
              </a:rPr>
              <a:t>核销</a:t>
            </a:r>
            <a:endParaRPr lang="zh-CN" altLang="en-US" sz="1000">
              <a:sym typeface="+mn-ea"/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 flipH="1">
            <a:off x="6134735" y="1382395"/>
            <a:ext cx="1086485" cy="1905"/>
          </a:xfrm>
          <a:prstGeom prst="straightConnector1">
            <a:avLst/>
          </a:prstGeom>
          <a:ln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6297295" y="1193800"/>
            <a:ext cx="61150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>
                <a:sym typeface="+mn-ea"/>
              </a:rPr>
              <a:t>核销</a:t>
            </a:r>
            <a:endParaRPr lang="zh-CN" altLang="en-US" sz="1000">
              <a:sym typeface="+mn-ea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6212840" y="913765"/>
            <a:ext cx="5111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>
                <a:sym typeface="+mn-ea"/>
              </a:rPr>
              <a:t>收款</a:t>
            </a:r>
            <a:endParaRPr lang="zh-CN" altLang="en-US" sz="1000">
              <a:sym typeface="+mn-ea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72080" y="5869940"/>
            <a:ext cx="20770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>
                <a:sym typeface="+mn-ea"/>
              </a:rPr>
              <a:t>仅放一车货款，未回时，无法再次提货</a:t>
            </a:r>
            <a:endParaRPr lang="zh-CN" altLang="en-US" sz="1000">
              <a:sym typeface="+mn-ea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887210" y="2163445"/>
            <a:ext cx="898525" cy="30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可开</a:t>
            </a:r>
            <a:r>
              <a:rPr lang="zh-CN" altLang="en-US"/>
              <a:t>货</a:t>
            </a:r>
            <a:endParaRPr lang="en-US" altLang="zh-CN"/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6694170" y="2687955"/>
            <a:ext cx="16192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6694170" y="2687955"/>
            <a:ext cx="3175" cy="23304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6694170" y="2919095"/>
            <a:ext cx="14605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H="1">
            <a:off x="6193155" y="85344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7221220" y="1076325"/>
            <a:ext cx="0" cy="30607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5072380" y="1788160"/>
            <a:ext cx="977265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下家磅单</a:t>
            </a:r>
            <a:endParaRPr lang="zh-CN" altLang="en-US" sz="1400"/>
          </a:p>
        </p:txBody>
      </p:sp>
      <p:cxnSp>
        <p:nvCxnSpPr>
          <p:cNvPr id="150" name="直接箭头连接符 149"/>
          <p:cNvCxnSpPr/>
          <p:nvPr/>
        </p:nvCxnSpPr>
        <p:spPr>
          <a:xfrm flipH="1">
            <a:off x="6079490" y="1828165"/>
            <a:ext cx="802005" cy="0"/>
          </a:xfrm>
          <a:prstGeom prst="straightConnector1">
            <a:avLst/>
          </a:prstGeom>
          <a:ln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H="1" flipV="1">
            <a:off x="5530215" y="1551940"/>
            <a:ext cx="6350" cy="18415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6040120" y="2163445"/>
            <a:ext cx="240030" cy="381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6858000" y="1456690"/>
            <a:ext cx="1941195" cy="194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钱货校核</a:t>
            </a:r>
            <a:r>
              <a:rPr lang="zh-CN" altLang="en-US" sz="800"/>
              <a:t>：总账</a:t>
            </a:r>
            <a:r>
              <a:rPr lang="en-US" altLang="zh-CN" sz="800"/>
              <a:t>/</a:t>
            </a:r>
            <a:r>
              <a:rPr lang="zh-CN" altLang="en-US" sz="800"/>
              <a:t>货；分户账</a:t>
            </a:r>
            <a:r>
              <a:rPr lang="en-US" altLang="zh-CN" sz="800"/>
              <a:t>/</a:t>
            </a:r>
            <a:r>
              <a:rPr lang="zh-CN" altLang="en-US" sz="800"/>
              <a:t>货</a:t>
            </a:r>
            <a:endParaRPr lang="zh-CN" altLang="en-US" sz="800"/>
          </a:p>
        </p:txBody>
      </p:sp>
      <p:cxnSp>
        <p:nvCxnSpPr>
          <p:cNvPr id="156" name="直接箭头连接符 155"/>
          <p:cNvCxnSpPr/>
          <p:nvPr/>
        </p:nvCxnSpPr>
        <p:spPr>
          <a:xfrm flipV="1">
            <a:off x="7908290" y="2397760"/>
            <a:ext cx="9525" cy="94234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8755380" y="3463925"/>
            <a:ext cx="103060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>
                <a:sym typeface="+mn-ea"/>
              </a:rPr>
              <a:t>提货量归集</a:t>
            </a:r>
            <a:endParaRPr lang="zh-CN" altLang="en-US" sz="1000">
              <a:sym typeface="+mn-ea"/>
            </a:endParaRPr>
          </a:p>
        </p:txBody>
      </p:sp>
      <p:cxnSp>
        <p:nvCxnSpPr>
          <p:cNvPr id="164" name="直接箭头连接符 163"/>
          <p:cNvCxnSpPr/>
          <p:nvPr/>
        </p:nvCxnSpPr>
        <p:spPr>
          <a:xfrm flipH="1" flipV="1">
            <a:off x="7907020" y="3638550"/>
            <a:ext cx="1270" cy="6477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任意多边形 164"/>
          <p:cNvSpPr/>
          <p:nvPr/>
        </p:nvSpPr>
        <p:spPr>
          <a:xfrm rot="300000">
            <a:off x="6409055" y="3339465"/>
            <a:ext cx="12319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6" name="直接箭头连接符 165"/>
          <p:cNvCxnSpPr/>
          <p:nvPr/>
        </p:nvCxnSpPr>
        <p:spPr>
          <a:xfrm flipV="1">
            <a:off x="6279515" y="3185160"/>
            <a:ext cx="635" cy="16129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10534015" y="3103245"/>
            <a:ext cx="114173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可提采合</a:t>
            </a:r>
            <a:endParaRPr lang="zh-CN" altLang="en-US"/>
          </a:p>
        </p:txBody>
      </p:sp>
      <p:cxnSp>
        <p:nvCxnSpPr>
          <p:cNvPr id="168" name="直接箭头连接符 167"/>
          <p:cNvCxnSpPr/>
          <p:nvPr/>
        </p:nvCxnSpPr>
        <p:spPr>
          <a:xfrm>
            <a:off x="10261600" y="2626360"/>
            <a:ext cx="266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>
            <a:off x="10251440" y="2620010"/>
            <a:ext cx="10160" cy="82169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V="1">
            <a:off x="11664950" y="2622550"/>
            <a:ext cx="377825" cy="3810"/>
          </a:xfrm>
          <a:prstGeom prst="straightConnector1">
            <a:avLst/>
          </a:prstGeom>
          <a:ln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7957185" y="4205605"/>
            <a:ext cx="898525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可提</a:t>
            </a:r>
            <a:r>
              <a:rPr lang="zh-CN" altLang="en-US"/>
              <a:t>货</a:t>
            </a:r>
            <a:endParaRPr lang="en-US" altLang="zh-CN"/>
          </a:p>
        </p:txBody>
      </p:sp>
      <p:sp>
        <p:nvSpPr>
          <p:cNvPr id="172" name="矩形 171"/>
          <p:cNvSpPr/>
          <p:nvPr/>
        </p:nvSpPr>
        <p:spPr>
          <a:xfrm>
            <a:off x="7957185" y="5148580"/>
            <a:ext cx="898525" cy="385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已提</a:t>
            </a:r>
            <a:r>
              <a:rPr lang="zh-CN" altLang="en-US"/>
              <a:t>货</a:t>
            </a:r>
            <a:endParaRPr lang="en-US" altLang="zh-CN"/>
          </a:p>
        </p:txBody>
      </p:sp>
      <p:sp>
        <p:nvSpPr>
          <p:cNvPr id="173" name="矩形 172"/>
          <p:cNvSpPr/>
          <p:nvPr/>
        </p:nvSpPr>
        <p:spPr>
          <a:xfrm>
            <a:off x="7957185" y="3771265"/>
            <a:ext cx="898525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累计</a:t>
            </a:r>
            <a:r>
              <a:rPr lang="zh-CN" altLang="en-US"/>
              <a:t>货</a:t>
            </a:r>
            <a:endParaRPr lang="en-US" altLang="zh-CN"/>
          </a:p>
        </p:txBody>
      </p:sp>
      <p:cxnSp>
        <p:nvCxnSpPr>
          <p:cNvPr id="174" name="直接箭头连接符 173"/>
          <p:cNvCxnSpPr/>
          <p:nvPr/>
        </p:nvCxnSpPr>
        <p:spPr>
          <a:xfrm flipV="1">
            <a:off x="7795260" y="4327525"/>
            <a:ext cx="13589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V="1">
            <a:off x="7795895" y="3992245"/>
            <a:ext cx="0" cy="33464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/>
          <p:nvPr/>
        </p:nvCxnSpPr>
        <p:spPr>
          <a:xfrm flipV="1">
            <a:off x="7795260" y="3995420"/>
            <a:ext cx="133350" cy="63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>
            <a:off x="1663700" y="1605915"/>
            <a:ext cx="0" cy="645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/>
          <p:cNvSpPr txBox="1"/>
          <p:nvPr/>
        </p:nvSpPr>
        <p:spPr>
          <a:xfrm>
            <a:off x="10575925" y="6526530"/>
            <a:ext cx="94488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000">
                <a:sym typeface="+mn-ea"/>
              </a:rPr>
              <a:t>发起支付申请</a:t>
            </a:r>
            <a:endParaRPr lang="zh-CN" altLang="en-US" sz="1000">
              <a:sym typeface="+mn-ea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7907020" y="6222365"/>
            <a:ext cx="909320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系统账</a:t>
            </a:r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6892290" y="6200775"/>
            <a:ext cx="888365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银行账</a:t>
            </a:r>
            <a:endParaRPr lang="zh-CN" altLang="en-US"/>
          </a:p>
        </p:txBody>
      </p:sp>
      <p:cxnSp>
        <p:nvCxnSpPr>
          <p:cNvPr id="192" name="直接箭头连接符 191"/>
          <p:cNvCxnSpPr/>
          <p:nvPr/>
        </p:nvCxnSpPr>
        <p:spPr>
          <a:xfrm>
            <a:off x="7336790" y="6642100"/>
            <a:ext cx="0" cy="17208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V="1">
            <a:off x="7336790" y="6812280"/>
            <a:ext cx="1019175" cy="190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H="1">
            <a:off x="8353425" y="6635750"/>
            <a:ext cx="1270" cy="17589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/>
          <p:cNvSpPr txBox="1"/>
          <p:nvPr/>
        </p:nvSpPr>
        <p:spPr>
          <a:xfrm>
            <a:off x="7487285" y="6605270"/>
            <a:ext cx="7429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>
                <a:sym typeface="+mn-ea"/>
              </a:rPr>
              <a:t>系统归集</a:t>
            </a:r>
            <a:endParaRPr lang="zh-CN" altLang="en-US" sz="1000">
              <a:sym typeface="+mn-ea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27820" y="5043805"/>
            <a:ext cx="112712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上家</a:t>
            </a:r>
            <a:r>
              <a:rPr lang="zh-CN" altLang="en-US"/>
              <a:t>磅单</a:t>
            </a:r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9229725" y="3811905"/>
            <a:ext cx="112522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定金核销</a:t>
            </a:r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9228455" y="4351655"/>
            <a:ext cx="112649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预付</a:t>
            </a:r>
            <a:r>
              <a:rPr lang="zh-CN" altLang="en-US"/>
              <a:t>核销</a:t>
            </a:r>
            <a:endParaRPr lang="en-US" altLang="zh-CN"/>
          </a:p>
        </p:txBody>
      </p:sp>
      <p:cxnSp>
        <p:nvCxnSpPr>
          <p:cNvPr id="199" name="直接箭头连接符 198"/>
          <p:cNvCxnSpPr/>
          <p:nvPr/>
        </p:nvCxnSpPr>
        <p:spPr>
          <a:xfrm>
            <a:off x="8855710" y="6337935"/>
            <a:ext cx="3067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/>
          <p:cNvSpPr txBox="1"/>
          <p:nvPr/>
        </p:nvSpPr>
        <p:spPr>
          <a:xfrm>
            <a:off x="8776335" y="6583045"/>
            <a:ext cx="45148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>
                <a:sym typeface="+mn-ea"/>
              </a:rPr>
              <a:t>付</a:t>
            </a:r>
            <a:r>
              <a:rPr lang="zh-CN" altLang="en-US" sz="1000">
                <a:sym typeface="+mn-ea"/>
              </a:rPr>
              <a:t>款</a:t>
            </a:r>
            <a:endParaRPr lang="zh-CN" altLang="en-US" sz="1000">
              <a:sym typeface="+mn-ea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8776970" y="6046470"/>
            <a:ext cx="463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>
                <a:sym typeface="+mn-ea"/>
              </a:rPr>
              <a:t>核销</a:t>
            </a:r>
            <a:endParaRPr lang="zh-CN" altLang="en-US" sz="1000">
              <a:sym typeface="+mn-ea"/>
            </a:endParaRPr>
          </a:p>
        </p:txBody>
      </p:sp>
      <p:cxnSp>
        <p:nvCxnSpPr>
          <p:cNvPr id="202" name="直接箭头连接符 201"/>
          <p:cNvCxnSpPr/>
          <p:nvPr/>
        </p:nvCxnSpPr>
        <p:spPr>
          <a:xfrm flipH="1">
            <a:off x="8839835" y="6526530"/>
            <a:ext cx="322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6879590" y="5674995"/>
            <a:ext cx="1951990" cy="194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钱货校核：总账</a:t>
            </a:r>
            <a:r>
              <a:rPr lang="en-US" altLang="zh-CN" sz="800"/>
              <a:t>/</a:t>
            </a:r>
            <a:r>
              <a:rPr lang="zh-CN" altLang="en-US" sz="800"/>
              <a:t>货；分户账</a:t>
            </a:r>
            <a:r>
              <a:rPr lang="en-US" altLang="zh-CN" sz="800"/>
              <a:t>/</a:t>
            </a:r>
            <a:r>
              <a:rPr lang="zh-CN" altLang="en-US" sz="800"/>
              <a:t>货</a:t>
            </a:r>
            <a:endParaRPr lang="zh-CN" altLang="en-US" sz="800"/>
          </a:p>
        </p:txBody>
      </p:sp>
      <p:cxnSp>
        <p:nvCxnSpPr>
          <p:cNvPr id="205" name="直接箭头连接符 204"/>
          <p:cNvCxnSpPr/>
          <p:nvPr/>
        </p:nvCxnSpPr>
        <p:spPr>
          <a:xfrm>
            <a:off x="7905750" y="3699510"/>
            <a:ext cx="2723515" cy="95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>
            <a:off x="10629265" y="3536950"/>
            <a:ext cx="0" cy="17208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/>
          <p:nvPr/>
        </p:nvCxnSpPr>
        <p:spPr>
          <a:xfrm>
            <a:off x="10365740" y="5995035"/>
            <a:ext cx="1220470" cy="63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>
            <a:off x="11582400" y="3324860"/>
            <a:ext cx="1905" cy="26746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>
            <a:off x="8690610" y="6051550"/>
            <a:ext cx="481330" cy="127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>
            <a:off x="8690610" y="6054725"/>
            <a:ext cx="1905" cy="154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/>
          <p:cNvSpPr txBox="1"/>
          <p:nvPr/>
        </p:nvSpPr>
        <p:spPr>
          <a:xfrm>
            <a:off x="8755380" y="5809615"/>
            <a:ext cx="45148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>
                <a:sym typeface="+mn-ea"/>
              </a:rPr>
              <a:t>付款</a:t>
            </a:r>
            <a:endParaRPr lang="zh-CN" altLang="en-US" sz="1000">
              <a:sym typeface="+mn-ea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10629265" y="3502025"/>
            <a:ext cx="56388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000">
                <a:sym typeface="+mn-ea"/>
              </a:rPr>
              <a:t>变更可</a:t>
            </a:r>
            <a:endParaRPr lang="zh-CN" altLang="en-US" sz="1000">
              <a:sym typeface="+mn-ea"/>
            </a:endParaRPr>
          </a:p>
          <a:p>
            <a:pPr algn="ctr"/>
            <a:r>
              <a:rPr lang="zh-CN" altLang="en-US" sz="1000">
                <a:sym typeface="+mn-ea"/>
              </a:rPr>
              <a:t>提合同</a:t>
            </a:r>
            <a:endParaRPr lang="zh-CN" altLang="en-US" sz="1000">
              <a:sym typeface="+mn-ea"/>
            </a:endParaRPr>
          </a:p>
          <a:p>
            <a:pPr algn="ctr"/>
            <a:r>
              <a:rPr lang="zh-CN" altLang="en-US" sz="1000">
                <a:sym typeface="+mn-ea"/>
              </a:rPr>
              <a:t>数量</a:t>
            </a:r>
            <a:endParaRPr lang="zh-CN" altLang="en-US" sz="1000">
              <a:sym typeface="+mn-ea"/>
            </a:endParaRPr>
          </a:p>
        </p:txBody>
      </p:sp>
      <p:cxnSp>
        <p:nvCxnSpPr>
          <p:cNvPr id="214" name="直接箭头连接符 213"/>
          <p:cNvCxnSpPr/>
          <p:nvPr/>
        </p:nvCxnSpPr>
        <p:spPr>
          <a:xfrm flipH="1">
            <a:off x="9792335" y="6642100"/>
            <a:ext cx="635" cy="14732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 flipV="1">
            <a:off x="10343515" y="6268720"/>
            <a:ext cx="360680" cy="381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/>
          <p:nvPr/>
        </p:nvCxnSpPr>
        <p:spPr>
          <a:xfrm flipH="1">
            <a:off x="10703560" y="5808345"/>
            <a:ext cx="635" cy="9398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/>
          <p:nvPr/>
        </p:nvCxnSpPr>
        <p:spPr>
          <a:xfrm>
            <a:off x="10370820" y="4157980"/>
            <a:ext cx="324485" cy="1905"/>
          </a:xfrm>
          <a:prstGeom prst="straightConnector1">
            <a:avLst/>
          </a:prstGeom>
          <a:ln>
            <a:prstDash val="solid"/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/>
          <p:nvPr/>
        </p:nvCxnSpPr>
        <p:spPr>
          <a:xfrm>
            <a:off x="10354945" y="5692140"/>
            <a:ext cx="556895" cy="254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 flipV="1">
            <a:off x="10704195" y="6168390"/>
            <a:ext cx="0" cy="971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任意多边形 221"/>
          <p:cNvSpPr/>
          <p:nvPr/>
        </p:nvSpPr>
        <p:spPr>
          <a:xfrm rot="300000">
            <a:off x="10587990" y="5875020"/>
            <a:ext cx="12319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3" name="直接箭头连接符 222"/>
          <p:cNvCxnSpPr/>
          <p:nvPr/>
        </p:nvCxnSpPr>
        <p:spPr>
          <a:xfrm>
            <a:off x="10340340" y="4021455"/>
            <a:ext cx="850900" cy="190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/>
          <p:nvPr/>
        </p:nvCxnSpPr>
        <p:spPr>
          <a:xfrm flipH="1">
            <a:off x="11190605" y="3550920"/>
            <a:ext cx="2540" cy="47117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 flipV="1">
            <a:off x="8863965" y="3996055"/>
            <a:ext cx="364490" cy="1270"/>
          </a:xfrm>
          <a:prstGeom prst="straightConnector1">
            <a:avLst/>
          </a:prstGeom>
          <a:ln>
            <a:prstDash val="solid"/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/>
          <p:nvPr/>
        </p:nvCxnSpPr>
        <p:spPr>
          <a:xfrm flipV="1">
            <a:off x="8876030" y="4483735"/>
            <a:ext cx="364490" cy="1270"/>
          </a:xfrm>
          <a:prstGeom prst="straightConnector1">
            <a:avLst/>
          </a:prstGeom>
          <a:ln>
            <a:prstDash val="solid"/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7957820" y="4681855"/>
            <a:ext cx="898525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可开</a:t>
            </a:r>
            <a:r>
              <a:rPr lang="zh-CN" altLang="en-US"/>
              <a:t>货</a:t>
            </a:r>
            <a:endParaRPr lang="en-US" altLang="zh-CN"/>
          </a:p>
        </p:txBody>
      </p:sp>
      <p:sp>
        <p:nvSpPr>
          <p:cNvPr id="228" name="矩形 227"/>
          <p:cNvSpPr/>
          <p:nvPr/>
        </p:nvSpPr>
        <p:spPr>
          <a:xfrm>
            <a:off x="6887210" y="1788160"/>
            <a:ext cx="898525" cy="30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已提</a:t>
            </a:r>
            <a:r>
              <a:rPr lang="zh-CN" altLang="en-US"/>
              <a:t>货</a:t>
            </a:r>
            <a:endParaRPr lang="en-US" altLang="zh-CN"/>
          </a:p>
        </p:txBody>
      </p:sp>
      <p:cxnSp>
        <p:nvCxnSpPr>
          <p:cNvPr id="229" name="直接箭头连接符 228"/>
          <p:cNvCxnSpPr/>
          <p:nvPr/>
        </p:nvCxnSpPr>
        <p:spPr>
          <a:xfrm flipV="1">
            <a:off x="7793355" y="2403475"/>
            <a:ext cx="130810" cy="190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/>
          <p:cNvSpPr/>
          <p:nvPr/>
        </p:nvSpPr>
        <p:spPr>
          <a:xfrm>
            <a:off x="6827520" y="5148580"/>
            <a:ext cx="928370" cy="307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磅单校核</a:t>
            </a:r>
            <a:endParaRPr lang="zh-CN" altLang="en-US" sz="1400"/>
          </a:p>
        </p:txBody>
      </p:sp>
      <p:cxnSp>
        <p:nvCxnSpPr>
          <p:cNvPr id="232" name="直接箭头连接符 231"/>
          <p:cNvCxnSpPr/>
          <p:nvPr/>
        </p:nvCxnSpPr>
        <p:spPr>
          <a:xfrm>
            <a:off x="5514975" y="4674870"/>
            <a:ext cx="1178560" cy="889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/>
          <p:nvPr/>
        </p:nvCxnSpPr>
        <p:spPr>
          <a:xfrm flipV="1">
            <a:off x="5525770" y="2263775"/>
            <a:ext cx="2540" cy="10731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任意多边形 233"/>
          <p:cNvSpPr/>
          <p:nvPr/>
        </p:nvSpPr>
        <p:spPr>
          <a:xfrm rot="300000">
            <a:off x="5400040" y="3339465"/>
            <a:ext cx="12319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5" name="直接箭头连接符 234"/>
          <p:cNvCxnSpPr/>
          <p:nvPr/>
        </p:nvCxnSpPr>
        <p:spPr>
          <a:xfrm flipV="1">
            <a:off x="5517515" y="3647440"/>
            <a:ext cx="8255" cy="10236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任意多边形 235"/>
          <p:cNvSpPr/>
          <p:nvPr/>
        </p:nvSpPr>
        <p:spPr>
          <a:xfrm rot="300000">
            <a:off x="6155055" y="4528820"/>
            <a:ext cx="12319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任意多边形 236"/>
          <p:cNvSpPr/>
          <p:nvPr/>
        </p:nvSpPr>
        <p:spPr>
          <a:xfrm rot="300000">
            <a:off x="5804535" y="4528820"/>
            <a:ext cx="12319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任意多边形 237"/>
          <p:cNvSpPr/>
          <p:nvPr/>
        </p:nvSpPr>
        <p:spPr>
          <a:xfrm rot="300000">
            <a:off x="6417945" y="4499610"/>
            <a:ext cx="12319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0" name="直接箭头连接符 239"/>
          <p:cNvCxnSpPr/>
          <p:nvPr/>
        </p:nvCxnSpPr>
        <p:spPr>
          <a:xfrm flipH="1" flipV="1">
            <a:off x="5932170" y="4808855"/>
            <a:ext cx="1905" cy="20891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/>
          <p:nvPr/>
        </p:nvCxnSpPr>
        <p:spPr>
          <a:xfrm flipV="1">
            <a:off x="6289675" y="4832350"/>
            <a:ext cx="0" cy="8953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/>
          <p:nvPr/>
        </p:nvCxnSpPr>
        <p:spPr>
          <a:xfrm flipV="1">
            <a:off x="6545580" y="4812665"/>
            <a:ext cx="1905" cy="117919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/>
          <p:nvPr/>
        </p:nvCxnSpPr>
        <p:spPr>
          <a:xfrm>
            <a:off x="6694170" y="2045335"/>
            <a:ext cx="16192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/>
          <p:nvPr/>
        </p:nvCxnSpPr>
        <p:spPr>
          <a:xfrm flipV="1">
            <a:off x="6694170" y="2045335"/>
            <a:ext cx="3175" cy="23304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/>
          <p:nvPr/>
        </p:nvCxnSpPr>
        <p:spPr>
          <a:xfrm flipV="1">
            <a:off x="6694170" y="2273935"/>
            <a:ext cx="140970" cy="254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>
            <a:off x="7299325" y="5454015"/>
            <a:ext cx="4445" cy="14668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/>
          <p:nvPr/>
        </p:nvCxnSpPr>
        <p:spPr>
          <a:xfrm>
            <a:off x="7294245" y="5600700"/>
            <a:ext cx="2496185" cy="31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/>
          <p:cNvCxnSpPr/>
          <p:nvPr/>
        </p:nvCxnSpPr>
        <p:spPr>
          <a:xfrm>
            <a:off x="10379075" y="5113020"/>
            <a:ext cx="193040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/>
          <p:nvPr/>
        </p:nvCxnSpPr>
        <p:spPr>
          <a:xfrm flipV="1">
            <a:off x="10368915" y="4758055"/>
            <a:ext cx="201930" cy="1270"/>
          </a:xfrm>
          <a:prstGeom prst="straightConnector1">
            <a:avLst/>
          </a:prstGeom>
          <a:ln>
            <a:prstDash val="solid"/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/>
          <p:nvPr/>
        </p:nvCxnSpPr>
        <p:spPr>
          <a:xfrm>
            <a:off x="10570845" y="4759325"/>
            <a:ext cx="1270" cy="3524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/>
          <p:nvPr/>
        </p:nvCxnSpPr>
        <p:spPr>
          <a:xfrm flipH="1">
            <a:off x="9785350" y="5330190"/>
            <a:ext cx="635" cy="27051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/>
          <p:cNvCxnSpPr/>
          <p:nvPr/>
        </p:nvCxnSpPr>
        <p:spPr>
          <a:xfrm flipV="1">
            <a:off x="8876030" y="5276850"/>
            <a:ext cx="26924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任意多边形 255"/>
          <p:cNvSpPr/>
          <p:nvPr/>
        </p:nvSpPr>
        <p:spPr>
          <a:xfrm rot="300000">
            <a:off x="10588625" y="5523865"/>
            <a:ext cx="12319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7" name="直接箭头连接符 256"/>
          <p:cNvCxnSpPr/>
          <p:nvPr/>
        </p:nvCxnSpPr>
        <p:spPr>
          <a:xfrm>
            <a:off x="10692130" y="4157980"/>
            <a:ext cx="3175" cy="26924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/>
          <p:nvPr/>
        </p:nvCxnSpPr>
        <p:spPr>
          <a:xfrm flipV="1">
            <a:off x="10370820" y="4531360"/>
            <a:ext cx="537845" cy="3175"/>
          </a:xfrm>
          <a:prstGeom prst="straightConnector1">
            <a:avLst/>
          </a:prstGeom>
          <a:ln>
            <a:prstDash val="solid"/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/>
          <p:cNvCxnSpPr/>
          <p:nvPr/>
        </p:nvCxnSpPr>
        <p:spPr>
          <a:xfrm flipH="1">
            <a:off x="10908665" y="4528185"/>
            <a:ext cx="3175" cy="11588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任意多边形 259"/>
          <p:cNvSpPr/>
          <p:nvPr/>
        </p:nvSpPr>
        <p:spPr>
          <a:xfrm rot="300000">
            <a:off x="10588625" y="4395470"/>
            <a:ext cx="123190" cy="281940"/>
          </a:xfrm>
          <a:custGeom>
            <a:avLst/>
            <a:gdLst>
              <a:gd name="connisteX0" fmla="*/ 111760 w 125343"/>
              <a:gd name="connsiteY0" fmla="*/ 0 h 277376"/>
              <a:gd name="connisteX1" fmla="*/ 0 w 125343"/>
              <a:gd name="connsiteY1" fmla="*/ 145415 h 277376"/>
              <a:gd name="connisteX2" fmla="*/ 111760 w 125343"/>
              <a:gd name="connsiteY2" fmla="*/ 266065 h 277376"/>
              <a:gd name="connisteX3" fmla="*/ 120015 w 125343"/>
              <a:gd name="connsiteY3" fmla="*/ 266065 h 2773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344" h="277377">
                <a:moveTo>
                  <a:pt x="111760" y="0"/>
                </a:moveTo>
                <a:cubicBezTo>
                  <a:pt x="86995" y="26670"/>
                  <a:pt x="0" y="92075"/>
                  <a:pt x="0" y="145415"/>
                </a:cubicBezTo>
                <a:cubicBezTo>
                  <a:pt x="0" y="198755"/>
                  <a:pt x="87630" y="241935"/>
                  <a:pt x="111760" y="266065"/>
                </a:cubicBezTo>
                <a:cubicBezTo>
                  <a:pt x="135890" y="290195"/>
                  <a:pt x="120650" y="268605"/>
                  <a:pt x="120015" y="2660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1" name="直接箭头连接符 260"/>
          <p:cNvCxnSpPr/>
          <p:nvPr/>
        </p:nvCxnSpPr>
        <p:spPr>
          <a:xfrm>
            <a:off x="10695305" y="4682490"/>
            <a:ext cx="5715" cy="84709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/>
          <p:nvPr/>
        </p:nvCxnSpPr>
        <p:spPr>
          <a:xfrm flipV="1">
            <a:off x="7793355" y="4785995"/>
            <a:ext cx="13589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/>
          <p:nvPr/>
        </p:nvCxnSpPr>
        <p:spPr>
          <a:xfrm flipV="1">
            <a:off x="7793990" y="4450715"/>
            <a:ext cx="0" cy="33464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/>
          <p:nvPr/>
        </p:nvCxnSpPr>
        <p:spPr>
          <a:xfrm flipV="1">
            <a:off x="7793355" y="4453890"/>
            <a:ext cx="133350" cy="63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/>
          <p:cNvCxnSpPr/>
          <p:nvPr/>
        </p:nvCxnSpPr>
        <p:spPr>
          <a:xfrm flipV="1">
            <a:off x="7793355" y="5308600"/>
            <a:ext cx="13589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/>
          <p:nvPr/>
        </p:nvCxnSpPr>
        <p:spPr>
          <a:xfrm flipV="1">
            <a:off x="7793990" y="4973320"/>
            <a:ext cx="0" cy="33464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/>
          <p:cNvCxnSpPr/>
          <p:nvPr/>
        </p:nvCxnSpPr>
        <p:spPr>
          <a:xfrm flipV="1">
            <a:off x="7793355" y="4976495"/>
            <a:ext cx="133350" cy="63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/>
          <p:nvPr/>
        </p:nvCxnSpPr>
        <p:spPr>
          <a:xfrm>
            <a:off x="6691630" y="5297170"/>
            <a:ext cx="10668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/>
          <p:nvPr/>
        </p:nvCxnSpPr>
        <p:spPr>
          <a:xfrm flipH="1" flipV="1">
            <a:off x="6689725" y="4681855"/>
            <a:ext cx="2540" cy="62039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矩形 269"/>
          <p:cNvSpPr/>
          <p:nvPr/>
        </p:nvSpPr>
        <p:spPr>
          <a:xfrm>
            <a:off x="6893560" y="3529965"/>
            <a:ext cx="581660" cy="15570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上家</a:t>
            </a:r>
            <a:r>
              <a:rPr lang="zh-CN" altLang="en-US" sz="800"/>
              <a:t>数据校核</a:t>
            </a:r>
            <a:endParaRPr lang="zh-CN" altLang="en-US" sz="800"/>
          </a:p>
          <a:p>
            <a:pPr algn="ctr"/>
            <a:r>
              <a:rPr lang="en-US" altLang="zh-CN" sz="800">
                <a:sym typeface="+mn-ea"/>
              </a:rPr>
              <a:t>1</a:t>
            </a:r>
            <a:r>
              <a:rPr lang="zh-CN" altLang="en-US" sz="800">
                <a:sym typeface="+mn-ea"/>
              </a:rPr>
              <a:t>）分品牌统计磅单平衡表。</a:t>
            </a:r>
            <a:endParaRPr lang="zh-CN" altLang="en-US" sz="800"/>
          </a:p>
          <a:p>
            <a:pPr algn="ctr"/>
            <a:r>
              <a:rPr lang="en-US" altLang="zh-CN" sz="800"/>
              <a:t>2</a:t>
            </a:r>
            <a:r>
              <a:rPr lang="zh-CN" altLang="en-US" sz="800"/>
              <a:t>）累计开单量大</a:t>
            </a:r>
            <a:r>
              <a:rPr lang="zh-CN" altLang="en-US" sz="800"/>
              <a:t>于等于累计货量</a:t>
            </a:r>
            <a:endParaRPr lang="zh-CN" altLang="en-US" sz="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arrow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WPS 演示</Application>
  <PresentationFormat>宽屏</PresentationFormat>
  <Paragraphs>138</Paragraphs>
  <Slides>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冯浚</cp:lastModifiedBy>
  <cp:revision>12</cp:revision>
  <dcterms:created xsi:type="dcterms:W3CDTF">2018-03-01T02:03:00Z</dcterms:created>
  <dcterms:modified xsi:type="dcterms:W3CDTF">2019-01-03T09:40:58Z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