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2" r:id="rId3"/>
    <p:sldId id="290" r:id="rId4"/>
    <p:sldId id="258" r:id="rId5"/>
    <p:sldId id="260" r:id="rId6"/>
    <p:sldId id="278" r:id="rId7"/>
    <p:sldId id="279" r:id="rId8"/>
    <p:sldId id="280" r:id="rId9"/>
    <p:sldId id="281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166E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9" autoAdjust="0"/>
    <p:restoredTop sz="94660"/>
  </p:normalViewPr>
  <p:slideViewPr>
    <p:cSldViewPr>
      <p:cViewPr>
        <p:scale>
          <a:sx n="116" d="100"/>
          <a:sy n="116" d="100"/>
        </p:scale>
        <p:origin x="-756" y="-30"/>
      </p:cViewPr>
      <p:guideLst>
        <p:guide orient="horz" pos="2229"/>
        <p:guide pos="29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9C9D3E-7C36-4BBD-AD88-DC9592616501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AEDF751-4454-4137-9C6D-B37640F62BAA}">
      <dgm:prSet phldrT="[文本]" custT="1"/>
      <dgm:spPr/>
      <dgm:t>
        <a:bodyPr/>
        <a:lstStyle/>
        <a:p>
          <a:r>
            <a:rPr lang="zh-CN" altLang="en-US" sz="2200" b="1" dirty="0" smtClean="0">
              <a:solidFill>
                <a:srgbClr val="002060"/>
              </a:solidFill>
            </a:rPr>
            <a:t>需求沟通与确认</a:t>
          </a:r>
          <a:endParaRPr lang="zh-CN" altLang="en-US" sz="2200" b="1" dirty="0">
            <a:solidFill>
              <a:srgbClr val="002060"/>
            </a:solidFill>
          </a:endParaRPr>
        </a:p>
      </dgm:t>
    </dgm:pt>
    <dgm:pt modelId="{75F4765F-C335-4B8B-A647-ABFCAAA78063}" cxnId="{9C0182D8-D0F0-4AAA-9A73-8C928308A4C4}" type="parTrans">
      <dgm:prSet/>
      <dgm:spPr/>
      <dgm:t>
        <a:bodyPr/>
        <a:lstStyle/>
        <a:p>
          <a:endParaRPr lang="zh-CN" altLang="en-US"/>
        </a:p>
      </dgm:t>
    </dgm:pt>
    <dgm:pt modelId="{A527474D-6D63-44ED-8233-8401C0EF4F08}" cxnId="{9C0182D8-D0F0-4AAA-9A73-8C928308A4C4}" type="sibTrans">
      <dgm:prSet/>
      <dgm:spPr/>
      <dgm:t>
        <a:bodyPr/>
        <a:lstStyle/>
        <a:p>
          <a:endParaRPr lang="zh-CN" altLang="en-US"/>
        </a:p>
      </dgm:t>
    </dgm:pt>
    <dgm:pt modelId="{E4DD794E-E30A-492A-8158-ECC20FD5C2A0}">
      <dgm:prSet phldrT="[文本]" custT="1"/>
      <dgm:spPr/>
      <dgm:t>
        <a:bodyPr/>
        <a:lstStyle/>
        <a:p>
          <a:r>
            <a:rPr lang="zh-CN" altLang="en-US" sz="2200" b="1" dirty="0" smtClean="0">
              <a:solidFill>
                <a:srgbClr val="002060"/>
              </a:solidFill>
            </a:rPr>
            <a:t>系统架构设计</a:t>
          </a:r>
          <a:endParaRPr lang="zh-CN" altLang="en-US" sz="2200" b="1" dirty="0">
            <a:solidFill>
              <a:srgbClr val="002060"/>
            </a:solidFill>
          </a:endParaRPr>
        </a:p>
      </dgm:t>
    </dgm:pt>
    <dgm:pt modelId="{458D1F25-A9BA-4B9B-B786-272CFD318262}" cxnId="{355E1CF8-F62B-47C5-BD41-D7BE4E13035A}" type="parTrans">
      <dgm:prSet/>
      <dgm:spPr/>
      <dgm:t>
        <a:bodyPr/>
        <a:lstStyle/>
        <a:p>
          <a:endParaRPr lang="zh-CN" altLang="en-US"/>
        </a:p>
      </dgm:t>
    </dgm:pt>
    <dgm:pt modelId="{0A1C7868-2313-4C8B-BDB6-243D038B6B04}" cxnId="{355E1CF8-F62B-47C5-BD41-D7BE4E13035A}" type="sibTrans">
      <dgm:prSet/>
      <dgm:spPr/>
      <dgm:t>
        <a:bodyPr/>
        <a:lstStyle/>
        <a:p>
          <a:endParaRPr lang="zh-CN" altLang="en-US"/>
        </a:p>
      </dgm:t>
    </dgm:pt>
    <dgm:pt modelId="{9652745C-2E44-4A6F-B587-4358445E9428}">
      <dgm:prSet phldrT="[文本]" custT="1"/>
      <dgm:spPr/>
      <dgm:t>
        <a:bodyPr/>
        <a:lstStyle/>
        <a:p>
          <a:r>
            <a:rPr lang="zh-CN" altLang="en-US" sz="2200" b="1" dirty="0" smtClean="0">
              <a:solidFill>
                <a:srgbClr val="002060"/>
              </a:solidFill>
            </a:rPr>
            <a:t>开发与项目控制</a:t>
          </a:r>
          <a:endParaRPr lang="en-US" altLang="zh-CN" sz="2200" b="1" dirty="0" smtClean="0">
            <a:solidFill>
              <a:srgbClr val="002060"/>
            </a:solidFill>
          </a:endParaRPr>
        </a:p>
      </dgm:t>
    </dgm:pt>
    <dgm:pt modelId="{8FDD7B6F-BDD6-4071-8666-9B31DCA34236}" cxnId="{C8E740ED-C8BB-4003-AB99-F93D2B5B5002}" type="parTrans">
      <dgm:prSet/>
      <dgm:spPr/>
      <dgm:t>
        <a:bodyPr/>
        <a:lstStyle/>
        <a:p>
          <a:endParaRPr lang="zh-CN" altLang="en-US"/>
        </a:p>
      </dgm:t>
    </dgm:pt>
    <dgm:pt modelId="{99758B71-1DA8-48F6-9F84-F1678394FF53}" cxnId="{C8E740ED-C8BB-4003-AB99-F93D2B5B5002}" type="sibTrans">
      <dgm:prSet/>
      <dgm:spPr/>
      <dgm:t>
        <a:bodyPr/>
        <a:lstStyle/>
        <a:p>
          <a:endParaRPr lang="zh-CN" altLang="en-US"/>
        </a:p>
      </dgm:t>
    </dgm:pt>
    <dgm:pt modelId="{9D98CE67-0FF1-44A3-9B17-8EB7B8037A36}">
      <dgm:prSet phldrT="[文本]" custT="1"/>
      <dgm:spPr/>
      <dgm:t>
        <a:bodyPr/>
        <a:lstStyle/>
        <a:p>
          <a:r>
            <a:rPr lang="zh-CN" altLang="en-US" sz="2200" b="1" dirty="0" smtClean="0">
              <a:solidFill>
                <a:srgbClr val="002060"/>
              </a:solidFill>
            </a:rPr>
            <a:t>联调及测试支持</a:t>
          </a:r>
          <a:endParaRPr lang="en-US" altLang="zh-CN" sz="2200" b="1" dirty="0" smtClean="0">
            <a:solidFill>
              <a:srgbClr val="002060"/>
            </a:solidFill>
          </a:endParaRPr>
        </a:p>
      </dgm:t>
    </dgm:pt>
    <dgm:pt modelId="{AF637654-89FB-40A5-BD54-4180AA072E3E}" cxnId="{EC659842-FC85-489F-BF40-28E4BB21A131}" type="parTrans">
      <dgm:prSet/>
      <dgm:spPr/>
      <dgm:t>
        <a:bodyPr/>
        <a:lstStyle/>
        <a:p>
          <a:endParaRPr lang="zh-CN" altLang="en-US"/>
        </a:p>
      </dgm:t>
    </dgm:pt>
    <dgm:pt modelId="{30A4E192-3AE8-4F07-87E1-F7D7F7461CFC}" cxnId="{EC659842-FC85-489F-BF40-28E4BB21A131}" type="sibTrans">
      <dgm:prSet/>
      <dgm:spPr/>
      <dgm:t>
        <a:bodyPr/>
        <a:lstStyle/>
        <a:p>
          <a:endParaRPr lang="zh-CN" altLang="en-US"/>
        </a:p>
      </dgm:t>
    </dgm:pt>
    <dgm:pt modelId="{8F165F74-F7A9-42A6-9F2B-6D6B0BEC48E1}">
      <dgm:prSet phldrT="[文本]" custT="1"/>
      <dgm:spPr/>
      <dgm:t>
        <a:bodyPr/>
        <a:lstStyle/>
        <a:p>
          <a:r>
            <a:rPr lang="zh-CN" altLang="en-US" sz="2200" b="1" dirty="0" smtClean="0">
              <a:solidFill>
                <a:srgbClr val="002060"/>
              </a:solidFill>
            </a:rPr>
            <a:t>项目上线与总结</a:t>
          </a:r>
          <a:endParaRPr lang="en-US" altLang="zh-CN" sz="2200" b="1" dirty="0" smtClean="0">
            <a:solidFill>
              <a:srgbClr val="002060"/>
            </a:solidFill>
          </a:endParaRPr>
        </a:p>
      </dgm:t>
    </dgm:pt>
    <dgm:pt modelId="{11B2CA3A-FF49-4E32-810A-32DB6F7613D5}" cxnId="{814930B0-A73C-42D1-B386-AFA362CD567D}" type="parTrans">
      <dgm:prSet/>
      <dgm:spPr/>
      <dgm:t>
        <a:bodyPr/>
        <a:lstStyle/>
        <a:p>
          <a:endParaRPr lang="zh-CN" altLang="en-US"/>
        </a:p>
      </dgm:t>
    </dgm:pt>
    <dgm:pt modelId="{5612934A-413B-4295-901B-4B9EBA0B4B8B}" cxnId="{814930B0-A73C-42D1-B386-AFA362CD567D}" type="sibTrans">
      <dgm:prSet/>
      <dgm:spPr/>
      <dgm:t>
        <a:bodyPr/>
        <a:lstStyle/>
        <a:p>
          <a:endParaRPr lang="zh-CN" altLang="en-US"/>
        </a:p>
      </dgm:t>
    </dgm:pt>
    <dgm:pt modelId="{4827E9C2-7AAD-4A1F-BB56-93CDCFCD7100}" type="pres">
      <dgm:prSet presAssocID="{B39C9D3E-7C36-4BBD-AD88-DC959261650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36457EDB-3D0C-43D6-B886-D0E85E5020FF}" type="pres">
      <dgm:prSet presAssocID="{2AEDF751-4454-4137-9C6D-B37640F62BAA}" presName="composite" presStyleCnt="0"/>
      <dgm:spPr/>
    </dgm:pt>
    <dgm:pt modelId="{9BA684F5-151C-44CF-A710-629C01B8FBC6}" type="pres">
      <dgm:prSet presAssocID="{2AEDF751-4454-4137-9C6D-B37640F62BAA}" presName="bentUpArrow1" presStyleLbl="alignImgPlace1" presStyleIdx="0" presStyleCnt="4"/>
      <dgm:spPr/>
    </dgm:pt>
    <dgm:pt modelId="{39AE9121-9285-488D-8BDC-D71D14DFEF67}" type="pres">
      <dgm:prSet presAssocID="{2AEDF751-4454-4137-9C6D-B37640F62BAA}" presName="ParentText" presStyleLbl="node1" presStyleIdx="0" presStyleCnt="5" custScaleX="21807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325FC0-B5B4-4573-8E91-C5CECD781321}" type="pres">
      <dgm:prSet presAssocID="{2AEDF751-4454-4137-9C6D-B37640F62BAA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253F750A-77F1-46AF-B557-7BFCAF945849}" type="pres">
      <dgm:prSet presAssocID="{A527474D-6D63-44ED-8233-8401C0EF4F08}" presName="sibTrans" presStyleCnt="0"/>
      <dgm:spPr/>
    </dgm:pt>
    <dgm:pt modelId="{0A050E2A-2BE8-46B5-A8DF-4EE3EAFA7D76}" type="pres">
      <dgm:prSet presAssocID="{E4DD794E-E30A-492A-8158-ECC20FD5C2A0}" presName="composite" presStyleCnt="0"/>
      <dgm:spPr/>
    </dgm:pt>
    <dgm:pt modelId="{18EEC517-CF79-41A1-80AF-18980D94D32C}" type="pres">
      <dgm:prSet presAssocID="{E4DD794E-E30A-492A-8158-ECC20FD5C2A0}" presName="bentUpArrow1" presStyleLbl="alignImgPlace1" presStyleIdx="1" presStyleCnt="4"/>
      <dgm:spPr/>
    </dgm:pt>
    <dgm:pt modelId="{21CAAF5E-0932-4A4E-A998-FB5E0D36C6F3}" type="pres">
      <dgm:prSet presAssocID="{E4DD794E-E30A-492A-8158-ECC20FD5C2A0}" presName="ParentText" presStyleLbl="node1" presStyleIdx="1" presStyleCnt="5" custScaleX="22249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25044C-FFBC-4BBD-87FB-086CFE02F5CC}" type="pres">
      <dgm:prSet presAssocID="{E4DD794E-E30A-492A-8158-ECC20FD5C2A0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AFDD6FD5-DC47-49F7-BA9F-7CBB0F2419F0}" type="pres">
      <dgm:prSet presAssocID="{0A1C7868-2313-4C8B-BDB6-243D038B6B04}" presName="sibTrans" presStyleCnt="0"/>
      <dgm:spPr/>
    </dgm:pt>
    <dgm:pt modelId="{51032A52-B5BF-4F7C-8191-570ED887812A}" type="pres">
      <dgm:prSet presAssocID="{9652745C-2E44-4A6F-B587-4358445E9428}" presName="composite" presStyleCnt="0"/>
      <dgm:spPr/>
    </dgm:pt>
    <dgm:pt modelId="{81BAB39F-F58A-4229-9225-41BAFFE8ECD6}" type="pres">
      <dgm:prSet presAssocID="{9652745C-2E44-4A6F-B587-4358445E9428}" presName="bentUpArrow1" presStyleLbl="alignImgPlace1" presStyleIdx="2" presStyleCnt="4"/>
      <dgm:spPr/>
    </dgm:pt>
    <dgm:pt modelId="{60E6289D-DA4B-4E46-94D7-89C71877B3EA}" type="pres">
      <dgm:prSet presAssocID="{9652745C-2E44-4A6F-B587-4358445E9428}" presName="ParentText" presStyleLbl="node1" presStyleIdx="2" presStyleCnt="5" custScaleX="23454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DBFF7A-75AF-4258-AA1F-60875B602BE4}" type="pres">
      <dgm:prSet presAssocID="{9652745C-2E44-4A6F-B587-4358445E9428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8DB2AE7C-AB62-4A80-813A-D9EB7A6CA286}" type="pres">
      <dgm:prSet presAssocID="{99758B71-1DA8-48F6-9F84-F1678394FF53}" presName="sibTrans" presStyleCnt="0"/>
      <dgm:spPr/>
    </dgm:pt>
    <dgm:pt modelId="{9A6A72FE-0FBF-4BBE-BEDC-986473D920B3}" type="pres">
      <dgm:prSet presAssocID="{9D98CE67-0FF1-44A3-9B17-8EB7B8037A36}" presName="composite" presStyleCnt="0"/>
      <dgm:spPr/>
    </dgm:pt>
    <dgm:pt modelId="{C4A35FB6-2B00-4562-92B6-479A7EC08504}" type="pres">
      <dgm:prSet presAssocID="{9D98CE67-0FF1-44A3-9B17-8EB7B8037A36}" presName="bentUpArrow1" presStyleLbl="alignImgPlace1" presStyleIdx="3" presStyleCnt="4"/>
      <dgm:spPr/>
    </dgm:pt>
    <dgm:pt modelId="{56B5A07B-9DFB-4D7C-8448-9D8F0EFB3291}" type="pres">
      <dgm:prSet presAssocID="{9D98CE67-0FF1-44A3-9B17-8EB7B8037A36}" presName="ParentText" presStyleLbl="node1" presStyleIdx="3" presStyleCnt="5" custScaleX="20520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A1BCAA-A3FA-4CCD-B6D9-384692325F06}" type="pres">
      <dgm:prSet presAssocID="{9D98CE67-0FF1-44A3-9B17-8EB7B8037A36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93626EE1-8046-4AE3-A045-CD283AE44CCA}" type="pres">
      <dgm:prSet presAssocID="{30A4E192-3AE8-4F07-87E1-F7D7F7461CFC}" presName="sibTrans" presStyleCnt="0"/>
      <dgm:spPr/>
    </dgm:pt>
    <dgm:pt modelId="{A922F599-EB96-49EA-976E-1EBBD3E7AD50}" type="pres">
      <dgm:prSet presAssocID="{8F165F74-F7A9-42A6-9F2B-6D6B0BEC48E1}" presName="composite" presStyleCnt="0"/>
      <dgm:spPr/>
    </dgm:pt>
    <dgm:pt modelId="{ABAA0083-ACC3-407B-B059-D0CCB5CAE03D}" type="pres">
      <dgm:prSet presAssocID="{8F165F74-F7A9-42A6-9F2B-6D6B0BEC48E1}" presName="ParentText" presStyleLbl="node1" presStyleIdx="4" presStyleCnt="5" custScaleX="20373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C0182D8-D0F0-4AAA-9A73-8C928308A4C4}" srcId="{B39C9D3E-7C36-4BBD-AD88-DC9592616501}" destId="{2AEDF751-4454-4137-9C6D-B37640F62BAA}" srcOrd="0" destOrd="0" parTransId="{75F4765F-C335-4B8B-A647-ABFCAAA78063}" sibTransId="{A527474D-6D63-44ED-8233-8401C0EF4F08}"/>
    <dgm:cxn modelId="{12A83102-A81F-469A-AEF5-94724D3E153A}" type="presOf" srcId="{2AEDF751-4454-4137-9C6D-B37640F62BAA}" destId="{39AE9121-9285-488D-8BDC-D71D14DFEF67}" srcOrd="0" destOrd="0" presId="urn:microsoft.com/office/officeart/2005/8/layout/StepDownProcess"/>
    <dgm:cxn modelId="{EE794943-1A6F-4623-843E-79A22BC2DEC4}" type="presOf" srcId="{E4DD794E-E30A-492A-8158-ECC20FD5C2A0}" destId="{21CAAF5E-0932-4A4E-A998-FB5E0D36C6F3}" srcOrd="0" destOrd="0" presId="urn:microsoft.com/office/officeart/2005/8/layout/StepDownProcess"/>
    <dgm:cxn modelId="{355E1CF8-F62B-47C5-BD41-D7BE4E13035A}" srcId="{B39C9D3E-7C36-4BBD-AD88-DC9592616501}" destId="{E4DD794E-E30A-492A-8158-ECC20FD5C2A0}" srcOrd="1" destOrd="0" parTransId="{458D1F25-A9BA-4B9B-B786-272CFD318262}" sibTransId="{0A1C7868-2313-4C8B-BDB6-243D038B6B04}"/>
    <dgm:cxn modelId="{7EF8EC24-9A06-4D3A-98F9-D901C7F263BA}" type="presOf" srcId="{9D98CE67-0FF1-44A3-9B17-8EB7B8037A36}" destId="{56B5A07B-9DFB-4D7C-8448-9D8F0EFB3291}" srcOrd="0" destOrd="0" presId="urn:microsoft.com/office/officeart/2005/8/layout/StepDownProcess"/>
    <dgm:cxn modelId="{0D007C1D-4B19-468F-9E86-236D7952A49E}" type="presOf" srcId="{B39C9D3E-7C36-4BBD-AD88-DC9592616501}" destId="{4827E9C2-7AAD-4A1F-BB56-93CDCFCD7100}" srcOrd="0" destOrd="0" presId="urn:microsoft.com/office/officeart/2005/8/layout/StepDownProcess"/>
    <dgm:cxn modelId="{814930B0-A73C-42D1-B386-AFA362CD567D}" srcId="{B39C9D3E-7C36-4BBD-AD88-DC9592616501}" destId="{8F165F74-F7A9-42A6-9F2B-6D6B0BEC48E1}" srcOrd="4" destOrd="0" parTransId="{11B2CA3A-FF49-4E32-810A-32DB6F7613D5}" sibTransId="{5612934A-413B-4295-901B-4B9EBA0B4B8B}"/>
    <dgm:cxn modelId="{28B886B8-062C-46AA-BBA4-4E770B0EDCF5}" type="presOf" srcId="{8F165F74-F7A9-42A6-9F2B-6D6B0BEC48E1}" destId="{ABAA0083-ACC3-407B-B059-D0CCB5CAE03D}" srcOrd="0" destOrd="0" presId="urn:microsoft.com/office/officeart/2005/8/layout/StepDownProcess"/>
    <dgm:cxn modelId="{C8E740ED-C8BB-4003-AB99-F93D2B5B5002}" srcId="{B39C9D3E-7C36-4BBD-AD88-DC9592616501}" destId="{9652745C-2E44-4A6F-B587-4358445E9428}" srcOrd="2" destOrd="0" parTransId="{8FDD7B6F-BDD6-4071-8666-9B31DCA34236}" sibTransId="{99758B71-1DA8-48F6-9F84-F1678394FF53}"/>
    <dgm:cxn modelId="{9D3724C5-B33D-41AA-8C5A-54B7D51E0904}" type="presOf" srcId="{9652745C-2E44-4A6F-B587-4358445E9428}" destId="{60E6289D-DA4B-4E46-94D7-89C71877B3EA}" srcOrd="0" destOrd="0" presId="urn:microsoft.com/office/officeart/2005/8/layout/StepDownProcess"/>
    <dgm:cxn modelId="{EC659842-FC85-489F-BF40-28E4BB21A131}" srcId="{B39C9D3E-7C36-4BBD-AD88-DC9592616501}" destId="{9D98CE67-0FF1-44A3-9B17-8EB7B8037A36}" srcOrd="3" destOrd="0" parTransId="{AF637654-89FB-40A5-BD54-4180AA072E3E}" sibTransId="{30A4E192-3AE8-4F07-87E1-F7D7F7461CFC}"/>
    <dgm:cxn modelId="{DD94B34D-18D4-4915-8587-73F83D7ABB89}" type="presParOf" srcId="{4827E9C2-7AAD-4A1F-BB56-93CDCFCD7100}" destId="{36457EDB-3D0C-43D6-B886-D0E85E5020FF}" srcOrd="0" destOrd="0" presId="urn:microsoft.com/office/officeart/2005/8/layout/StepDownProcess"/>
    <dgm:cxn modelId="{F7E751A1-44B2-4FDB-8788-C054A39888F5}" type="presParOf" srcId="{36457EDB-3D0C-43D6-B886-D0E85E5020FF}" destId="{9BA684F5-151C-44CF-A710-629C01B8FBC6}" srcOrd="0" destOrd="0" presId="urn:microsoft.com/office/officeart/2005/8/layout/StepDownProcess"/>
    <dgm:cxn modelId="{6F6D6A9A-ADFA-4054-92FD-BA6E7056052A}" type="presParOf" srcId="{36457EDB-3D0C-43D6-B886-D0E85E5020FF}" destId="{39AE9121-9285-488D-8BDC-D71D14DFEF67}" srcOrd="1" destOrd="0" presId="urn:microsoft.com/office/officeart/2005/8/layout/StepDownProcess"/>
    <dgm:cxn modelId="{E6941545-C1BB-4664-8AAB-CB9AADB63416}" type="presParOf" srcId="{36457EDB-3D0C-43D6-B886-D0E85E5020FF}" destId="{E0325FC0-B5B4-4573-8E91-C5CECD781321}" srcOrd="2" destOrd="0" presId="urn:microsoft.com/office/officeart/2005/8/layout/StepDownProcess"/>
    <dgm:cxn modelId="{35EAF4B4-DB3E-4F7F-B7F5-79EF274D7C3D}" type="presParOf" srcId="{4827E9C2-7AAD-4A1F-BB56-93CDCFCD7100}" destId="{253F750A-77F1-46AF-B557-7BFCAF945849}" srcOrd="1" destOrd="0" presId="urn:microsoft.com/office/officeart/2005/8/layout/StepDownProcess"/>
    <dgm:cxn modelId="{A273463A-4784-412D-9973-67E01B72DD96}" type="presParOf" srcId="{4827E9C2-7AAD-4A1F-BB56-93CDCFCD7100}" destId="{0A050E2A-2BE8-46B5-A8DF-4EE3EAFA7D76}" srcOrd="2" destOrd="0" presId="urn:microsoft.com/office/officeart/2005/8/layout/StepDownProcess"/>
    <dgm:cxn modelId="{38E91995-DE50-4262-9973-42F99F1BAB1E}" type="presParOf" srcId="{0A050E2A-2BE8-46B5-A8DF-4EE3EAFA7D76}" destId="{18EEC517-CF79-41A1-80AF-18980D94D32C}" srcOrd="0" destOrd="0" presId="urn:microsoft.com/office/officeart/2005/8/layout/StepDownProcess"/>
    <dgm:cxn modelId="{5F5E2331-78D9-4BDB-BC82-D2F879F0A169}" type="presParOf" srcId="{0A050E2A-2BE8-46B5-A8DF-4EE3EAFA7D76}" destId="{21CAAF5E-0932-4A4E-A998-FB5E0D36C6F3}" srcOrd="1" destOrd="0" presId="urn:microsoft.com/office/officeart/2005/8/layout/StepDownProcess"/>
    <dgm:cxn modelId="{922CF9A9-E8F4-4AF8-903E-6FE5EBD9791B}" type="presParOf" srcId="{0A050E2A-2BE8-46B5-A8DF-4EE3EAFA7D76}" destId="{6825044C-FFBC-4BBD-87FB-086CFE02F5CC}" srcOrd="2" destOrd="0" presId="urn:microsoft.com/office/officeart/2005/8/layout/StepDownProcess"/>
    <dgm:cxn modelId="{D7F15D43-9831-4C6D-BEBA-81155A2815F0}" type="presParOf" srcId="{4827E9C2-7AAD-4A1F-BB56-93CDCFCD7100}" destId="{AFDD6FD5-DC47-49F7-BA9F-7CBB0F2419F0}" srcOrd="3" destOrd="0" presId="urn:microsoft.com/office/officeart/2005/8/layout/StepDownProcess"/>
    <dgm:cxn modelId="{62F1F387-9EDD-460E-B941-F3CB585F0457}" type="presParOf" srcId="{4827E9C2-7AAD-4A1F-BB56-93CDCFCD7100}" destId="{51032A52-B5BF-4F7C-8191-570ED887812A}" srcOrd="4" destOrd="0" presId="urn:microsoft.com/office/officeart/2005/8/layout/StepDownProcess"/>
    <dgm:cxn modelId="{2BAAD5EF-F244-4D3D-B2B8-ED1C11BE034B}" type="presParOf" srcId="{51032A52-B5BF-4F7C-8191-570ED887812A}" destId="{81BAB39F-F58A-4229-9225-41BAFFE8ECD6}" srcOrd="0" destOrd="0" presId="urn:microsoft.com/office/officeart/2005/8/layout/StepDownProcess"/>
    <dgm:cxn modelId="{D443434D-FFF6-4443-B844-ED65A12C29C1}" type="presParOf" srcId="{51032A52-B5BF-4F7C-8191-570ED887812A}" destId="{60E6289D-DA4B-4E46-94D7-89C71877B3EA}" srcOrd="1" destOrd="0" presId="urn:microsoft.com/office/officeart/2005/8/layout/StepDownProcess"/>
    <dgm:cxn modelId="{F40132BC-26CC-4C5F-87A7-65443B5544AC}" type="presParOf" srcId="{51032A52-B5BF-4F7C-8191-570ED887812A}" destId="{13DBFF7A-75AF-4258-AA1F-60875B602BE4}" srcOrd="2" destOrd="0" presId="urn:microsoft.com/office/officeart/2005/8/layout/StepDownProcess"/>
    <dgm:cxn modelId="{49A9409F-DE06-4C1A-BA2E-CCEB79A4BA5A}" type="presParOf" srcId="{4827E9C2-7AAD-4A1F-BB56-93CDCFCD7100}" destId="{8DB2AE7C-AB62-4A80-813A-D9EB7A6CA286}" srcOrd="5" destOrd="0" presId="urn:microsoft.com/office/officeart/2005/8/layout/StepDownProcess"/>
    <dgm:cxn modelId="{2ECA65C0-A125-4021-AD61-2F07F278D914}" type="presParOf" srcId="{4827E9C2-7AAD-4A1F-BB56-93CDCFCD7100}" destId="{9A6A72FE-0FBF-4BBE-BEDC-986473D920B3}" srcOrd="6" destOrd="0" presId="urn:microsoft.com/office/officeart/2005/8/layout/StepDownProcess"/>
    <dgm:cxn modelId="{47708D02-51D9-473F-A9CC-591CC301C7E9}" type="presParOf" srcId="{9A6A72FE-0FBF-4BBE-BEDC-986473D920B3}" destId="{C4A35FB6-2B00-4562-92B6-479A7EC08504}" srcOrd="0" destOrd="0" presId="urn:microsoft.com/office/officeart/2005/8/layout/StepDownProcess"/>
    <dgm:cxn modelId="{69452DC9-6801-4ED6-9F90-61E0DE64B77C}" type="presParOf" srcId="{9A6A72FE-0FBF-4BBE-BEDC-986473D920B3}" destId="{56B5A07B-9DFB-4D7C-8448-9D8F0EFB3291}" srcOrd="1" destOrd="0" presId="urn:microsoft.com/office/officeart/2005/8/layout/StepDownProcess"/>
    <dgm:cxn modelId="{6F64DCB4-7A0F-4784-AC7B-FB53324F82AD}" type="presParOf" srcId="{9A6A72FE-0FBF-4BBE-BEDC-986473D920B3}" destId="{23A1BCAA-A3FA-4CCD-B6D9-384692325F06}" srcOrd="2" destOrd="0" presId="urn:microsoft.com/office/officeart/2005/8/layout/StepDownProcess"/>
    <dgm:cxn modelId="{61175693-9598-41C8-A738-4723F5FB64A4}" type="presParOf" srcId="{4827E9C2-7AAD-4A1F-BB56-93CDCFCD7100}" destId="{93626EE1-8046-4AE3-A045-CD283AE44CCA}" srcOrd="7" destOrd="0" presId="urn:microsoft.com/office/officeart/2005/8/layout/StepDownProcess"/>
    <dgm:cxn modelId="{9A280B57-D3DE-44B5-B23F-961C3958DFA3}" type="presParOf" srcId="{4827E9C2-7AAD-4A1F-BB56-93CDCFCD7100}" destId="{A922F599-EB96-49EA-976E-1EBBD3E7AD50}" srcOrd="8" destOrd="0" presId="urn:microsoft.com/office/officeart/2005/8/layout/StepDownProcess"/>
    <dgm:cxn modelId="{586D39E3-6FD9-49C2-A994-524F830C0C15}" type="presParOf" srcId="{A922F599-EB96-49EA-976E-1EBBD3E7AD50}" destId="{ABAA0083-ACC3-407B-B059-D0CCB5CAE03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A684F5-151C-44CF-A710-629C01B8FBC6}">
      <dsp:nvSpPr>
        <dsp:cNvPr id="0" name=""/>
        <dsp:cNvSpPr/>
      </dsp:nvSpPr>
      <dsp:spPr>
        <a:xfrm rot="5400000">
          <a:off x="934889" y="712499"/>
          <a:ext cx="620077" cy="7059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E9121-9285-488D-8BDC-D71D14DFEF67}">
      <dsp:nvSpPr>
        <dsp:cNvPr id="0" name=""/>
        <dsp:cNvSpPr/>
      </dsp:nvSpPr>
      <dsp:spPr>
        <a:xfrm>
          <a:off x="154351" y="25130"/>
          <a:ext cx="2276355" cy="730657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 smtClean="0">
              <a:solidFill>
                <a:srgbClr val="002060"/>
              </a:solidFill>
            </a:rPr>
            <a:t>需求沟通与确认</a:t>
          </a:r>
          <a:endParaRPr lang="zh-CN" altLang="en-US" sz="2200" b="1" kern="1200" dirty="0">
            <a:solidFill>
              <a:srgbClr val="002060"/>
            </a:solidFill>
          </a:endParaRPr>
        </a:p>
      </dsp:txBody>
      <dsp:txXfrm>
        <a:off x="190025" y="60804"/>
        <a:ext cx="2205007" cy="659309"/>
      </dsp:txXfrm>
    </dsp:sp>
    <dsp:sp modelId="{E0325FC0-B5B4-4573-8E91-C5CECD781321}">
      <dsp:nvSpPr>
        <dsp:cNvPr id="0" name=""/>
        <dsp:cNvSpPr/>
      </dsp:nvSpPr>
      <dsp:spPr>
        <a:xfrm>
          <a:off x="1814452" y="94815"/>
          <a:ext cx="759193" cy="590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EEC517-CF79-41A1-80AF-18980D94D32C}">
      <dsp:nvSpPr>
        <dsp:cNvPr id="0" name=""/>
        <dsp:cNvSpPr/>
      </dsp:nvSpPr>
      <dsp:spPr>
        <a:xfrm rot="5400000">
          <a:off x="2119235" y="1533269"/>
          <a:ext cx="620077" cy="7059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5141777"/>
            <a:satOff val="-14643"/>
            <a:lumOff val="8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AAF5E-0932-4A4E-A998-FB5E0D36C6F3}">
      <dsp:nvSpPr>
        <dsp:cNvPr id="0" name=""/>
        <dsp:cNvSpPr/>
      </dsp:nvSpPr>
      <dsp:spPr>
        <a:xfrm>
          <a:off x="1315612" y="845900"/>
          <a:ext cx="2322524" cy="730657"/>
        </a:xfrm>
        <a:prstGeom prst="roundRect">
          <a:avLst>
            <a:gd name="adj" fmla="val 16670"/>
          </a:avLst>
        </a:prstGeom>
        <a:solidFill>
          <a:schemeClr val="accent5">
            <a:hueOff val="3864341"/>
            <a:satOff val="-9574"/>
            <a:lumOff val="-46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 smtClean="0">
              <a:solidFill>
                <a:srgbClr val="002060"/>
              </a:solidFill>
            </a:rPr>
            <a:t>系统架构设计</a:t>
          </a:r>
          <a:endParaRPr lang="zh-CN" altLang="en-US" sz="2200" b="1" kern="1200" dirty="0">
            <a:solidFill>
              <a:srgbClr val="002060"/>
            </a:solidFill>
          </a:endParaRPr>
        </a:p>
      </dsp:txBody>
      <dsp:txXfrm>
        <a:off x="1351286" y="881574"/>
        <a:ext cx="2251176" cy="659309"/>
      </dsp:txXfrm>
    </dsp:sp>
    <dsp:sp modelId="{6825044C-FFBC-4BBD-87FB-086CFE02F5CC}">
      <dsp:nvSpPr>
        <dsp:cNvPr id="0" name=""/>
        <dsp:cNvSpPr/>
      </dsp:nvSpPr>
      <dsp:spPr>
        <a:xfrm>
          <a:off x="2998798" y="915585"/>
          <a:ext cx="759193" cy="590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BAB39F-F58A-4229-9225-41BAFFE8ECD6}">
      <dsp:nvSpPr>
        <dsp:cNvPr id="0" name=""/>
        <dsp:cNvSpPr/>
      </dsp:nvSpPr>
      <dsp:spPr>
        <a:xfrm rot="5400000">
          <a:off x="3343372" y="2354039"/>
          <a:ext cx="620077" cy="7059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10283554"/>
            <a:satOff val="-29285"/>
            <a:lumOff val="16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E6289D-DA4B-4E46-94D7-89C71877B3EA}">
      <dsp:nvSpPr>
        <dsp:cNvPr id="0" name=""/>
        <dsp:cNvSpPr/>
      </dsp:nvSpPr>
      <dsp:spPr>
        <a:xfrm>
          <a:off x="2476874" y="1666671"/>
          <a:ext cx="2448276" cy="730657"/>
        </a:xfrm>
        <a:prstGeom prst="roundRect">
          <a:avLst>
            <a:gd name="adj" fmla="val 16670"/>
          </a:avLst>
        </a:prstGeom>
        <a:solidFill>
          <a:schemeClr val="accent5">
            <a:hueOff val="7728681"/>
            <a:satOff val="-19149"/>
            <a:lumOff val="-921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 smtClean="0">
              <a:solidFill>
                <a:srgbClr val="002060"/>
              </a:solidFill>
            </a:rPr>
            <a:t>开发与项目控制</a:t>
          </a:r>
          <a:endParaRPr lang="en-US" altLang="zh-CN" sz="2200" b="1" kern="1200" dirty="0" smtClean="0">
            <a:solidFill>
              <a:srgbClr val="002060"/>
            </a:solidFill>
          </a:endParaRPr>
        </a:p>
      </dsp:txBody>
      <dsp:txXfrm>
        <a:off x="2512548" y="1702345"/>
        <a:ext cx="2376928" cy="659309"/>
      </dsp:txXfrm>
    </dsp:sp>
    <dsp:sp modelId="{13DBFF7A-75AF-4258-AA1F-60875B602BE4}">
      <dsp:nvSpPr>
        <dsp:cNvPr id="0" name=""/>
        <dsp:cNvSpPr/>
      </dsp:nvSpPr>
      <dsp:spPr>
        <a:xfrm>
          <a:off x="4222935" y="1736355"/>
          <a:ext cx="759193" cy="590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35FB6-2B00-4562-92B6-479A7EC08504}">
      <dsp:nvSpPr>
        <dsp:cNvPr id="0" name=""/>
        <dsp:cNvSpPr/>
      </dsp:nvSpPr>
      <dsp:spPr>
        <a:xfrm rot="5400000">
          <a:off x="4351486" y="3174809"/>
          <a:ext cx="620077" cy="7059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15425330"/>
            <a:satOff val="-43928"/>
            <a:lumOff val="25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B5A07B-9DFB-4D7C-8448-9D8F0EFB3291}">
      <dsp:nvSpPr>
        <dsp:cNvPr id="0" name=""/>
        <dsp:cNvSpPr/>
      </dsp:nvSpPr>
      <dsp:spPr>
        <a:xfrm>
          <a:off x="3638135" y="2487441"/>
          <a:ext cx="2141981" cy="730657"/>
        </a:xfrm>
        <a:prstGeom prst="roundRect">
          <a:avLst>
            <a:gd name="adj" fmla="val 16670"/>
          </a:avLst>
        </a:prstGeom>
        <a:solidFill>
          <a:schemeClr val="accent5">
            <a:hueOff val="11593022"/>
            <a:satOff val="-28723"/>
            <a:lumOff val="-13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 smtClean="0">
              <a:solidFill>
                <a:srgbClr val="002060"/>
              </a:solidFill>
            </a:rPr>
            <a:t>联调及测试支持</a:t>
          </a:r>
          <a:endParaRPr lang="en-US" altLang="zh-CN" sz="2200" b="1" kern="1200" dirty="0" smtClean="0">
            <a:solidFill>
              <a:srgbClr val="002060"/>
            </a:solidFill>
          </a:endParaRPr>
        </a:p>
      </dsp:txBody>
      <dsp:txXfrm>
        <a:off x="3673809" y="2523115"/>
        <a:ext cx="2070633" cy="659309"/>
      </dsp:txXfrm>
    </dsp:sp>
    <dsp:sp modelId="{23A1BCAA-A3FA-4CCD-B6D9-384692325F06}">
      <dsp:nvSpPr>
        <dsp:cNvPr id="0" name=""/>
        <dsp:cNvSpPr/>
      </dsp:nvSpPr>
      <dsp:spPr>
        <a:xfrm>
          <a:off x="5231048" y="2557125"/>
          <a:ext cx="759193" cy="590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AA0083-ACC3-407B-B059-D0CCB5CAE03D}">
      <dsp:nvSpPr>
        <dsp:cNvPr id="0" name=""/>
        <dsp:cNvSpPr/>
      </dsp:nvSpPr>
      <dsp:spPr>
        <a:xfrm>
          <a:off x="4799396" y="3308211"/>
          <a:ext cx="2126699" cy="730657"/>
        </a:xfrm>
        <a:prstGeom prst="roundRect">
          <a:avLst>
            <a:gd name="adj" fmla="val 16670"/>
          </a:avLst>
        </a:prstGeom>
        <a:solidFill>
          <a:schemeClr val="accent5">
            <a:hueOff val="15457363"/>
            <a:satOff val="-38298"/>
            <a:lumOff val="-1843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 smtClean="0">
              <a:solidFill>
                <a:srgbClr val="002060"/>
              </a:solidFill>
            </a:rPr>
            <a:t>项目上线与总结</a:t>
          </a:r>
          <a:endParaRPr lang="en-US" altLang="zh-CN" sz="2200" b="1" kern="1200" dirty="0" smtClean="0">
            <a:solidFill>
              <a:srgbClr val="002060"/>
            </a:solidFill>
          </a:endParaRPr>
        </a:p>
      </dsp:txBody>
      <dsp:txXfrm>
        <a:off x="4835070" y="3343885"/>
        <a:ext cx="2055351" cy="659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bkpt" val="fixed"/>
          <dgm:param type="bkPtFixedVal" val="1"/>
          <dgm:param type="off" val="off"/>
          <dgm:param type="grDir" val="tL"/>
          <dgm:param type="flowDir" val="row"/>
        </dgm:alg>
      </dgm:if>
      <dgm:else name="Name2">
        <dgm:alg type="snake">
          <dgm:param type="bkpt" val="fixed"/>
          <dgm:param type="bkPtFixedVal" val="1"/>
          <dgm:param type="off" val="off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type="bentUpArrow" r:blip="" rot="90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type="bentArrow" r:blip="" rot="180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parTxLTRAlign" val="l"/>
                    <dgm:param type="stBulletLvl" val="1"/>
                    <dgm:param type="txAnchorVertCh" val="mid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6" name="Picture 44" descr="10705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55" b="45702"/>
          <a:stretch>
            <a:fillRect/>
          </a:stretch>
        </p:blipFill>
        <p:spPr bwMode="auto">
          <a:xfrm>
            <a:off x="0" y="1828800"/>
            <a:ext cx="9144000" cy="309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35" name="Freeform 63"/>
          <p:cNvSpPr/>
          <p:nvPr userDrawn="1"/>
        </p:nvSpPr>
        <p:spPr bwMode="ltGray">
          <a:xfrm>
            <a:off x="0" y="1792288"/>
            <a:ext cx="9097963" cy="341312"/>
          </a:xfrm>
          <a:custGeom>
            <a:avLst/>
            <a:gdLst>
              <a:gd name="T0" fmla="*/ 0 w 5731"/>
              <a:gd name="T1" fmla="*/ 0 h 808"/>
              <a:gd name="T2" fmla="*/ 19 w 5731"/>
              <a:gd name="T3" fmla="*/ 279 h 808"/>
              <a:gd name="T4" fmla="*/ 1824 w 5731"/>
              <a:gd name="T5" fmla="*/ 739 h 808"/>
              <a:gd name="T6" fmla="*/ 3946 w 5731"/>
              <a:gd name="T7" fmla="*/ 695 h 808"/>
              <a:gd name="T8" fmla="*/ 5731 w 5731"/>
              <a:gd name="T9" fmla="*/ 297 h 808"/>
              <a:gd name="T10" fmla="*/ 5722 w 5731"/>
              <a:gd name="T11" fmla="*/ 153 h 808"/>
              <a:gd name="T12" fmla="*/ 0 w 5731"/>
              <a:gd name="T13" fmla="*/ 0 h 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31" h="808">
                <a:moveTo>
                  <a:pt x="0" y="0"/>
                </a:moveTo>
                <a:lnTo>
                  <a:pt x="19" y="279"/>
                </a:lnTo>
                <a:cubicBezTo>
                  <a:pt x="321" y="399"/>
                  <a:pt x="1170" y="671"/>
                  <a:pt x="1824" y="739"/>
                </a:cubicBezTo>
                <a:cubicBezTo>
                  <a:pt x="2478" y="808"/>
                  <a:pt x="3295" y="769"/>
                  <a:pt x="3946" y="695"/>
                </a:cubicBezTo>
                <a:cubicBezTo>
                  <a:pt x="4597" y="621"/>
                  <a:pt x="5435" y="387"/>
                  <a:pt x="5731" y="297"/>
                </a:cubicBezTo>
                <a:lnTo>
                  <a:pt x="5722" y="1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17" name="Group 45"/>
          <p:cNvGrpSpPr/>
          <p:nvPr userDrawn="1"/>
        </p:nvGrpSpPr>
        <p:grpSpPr bwMode="auto">
          <a:xfrm>
            <a:off x="0" y="0"/>
            <a:ext cx="9144000" cy="2089150"/>
            <a:chOff x="0" y="0"/>
            <a:chExt cx="5760" cy="1316"/>
          </a:xfrm>
        </p:grpSpPr>
        <p:grpSp>
          <p:nvGrpSpPr>
            <p:cNvPr id="3118" name="Group 46"/>
            <p:cNvGrpSpPr/>
            <p:nvPr userDrawn="1"/>
          </p:nvGrpSpPr>
          <p:grpSpPr bwMode="auto">
            <a:xfrm flipV="1">
              <a:off x="18" y="0"/>
              <a:ext cx="5742" cy="1128"/>
              <a:chOff x="0" y="2640"/>
              <a:chExt cx="5760" cy="1680"/>
            </a:xfrm>
          </p:grpSpPr>
          <p:sp>
            <p:nvSpPr>
              <p:cNvPr id="3119" name="Rectangle 47"/>
              <p:cNvSpPr>
                <a:spLocks noChangeArrowheads="1"/>
              </p:cNvSpPr>
              <p:nvPr userDrawn="1"/>
            </p:nvSpPr>
            <p:spPr bwMode="ltGray">
              <a:xfrm>
                <a:off x="0" y="2640"/>
                <a:ext cx="5760" cy="168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0" name="Rectangle 48"/>
              <p:cNvSpPr>
                <a:spLocks noChangeArrowheads="1"/>
              </p:cNvSpPr>
              <p:nvPr userDrawn="1"/>
            </p:nvSpPr>
            <p:spPr bwMode="ltGray">
              <a:xfrm>
                <a:off x="0" y="2640"/>
                <a:ext cx="5760" cy="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21" name="Freeform 49"/>
            <p:cNvSpPr/>
            <p:nvPr userDrawn="1"/>
          </p:nvSpPr>
          <p:spPr bwMode="ltGray">
            <a:xfrm>
              <a:off x="0" y="1092"/>
              <a:ext cx="5731" cy="224"/>
            </a:xfrm>
            <a:custGeom>
              <a:avLst/>
              <a:gdLst>
                <a:gd name="T0" fmla="*/ 0 w 5731"/>
                <a:gd name="T1" fmla="*/ 36 h 842"/>
                <a:gd name="T2" fmla="*/ 26 w 5731"/>
                <a:gd name="T3" fmla="*/ 315 h 842"/>
                <a:gd name="T4" fmla="*/ 1795 w 5731"/>
                <a:gd name="T5" fmla="*/ 771 h 842"/>
                <a:gd name="T6" fmla="*/ 3821 w 5731"/>
                <a:gd name="T7" fmla="*/ 742 h 842"/>
                <a:gd name="T8" fmla="*/ 5731 w 5731"/>
                <a:gd name="T9" fmla="*/ 320 h 842"/>
                <a:gd name="T10" fmla="*/ 5693 w 5731"/>
                <a:gd name="T11" fmla="*/ 0 h 842"/>
                <a:gd name="T12" fmla="*/ 0 w 5731"/>
                <a:gd name="T13" fmla="*/ 36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31" h="842">
                  <a:moveTo>
                    <a:pt x="0" y="36"/>
                  </a:moveTo>
                  <a:lnTo>
                    <a:pt x="26" y="315"/>
                  </a:lnTo>
                  <a:cubicBezTo>
                    <a:pt x="325" y="438"/>
                    <a:pt x="1163" y="700"/>
                    <a:pt x="1795" y="771"/>
                  </a:cubicBezTo>
                  <a:cubicBezTo>
                    <a:pt x="2427" y="842"/>
                    <a:pt x="3165" y="817"/>
                    <a:pt x="3821" y="742"/>
                  </a:cubicBezTo>
                  <a:cubicBezTo>
                    <a:pt x="4477" y="667"/>
                    <a:pt x="5419" y="444"/>
                    <a:pt x="5731" y="320"/>
                  </a:cubicBezTo>
                  <a:lnTo>
                    <a:pt x="5693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22" name="Group 50"/>
          <p:cNvGrpSpPr/>
          <p:nvPr userDrawn="1"/>
        </p:nvGrpSpPr>
        <p:grpSpPr bwMode="auto">
          <a:xfrm>
            <a:off x="0" y="4689475"/>
            <a:ext cx="9144000" cy="2168525"/>
            <a:chOff x="0" y="2908"/>
            <a:chExt cx="5760" cy="1412"/>
          </a:xfrm>
        </p:grpSpPr>
        <p:grpSp>
          <p:nvGrpSpPr>
            <p:cNvPr id="3123" name="Group 51"/>
            <p:cNvGrpSpPr/>
            <p:nvPr/>
          </p:nvGrpSpPr>
          <p:grpSpPr bwMode="auto">
            <a:xfrm>
              <a:off x="18" y="3135"/>
              <a:ext cx="5742" cy="1185"/>
              <a:chOff x="0" y="2640"/>
              <a:chExt cx="5760" cy="1680"/>
            </a:xfrm>
          </p:grpSpPr>
          <p:sp>
            <p:nvSpPr>
              <p:cNvPr id="3124" name="Rectangle 52"/>
              <p:cNvSpPr>
                <a:spLocks noChangeArrowheads="1"/>
              </p:cNvSpPr>
              <p:nvPr userDrawn="1"/>
            </p:nvSpPr>
            <p:spPr bwMode="ltGray">
              <a:xfrm>
                <a:off x="0" y="2640"/>
                <a:ext cx="5760" cy="16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5" name="Rectangle 53"/>
              <p:cNvSpPr>
                <a:spLocks noChangeArrowheads="1"/>
              </p:cNvSpPr>
              <p:nvPr userDrawn="1"/>
            </p:nvSpPr>
            <p:spPr bwMode="ltGray">
              <a:xfrm>
                <a:off x="0" y="2640"/>
                <a:ext cx="5760" cy="9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26" name="Group 54"/>
            <p:cNvGrpSpPr/>
            <p:nvPr/>
          </p:nvGrpSpPr>
          <p:grpSpPr bwMode="auto">
            <a:xfrm>
              <a:off x="0" y="2908"/>
              <a:ext cx="5731" cy="265"/>
              <a:chOff x="0" y="2702"/>
              <a:chExt cx="5731" cy="426"/>
            </a:xfrm>
          </p:grpSpPr>
          <p:sp>
            <p:nvSpPr>
              <p:cNvPr id="3127" name="Freeform 55"/>
              <p:cNvSpPr/>
              <p:nvPr/>
            </p:nvSpPr>
            <p:spPr bwMode="ltGray">
              <a:xfrm flipV="1">
                <a:off x="0" y="2702"/>
                <a:ext cx="5731" cy="364"/>
              </a:xfrm>
              <a:custGeom>
                <a:avLst/>
                <a:gdLst>
                  <a:gd name="T0" fmla="*/ 0 w 5731"/>
                  <a:gd name="T1" fmla="*/ 0 h 808"/>
                  <a:gd name="T2" fmla="*/ 19 w 5731"/>
                  <a:gd name="T3" fmla="*/ 279 h 808"/>
                  <a:gd name="T4" fmla="*/ 1824 w 5731"/>
                  <a:gd name="T5" fmla="*/ 739 h 808"/>
                  <a:gd name="T6" fmla="*/ 3946 w 5731"/>
                  <a:gd name="T7" fmla="*/ 695 h 808"/>
                  <a:gd name="T8" fmla="*/ 5731 w 5731"/>
                  <a:gd name="T9" fmla="*/ 297 h 808"/>
                  <a:gd name="T10" fmla="*/ 5722 w 5731"/>
                  <a:gd name="T11" fmla="*/ 153 h 808"/>
                  <a:gd name="T12" fmla="*/ 0 w 5731"/>
                  <a:gd name="T13" fmla="*/ 0 h 8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31" h="808">
                    <a:moveTo>
                      <a:pt x="0" y="0"/>
                    </a:moveTo>
                    <a:lnTo>
                      <a:pt x="19" y="279"/>
                    </a:lnTo>
                    <a:cubicBezTo>
                      <a:pt x="321" y="399"/>
                      <a:pt x="1170" y="671"/>
                      <a:pt x="1824" y="739"/>
                    </a:cubicBezTo>
                    <a:cubicBezTo>
                      <a:pt x="2478" y="808"/>
                      <a:pt x="3295" y="769"/>
                      <a:pt x="3946" y="695"/>
                    </a:cubicBezTo>
                    <a:cubicBezTo>
                      <a:pt x="4597" y="621"/>
                      <a:pt x="5435" y="387"/>
                      <a:pt x="5731" y="297"/>
                    </a:cubicBezTo>
                    <a:lnTo>
                      <a:pt x="5722" y="1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8" name="Freeform 56"/>
              <p:cNvSpPr/>
              <p:nvPr/>
            </p:nvSpPr>
            <p:spPr bwMode="ltGray">
              <a:xfrm flipV="1">
                <a:off x="0" y="2749"/>
                <a:ext cx="5731" cy="379"/>
              </a:xfrm>
              <a:custGeom>
                <a:avLst/>
                <a:gdLst>
                  <a:gd name="T0" fmla="*/ 0 w 5731"/>
                  <a:gd name="T1" fmla="*/ 36 h 842"/>
                  <a:gd name="T2" fmla="*/ 26 w 5731"/>
                  <a:gd name="T3" fmla="*/ 315 h 842"/>
                  <a:gd name="T4" fmla="*/ 1795 w 5731"/>
                  <a:gd name="T5" fmla="*/ 771 h 842"/>
                  <a:gd name="T6" fmla="*/ 3821 w 5731"/>
                  <a:gd name="T7" fmla="*/ 742 h 842"/>
                  <a:gd name="T8" fmla="*/ 5731 w 5731"/>
                  <a:gd name="T9" fmla="*/ 320 h 842"/>
                  <a:gd name="T10" fmla="*/ 5693 w 5731"/>
                  <a:gd name="T11" fmla="*/ 0 h 842"/>
                  <a:gd name="T12" fmla="*/ 0 w 5731"/>
                  <a:gd name="T13" fmla="*/ 36 h 8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31" h="842">
                    <a:moveTo>
                      <a:pt x="0" y="36"/>
                    </a:moveTo>
                    <a:lnTo>
                      <a:pt x="26" y="315"/>
                    </a:lnTo>
                    <a:cubicBezTo>
                      <a:pt x="325" y="438"/>
                      <a:pt x="1163" y="700"/>
                      <a:pt x="1795" y="771"/>
                    </a:cubicBezTo>
                    <a:cubicBezTo>
                      <a:pt x="2427" y="842"/>
                      <a:pt x="3165" y="817"/>
                      <a:pt x="3821" y="742"/>
                    </a:cubicBezTo>
                    <a:cubicBezTo>
                      <a:pt x="4477" y="667"/>
                      <a:pt x="5419" y="444"/>
                      <a:pt x="5731" y="320"/>
                    </a:cubicBezTo>
                    <a:lnTo>
                      <a:pt x="5693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129" name="Group 57"/>
          <p:cNvGrpSpPr/>
          <p:nvPr userDrawn="1"/>
        </p:nvGrpSpPr>
        <p:grpSpPr bwMode="auto">
          <a:xfrm>
            <a:off x="0" y="0"/>
            <a:ext cx="9144000" cy="6867525"/>
            <a:chOff x="0" y="0"/>
            <a:chExt cx="5760" cy="4326"/>
          </a:xfrm>
        </p:grpSpPr>
        <p:sp>
          <p:nvSpPr>
            <p:cNvPr id="3130" name="AutoShape 58"/>
            <p:cNvSpPr>
              <a:spLocks noChangeArrowheads="1"/>
            </p:cNvSpPr>
            <p:nvPr/>
          </p:nvSpPr>
          <p:spPr bwMode="white">
            <a:xfrm>
              <a:off x="27" y="24"/>
              <a:ext cx="5709" cy="4272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1" name="Freeform 59"/>
            <p:cNvSpPr/>
            <p:nvPr/>
          </p:nvSpPr>
          <p:spPr bwMode="white">
            <a:xfrm>
              <a:off x="3" y="0"/>
              <a:ext cx="288" cy="288"/>
            </a:xfrm>
            <a:custGeom>
              <a:avLst/>
              <a:gdLst>
                <a:gd name="T0" fmla="*/ 0 w 336"/>
                <a:gd name="T1" fmla="*/ 48 h 384"/>
                <a:gd name="T2" fmla="*/ 0 w 336"/>
                <a:gd name="T3" fmla="*/ 384 h 384"/>
                <a:gd name="T4" fmla="*/ 96 w 336"/>
                <a:gd name="T5" fmla="*/ 192 h 384"/>
                <a:gd name="T6" fmla="*/ 192 w 336"/>
                <a:gd name="T7" fmla="*/ 48 h 384"/>
                <a:gd name="T8" fmla="*/ 336 w 336"/>
                <a:gd name="T9" fmla="*/ 0 h 384"/>
                <a:gd name="T10" fmla="*/ 0 w 336"/>
                <a:gd name="T11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2" name="Freeform 60"/>
            <p:cNvSpPr/>
            <p:nvPr/>
          </p:nvSpPr>
          <p:spPr bwMode="white">
            <a:xfrm rot="-5408600">
              <a:off x="-47" y="4030"/>
              <a:ext cx="336" cy="242"/>
            </a:xfrm>
            <a:custGeom>
              <a:avLst/>
              <a:gdLst>
                <a:gd name="T0" fmla="*/ 0 w 336"/>
                <a:gd name="T1" fmla="*/ 48 h 384"/>
                <a:gd name="T2" fmla="*/ 0 w 336"/>
                <a:gd name="T3" fmla="*/ 384 h 384"/>
                <a:gd name="T4" fmla="*/ 96 w 336"/>
                <a:gd name="T5" fmla="*/ 192 h 384"/>
                <a:gd name="T6" fmla="*/ 192 w 336"/>
                <a:gd name="T7" fmla="*/ 48 h 384"/>
                <a:gd name="T8" fmla="*/ 336 w 336"/>
                <a:gd name="T9" fmla="*/ 0 h 384"/>
                <a:gd name="T10" fmla="*/ 0 w 336"/>
                <a:gd name="T11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3" name="Freeform 61"/>
            <p:cNvSpPr/>
            <p:nvPr/>
          </p:nvSpPr>
          <p:spPr bwMode="white">
            <a:xfrm>
              <a:off x="5520" y="3978"/>
              <a:ext cx="240" cy="348"/>
            </a:xfrm>
            <a:custGeom>
              <a:avLst/>
              <a:gdLst>
                <a:gd name="T0" fmla="*/ 246 w 246"/>
                <a:gd name="T1" fmla="*/ 0 h 348"/>
                <a:gd name="T2" fmla="*/ 164 w 246"/>
                <a:gd name="T3" fmla="*/ 196 h 348"/>
                <a:gd name="T4" fmla="*/ 84 w 246"/>
                <a:gd name="T5" fmla="*/ 282 h 348"/>
                <a:gd name="T6" fmla="*/ 0 w 246"/>
                <a:gd name="T7" fmla="*/ 342 h 348"/>
                <a:gd name="T8" fmla="*/ 246 w 246"/>
                <a:gd name="T9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348">
                  <a:moveTo>
                    <a:pt x="246" y="0"/>
                  </a:moveTo>
                  <a:lnTo>
                    <a:pt x="164" y="196"/>
                  </a:lnTo>
                  <a:lnTo>
                    <a:pt x="84" y="282"/>
                  </a:lnTo>
                  <a:lnTo>
                    <a:pt x="0" y="342"/>
                  </a:lnTo>
                  <a:lnTo>
                    <a:pt x="246" y="3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4" name="Freeform 62"/>
            <p:cNvSpPr/>
            <p:nvPr/>
          </p:nvSpPr>
          <p:spPr bwMode="white">
            <a:xfrm rot="5400000">
              <a:off x="5472" y="0"/>
              <a:ext cx="288" cy="288"/>
            </a:xfrm>
            <a:custGeom>
              <a:avLst/>
              <a:gdLst>
                <a:gd name="T0" fmla="*/ 0 w 336"/>
                <a:gd name="T1" fmla="*/ 48 h 384"/>
                <a:gd name="T2" fmla="*/ 0 w 336"/>
                <a:gd name="T3" fmla="*/ 384 h 384"/>
                <a:gd name="T4" fmla="*/ 96 w 336"/>
                <a:gd name="T5" fmla="*/ 192 h 384"/>
                <a:gd name="T6" fmla="*/ 192 w 336"/>
                <a:gd name="T7" fmla="*/ 48 h 384"/>
                <a:gd name="T8" fmla="*/ 336 w 336"/>
                <a:gd name="T9" fmla="*/ 0 h 384"/>
                <a:gd name="T10" fmla="*/ 0 w 336"/>
                <a:gd name="T11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143000"/>
            <a:ext cx="7772400" cy="6858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0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524000" y="5257800"/>
            <a:ext cx="6019800" cy="304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3136" name="Text Box 64"/>
          <p:cNvSpPr txBox="1">
            <a:spLocks noChangeArrowheads="1"/>
          </p:cNvSpPr>
          <p:nvPr userDrawn="1"/>
        </p:nvSpPr>
        <p:spPr bwMode="auto">
          <a:xfrm>
            <a:off x="457200" y="3048000"/>
            <a:ext cx="1625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chemeClr val="bg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LOGO</a:t>
            </a:r>
            <a:endParaRPr lang="en-US" altLang="zh-CN" sz="3600" b="1">
              <a:solidFill>
                <a:schemeClr val="bg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91B02-322D-447D-9CFC-43A9BB232E3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360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934C35-EB18-44B7-A307-5F44A1842FB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304800"/>
            <a:ext cx="62484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304800" y="1295400"/>
            <a:ext cx="8534400" cy="50292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05600" y="0"/>
            <a:ext cx="19812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943600" y="6519863"/>
            <a:ext cx="2895600" cy="2984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276600" y="6513513"/>
            <a:ext cx="2133600" cy="292100"/>
          </a:xfrm>
        </p:spPr>
        <p:txBody>
          <a:bodyPr/>
          <a:lstStyle>
            <a:lvl1pPr>
              <a:defRPr/>
            </a:lvl1pPr>
          </a:lstStyle>
          <a:p>
            <a:fld id="{36D2A889-B839-411E-ACA3-6E34F821E4C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EFBDDD-9813-4EEA-8B7B-083EF612088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962C1-F285-4417-B261-077FBA13646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191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191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9DF667-DCFB-4581-B1BB-D30601B337E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3C3C-B215-4BEA-9FDE-F7DCB3C508C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16E9FF-BFD5-4EBA-BC72-843B959B973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DC10F6-0910-4352-B757-341256D253B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1F88D-E52E-4723-99AE-96F57646A0C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101C-0994-4577-BAB0-88E851A390B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vmlDrawing" Target="../drawings/vmlDrawing1.vml"/><Relationship Id="rId14" Type="http://schemas.openxmlformats.org/officeDocument/2006/relationships/image" Target="../media/image2.png"/><Relationship Id="rId13" Type="http://schemas.openxmlformats.org/officeDocument/2006/relationships/oleObject" Target="../embeddings/oleObject1.bin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7" name="Object 43"/>
          <p:cNvGraphicFramePr>
            <a:graphicFrameLocks noChangeAspect="1"/>
          </p:cNvGraphicFramePr>
          <p:nvPr/>
        </p:nvGraphicFramePr>
        <p:xfrm>
          <a:off x="0" y="260350"/>
          <a:ext cx="91440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Image" r:id="rId13" imgW="15290800" imgH="1549400" progId="Photoshop.Image.7">
                  <p:embed/>
                </p:oleObj>
              </mc:Choice>
              <mc:Fallback>
                <p:oleObj name="Image" r:id="rId13" imgW="15290800" imgH="1549400" progId="Photoshop.Image.7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0350"/>
                        <a:ext cx="914400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8" name="Rectangle 44"/>
          <p:cNvSpPr>
            <a:spLocks noChangeArrowheads="1"/>
          </p:cNvSpPr>
          <p:nvPr/>
        </p:nvSpPr>
        <p:spPr bwMode="ltGray">
          <a:xfrm>
            <a:off x="0" y="0"/>
            <a:ext cx="9144000" cy="241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9" name="Freeform 45"/>
          <p:cNvSpPr/>
          <p:nvPr/>
        </p:nvSpPr>
        <p:spPr bwMode="white">
          <a:xfrm>
            <a:off x="0" y="908050"/>
            <a:ext cx="9144000" cy="461963"/>
          </a:xfrm>
          <a:custGeom>
            <a:avLst/>
            <a:gdLst>
              <a:gd name="T0" fmla="*/ 4 w 5768"/>
              <a:gd name="T1" fmla="*/ 365 h 366"/>
              <a:gd name="T2" fmla="*/ 0 w 5768"/>
              <a:gd name="T3" fmla="*/ 246 h 366"/>
              <a:gd name="T4" fmla="*/ 1837 w 5768"/>
              <a:gd name="T5" fmla="*/ 32 h 366"/>
              <a:gd name="T6" fmla="*/ 3970 w 5768"/>
              <a:gd name="T7" fmla="*/ 52 h 366"/>
              <a:gd name="T8" fmla="*/ 5764 w 5768"/>
              <a:gd name="T9" fmla="*/ 231 h 366"/>
              <a:gd name="T10" fmla="*/ 5768 w 5768"/>
              <a:gd name="T11" fmla="*/ 366 h 366"/>
              <a:gd name="T12" fmla="*/ 4 w 5768"/>
              <a:gd name="T13" fmla="*/ 365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68" h="366">
                <a:moveTo>
                  <a:pt x="4" y="365"/>
                </a:moveTo>
                <a:lnTo>
                  <a:pt x="0" y="246"/>
                </a:lnTo>
                <a:cubicBezTo>
                  <a:pt x="304" y="192"/>
                  <a:pt x="1175" y="64"/>
                  <a:pt x="1837" y="32"/>
                </a:cubicBezTo>
                <a:cubicBezTo>
                  <a:pt x="2499" y="0"/>
                  <a:pt x="3316" y="19"/>
                  <a:pt x="3970" y="52"/>
                </a:cubicBezTo>
                <a:cubicBezTo>
                  <a:pt x="4624" y="85"/>
                  <a:pt x="5464" y="179"/>
                  <a:pt x="5764" y="231"/>
                </a:cubicBezTo>
                <a:lnTo>
                  <a:pt x="5768" y="366"/>
                </a:lnTo>
                <a:lnTo>
                  <a:pt x="4" y="3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534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05600" y="0"/>
            <a:ext cx="1981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1">
                <a:solidFill>
                  <a:schemeClr val="bg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www.themegallery.com</a:t>
            </a: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19863"/>
            <a:ext cx="2895600" cy="2984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1">
                <a:latin typeface="+mn-lt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513513"/>
            <a:ext cx="21336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fld id="{3D8D3168-6CE3-4F62-A3E4-DB6BB73AB383}" type="slidenum">
              <a:rPr lang="en-US" altLang="zh-CN"/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514600" y="304800"/>
            <a:ext cx="6248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B166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70" name="Line 46"/>
          <p:cNvSpPr>
            <a:spLocks noChangeShapeType="1"/>
          </p:cNvSpPr>
          <p:nvPr/>
        </p:nvSpPr>
        <p:spPr bwMode="auto">
          <a:xfrm>
            <a:off x="425450" y="652462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85483" y="3702050"/>
            <a:ext cx="7772400" cy="1362075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 sz="2800">
                <a:solidFill>
                  <a:schemeClr val="accent4"/>
                </a:solidFill>
                <a:effectLst/>
              </a:rPr>
              <a:t>牛占军</a:t>
            </a:r>
            <a:br>
              <a:rPr lang="zh-CN" altLang="en-US" sz="2800">
                <a:solidFill>
                  <a:schemeClr val="accent4"/>
                </a:solidFill>
                <a:effectLst/>
              </a:rPr>
            </a:br>
            <a:r>
              <a:rPr lang="en-US" altLang="zh-CN" sz="2800">
                <a:solidFill>
                  <a:schemeClr val="accent4"/>
                </a:solidFill>
                <a:effectLst/>
              </a:rPr>
              <a:t>2020</a:t>
            </a:r>
            <a:r>
              <a:rPr lang="zh-CN" altLang="en-US" sz="2800">
                <a:solidFill>
                  <a:schemeClr val="accent4"/>
                </a:solidFill>
                <a:effectLst/>
                <a:ea typeface="宋体" panose="02010600030101010101" pitchFamily="2" charset="-122"/>
              </a:rPr>
              <a:t>年</a:t>
            </a:r>
            <a:r>
              <a:rPr lang="en-US" altLang="zh-CN" sz="2800">
                <a:solidFill>
                  <a:schemeClr val="accent4"/>
                </a:solidFill>
                <a:effectLst/>
                <a:ea typeface="宋体" panose="02010600030101010101" pitchFamily="2" charset="-122"/>
              </a:rPr>
              <a:t>8</a:t>
            </a:r>
            <a:r>
              <a:rPr lang="zh-CN" altLang="en-US" sz="2800">
                <a:solidFill>
                  <a:schemeClr val="accent4"/>
                </a:solidFill>
                <a:effectLst/>
                <a:ea typeface="宋体" panose="02010600030101010101" pitchFamily="2" charset="-122"/>
              </a:rPr>
              <a:t>月</a:t>
            </a:r>
            <a:r>
              <a:rPr lang="en-US" altLang="zh-CN" sz="2800">
                <a:solidFill>
                  <a:schemeClr val="accent4"/>
                </a:solidFill>
                <a:effectLst/>
                <a:ea typeface="宋体" panose="02010600030101010101" pitchFamily="2" charset="-122"/>
              </a:rPr>
              <a:t>6</a:t>
            </a:r>
            <a:r>
              <a:rPr lang="zh-CN" altLang="en-US" sz="2800">
                <a:solidFill>
                  <a:schemeClr val="accent4"/>
                </a:solidFill>
                <a:effectLst/>
                <a:ea typeface="宋体" panose="02010600030101010101" pitchFamily="2" charset="-122"/>
              </a:rPr>
              <a:t>日</a:t>
            </a:r>
            <a:endParaRPr lang="zh-CN" altLang="en-US" sz="2800">
              <a:solidFill>
                <a:schemeClr val="accent4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754698" y="1738313"/>
            <a:ext cx="7772400" cy="1500187"/>
          </a:xfrm>
        </p:spPr>
        <p:txBody>
          <a:bodyPr/>
          <a:p>
            <a:pPr algn="ctr"/>
            <a:r>
              <a:rPr lang="en-US" altLang="zh-CN" sz="6000"/>
              <a:t>PO</a:t>
            </a:r>
            <a:r>
              <a:rPr lang="zh-CN" altLang="en-US" sz="6000">
                <a:ea typeface="宋体" panose="02010600030101010101" pitchFamily="2" charset="-122"/>
              </a:rPr>
              <a:t>实践指南</a:t>
            </a:r>
            <a:r>
              <a:rPr lang="en-US" altLang="zh-CN" sz="6000">
                <a:ea typeface="宋体" panose="02010600030101010101" pitchFamily="2" charset="-122"/>
              </a:rPr>
              <a:t>V1.0</a:t>
            </a:r>
            <a:endParaRPr lang="en-US" altLang="zh-CN" sz="6000"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576" y="2204864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</a:t>
            </a:r>
            <a:r>
              <a:rPr lang="zh-CN" altLang="zh-CN" dirty="0"/>
              <a:t>（</a:t>
            </a:r>
            <a:r>
              <a:rPr lang="en-US" altLang="zh-CN" dirty="0" err="1"/>
              <a:t>ProjectOwner</a:t>
            </a:r>
            <a:r>
              <a:rPr lang="zh-CN" altLang="zh-CN" dirty="0"/>
              <a:t>）是项目的技术负责人，从</a:t>
            </a:r>
            <a:r>
              <a:rPr lang="en-US" altLang="zh-CN" dirty="0"/>
              <a:t>PM</a:t>
            </a:r>
            <a:r>
              <a:rPr lang="zh-CN" altLang="zh-CN" dirty="0"/>
              <a:t>（</a:t>
            </a:r>
            <a:r>
              <a:rPr lang="en-US" altLang="zh-CN" dirty="0" err="1"/>
              <a:t>PoductManager</a:t>
            </a:r>
            <a:r>
              <a:rPr lang="zh-CN" altLang="zh-CN" dirty="0"/>
              <a:t>）提出需求开始，开发团队指定</a:t>
            </a:r>
            <a:r>
              <a:rPr lang="en-US" altLang="zh-CN" dirty="0"/>
              <a:t>PO</a:t>
            </a:r>
            <a:r>
              <a:rPr lang="zh-CN" altLang="zh-CN" dirty="0"/>
              <a:t>后，开始跟进需求的讨论和确认，并作为负责人完成后续的系统架构设计、开发与项目控制、联调及测试支持、上线与总结等工作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zh-CN" dirty="0" smtClean="0"/>
              <a:t>此</a:t>
            </a:r>
            <a:r>
              <a:rPr lang="zh-CN" altLang="zh-CN" dirty="0"/>
              <a:t>过程中，</a:t>
            </a:r>
            <a:r>
              <a:rPr lang="en-US" altLang="zh-CN" dirty="0"/>
              <a:t>PO</a:t>
            </a:r>
            <a:r>
              <a:rPr lang="zh-CN" altLang="zh-CN" dirty="0"/>
              <a:t>负责对内对外的沟通协调、</a:t>
            </a:r>
            <a:r>
              <a:rPr lang="zh-CN" altLang="zh-CN" dirty="0" smtClean="0"/>
              <a:t>资源分配</a:t>
            </a:r>
            <a:endParaRPr lang="en-US" altLang="zh-CN" dirty="0" smtClean="0"/>
          </a:p>
          <a:p>
            <a:r>
              <a:rPr lang="zh-CN" altLang="en-US" dirty="0" smtClean="0"/>
              <a:t>围绕</a:t>
            </a:r>
            <a:r>
              <a:rPr lang="en-US" altLang="zh-CN" dirty="0" smtClean="0"/>
              <a:t>PO</a:t>
            </a:r>
            <a:r>
              <a:rPr lang="zh-CN" altLang="en-US" dirty="0" smtClean="0"/>
              <a:t>制度，会配套推出项目点、项目考核等系列制度或者考核规则</a:t>
            </a:r>
            <a:endParaRPr lang="en-US" altLang="zh-CN" dirty="0" smtClean="0"/>
          </a:p>
          <a:p>
            <a:r>
              <a:rPr lang="zh-CN" altLang="en-US" dirty="0" smtClean="0"/>
              <a:t>毫无疑问，</a:t>
            </a:r>
            <a:r>
              <a:rPr lang="en-US" altLang="zh-CN" dirty="0" smtClean="0"/>
              <a:t>PO</a:t>
            </a:r>
            <a:r>
              <a:rPr lang="zh-CN" altLang="en-US" dirty="0" smtClean="0"/>
              <a:t>在年终考核中会有更好的评价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22048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/>
        </p:nvGraphicFramePr>
        <p:xfrm>
          <a:off x="1524000" y="1397000"/>
          <a:ext cx="708044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31" name="Group 19"/>
          <p:cNvGrpSpPr/>
          <p:nvPr/>
        </p:nvGrpSpPr>
        <p:grpSpPr bwMode="auto">
          <a:xfrm>
            <a:off x="1066800" y="2971800"/>
            <a:ext cx="2286000" cy="2667000"/>
            <a:chOff x="672" y="1872"/>
            <a:chExt cx="1440" cy="1680"/>
          </a:xfrm>
        </p:grpSpPr>
        <p:sp>
          <p:nvSpPr>
            <p:cNvPr id="64517" name="AutoShape 5"/>
            <p:cNvSpPr>
              <a:spLocks noChangeArrowheads="1"/>
            </p:cNvSpPr>
            <p:nvPr/>
          </p:nvSpPr>
          <p:spPr bwMode="auto">
            <a:xfrm>
              <a:off x="672" y="1872"/>
              <a:ext cx="1440" cy="168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9CCFF"/>
                      </a:gs>
                      <a:gs pos="100000">
                        <a:srgbClr val="99CCFF">
                          <a:gamma/>
                          <a:tint val="27451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Verdana" panose="020B0604030504040204" pitchFamily="34" charset="0"/>
              </a:endParaRPr>
            </a:p>
          </p:txBody>
        </p:sp>
        <p:sp>
          <p:nvSpPr>
            <p:cNvPr id="64518" name="Text Box 6"/>
            <p:cNvSpPr txBox="1">
              <a:spLocks noChangeArrowheads="1"/>
            </p:cNvSpPr>
            <p:nvPr/>
          </p:nvSpPr>
          <p:spPr bwMode="auto">
            <a:xfrm>
              <a:off x="732" y="1998"/>
              <a:ext cx="1284" cy="15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000" dirty="0" smtClean="0">
                  <a:solidFill>
                    <a:schemeClr val="tx2"/>
                  </a:solidFill>
                  <a:ea typeface="宋体" panose="02010600030101010101" pitchFamily="2" charset="-122"/>
                </a:rPr>
                <a:t>需求沟通</a:t>
              </a:r>
              <a:endParaRPr lang="en-US" altLang="zh-CN" sz="2000" dirty="0" smtClean="0">
                <a:solidFill>
                  <a:schemeClr val="tx2"/>
                </a:solidFill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ea typeface="宋体" panose="02010600030101010101" pitchFamily="2" charset="-122"/>
                </a:rPr>
                <a:t>产品经理初步讲解需求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en-US" altLang="zh-CN" sz="1200" dirty="0" smtClean="0">
                  <a:ea typeface="宋体" panose="02010600030101010101" pitchFamily="2" charset="-122"/>
                </a:rPr>
                <a:t>PO</a:t>
              </a:r>
              <a:r>
                <a:rPr lang="zh-CN" altLang="en-US" sz="1200" dirty="0" smtClean="0">
                  <a:ea typeface="宋体" panose="02010600030101010101" pitchFamily="2" charset="-122"/>
                </a:rPr>
                <a:t>组织人员对需求进行进一步讨论，包括产品经理、</a:t>
              </a:r>
              <a:r>
                <a:rPr lang="en-US" altLang="zh-CN" sz="1200" dirty="0" smtClean="0">
                  <a:ea typeface="宋体" panose="02010600030101010101" pitchFamily="2" charset="-122"/>
                </a:rPr>
                <a:t>TL</a:t>
              </a:r>
              <a:r>
                <a:rPr lang="zh-CN" altLang="en-US" sz="1200" dirty="0" smtClean="0">
                  <a:ea typeface="宋体" panose="02010600030101010101" pitchFamily="2" charset="-122"/>
                </a:rPr>
                <a:t>、测试等，确认对需求足够了解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ea typeface="宋体" panose="02010600030101010101" pitchFamily="2" charset="-122"/>
                </a:rPr>
                <a:t>要求产品经理讲清楚所有的用户需求场景，即：谁在什么时候</a:t>
              </a:r>
              <a:r>
                <a:rPr lang="en-US" altLang="zh-CN" sz="1200" dirty="0" smtClean="0">
                  <a:ea typeface="宋体" panose="02010600030101010101" pitchFamily="2" charset="-122"/>
                </a:rPr>
                <a:t>/</a:t>
              </a:r>
              <a:r>
                <a:rPr lang="zh-CN" altLang="en-US" sz="1200" dirty="0" smtClean="0">
                  <a:ea typeface="宋体" panose="02010600030101010101" pitchFamily="2" charset="-122"/>
                </a:rPr>
                <a:t>场景做什么事情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ea typeface="宋体" panose="02010600030101010101" pitchFamily="2" charset="-122"/>
                </a:rPr>
                <a:t>忘记开发实现方案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endParaRPr lang="en-US" altLang="zh-CN" sz="12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64533" name="Group 21"/>
          <p:cNvGrpSpPr/>
          <p:nvPr/>
        </p:nvGrpSpPr>
        <p:grpSpPr bwMode="auto">
          <a:xfrm>
            <a:off x="338759" y="1293812"/>
            <a:ext cx="2998788" cy="1601788"/>
            <a:chOff x="1824" y="786"/>
            <a:chExt cx="1889" cy="1009"/>
          </a:xfrm>
        </p:grpSpPr>
        <p:grpSp>
          <p:nvGrpSpPr>
            <p:cNvPr id="64522" name="Group 10"/>
            <p:cNvGrpSpPr/>
            <p:nvPr/>
          </p:nvGrpSpPr>
          <p:grpSpPr bwMode="auto">
            <a:xfrm>
              <a:off x="1824" y="786"/>
              <a:ext cx="1889" cy="1009"/>
              <a:chOff x="1997" y="1314"/>
              <a:chExt cx="1889" cy="1009"/>
            </a:xfrm>
          </p:grpSpPr>
          <p:grpSp>
            <p:nvGrpSpPr>
              <p:cNvPr id="64523" name="Group 11"/>
              <p:cNvGrpSpPr/>
              <p:nvPr/>
            </p:nvGrpSpPr>
            <p:grpSpPr bwMode="auto">
              <a:xfrm>
                <a:off x="1997" y="1404"/>
                <a:ext cx="1889" cy="919"/>
                <a:chOff x="1973" y="1027"/>
                <a:chExt cx="1926" cy="937"/>
              </a:xfrm>
            </p:grpSpPr>
            <p:sp>
              <p:nvSpPr>
                <p:cNvPr id="64524" name="Oval 12"/>
                <p:cNvSpPr>
                  <a:spLocks noChangeArrowheads="1"/>
                </p:cNvSpPr>
                <p:nvPr/>
              </p:nvSpPr>
              <p:spPr bwMode="gray">
                <a:xfrm>
                  <a:off x="1994" y="105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8627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25" name="Oval 13"/>
                <p:cNvSpPr>
                  <a:spLocks noChangeArrowheads="1"/>
                </p:cNvSpPr>
                <p:nvPr/>
              </p:nvSpPr>
              <p:spPr bwMode="gray">
                <a:xfrm>
                  <a:off x="1973" y="102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>
                        <a:gamma/>
                        <a:tint val="44314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4526" name="Oval 14"/>
              <p:cNvSpPr>
                <a:spLocks noChangeArrowheads="1"/>
              </p:cNvSpPr>
              <p:nvPr/>
            </p:nvSpPr>
            <p:spPr bwMode="gray">
              <a:xfrm>
                <a:off x="2086" y="1314"/>
                <a:ext cx="1691" cy="845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4527" name="Oval 15"/>
              <p:cNvSpPr>
                <a:spLocks noChangeArrowheads="1"/>
              </p:cNvSpPr>
              <p:nvPr/>
            </p:nvSpPr>
            <p:spPr bwMode="gray">
              <a:xfrm>
                <a:off x="2108" y="1319"/>
                <a:ext cx="1650" cy="8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34902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4528" name="Oval 16"/>
              <p:cNvSpPr>
                <a:spLocks noChangeArrowheads="1"/>
              </p:cNvSpPr>
              <p:nvPr/>
            </p:nvSpPr>
            <p:spPr bwMode="gray">
              <a:xfrm>
                <a:off x="2125" y="1327"/>
                <a:ext cx="1570" cy="770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79216"/>
                      <a:invGamma/>
                    </a:schemeClr>
                  </a:gs>
                  <a:gs pos="100000">
                    <a:schemeClr val="accent1">
                      <a:alpha val="48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4529" name="Oval 17"/>
              <p:cNvSpPr>
                <a:spLocks noChangeArrowheads="1"/>
              </p:cNvSpPr>
              <p:nvPr/>
            </p:nvSpPr>
            <p:spPr bwMode="gray">
              <a:xfrm>
                <a:off x="2208" y="1344"/>
                <a:ext cx="1382" cy="6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38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4530" name="Text Box 18"/>
            <p:cNvSpPr txBox="1">
              <a:spLocks noChangeArrowheads="1"/>
            </p:cNvSpPr>
            <p:nvPr/>
          </p:nvSpPr>
          <p:spPr bwMode="auto">
            <a:xfrm>
              <a:off x="2000" y="1013"/>
              <a:ext cx="14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002060"/>
                  </a:solidFill>
                </a:rPr>
                <a:t>需求沟通与确认</a:t>
              </a:r>
              <a:endParaRPr lang="zh-CN" altLang="en-US" sz="24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4" name="Group 19"/>
          <p:cNvGrpSpPr/>
          <p:nvPr/>
        </p:nvGrpSpPr>
        <p:grpSpPr bwMode="auto">
          <a:xfrm>
            <a:off x="3779912" y="2971800"/>
            <a:ext cx="2286000" cy="2667000"/>
            <a:chOff x="672" y="1872"/>
            <a:chExt cx="1440" cy="1680"/>
          </a:xfrm>
        </p:grpSpPr>
        <p:sp>
          <p:nvSpPr>
            <p:cNvPr id="25" name="AutoShape 5"/>
            <p:cNvSpPr>
              <a:spLocks noChangeArrowheads="1"/>
            </p:cNvSpPr>
            <p:nvPr/>
          </p:nvSpPr>
          <p:spPr bwMode="auto">
            <a:xfrm>
              <a:off x="672" y="1872"/>
              <a:ext cx="1440" cy="168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9CCFF"/>
                      </a:gs>
                      <a:gs pos="100000">
                        <a:srgbClr val="99CCFF">
                          <a:gamma/>
                          <a:tint val="27451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Verdana" panose="020B0604030504040204" pitchFamily="34" charset="0"/>
              </a:endParaRPr>
            </a:p>
          </p:txBody>
        </p:sp>
        <p:sp>
          <p:nvSpPr>
            <p:cNvPr id="26" name="Text Box 6"/>
            <p:cNvSpPr txBox="1">
              <a:spLocks noChangeArrowheads="1"/>
            </p:cNvSpPr>
            <p:nvPr/>
          </p:nvSpPr>
          <p:spPr bwMode="auto">
            <a:xfrm>
              <a:off x="732" y="1998"/>
              <a:ext cx="1284" cy="15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000" dirty="0" smtClean="0">
                  <a:solidFill>
                    <a:schemeClr val="tx2"/>
                  </a:solidFill>
                  <a:ea typeface="宋体" panose="02010600030101010101" pitchFamily="2" charset="-122"/>
                </a:rPr>
                <a:t>需求确认</a:t>
              </a:r>
              <a:endParaRPr lang="en-US" altLang="zh-CN" sz="2000" dirty="0" smtClean="0">
                <a:solidFill>
                  <a:schemeClr val="tx2"/>
                </a:solidFill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ea typeface="宋体" panose="02010600030101010101" pitchFamily="2" charset="-122"/>
                </a:rPr>
                <a:t>经过多次讨论，对于需求内容达成一致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ea typeface="宋体" panose="02010600030101010101" pitchFamily="2" charset="-122"/>
                </a:rPr>
                <a:t>过滤需求，对其中所有的细节予以确认，不想当然、不推测、不替他人解释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ea typeface="宋体" panose="02010600030101010101" pitchFamily="2" charset="-122"/>
                </a:rPr>
                <a:t>给</a:t>
              </a:r>
              <a:r>
                <a:rPr lang="zh-CN" altLang="en-US" sz="1200" dirty="0" smtClean="0">
                  <a:ea typeface="宋体" panose="02010600030101010101" pitchFamily="2" charset="-122"/>
                </a:rPr>
                <a:t>出基本的开发方案（粗粒度框架，能否实现、技术难点等），并与</a:t>
              </a:r>
              <a:r>
                <a:rPr lang="en-US" altLang="zh-CN" sz="1200" dirty="0" smtClean="0">
                  <a:ea typeface="宋体" panose="02010600030101010101" pitchFamily="2" charset="-122"/>
                </a:rPr>
                <a:t>TL</a:t>
              </a:r>
              <a:r>
                <a:rPr lang="zh-CN" altLang="en-US" sz="1200" dirty="0" smtClean="0">
                  <a:ea typeface="宋体" panose="02010600030101010101" pitchFamily="2" charset="-122"/>
                </a:rPr>
                <a:t>团队沟通确认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endParaRPr lang="en-US" altLang="zh-CN" sz="12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30" name="Group 19"/>
          <p:cNvGrpSpPr/>
          <p:nvPr/>
        </p:nvGrpSpPr>
        <p:grpSpPr bwMode="auto">
          <a:xfrm>
            <a:off x="6588224" y="2895600"/>
            <a:ext cx="2286000" cy="2667000"/>
            <a:chOff x="672" y="1872"/>
            <a:chExt cx="1440" cy="1680"/>
          </a:xfrm>
        </p:grpSpPr>
        <p:sp>
          <p:nvSpPr>
            <p:cNvPr id="31" name="AutoShape 5"/>
            <p:cNvSpPr>
              <a:spLocks noChangeArrowheads="1"/>
            </p:cNvSpPr>
            <p:nvPr/>
          </p:nvSpPr>
          <p:spPr bwMode="auto">
            <a:xfrm>
              <a:off x="672" y="1872"/>
              <a:ext cx="1440" cy="168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9CCFF"/>
                      </a:gs>
                      <a:gs pos="100000">
                        <a:srgbClr val="99CCFF">
                          <a:gamma/>
                          <a:tint val="27451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Verdana" panose="020B0604030504040204" pitchFamily="34" charset="0"/>
              </a:endParaRPr>
            </a:p>
          </p:txBody>
        </p:sp>
        <p:sp>
          <p:nvSpPr>
            <p:cNvPr id="32" name="Text Box 6"/>
            <p:cNvSpPr txBox="1">
              <a:spLocks noChangeArrowheads="1"/>
            </p:cNvSpPr>
            <p:nvPr/>
          </p:nvSpPr>
          <p:spPr bwMode="auto">
            <a:xfrm>
              <a:off x="732" y="1998"/>
              <a:ext cx="1284" cy="1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000" dirty="0" smtClean="0">
                  <a:solidFill>
                    <a:schemeClr val="tx2"/>
                  </a:solidFill>
                  <a:ea typeface="宋体" panose="02010600030101010101" pitchFamily="2" charset="-122"/>
                </a:rPr>
                <a:t>输出文档</a:t>
              </a:r>
              <a:endParaRPr lang="en-US" altLang="zh-CN" sz="2000" dirty="0" smtClean="0">
                <a:solidFill>
                  <a:schemeClr val="tx2"/>
                </a:solidFill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ea typeface="宋体" panose="02010600030101010101" pitchFamily="2" charset="-122"/>
                </a:rPr>
                <a:t>经过评审的产品需求文档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ea typeface="宋体" panose="02010600030101010101" pitchFamily="2" charset="-122"/>
                </a:rPr>
                <a:t>建议</a:t>
              </a:r>
              <a:r>
                <a:rPr lang="en-US" altLang="zh-CN" sz="1200" dirty="0" smtClean="0">
                  <a:ea typeface="宋体" panose="02010600030101010101" pitchFamily="2" charset="-122"/>
                </a:rPr>
                <a:t>PO</a:t>
              </a:r>
              <a:r>
                <a:rPr lang="zh-CN" altLang="en-US" sz="1200" dirty="0" smtClean="0">
                  <a:ea typeface="宋体" panose="02010600030101010101" pitchFamily="2" charset="-122"/>
                </a:rPr>
                <a:t>对于产品需求的确认过程予以确认，随时反馈当前情况、待办事项及其他需要团队周知的信息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endParaRPr lang="en-US" altLang="zh-CN" sz="12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31" name="Group 19"/>
          <p:cNvGrpSpPr/>
          <p:nvPr/>
        </p:nvGrpSpPr>
        <p:grpSpPr bwMode="auto">
          <a:xfrm>
            <a:off x="1066800" y="2971800"/>
            <a:ext cx="2286000" cy="3193504"/>
            <a:chOff x="672" y="1872"/>
            <a:chExt cx="1440" cy="1680"/>
          </a:xfrm>
        </p:grpSpPr>
        <p:sp>
          <p:nvSpPr>
            <p:cNvPr id="64517" name="AutoShape 5"/>
            <p:cNvSpPr>
              <a:spLocks noChangeArrowheads="1"/>
            </p:cNvSpPr>
            <p:nvPr/>
          </p:nvSpPr>
          <p:spPr bwMode="auto">
            <a:xfrm>
              <a:off x="672" y="1872"/>
              <a:ext cx="1440" cy="168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9CCFF"/>
                      </a:gs>
                      <a:gs pos="100000">
                        <a:srgbClr val="99CCFF">
                          <a:gamma/>
                          <a:tint val="27451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Verdana" panose="020B0604030504040204" pitchFamily="34" charset="0"/>
              </a:endParaRPr>
            </a:p>
          </p:txBody>
        </p:sp>
        <p:sp>
          <p:nvSpPr>
            <p:cNvPr id="64518" name="Text Box 6"/>
            <p:cNvSpPr txBox="1">
              <a:spLocks noChangeArrowheads="1"/>
            </p:cNvSpPr>
            <p:nvPr/>
          </p:nvSpPr>
          <p:spPr bwMode="auto">
            <a:xfrm>
              <a:off x="732" y="1998"/>
              <a:ext cx="1284" cy="1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000" dirty="0" smtClean="0">
                  <a:solidFill>
                    <a:schemeClr val="tx2"/>
                  </a:solidFill>
                  <a:ea typeface="宋体" panose="02010600030101010101" pitchFamily="2" charset="-122"/>
                </a:rPr>
                <a:t>总体方案设计</a:t>
              </a:r>
              <a:endParaRPr lang="en-US" altLang="zh-CN" sz="2000" dirty="0" smtClean="0">
                <a:solidFill>
                  <a:schemeClr val="tx2"/>
                </a:solidFill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ea typeface="宋体" panose="02010600030101010101" pitchFamily="2" charset="-122"/>
                </a:rPr>
                <a:t>共涉及几个系统，功能模块有哪些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ea typeface="宋体" panose="02010600030101010101" pitchFamily="2" charset="-122"/>
                </a:rPr>
                <a:t>系统间交互方案是什么，为什么（同步、异步）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ea typeface="宋体" panose="02010600030101010101" pitchFamily="2" charset="-122"/>
                </a:rPr>
                <a:t>其他中间件的使用、为什么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ea typeface="宋体" panose="02010600030101010101" pitchFamily="2" charset="-122"/>
                </a:rPr>
                <a:t>高</a:t>
              </a:r>
              <a:r>
                <a:rPr lang="zh-CN" altLang="en-US" sz="1200" dirty="0" smtClean="0">
                  <a:ea typeface="宋体" panose="02010600030101010101" pitchFamily="2" charset="-122"/>
                </a:rPr>
                <a:t>并发的场景与应对措施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ea typeface="宋体" panose="02010600030101010101" pitchFamily="2" charset="-122"/>
                </a:rPr>
                <a:t>大</a:t>
              </a:r>
              <a:r>
                <a:rPr lang="zh-CN" altLang="en-US" sz="1200" dirty="0" smtClean="0">
                  <a:ea typeface="宋体" panose="02010600030101010101" pitchFamily="2" charset="-122"/>
                </a:rPr>
                <a:t>数据量的场景与应对措施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ea typeface="宋体" panose="02010600030101010101" pitchFamily="2" charset="-122"/>
                </a:rPr>
                <a:t>部署方案是什么，为什么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ea typeface="宋体" panose="02010600030101010101" pitchFamily="2" charset="-122"/>
                </a:rPr>
                <a:t>组织讨论</a:t>
              </a:r>
              <a:r>
                <a:rPr lang="zh-CN" altLang="en-US" sz="1200" dirty="0">
                  <a:ea typeface="宋体" panose="02010600030101010101" pitchFamily="2" charset="-122"/>
                </a:rPr>
                <a:t>或</a:t>
              </a:r>
              <a:r>
                <a:rPr lang="zh-CN" altLang="en-US" sz="1200" dirty="0" smtClean="0">
                  <a:ea typeface="宋体" panose="02010600030101010101" pitchFamily="2" charset="-122"/>
                </a:rPr>
                <a:t>评审</a:t>
              </a:r>
              <a:endParaRPr lang="en-US" altLang="zh-CN" sz="12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64533" name="Group 21"/>
          <p:cNvGrpSpPr/>
          <p:nvPr/>
        </p:nvGrpSpPr>
        <p:grpSpPr bwMode="auto">
          <a:xfrm>
            <a:off x="338759" y="1301749"/>
            <a:ext cx="2998788" cy="1593850"/>
            <a:chOff x="1824" y="791"/>
            <a:chExt cx="1889" cy="1004"/>
          </a:xfrm>
        </p:grpSpPr>
        <p:grpSp>
          <p:nvGrpSpPr>
            <p:cNvPr id="64522" name="Group 10"/>
            <p:cNvGrpSpPr/>
            <p:nvPr/>
          </p:nvGrpSpPr>
          <p:grpSpPr bwMode="auto">
            <a:xfrm>
              <a:off x="1824" y="791"/>
              <a:ext cx="1889" cy="1004"/>
              <a:chOff x="1997" y="1319"/>
              <a:chExt cx="1889" cy="1004"/>
            </a:xfrm>
          </p:grpSpPr>
          <p:grpSp>
            <p:nvGrpSpPr>
              <p:cNvPr id="64523" name="Group 11"/>
              <p:cNvGrpSpPr/>
              <p:nvPr/>
            </p:nvGrpSpPr>
            <p:grpSpPr bwMode="auto">
              <a:xfrm>
                <a:off x="1997" y="1404"/>
                <a:ext cx="1889" cy="919"/>
                <a:chOff x="1973" y="1027"/>
                <a:chExt cx="1926" cy="937"/>
              </a:xfrm>
            </p:grpSpPr>
            <p:sp>
              <p:nvSpPr>
                <p:cNvPr id="64524" name="Oval 12"/>
                <p:cNvSpPr>
                  <a:spLocks noChangeArrowheads="1"/>
                </p:cNvSpPr>
                <p:nvPr/>
              </p:nvSpPr>
              <p:spPr bwMode="gray">
                <a:xfrm>
                  <a:off x="1994" y="105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8627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25" name="Oval 13"/>
                <p:cNvSpPr>
                  <a:spLocks noChangeArrowheads="1"/>
                </p:cNvSpPr>
                <p:nvPr/>
              </p:nvSpPr>
              <p:spPr bwMode="gray">
                <a:xfrm>
                  <a:off x="1973" y="102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>
                        <a:gamma/>
                        <a:tint val="44314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4527" name="Oval 15"/>
              <p:cNvSpPr>
                <a:spLocks noChangeArrowheads="1"/>
              </p:cNvSpPr>
              <p:nvPr/>
            </p:nvSpPr>
            <p:spPr bwMode="gray">
              <a:xfrm>
                <a:off x="2108" y="1319"/>
                <a:ext cx="1650" cy="8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34902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4528" name="Oval 16"/>
              <p:cNvSpPr>
                <a:spLocks noChangeArrowheads="1"/>
              </p:cNvSpPr>
              <p:nvPr/>
            </p:nvSpPr>
            <p:spPr bwMode="gray">
              <a:xfrm>
                <a:off x="2125" y="1327"/>
                <a:ext cx="1570" cy="770"/>
              </a:xfrm>
              <a:prstGeom prst="ellipse">
                <a:avLst/>
              </a:prstGeom>
              <a:gradFill rotWithShape="1">
                <a:gsLst>
                  <a:gs pos="3000">
                    <a:srgbClr val="92D050"/>
                  </a:gs>
                  <a:gs pos="0">
                    <a:schemeClr val="accent1">
                      <a:gamma/>
                      <a:shade val="79216"/>
                      <a:invGamma/>
                    </a:schemeClr>
                  </a:gs>
                  <a:gs pos="100000">
                    <a:schemeClr val="accent1">
                      <a:alpha val="48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4529" name="Oval 17"/>
              <p:cNvSpPr>
                <a:spLocks noChangeArrowheads="1"/>
              </p:cNvSpPr>
              <p:nvPr/>
            </p:nvSpPr>
            <p:spPr bwMode="gray">
              <a:xfrm>
                <a:off x="2208" y="1344"/>
                <a:ext cx="1382" cy="6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38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4530" name="Text Box 18"/>
            <p:cNvSpPr txBox="1">
              <a:spLocks noChangeArrowheads="1"/>
            </p:cNvSpPr>
            <p:nvPr/>
          </p:nvSpPr>
          <p:spPr bwMode="auto">
            <a:xfrm>
              <a:off x="2000" y="1013"/>
              <a:ext cx="12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02060"/>
                  </a:solidFill>
                </a:rPr>
                <a:t>系统架构设计</a:t>
              </a:r>
              <a:endParaRPr lang="zh-CN" altLang="en-US" sz="24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4" name="Group 19"/>
          <p:cNvGrpSpPr/>
          <p:nvPr/>
        </p:nvGrpSpPr>
        <p:grpSpPr bwMode="auto">
          <a:xfrm>
            <a:off x="3779912" y="2971800"/>
            <a:ext cx="2286000" cy="3370263"/>
            <a:chOff x="672" y="1872"/>
            <a:chExt cx="1440" cy="2123"/>
          </a:xfrm>
        </p:grpSpPr>
        <p:sp>
          <p:nvSpPr>
            <p:cNvPr id="25" name="AutoShape 5"/>
            <p:cNvSpPr>
              <a:spLocks noChangeArrowheads="1"/>
            </p:cNvSpPr>
            <p:nvPr/>
          </p:nvSpPr>
          <p:spPr bwMode="auto">
            <a:xfrm>
              <a:off x="672" y="1872"/>
              <a:ext cx="1440" cy="2012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9CCFF"/>
                      </a:gs>
                      <a:gs pos="100000">
                        <a:srgbClr val="99CCFF">
                          <a:gamma/>
                          <a:tint val="27451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Verdana" panose="020B0604030504040204" pitchFamily="34" charset="0"/>
              </a:endParaRPr>
            </a:p>
          </p:txBody>
        </p:sp>
        <p:sp>
          <p:nvSpPr>
            <p:cNvPr id="26" name="Text Box 6"/>
            <p:cNvSpPr txBox="1">
              <a:spLocks noChangeArrowheads="1"/>
            </p:cNvSpPr>
            <p:nvPr/>
          </p:nvSpPr>
          <p:spPr bwMode="auto">
            <a:xfrm>
              <a:off x="732" y="1998"/>
              <a:ext cx="1284" cy="1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000" dirty="0" smtClean="0">
                  <a:solidFill>
                    <a:schemeClr val="tx2"/>
                  </a:solidFill>
                  <a:ea typeface="宋体" panose="02010600030101010101" pitchFamily="2" charset="-122"/>
                </a:rPr>
                <a:t>系统架构设计</a:t>
              </a:r>
              <a:endParaRPr lang="en-US" altLang="zh-CN" sz="2000" dirty="0" smtClean="0">
                <a:solidFill>
                  <a:schemeClr val="tx2"/>
                </a:solidFill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ea typeface="宋体" panose="02010600030101010101" pitchFamily="2" charset="-122"/>
                </a:rPr>
                <a:t>数据库表设计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ea typeface="宋体" panose="02010600030101010101" pitchFamily="2" charset="-122"/>
                </a:rPr>
                <a:t>每一</a:t>
              </a:r>
              <a:r>
                <a:rPr lang="zh-CN" altLang="en-US" sz="1200" dirty="0" smtClean="0">
                  <a:ea typeface="宋体" panose="02010600030101010101" pitchFamily="2" charset="-122"/>
                </a:rPr>
                <a:t>个功能模块的信息流与数据流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ea typeface="宋体" panose="02010600030101010101" pitchFamily="2" charset="-122"/>
                </a:rPr>
                <a:t>信息流强调系统之间、功能模块之间的信息流动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ea typeface="宋体" panose="02010600030101010101" pitchFamily="2" charset="-122"/>
                </a:rPr>
                <a:t>数据流强调数据在业务场景、信息流上的变动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ea typeface="宋体" panose="02010600030101010101" pitchFamily="2" charset="-122"/>
                </a:rPr>
                <a:t>所有设计细化，包括系统接口、</a:t>
              </a:r>
              <a:r>
                <a:rPr lang="en-US" altLang="zh-CN" sz="1200" dirty="0" smtClean="0">
                  <a:ea typeface="宋体" panose="02010600030101010101" pitchFamily="2" charset="-122"/>
                </a:rPr>
                <a:t>JOB</a:t>
              </a:r>
              <a:r>
                <a:rPr lang="zh-CN" altLang="en-US" sz="1200" dirty="0" smtClean="0">
                  <a:ea typeface="宋体" panose="02010600030101010101" pitchFamily="2" charset="-122"/>
                </a:rPr>
                <a:t>列表、</a:t>
              </a:r>
              <a:r>
                <a:rPr lang="en-US" altLang="zh-CN" sz="1200" dirty="0" smtClean="0">
                  <a:ea typeface="宋体" panose="02010600030101010101" pitchFamily="2" charset="-122"/>
                </a:rPr>
                <a:t>MQ</a:t>
              </a:r>
              <a:r>
                <a:rPr lang="zh-CN" altLang="en-US" sz="1200" dirty="0" smtClean="0">
                  <a:ea typeface="宋体" panose="02010600030101010101" pitchFamily="2" charset="-122"/>
                </a:rPr>
                <a:t>列表、缓存、部署方案等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ea typeface="宋体" panose="02010600030101010101" pitchFamily="2" charset="-122"/>
                </a:rPr>
                <a:t>对外提供接口的设计，逐个字段讨论确定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ea typeface="宋体" panose="02010600030101010101" pitchFamily="2" charset="-122"/>
                </a:rPr>
                <a:t>输出系统架构设计文档并组织评审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endParaRPr lang="en-US" altLang="zh-CN" sz="12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28" name="Group 19"/>
          <p:cNvGrpSpPr/>
          <p:nvPr/>
        </p:nvGrpSpPr>
        <p:grpSpPr bwMode="auto">
          <a:xfrm>
            <a:off x="6444208" y="2895600"/>
            <a:ext cx="2286000" cy="3194050"/>
            <a:chOff x="672" y="1872"/>
            <a:chExt cx="1440" cy="2012"/>
          </a:xfrm>
        </p:grpSpPr>
        <p:sp>
          <p:nvSpPr>
            <p:cNvPr id="29" name="AutoShape 5"/>
            <p:cNvSpPr>
              <a:spLocks noChangeArrowheads="1"/>
            </p:cNvSpPr>
            <p:nvPr/>
          </p:nvSpPr>
          <p:spPr bwMode="auto">
            <a:xfrm>
              <a:off x="672" y="1872"/>
              <a:ext cx="1440" cy="2012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9CCFF"/>
                      </a:gs>
                      <a:gs pos="100000">
                        <a:srgbClr val="99CCFF">
                          <a:gamma/>
                          <a:tint val="27451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Verdana" panose="020B0604030504040204" pitchFamily="34" charset="0"/>
              </a:endParaRPr>
            </a:p>
          </p:txBody>
        </p:sp>
        <p:sp>
          <p:nvSpPr>
            <p:cNvPr id="30" name="Text Box 6"/>
            <p:cNvSpPr txBox="1">
              <a:spLocks noChangeArrowheads="1"/>
            </p:cNvSpPr>
            <p:nvPr/>
          </p:nvSpPr>
          <p:spPr bwMode="auto">
            <a:xfrm>
              <a:off x="732" y="1998"/>
              <a:ext cx="1284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000" dirty="0" smtClean="0">
                  <a:solidFill>
                    <a:schemeClr val="tx2"/>
                  </a:solidFill>
                  <a:ea typeface="宋体" panose="02010600030101010101" pitchFamily="2" charset="-122"/>
                </a:rPr>
                <a:t>输出文档</a:t>
              </a:r>
              <a:endParaRPr lang="en-US" altLang="zh-CN" sz="2000" dirty="0" smtClean="0">
                <a:solidFill>
                  <a:schemeClr val="tx2"/>
                </a:solidFill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ea typeface="宋体" panose="02010600030101010101" pitchFamily="2" charset="-122"/>
                </a:rPr>
                <a:t>系统开发方案设计过程中需要周知团队的信息，比如部署方案的沟通邮件等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ea typeface="宋体" panose="02010600030101010101" pitchFamily="2" charset="-122"/>
                </a:rPr>
                <a:t>系统架构设计文档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endParaRPr lang="en-US" altLang="zh-CN" sz="12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www.themegallery.com</a:t>
            </a:r>
            <a:endParaRPr lang="en-US" altLang="zh-CN"/>
          </a:p>
        </p:txBody>
      </p:sp>
      <p:grpSp>
        <p:nvGrpSpPr>
          <p:cNvPr id="64531" name="Group 19"/>
          <p:cNvGrpSpPr/>
          <p:nvPr/>
        </p:nvGrpSpPr>
        <p:grpSpPr bwMode="auto">
          <a:xfrm>
            <a:off x="1066800" y="2971800"/>
            <a:ext cx="2286000" cy="3193504"/>
            <a:chOff x="672" y="1872"/>
            <a:chExt cx="1440" cy="1680"/>
          </a:xfrm>
        </p:grpSpPr>
        <p:sp>
          <p:nvSpPr>
            <p:cNvPr id="64517" name="AutoShape 5"/>
            <p:cNvSpPr>
              <a:spLocks noChangeArrowheads="1"/>
            </p:cNvSpPr>
            <p:nvPr/>
          </p:nvSpPr>
          <p:spPr bwMode="auto">
            <a:xfrm>
              <a:off x="672" y="1872"/>
              <a:ext cx="1440" cy="168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9CCFF"/>
                      </a:gs>
                      <a:gs pos="100000">
                        <a:srgbClr val="99CCFF">
                          <a:gamma/>
                          <a:tint val="27451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Verdana" panose="020B0604030504040204" pitchFamily="34" charset="0"/>
              </a:endParaRPr>
            </a:p>
          </p:txBody>
        </p:sp>
        <p:sp>
          <p:nvSpPr>
            <p:cNvPr id="64518" name="Text Box 6"/>
            <p:cNvSpPr txBox="1">
              <a:spLocks noChangeArrowheads="1"/>
            </p:cNvSpPr>
            <p:nvPr/>
          </p:nvSpPr>
          <p:spPr bwMode="auto">
            <a:xfrm>
              <a:off x="732" y="1998"/>
              <a:ext cx="1284" cy="1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000" dirty="0" smtClean="0">
                  <a:solidFill>
                    <a:schemeClr val="tx2"/>
                  </a:solidFill>
                  <a:ea typeface="宋体" panose="02010600030101010101" pitchFamily="2" charset="-122"/>
                </a:rPr>
                <a:t>开发</a:t>
              </a:r>
              <a:endParaRPr lang="en-US" altLang="zh-CN" sz="2000" dirty="0" smtClean="0">
                <a:solidFill>
                  <a:schemeClr val="tx2"/>
                </a:solidFill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ea typeface="宋体" panose="02010600030101010101" pitchFamily="2" charset="-122"/>
                </a:rPr>
                <a:t>先大后小，迅速完成开发代码的框架结构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ea typeface="宋体" panose="02010600030101010101" pitchFamily="2" charset="-122"/>
                </a:rPr>
                <a:t>内部</a:t>
              </a:r>
              <a:r>
                <a:rPr lang="en-US" altLang="zh-CN" sz="1200" dirty="0" smtClean="0">
                  <a:ea typeface="宋体" panose="02010600030101010101" pitchFamily="2" charset="-122"/>
                </a:rPr>
                <a:t>Mock</a:t>
              </a:r>
              <a:r>
                <a:rPr lang="zh-CN" altLang="en-US" sz="1200" dirty="0" smtClean="0">
                  <a:ea typeface="宋体" panose="02010600030101010101" pitchFamily="2" charset="-122"/>
                </a:rPr>
                <a:t>，尽快提供可以沟通的接口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ea typeface="宋体" panose="02010600030101010101" pitchFamily="2" charset="-122"/>
                </a:rPr>
                <a:t>先完成主流程开发并自测</a:t>
              </a:r>
              <a:r>
                <a:rPr lang="zh-CN" altLang="en-US" sz="1200" dirty="0" smtClean="0">
                  <a:ea typeface="宋体" panose="02010600030101010101" pitchFamily="2" charset="-122"/>
                </a:rPr>
                <a:t>通过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ea typeface="宋体" panose="02010600030101010101" pitchFamily="2" charset="-122"/>
                </a:rPr>
                <a:t>组织</a:t>
              </a:r>
              <a:r>
                <a:rPr lang="en-US" altLang="zh-CN" sz="1200" dirty="0" err="1" smtClean="0">
                  <a:ea typeface="宋体" panose="02010600030101010101" pitchFamily="2" charset="-122"/>
                </a:rPr>
                <a:t>CodeReview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ea typeface="宋体" panose="02010600030101010101" pitchFamily="2" charset="-122"/>
                </a:rPr>
                <a:t>组织</a:t>
              </a:r>
              <a:r>
                <a:rPr lang="en-US" altLang="zh-CN" sz="1200" dirty="0" smtClean="0">
                  <a:ea typeface="宋体" panose="02010600030101010101" pitchFamily="2" charset="-122"/>
                </a:rPr>
                <a:t>UT</a:t>
              </a:r>
              <a:r>
                <a:rPr lang="zh-CN" altLang="en-US" sz="1200" dirty="0" smtClean="0">
                  <a:ea typeface="宋体" panose="02010600030101010101" pitchFamily="2" charset="-122"/>
                </a:rPr>
                <a:t>、结对等工程实践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ea typeface="宋体" panose="02010600030101010101" pitchFamily="2" charset="-122"/>
                </a:rPr>
                <a:t>逐步</a:t>
              </a:r>
              <a:r>
                <a:rPr lang="zh-CN" altLang="en-US" sz="1200" dirty="0" smtClean="0">
                  <a:ea typeface="宋体" panose="02010600030101010101" pitchFamily="2" charset="-122"/>
                </a:rPr>
                <a:t>填坑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endParaRPr lang="en-US" altLang="zh-CN" sz="1200" dirty="0" smtClean="0">
                <a:ea typeface="宋体" panose="02010600030101010101" pitchFamily="2" charset="-122"/>
              </a:endParaRPr>
            </a:p>
          </p:txBody>
        </p:sp>
      </p:grpSp>
      <p:grpSp>
        <p:nvGrpSpPr>
          <p:cNvPr id="64533" name="Group 21"/>
          <p:cNvGrpSpPr/>
          <p:nvPr/>
        </p:nvGrpSpPr>
        <p:grpSpPr bwMode="auto">
          <a:xfrm>
            <a:off x="338759" y="1301749"/>
            <a:ext cx="2998788" cy="1593850"/>
            <a:chOff x="1824" y="791"/>
            <a:chExt cx="1889" cy="1004"/>
          </a:xfrm>
        </p:grpSpPr>
        <p:grpSp>
          <p:nvGrpSpPr>
            <p:cNvPr id="64522" name="Group 10"/>
            <p:cNvGrpSpPr/>
            <p:nvPr/>
          </p:nvGrpSpPr>
          <p:grpSpPr bwMode="auto">
            <a:xfrm>
              <a:off x="1824" y="791"/>
              <a:ext cx="1889" cy="1004"/>
              <a:chOff x="1997" y="1319"/>
              <a:chExt cx="1889" cy="1004"/>
            </a:xfrm>
          </p:grpSpPr>
          <p:grpSp>
            <p:nvGrpSpPr>
              <p:cNvPr id="64523" name="Group 11"/>
              <p:cNvGrpSpPr/>
              <p:nvPr/>
            </p:nvGrpSpPr>
            <p:grpSpPr bwMode="auto">
              <a:xfrm>
                <a:off x="1997" y="1404"/>
                <a:ext cx="1889" cy="919"/>
                <a:chOff x="1973" y="1027"/>
                <a:chExt cx="1926" cy="937"/>
              </a:xfrm>
            </p:grpSpPr>
            <p:sp>
              <p:nvSpPr>
                <p:cNvPr id="64524" name="Oval 12"/>
                <p:cNvSpPr>
                  <a:spLocks noChangeArrowheads="1"/>
                </p:cNvSpPr>
                <p:nvPr/>
              </p:nvSpPr>
              <p:spPr bwMode="gray">
                <a:xfrm>
                  <a:off x="1994" y="105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8627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25" name="Oval 13"/>
                <p:cNvSpPr>
                  <a:spLocks noChangeArrowheads="1"/>
                </p:cNvSpPr>
                <p:nvPr/>
              </p:nvSpPr>
              <p:spPr bwMode="gray">
                <a:xfrm>
                  <a:off x="1973" y="102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>
                        <a:gamma/>
                        <a:tint val="44314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4527" name="Oval 15"/>
              <p:cNvSpPr>
                <a:spLocks noChangeArrowheads="1"/>
              </p:cNvSpPr>
              <p:nvPr/>
            </p:nvSpPr>
            <p:spPr bwMode="gray">
              <a:xfrm>
                <a:off x="2108" y="1319"/>
                <a:ext cx="1650" cy="8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34902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4528" name="Oval 16"/>
              <p:cNvSpPr>
                <a:spLocks noChangeArrowheads="1"/>
              </p:cNvSpPr>
              <p:nvPr/>
            </p:nvSpPr>
            <p:spPr bwMode="gray">
              <a:xfrm>
                <a:off x="2125" y="1327"/>
                <a:ext cx="1570" cy="770"/>
              </a:xfrm>
              <a:prstGeom prst="ellipse">
                <a:avLst/>
              </a:prstGeom>
              <a:gradFill rotWithShape="1">
                <a:gsLst>
                  <a:gs pos="3000">
                    <a:srgbClr val="92D050"/>
                  </a:gs>
                  <a:gs pos="0">
                    <a:schemeClr val="accent1">
                      <a:gamma/>
                      <a:shade val="79216"/>
                      <a:invGamma/>
                    </a:schemeClr>
                  </a:gs>
                  <a:gs pos="100000">
                    <a:schemeClr val="accent1">
                      <a:alpha val="48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4529" name="Oval 17"/>
              <p:cNvSpPr>
                <a:spLocks noChangeArrowheads="1"/>
              </p:cNvSpPr>
              <p:nvPr/>
            </p:nvSpPr>
            <p:spPr bwMode="gray">
              <a:xfrm>
                <a:off x="2208" y="1344"/>
                <a:ext cx="1382" cy="6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38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4530" name="Text Box 18"/>
            <p:cNvSpPr txBox="1">
              <a:spLocks noChangeArrowheads="1"/>
            </p:cNvSpPr>
            <p:nvPr/>
          </p:nvSpPr>
          <p:spPr bwMode="auto">
            <a:xfrm>
              <a:off x="2000" y="1013"/>
              <a:ext cx="14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02060"/>
                  </a:solidFill>
                </a:rPr>
                <a:t>开发与项目控制</a:t>
              </a:r>
              <a:endParaRPr lang="zh-CN" altLang="en-US" sz="24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4" name="Group 19"/>
          <p:cNvGrpSpPr/>
          <p:nvPr/>
        </p:nvGrpSpPr>
        <p:grpSpPr bwMode="auto">
          <a:xfrm>
            <a:off x="3779912" y="2971800"/>
            <a:ext cx="2286000" cy="3194050"/>
            <a:chOff x="672" y="1872"/>
            <a:chExt cx="1440" cy="2012"/>
          </a:xfrm>
        </p:grpSpPr>
        <p:sp>
          <p:nvSpPr>
            <p:cNvPr id="25" name="AutoShape 5"/>
            <p:cNvSpPr>
              <a:spLocks noChangeArrowheads="1"/>
            </p:cNvSpPr>
            <p:nvPr/>
          </p:nvSpPr>
          <p:spPr bwMode="auto">
            <a:xfrm>
              <a:off x="672" y="1872"/>
              <a:ext cx="1440" cy="2012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9CCFF"/>
                      </a:gs>
                      <a:gs pos="100000">
                        <a:srgbClr val="99CCFF">
                          <a:gamma/>
                          <a:tint val="27451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Verdana" panose="020B0604030504040204" pitchFamily="34" charset="0"/>
              </a:endParaRPr>
            </a:p>
          </p:txBody>
        </p:sp>
        <p:sp>
          <p:nvSpPr>
            <p:cNvPr id="26" name="Text Box 6"/>
            <p:cNvSpPr txBox="1">
              <a:spLocks noChangeArrowheads="1"/>
            </p:cNvSpPr>
            <p:nvPr/>
          </p:nvSpPr>
          <p:spPr bwMode="auto">
            <a:xfrm>
              <a:off x="732" y="1998"/>
              <a:ext cx="1284" cy="16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000" dirty="0" smtClean="0">
                  <a:solidFill>
                    <a:schemeClr val="tx2"/>
                  </a:solidFill>
                  <a:ea typeface="宋体" panose="02010600030101010101" pitchFamily="2" charset="-122"/>
                </a:rPr>
                <a:t>项目控制</a:t>
              </a:r>
              <a:endParaRPr lang="en-US" altLang="zh-CN" sz="2000" dirty="0" smtClean="0">
                <a:solidFill>
                  <a:schemeClr val="tx2"/>
                </a:solidFill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ea typeface="宋体" panose="02010600030101010101" pitchFamily="2" charset="-122"/>
                </a:rPr>
                <a:t>划分功能模块，并对每一个模块进行拆分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ea typeface="宋体" panose="02010600030101010101" pitchFamily="2" charset="-122"/>
                </a:rPr>
                <a:t>对拆分后的模块进行用时评估，如有超过</a:t>
              </a:r>
              <a:r>
                <a:rPr lang="en-US" altLang="zh-CN" sz="1200" dirty="0" smtClean="0">
                  <a:ea typeface="宋体" panose="02010600030101010101" pitchFamily="2" charset="-122"/>
                </a:rPr>
                <a:t>8</a:t>
              </a:r>
              <a:r>
                <a:rPr lang="zh-CN" altLang="en-US" sz="1200" dirty="0" smtClean="0">
                  <a:ea typeface="宋体" panose="02010600030101010101" pitchFamily="2" charset="-122"/>
                </a:rPr>
                <a:t>小时的继续拆分为更小的任务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ea typeface="宋体" panose="02010600030101010101" pitchFamily="2" charset="-122"/>
                </a:rPr>
                <a:t>做开发计划，确定开发的先后顺序，并分配任务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ea typeface="宋体" panose="02010600030101010101" pitchFamily="2" charset="-122"/>
                </a:rPr>
                <a:t>每日</a:t>
              </a:r>
              <a:r>
                <a:rPr lang="en-US" altLang="zh-CN" sz="1200" dirty="0" smtClean="0">
                  <a:ea typeface="宋体" panose="02010600030101010101" pitchFamily="2" charset="-122"/>
                </a:rPr>
                <a:t>review</a:t>
              </a:r>
              <a:r>
                <a:rPr lang="zh-CN" altLang="en-US" sz="1200" dirty="0" smtClean="0">
                  <a:ea typeface="宋体" panose="02010600030101010101" pitchFamily="2" charset="-122"/>
                </a:rPr>
                <a:t>并汇报</a:t>
              </a:r>
              <a:r>
                <a:rPr lang="en-US" altLang="zh-CN" sz="1200" dirty="0" smtClean="0">
                  <a:ea typeface="宋体" panose="02010600030101010101" pitchFamily="2" charset="-122"/>
                </a:rPr>
                <a:t>/</a:t>
              </a:r>
              <a:r>
                <a:rPr lang="zh-CN" altLang="en-US" sz="1200" dirty="0" smtClean="0">
                  <a:ea typeface="宋体" panose="02010600030101010101" pitchFamily="2" charset="-122"/>
                </a:rPr>
                <a:t>填写具体的进度（或站立会）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ea typeface="宋体" panose="02010600030101010101" pitchFamily="2" charset="-122"/>
                </a:rPr>
                <a:t>发现问题及时组织讨论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ea typeface="宋体" panose="02010600030101010101" pitchFamily="2" charset="-122"/>
                </a:rPr>
                <a:t>做好与</a:t>
              </a:r>
              <a:r>
                <a:rPr lang="en-US" altLang="zh-CN" sz="1200" dirty="0" smtClean="0">
                  <a:ea typeface="宋体" panose="02010600030101010101" pitchFamily="2" charset="-122"/>
                </a:rPr>
                <a:t>PM</a:t>
              </a:r>
              <a:r>
                <a:rPr lang="zh-CN" altLang="en-US" sz="1200" dirty="0" smtClean="0">
                  <a:ea typeface="宋体" panose="02010600030101010101" pitchFamily="2" charset="-122"/>
                </a:rPr>
                <a:t>的同步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endParaRPr lang="en-US" altLang="zh-CN" sz="12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28" name="Group 19"/>
          <p:cNvGrpSpPr/>
          <p:nvPr/>
        </p:nvGrpSpPr>
        <p:grpSpPr bwMode="auto">
          <a:xfrm>
            <a:off x="6444208" y="2895600"/>
            <a:ext cx="2286000" cy="3194050"/>
            <a:chOff x="672" y="1872"/>
            <a:chExt cx="1440" cy="2012"/>
          </a:xfrm>
        </p:grpSpPr>
        <p:sp>
          <p:nvSpPr>
            <p:cNvPr id="29" name="AutoShape 5"/>
            <p:cNvSpPr>
              <a:spLocks noChangeArrowheads="1"/>
            </p:cNvSpPr>
            <p:nvPr/>
          </p:nvSpPr>
          <p:spPr bwMode="auto">
            <a:xfrm>
              <a:off x="672" y="1872"/>
              <a:ext cx="1440" cy="2012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9CCFF"/>
                      </a:gs>
                      <a:gs pos="100000">
                        <a:srgbClr val="99CCFF">
                          <a:gamma/>
                          <a:tint val="27451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Verdana" panose="020B0604030504040204" pitchFamily="34" charset="0"/>
              </a:endParaRPr>
            </a:p>
          </p:txBody>
        </p:sp>
        <p:sp>
          <p:nvSpPr>
            <p:cNvPr id="30" name="Text Box 6"/>
            <p:cNvSpPr txBox="1">
              <a:spLocks noChangeArrowheads="1"/>
            </p:cNvSpPr>
            <p:nvPr/>
          </p:nvSpPr>
          <p:spPr bwMode="auto">
            <a:xfrm>
              <a:off x="732" y="1998"/>
              <a:ext cx="1284" cy="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000" dirty="0" smtClean="0">
                  <a:solidFill>
                    <a:schemeClr val="tx2"/>
                  </a:solidFill>
                  <a:ea typeface="宋体" panose="02010600030101010101" pitchFamily="2" charset="-122"/>
                </a:rPr>
                <a:t>输出文档</a:t>
              </a:r>
              <a:endParaRPr lang="en-US" altLang="zh-CN" sz="2000" dirty="0" smtClean="0">
                <a:solidFill>
                  <a:schemeClr val="tx2"/>
                </a:solidFill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ea typeface="宋体" panose="02010600030101010101" pitchFamily="2" charset="-122"/>
                </a:rPr>
                <a:t>细分的开发计划，包括模块、任务、估时、计划、责任人等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ea typeface="宋体" panose="02010600030101010101" pitchFamily="2" charset="-122"/>
                </a:rPr>
                <a:t>动态更新的项目进展情况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ea typeface="宋体" panose="02010600030101010101" pitchFamily="2" charset="-122"/>
                </a:rPr>
                <a:t>项目问题</a:t>
              </a:r>
              <a:r>
                <a:rPr lang="en-US" altLang="zh-CN" sz="1200" dirty="0" smtClean="0">
                  <a:ea typeface="宋体" panose="02010600030101010101" pitchFamily="2" charset="-122"/>
                </a:rPr>
                <a:t>List</a:t>
              </a:r>
              <a:r>
                <a:rPr lang="zh-CN" altLang="en-US" sz="1200" dirty="0" smtClean="0">
                  <a:ea typeface="宋体" panose="02010600030101010101" pitchFamily="2" charset="-122"/>
                </a:rPr>
                <a:t>记录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endParaRPr lang="en-US" altLang="zh-CN" sz="12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31" name="Group 19"/>
          <p:cNvGrpSpPr/>
          <p:nvPr/>
        </p:nvGrpSpPr>
        <p:grpSpPr bwMode="auto">
          <a:xfrm>
            <a:off x="1066800" y="2971800"/>
            <a:ext cx="2286000" cy="3193504"/>
            <a:chOff x="672" y="1872"/>
            <a:chExt cx="1440" cy="1680"/>
          </a:xfrm>
        </p:grpSpPr>
        <p:sp>
          <p:nvSpPr>
            <p:cNvPr id="64517" name="AutoShape 5"/>
            <p:cNvSpPr>
              <a:spLocks noChangeArrowheads="1"/>
            </p:cNvSpPr>
            <p:nvPr/>
          </p:nvSpPr>
          <p:spPr bwMode="auto">
            <a:xfrm>
              <a:off x="672" y="1872"/>
              <a:ext cx="1440" cy="168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9CCFF"/>
                      </a:gs>
                      <a:gs pos="100000">
                        <a:srgbClr val="99CCFF">
                          <a:gamma/>
                          <a:tint val="27451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Verdana" panose="020B0604030504040204" pitchFamily="34" charset="0"/>
              </a:endParaRPr>
            </a:p>
          </p:txBody>
        </p:sp>
        <p:sp>
          <p:nvSpPr>
            <p:cNvPr id="64518" name="Text Box 6"/>
            <p:cNvSpPr txBox="1">
              <a:spLocks noChangeArrowheads="1"/>
            </p:cNvSpPr>
            <p:nvPr/>
          </p:nvSpPr>
          <p:spPr bwMode="auto">
            <a:xfrm>
              <a:off x="732" y="1998"/>
              <a:ext cx="1284" cy="6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000" dirty="0">
                  <a:solidFill>
                    <a:schemeClr val="tx2"/>
                  </a:solidFill>
                  <a:ea typeface="宋体" panose="02010600030101010101" pitchFamily="2" charset="-122"/>
                </a:rPr>
                <a:t>联调</a:t>
              </a:r>
              <a:endParaRPr lang="en-US" altLang="zh-CN" sz="2000" dirty="0" smtClean="0">
                <a:solidFill>
                  <a:schemeClr val="tx2"/>
                </a:solidFill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ea typeface="宋体" panose="02010600030101010101" pitchFamily="2" charset="-122"/>
                </a:rPr>
                <a:t>联</a:t>
              </a:r>
              <a:r>
                <a:rPr lang="zh-CN" altLang="en-US" sz="1200" dirty="0" smtClean="0">
                  <a:ea typeface="宋体" panose="02010600030101010101" pitchFamily="2" charset="-122"/>
                </a:rPr>
                <a:t>调环境准备，</a:t>
              </a:r>
              <a:r>
                <a:rPr lang="en-US" altLang="zh-CN" sz="1200" dirty="0" smtClean="0">
                  <a:ea typeface="宋体" panose="02010600030101010101" pitchFamily="2" charset="-122"/>
                </a:rPr>
                <a:t>PO</a:t>
              </a:r>
              <a:r>
                <a:rPr lang="zh-CN" altLang="en-US" sz="1200" dirty="0" smtClean="0">
                  <a:ea typeface="宋体" panose="02010600030101010101" pitchFamily="2" charset="-122"/>
                </a:rPr>
                <a:t>负责协调资源及分工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ea typeface="宋体" panose="02010600030101010101" pitchFamily="2" charset="-122"/>
                </a:rPr>
                <a:t>确保联调工作按时开展、顺利进行、按时结束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endParaRPr lang="en-US" altLang="zh-CN" sz="1200" dirty="0" smtClean="0">
                <a:ea typeface="宋体" panose="02010600030101010101" pitchFamily="2" charset="-122"/>
              </a:endParaRPr>
            </a:p>
          </p:txBody>
        </p:sp>
      </p:grpSp>
      <p:grpSp>
        <p:nvGrpSpPr>
          <p:cNvPr id="64533" name="Group 21"/>
          <p:cNvGrpSpPr/>
          <p:nvPr/>
        </p:nvGrpSpPr>
        <p:grpSpPr bwMode="auto">
          <a:xfrm>
            <a:off x="338759" y="1301749"/>
            <a:ext cx="2998788" cy="1593850"/>
            <a:chOff x="1824" y="791"/>
            <a:chExt cx="1889" cy="1004"/>
          </a:xfrm>
        </p:grpSpPr>
        <p:grpSp>
          <p:nvGrpSpPr>
            <p:cNvPr id="64522" name="Group 10"/>
            <p:cNvGrpSpPr/>
            <p:nvPr/>
          </p:nvGrpSpPr>
          <p:grpSpPr bwMode="auto">
            <a:xfrm>
              <a:off x="1824" y="791"/>
              <a:ext cx="1889" cy="1004"/>
              <a:chOff x="1997" y="1319"/>
              <a:chExt cx="1889" cy="1004"/>
            </a:xfrm>
          </p:grpSpPr>
          <p:grpSp>
            <p:nvGrpSpPr>
              <p:cNvPr id="64523" name="Group 11"/>
              <p:cNvGrpSpPr/>
              <p:nvPr/>
            </p:nvGrpSpPr>
            <p:grpSpPr bwMode="auto">
              <a:xfrm>
                <a:off x="1997" y="1404"/>
                <a:ext cx="1889" cy="919"/>
                <a:chOff x="1973" y="1027"/>
                <a:chExt cx="1926" cy="937"/>
              </a:xfrm>
            </p:grpSpPr>
            <p:sp>
              <p:nvSpPr>
                <p:cNvPr id="64524" name="Oval 12"/>
                <p:cNvSpPr>
                  <a:spLocks noChangeArrowheads="1"/>
                </p:cNvSpPr>
                <p:nvPr/>
              </p:nvSpPr>
              <p:spPr bwMode="gray">
                <a:xfrm>
                  <a:off x="1994" y="105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8627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25" name="Oval 13"/>
                <p:cNvSpPr>
                  <a:spLocks noChangeArrowheads="1"/>
                </p:cNvSpPr>
                <p:nvPr/>
              </p:nvSpPr>
              <p:spPr bwMode="gray">
                <a:xfrm>
                  <a:off x="1973" y="102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>
                        <a:gamma/>
                        <a:tint val="44314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4527" name="Oval 15"/>
              <p:cNvSpPr>
                <a:spLocks noChangeArrowheads="1"/>
              </p:cNvSpPr>
              <p:nvPr/>
            </p:nvSpPr>
            <p:spPr bwMode="gray">
              <a:xfrm>
                <a:off x="2108" y="1319"/>
                <a:ext cx="1650" cy="8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34902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4528" name="Oval 16"/>
              <p:cNvSpPr>
                <a:spLocks noChangeArrowheads="1"/>
              </p:cNvSpPr>
              <p:nvPr/>
            </p:nvSpPr>
            <p:spPr bwMode="gray">
              <a:xfrm>
                <a:off x="2125" y="1327"/>
                <a:ext cx="1570" cy="770"/>
              </a:xfrm>
              <a:prstGeom prst="ellipse">
                <a:avLst/>
              </a:prstGeom>
              <a:gradFill rotWithShape="1">
                <a:gsLst>
                  <a:gs pos="3000">
                    <a:srgbClr val="92D050"/>
                  </a:gs>
                  <a:gs pos="0">
                    <a:schemeClr val="accent1">
                      <a:gamma/>
                      <a:shade val="79216"/>
                      <a:invGamma/>
                    </a:schemeClr>
                  </a:gs>
                  <a:gs pos="100000">
                    <a:schemeClr val="accent1">
                      <a:alpha val="48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4529" name="Oval 17"/>
              <p:cNvSpPr>
                <a:spLocks noChangeArrowheads="1"/>
              </p:cNvSpPr>
              <p:nvPr/>
            </p:nvSpPr>
            <p:spPr bwMode="gray">
              <a:xfrm>
                <a:off x="2208" y="1344"/>
                <a:ext cx="1382" cy="6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38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4530" name="Text Box 18"/>
            <p:cNvSpPr txBox="1">
              <a:spLocks noChangeArrowheads="1"/>
            </p:cNvSpPr>
            <p:nvPr/>
          </p:nvSpPr>
          <p:spPr bwMode="auto">
            <a:xfrm>
              <a:off x="2000" y="1013"/>
              <a:ext cx="14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02060"/>
                  </a:solidFill>
                </a:rPr>
                <a:t>联调及测试支持</a:t>
              </a:r>
              <a:endParaRPr lang="zh-CN" altLang="en-US" sz="24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4" name="Group 19"/>
          <p:cNvGrpSpPr/>
          <p:nvPr/>
        </p:nvGrpSpPr>
        <p:grpSpPr bwMode="auto">
          <a:xfrm>
            <a:off x="3779912" y="2971800"/>
            <a:ext cx="2286000" cy="3194050"/>
            <a:chOff x="672" y="1872"/>
            <a:chExt cx="1440" cy="2012"/>
          </a:xfrm>
        </p:grpSpPr>
        <p:sp>
          <p:nvSpPr>
            <p:cNvPr id="25" name="AutoShape 5"/>
            <p:cNvSpPr>
              <a:spLocks noChangeArrowheads="1"/>
            </p:cNvSpPr>
            <p:nvPr/>
          </p:nvSpPr>
          <p:spPr bwMode="auto">
            <a:xfrm>
              <a:off x="672" y="1872"/>
              <a:ext cx="1440" cy="2012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9CCFF"/>
                      </a:gs>
                      <a:gs pos="100000">
                        <a:srgbClr val="99CCFF">
                          <a:gamma/>
                          <a:tint val="27451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Verdana" panose="020B0604030504040204" pitchFamily="34" charset="0"/>
              </a:endParaRPr>
            </a:p>
          </p:txBody>
        </p:sp>
        <p:sp>
          <p:nvSpPr>
            <p:cNvPr id="26" name="Text Box 6"/>
            <p:cNvSpPr txBox="1">
              <a:spLocks noChangeArrowheads="1"/>
            </p:cNvSpPr>
            <p:nvPr/>
          </p:nvSpPr>
          <p:spPr bwMode="auto">
            <a:xfrm>
              <a:off x="732" y="1998"/>
              <a:ext cx="1284" cy="1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000" dirty="0" smtClean="0">
                  <a:solidFill>
                    <a:schemeClr val="tx2"/>
                  </a:solidFill>
                  <a:ea typeface="宋体" panose="02010600030101010101" pitchFamily="2" charset="-122"/>
                </a:rPr>
                <a:t>测试支持</a:t>
              </a:r>
              <a:endParaRPr lang="en-US" altLang="zh-CN" sz="2000" dirty="0" smtClean="0">
                <a:solidFill>
                  <a:schemeClr val="tx2"/>
                </a:solidFill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ea typeface="宋体" panose="02010600030101010101" pitchFamily="2" charset="-122"/>
                </a:rPr>
                <a:t>提测总负责，具体参考提测流程与文档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ea typeface="宋体" panose="02010600030101010101" pitchFamily="2" charset="-122"/>
                </a:rPr>
                <a:t>测试工作支持，确保测试过程中</a:t>
              </a:r>
              <a:r>
                <a:rPr lang="en-US" altLang="zh-CN" sz="1200" dirty="0" smtClean="0">
                  <a:ea typeface="宋体" panose="02010600030101010101" pitchFamily="2" charset="-122"/>
                </a:rPr>
                <a:t>BUG</a:t>
              </a:r>
              <a:r>
                <a:rPr lang="zh-CN" altLang="en-US" sz="1200" dirty="0" smtClean="0">
                  <a:ea typeface="宋体" panose="02010600030101010101" pitchFamily="2" charset="-122"/>
                </a:rPr>
                <a:t>及时响应与解决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ea typeface="宋体" panose="02010600030101010101" pitchFamily="2" charset="-122"/>
                </a:rPr>
                <a:t>遇到问题</a:t>
              </a:r>
              <a:r>
                <a:rPr lang="en-US" altLang="zh-CN" sz="1200" dirty="0" smtClean="0">
                  <a:ea typeface="宋体" panose="02010600030101010101" pitchFamily="2" charset="-122"/>
                </a:rPr>
                <a:t>/</a:t>
              </a:r>
              <a:r>
                <a:rPr lang="zh-CN" altLang="en-US" sz="1200" dirty="0" smtClean="0">
                  <a:ea typeface="宋体" panose="02010600030101010101" pitchFamily="2" charset="-122"/>
                </a:rPr>
                <a:t>难题，组织</a:t>
              </a:r>
              <a:r>
                <a:rPr lang="en-US" altLang="zh-CN" sz="1200" dirty="0" smtClean="0">
                  <a:ea typeface="宋体" panose="02010600030101010101" pitchFamily="2" charset="-122"/>
                </a:rPr>
                <a:t>Team</a:t>
              </a:r>
              <a:r>
                <a:rPr lang="zh-CN" altLang="en-US" sz="1200" dirty="0" smtClean="0">
                  <a:ea typeface="宋体" panose="02010600030101010101" pitchFamily="2" charset="-122"/>
                </a:rPr>
                <a:t>内部解决，解决不了的尽早请</a:t>
              </a:r>
              <a:r>
                <a:rPr lang="en-US" altLang="zh-CN" sz="1200" dirty="0" smtClean="0">
                  <a:ea typeface="宋体" panose="02010600030101010101" pitchFamily="2" charset="-122"/>
                </a:rPr>
                <a:t>TL</a:t>
              </a:r>
              <a:r>
                <a:rPr lang="zh-CN" altLang="en-US" sz="1200" dirty="0" smtClean="0">
                  <a:ea typeface="宋体" panose="02010600030101010101" pitchFamily="2" charset="-122"/>
                </a:rPr>
                <a:t>团队介入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endParaRPr lang="en-US" altLang="zh-CN" sz="12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28" name="Group 19"/>
          <p:cNvGrpSpPr/>
          <p:nvPr/>
        </p:nvGrpSpPr>
        <p:grpSpPr bwMode="auto">
          <a:xfrm>
            <a:off x="6444208" y="2895600"/>
            <a:ext cx="2286000" cy="3194050"/>
            <a:chOff x="672" y="1872"/>
            <a:chExt cx="1440" cy="2012"/>
          </a:xfrm>
        </p:grpSpPr>
        <p:sp>
          <p:nvSpPr>
            <p:cNvPr id="29" name="AutoShape 5"/>
            <p:cNvSpPr>
              <a:spLocks noChangeArrowheads="1"/>
            </p:cNvSpPr>
            <p:nvPr/>
          </p:nvSpPr>
          <p:spPr bwMode="auto">
            <a:xfrm>
              <a:off x="672" y="1872"/>
              <a:ext cx="1440" cy="2012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9CCFF"/>
                      </a:gs>
                      <a:gs pos="100000">
                        <a:srgbClr val="99CCFF">
                          <a:gamma/>
                          <a:tint val="27451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Verdana" panose="020B0604030504040204" pitchFamily="34" charset="0"/>
              </a:endParaRPr>
            </a:p>
          </p:txBody>
        </p:sp>
        <p:sp>
          <p:nvSpPr>
            <p:cNvPr id="30" name="Text Box 6"/>
            <p:cNvSpPr txBox="1">
              <a:spLocks noChangeArrowheads="1"/>
            </p:cNvSpPr>
            <p:nvPr/>
          </p:nvSpPr>
          <p:spPr bwMode="auto">
            <a:xfrm>
              <a:off x="732" y="1998"/>
              <a:ext cx="1284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000" dirty="0" smtClean="0">
                  <a:solidFill>
                    <a:schemeClr val="tx2"/>
                  </a:solidFill>
                  <a:ea typeface="宋体" panose="02010600030101010101" pitchFamily="2" charset="-122"/>
                </a:rPr>
                <a:t>输出文档</a:t>
              </a:r>
              <a:endParaRPr lang="en-US" altLang="zh-CN" sz="2000" dirty="0" smtClean="0">
                <a:solidFill>
                  <a:schemeClr val="tx2"/>
                </a:solidFill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ea typeface="宋体" panose="02010600030101010101" pitchFamily="2" charset="-122"/>
                </a:rPr>
                <a:t>联</a:t>
              </a:r>
              <a:r>
                <a:rPr lang="zh-CN" altLang="en-US" sz="1200" dirty="0" smtClean="0">
                  <a:ea typeface="宋体" panose="02010600030101010101" pitchFamily="2" charset="-122"/>
                </a:rPr>
                <a:t>调计划及相关文档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ea typeface="宋体" panose="02010600030101010101" pitchFamily="2" charset="-122"/>
                </a:rPr>
                <a:t>提</a:t>
              </a:r>
              <a:r>
                <a:rPr lang="zh-CN" altLang="en-US" sz="1200" dirty="0" smtClean="0">
                  <a:ea typeface="宋体" panose="02010600030101010101" pitchFamily="2" charset="-122"/>
                </a:rPr>
                <a:t>测文档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en-US" altLang="zh-CN" sz="1200" dirty="0" smtClean="0">
                  <a:ea typeface="宋体" panose="02010600030101010101" pitchFamily="2" charset="-122"/>
                </a:rPr>
                <a:t>BUG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ea typeface="宋体" panose="02010600030101010101" pitchFamily="2" charset="-122"/>
                </a:rPr>
                <a:t>遇到的问题列表记录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endParaRPr lang="en-US" altLang="zh-CN" sz="12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31" name="Group 19"/>
          <p:cNvGrpSpPr/>
          <p:nvPr/>
        </p:nvGrpSpPr>
        <p:grpSpPr bwMode="auto">
          <a:xfrm>
            <a:off x="1066800" y="2971800"/>
            <a:ext cx="2286000" cy="3193504"/>
            <a:chOff x="672" y="1872"/>
            <a:chExt cx="1440" cy="1680"/>
          </a:xfrm>
        </p:grpSpPr>
        <p:sp>
          <p:nvSpPr>
            <p:cNvPr id="64517" name="AutoShape 5"/>
            <p:cNvSpPr>
              <a:spLocks noChangeArrowheads="1"/>
            </p:cNvSpPr>
            <p:nvPr/>
          </p:nvSpPr>
          <p:spPr bwMode="auto">
            <a:xfrm>
              <a:off x="672" y="1872"/>
              <a:ext cx="1440" cy="168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9CCFF"/>
                      </a:gs>
                      <a:gs pos="100000">
                        <a:srgbClr val="99CCFF">
                          <a:gamma/>
                          <a:tint val="27451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Verdana" panose="020B0604030504040204" pitchFamily="34" charset="0"/>
              </a:endParaRPr>
            </a:p>
          </p:txBody>
        </p:sp>
        <p:sp>
          <p:nvSpPr>
            <p:cNvPr id="64518" name="Text Box 6"/>
            <p:cNvSpPr txBox="1">
              <a:spLocks noChangeArrowheads="1"/>
            </p:cNvSpPr>
            <p:nvPr/>
          </p:nvSpPr>
          <p:spPr bwMode="auto">
            <a:xfrm>
              <a:off x="732" y="1998"/>
              <a:ext cx="1284" cy="1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000" dirty="0" smtClean="0">
                  <a:solidFill>
                    <a:schemeClr val="tx2"/>
                  </a:solidFill>
                  <a:ea typeface="宋体" panose="02010600030101010101" pitchFamily="2" charset="-122"/>
                </a:rPr>
                <a:t>项目上线</a:t>
              </a:r>
              <a:endParaRPr lang="en-US" altLang="zh-CN" sz="2000" dirty="0" smtClean="0">
                <a:solidFill>
                  <a:schemeClr val="tx2"/>
                </a:solidFill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ea typeface="宋体" panose="02010600030101010101" pitchFamily="2" charset="-122"/>
                </a:rPr>
                <a:t>组织</a:t>
              </a:r>
              <a:r>
                <a:rPr lang="en-US" altLang="zh-CN" sz="1200" dirty="0" smtClean="0">
                  <a:ea typeface="宋体" panose="02010600030101010101" pitchFamily="2" charset="-122"/>
                </a:rPr>
                <a:t>UAT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ea typeface="宋体" panose="02010600030101010101" pitchFamily="2" charset="-122"/>
                </a:rPr>
                <a:t>上线前至少一周，组织与运维团队的讨论，确认部署方案能够被正确执行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ea typeface="宋体" panose="02010600030101010101" pitchFamily="2" charset="-122"/>
                </a:rPr>
                <a:t>上线</a:t>
              </a:r>
              <a:r>
                <a:rPr lang="zh-CN" altLang="en-US" sz="1200" dirty="0" smtClean="0">
                  <a:ea typeface="宋体" panose="02010600030101010101" pitchFamily="2" charset="-122"/>
                </a:rPr>
                <a:t>前的数据准备及文档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ea typeface="宋体" panose="02010600030101010101" pitchFamily="2" charset="-122"/>
                </a:rPr>
                <a:t>上线后的数据处理及文档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ea typeface="宋体" panose="02010600030101010101" pitchFamily="2" charset="-122"/>
                </a:rPr>
                <a:t>上线过程确保有人现场值守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ea typeface="宋体" panose="02010600030101010101" pitchFamily="2" charset="-122"/>
                </a:rPr>
                <a:t>上线后的验证及确认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endParaRPr lang="en-US" altLang="zh-CN" sz="1200" dirty="0" smtClean="0">
                <a:ea typeface="宋体" panose="02010600030101010101" pitchFamily="2" charset="-122"/>
              </a:endParaRPr>
            </a:p>
          </p:txBody>
        </p:sp>
      </p:grpSp>
      <p:grpSp>
        <p:nvGrpSpPr>
          <p:cNvPr id="64533" name="Group 21"/>
          <p:cNvGrpSpPr/>
          <p:nvPr/>
        </p:nvGrpSpPr>
        <p:grpSpPr bwMode="auto">
          <a:xfrm>
            <a:off x="338759" y="1301749"/>
            <a:ext cx="2998788" cy="1593850"/>
            <a:chOff x="1824" y="791"/>
            <a:chExt cx="1889" cy="1004"/>
          </a:xfrm>
        </p:grpSpPr>
        <p:grpSp>
          <p:nvGrpSpPr>
            <p:cNvPr id="64522" name="Group 10"/>
            <p:cNvGrpSpPr/>
            <p:nvPr/>
          </p:nvGrpSpPr>
          <p:grpSpPr bwMode="auto">
            <a:xfrm>
              <a:off x="1824" y="791"/>
              <a:ext cx="1889" cy="1004"/>
              <a:chOff x="1997" y="1319"/>
              <a:chExt cx="1889" cy="1004"/>
            </a:xfrm>
          </p:grpSpPr>
          <p:grpSp>
            <p:nvGrpSpPr>
              <p:cNvPr id="64523" name="Group 11"/>
              <p:cNvGrpSpPr/>
              <p:nvPr/>
            </p:nvGrpSpPr>
            <p:grpSpPr bwMode="auto">
              <a:xfrm>
                <a:off x="1997" y="1404"/>
                <a:ext cx="1889" cy="919"/>
                <a:chOff x="1973" y="1027"/>
                <a:chExt cx="1926" cy="937"/>
              </a:xfrm>
            </p:grpSpPr>
            <p:sp>
              <p:nvSpPr>
                <p:cNvPr id="64524" name="Oval 12"/>
                <p:cNvSpPr>
                  <a:spLocks noChangeArrowheads="1"/>
                </p:cNvSpPr>
                <p:nvPr/>
              </p:nvSpPr>
              <p:spPr bwMode="gray">
                <a:xfrm>
                  <a:off x="1994" y="105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8627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25" name="Oval 13"/>
                <p:cNvSpPr>
                  <a:spLocks noChangeArrowheads="1"/>
                </p:cNvSpPr>
                <p:nvPr/>
              </p:nvSpPr>
              <p:spPr bwMode="gray">
                <a:xfrm>
                  <a:off x="1973" y="102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>
                        <a:gamma/>
                        <a:tint val="44314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4527" name="Oval 15"/>
              <p:cNvSpPr>
                <a:spLocks noChangeArrowheads="1"/>
              </p:cNvSpPr>
              <p:nvPr/>
            </p:nvSpPr>
            <p:spPr bwMode="gray">
              <a:xfrm>
                <a:off x="2108" y="1319"/>
                <a:ext cx="1650" cy="8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34902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4528" name="Oval 16"/>
              <p:cNvSpPr>
                <a:spLocks noChangeArrowheads="1"/>
              </p:cNvSpPr>
              <p:nvPr/>
            </p:nvSpPr>
            <p:spPr bwMode="gray">
              <a:xfrm>
                <a:off x="2125" y="1327"/>
                <a:ext cx="1570" cy="770"/>
              </a:xfrm>
              <a:prstGeom prst="ellipse">
                <a:avLst/>
              </a:prstGeom>
              <a:gradFill rotWithShape="1">
                <a:gsLst>
                  <a:gs pos="3000">
                    <a:srgbClr val="92D050"/>
                  </a:gs>
                  <a:gs pos="0">
                    <a:schemeClr val="accent1">
                      <a:gamma/>
                      <a:shade val="79216"/>
                      <a:invGamma/>
                    </a:schemeClr>
                  </a:gs>
                  <a:gs pos="100000">
                    <a:schemeClr val="accent1">
                      <a:alpha val="48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4529" name="Oval 17"/>
              <p:cNvSpPr>
                <a:spLocks noChangeArrowheads="1"/>
              </p:cNvSpPr>
              <p:nvPr/>
            </p:nvSpPr>
            <p:spPr bwMode="gray">
              <a:xfrm>
                <a:off x="2208" y="1344"/>
                <a:ext cx="1382" cy="6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38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4530" name="Text Box 18"/>
            <p:cNvSpPr txBox="1">
              <a:spLocks noChangeArrowheads="1"/>
            </p:cNvSpPr>
            <p:nvPr/>
          </p:nvSpPr>
          <p:spPr bwMode="auto">
            <a:xfrm>
              <a:off x="2000" y="1013"/>
              <a:ext cx="14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02060"/>
                  </a:solidFill>
                </a:rPr>
                <a:t>项目上线与总结</a:t>
              </a:r>
              <a:endParaRPr lang="zh-CN" altLang="en-US" sz="24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4" name="Group 19"/>
          <p:cNvGrpSpPr/>
          <p:nvPr/>
        </p:nvGrpSpPr>
        <p:grpSpPr bwMode="auto">
          <a:xfrm>
            <a:off x="3779912" y="2971800"/>
            <a:ext cx="2286000" cy="3194050"/>
            <a:chOff x="672" y="1872"/>
            <a:chExt cx="1440" cy="2012"/>
          </a:xfrm>
        </p:grpSpPr>
        <p:sp>
          <p:nvSpPr>
            <p:cNvPr id="25" name="AutoShape 5"/>
            <p:cNvSpPr>
              <a:spLocks noChangeArrowheads="1"/>
            </p:cNvSpPr>
            <p:nvPr/>
          </p:nvSpPr>
          <p:spPr bwMode="auto">
            <a:xfrm>
              <a:off x="672" y="1872"/>
              <a:ext cx="1440" cy="2012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9CCFF"/>
                      </a:gs>
                      <a:gs pos="100000">
                        <a:srgbClr val="99CCFF">
                          <a:gamma/>
                          <a:tint val="27451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Verdana" panose="020B0604030504040204" pitchFamily="34" charset="0"/>
              </a:endParaRPr>
            </a:p>
          </p:txBody>
        </p:sp>
        <p:sp>
          <p:nvSpPr>
            <p:cNvPr id="26" name="Text Box 6"/>
            <p:cNvSpPr txBox="1">
              <a:spLocks noChangeArrowheads="1"/>
            </p:cNvSpPr>
            <p:nvPr/>
          </p:nvSpPr>
          <p:spPr bwMode="auto">
            <a:xfrm>
              <a:off x="732" y="1998"/>
              <a:ext cx="1284" cy="1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000" dirty="0">
                  <a:solidFill>
                    <a:schemeClr val="tx2"/>
                  </a:solidFill>
                  <a:ea typeface="宋体" panose="02010600030101010101" pitchFamily="2" charset="-122"/>
                </a:rPr>
                <a:t>总结</a:t>
              </a:r>
              <a:endParaRPr lang="en-US" altLang="zh-CN" sz="2000" dirty="0" smtClean="0">
                <a:solidFill>
                  <a:schemeClr val="tx2"/>
                </a:solidFill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ea typeface="宋体" panose="02010600030101010101" pitchFamily="2" charset="-122"/>
                </a:rPr>
                <a:t>上线完成后一周内发起</a:t>
              </a:r>
              <a:r>
                <a:rPr lang="en-US" altLang="zh-CN" sz="1200" dirty="0" smtClean="0">
                  <a:ea typeface="宋体" panose="02010600030101010101" pitchFamily="2" charset="-122"/>
                </a:rPr>
                <a:t>Team</a:t>
              </a:r>
              <a:r>
                <a:rPr lang="zh-CN" altLang="en-US" sz="1200" dirty="0" smtClean="0">
                  <a:ea typeface="宋体" panose="02010600030101010101" pitchFamily="2" charset="-122"/>
                </a:rPr>
                <a:t>的回顾与总结，具体参考回顾与总结指南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ea typeface="宋体" panose="02010600030101010101" pitchFamily="2" charset="-122"/>
                </a:rPr>
                <a:t>上线完成后一周内完成</a:t>
              </a:r>
              <a:r>
                <a:rPr lang="en-US" altLang="zh-CN" sz="1200" dirty="0" smtClean="0">
                  <a:ea typeface="宋体" panose="02010600030101010101" pitchFamily="2" charset="-122"/>
                </a:rPr>
                <a:t>Bug Review</a:t>
              </a:r>
              <a:r>
                <a:rPr lang="zh-CN" altLang="en-US" sz="1200" dirty="0" smtClean="0">
                  <a:ea typeface="宋体" panose="02010600030101010101" pitchFamily="2" charset="-122"/>
                </a:rPr>
                <a:t>，制定明确的改进措施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endParaRPr lang="en-US" altLang="zh-CN" sz="12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28" name="Group 19"/>
          <p:cNvGrpSpPr/>
          <p:nvPr/>
        </p:nvGrpSpPr>
        <p:grpSpPr bwMode="auto">
          <a:xfrm>
            <a:off x="6444208" y="2895600"/>
            <a:ext cx="2286000" cy="3194050"/>
            <a:chOff x="672" y="1872"/>
            <a:chExt cx="1440" cy="2012"/>
          </a:xfrm>
        </p:grpSpPr>
        <p:sp>
          <p:nvSpPr>
            <p:cNvPr id="29" name="AutoShape 5"/>
            <p:cNvSpPr>
              <a:spLocks noChangeArrowheads="1"/>
            </p:cNvSpPr>
            <p:nvPr/>
          </p:nvSpPr>
          <p:spPr bwMode="auto">
            <a:xfrm>
              <a:off x="672" y="1872"/>
              <a:ext cx="1440" cy="2012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9CCFF"/>
                      </a:gs>
                      <a:gs pos="100000">
                        <a:srgbClr val="99CCFF">
                          <a:gamma/>
                          <a:tint val="27451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Verdana" panose="020B0604030504040204" pitchFamily="34" charset="0"/>
              </a:endParaRPr>
            </a:p>
          </p:txBody>
        </p:sp>
        <p:sp>
          <p:nvSpPr>
            <p:cNvPr id="30" name="Text Box 6"/>
            <p:cNvSpPr txBox="1">
              <a:spLocks noChangeArrowheads="1"/>
            </p:cNvSpPr>
            <p:nvPr/>
          </p:nvSpPr>
          <p:spPr bwMode="auto">
            <a:xfrm>
              <a:off x="732" y="1998"/>
              <a:ext cx="1284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000" dirty="0" smtClean="0">
                  <a:solidFill>
                    <a:schemeClr val="tx2"/>
                  </a:solidFill>
                  <a:ea typeface="宋体" panose="02010600030101010101" pitchFamily="2" charset="-122"/>
                </a:rPr>
                <a:t>输出文档</a:t>
              </a:r>
              <a:endParaRPr lang="en-US" altLang="zh-CN" sz="2000" dirty="0" smtClean="0">
                <a:solidFill>
                  <a:schemeClr val="tx2"/>
                </a:solidFill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ea typeface="宋体" panose="02010600030101010101" pitchFamily="2" charset="-122"/>
                </a:rPr>
                <a:t>上线及部署方案相关文档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ea typeface="宋体" panose="02010600030101010101" pitchFamily="2" charset="-122"/>
                </a:rPr>
                <a:t>上线过程记录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ea typeface="宋体" panose="02010600030101010101" pitchFamily="2" charset="-122"/>
                </a:rPr>
                <a:t>项目回顾与总结文档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ea typeface="宋体" panose="02010600030101010101" pitchFamily="2" charset="-122"/>
                </a:rPr>
                <a:t>项目</a:t>
              </a:r>
              <a:r>
                <a:rPr lang="en-US" altLang="zh-CN" sz="1200" dirty="0" err="1" smtClean="0">
                  <a:ea typeface="宋体" panose="02010600030101010101" pitchFamily="2" charset="-122"/>
                </a:rPr>
                <a:t>BugReview</a:t>
              </a:r>
              <a:r>
                <a:rPr lang="zh-CN" altLang="en-US" sz="1200" dirty="0" smtClean="0">
                  <a:ea typeface="宋体" panose="02010600030101010101" pitchFamily="2" charset="-122"/>
                </a:rPr>
                <a:t>文档</a:t>
              </a:r>
              <a:endParaRPr lang="en-US" altLang="zh-CN" sz="1200" dirty="0" smtClean="0">
                <a:ea typeface="宋体" panose="02010600030101010101" pitchFamily="2" charset="-122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endParaRPr lang="en-US" altLang="zh-CN" sz="12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非常漂亮的ppt模板1.pps">
  <a:themeElements>
    <a:clrScheme name="Default Design 1">
      <a:dk1>
        <a:srgbClr val="336699"/>
      </a:dk1>
      <a:lt1>
        <a:srgbClr val="FFFFFF"/>
      </a:lt1>
      <a:dk2>
        <a:srgbClr val="000000"/>
      </a:dk2>
      <a:lt2>
        <a:srgbClr val="DDDDDD"/>
      </a:lt2>
      <a:accent1>
        <a:srgbClr val="EBA533"/>
      </a:accent1>
      <a:accent2>
        <a:srgbClr val="C78DD7"/>
      </a:accent2>
      <a:accent3>
        <a:srgbClr val="FFFFFF"/>
      </a:accent3>
      <a:accent4>
        <a:srgbClr val="2A5682"/>
      </a:accent4>
      <a:accent5>
        <a:srgbClr val="F3CFAD"/>
      </a:accent5>
      <a:accent6>
        <a:srgbClr val="B47FC3"/>
      </a:accent6>
      <a:hlink>
        <a:srgbClr val="3197BB"/>
      </a:hlink>
      <a:folHlink>
        <a:srgbClr val="878FA5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Design 1">
        <a:dk1>
          <a:srgbClr val="336699"/>
        </a:dk1>
        <a:lt1>
          <a:srgbClr val="FFFFFF"/>
        </a:lt1>
        <a:dk2>
          <a:srgbClr val="000000"/>
        </a:dk2>
        <a:lt2>
          <a:srgbClr val="DDDDDD"/>
        </a:lt2>
        <a:accent1>
          <a:srgbClr val="EBA533"/>
        </a:accent1>
        <a:accent2>
          <a:srgbClr val="C78DD7"/>
        </a:accent2>
        <a:accent3>
          <a:srgbClr val="FFFFFF"/>
        </a:accent3>
        <a:accent4>
          <a:srgbClr val="2A5682"/>
        </a:accent4>
        <a:accent5>
          <a:srgbClr val="F3CFAD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46CA6"/>
        </a:dk1>
        <a:lt1>
          <a:srgbClr val="FFFFFF"/>
        </a:lt1>
        <a:dk2>
          <a:srgbClr val="000000"/>
        </a:dk2>
        <a:lt2>
          <a:srgbClr val="DDDDDD"/>
        </a:lt2>
        <a:accent1>
          <a:srgbClr val="81CC74"/>
        </a:accent1>
        <a:accent2>
          <a:srgbClr val="9966FF"/>
        </a:accent2>
        <a:accent3>
          <a:srgbClr val="FFFFFF"/>
        </a:accent3>
        <a:accent4>
          <a:srgbClr val="035B8D"/>
        </a:accent4>
        <a:accent5>
          <a:srgbClr val="C1E2BC"/>
        </a:accent5>
        <a:accent6>
          <a:srgbClr val="8A5CE7"/>
        </a:accent6>
        <a:hlink>
          <a:srgbClr val="DDB52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5955AB"/>
        </a:dk1>
        <a:lt1>
          <a:srgbClr val="FFFFFF"/>
        </a:lt1>
        <a:dk2>
          <a:srgbClr val="000000"/>
        </a:dk2>
        <a:lt2>
          <a:srgbClr val="DDDDDD"/>
        </a:lt2>
        <a:accent1>
          <a:srgbClr val="8BA3BD"/>
        </a:accent1>
        <a:accent2>
          <a:srgbClr val="CF934B"/>
        </a:accent2>
        <a:accent3>
          <a:srgbClr val="FFFFFF"/>
        </a:accent3>
        <a:accent4>
          <a:srgbClr val="4B4791"/>
        </a:accent4>
        <a:accent5>
          <a:srgbClr val="C4CEDB"/>
        </a:accent5>
        <a:accent6>
          <a:srgbClr val="BB8543"/>
        </a:accent6>
        <a:hlink>
          <a:srgbClr val="3B8FB1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非常漂亮的ppt模板1.pps</Template>
  <TotalTime>0</TotalTime>
  <Words>1378</Words>
  <Application>WPS 演示</Application>
  <PresentationFormat>全屏显示(4:3)</PresentationFormat>
  <Paragraphs>130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Verdana</vt:lpstr>
      <vt:lpstr>微软雅黑</vt:lpstr>
      <vt:lpstr>Arial Unicode MS</vt:lpstr>
      <vt:lpstr>Calibri</vt:lpstr>
      <vt:lpstr>非常漂亮的ppt模板1.pps</vt:lpstr>
      <vt:lpstr>Photoshop.Image.7</vt:lpstr>
      <vt:lpstr>牛占军 2020年8月6日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Administrator</dc:creator>
  <cp:lastModifiedBy>冯浚</cp:lastModifiedBy>
  <cp:revision>15</cp:revision>
  <dcterms:created xsi:type="dcterms:W3CDTF">2017-07-09T13:19:00Z</dcterms:created>
  <dcterms:modified xsi:type="dcterms:W3CDTF">2020-08-06T03:27:29Z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