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2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6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8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7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7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7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1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B1BB-B6C7-49B5-8864-C83BC19085D7}" type="datetimeFigureOut">
              <a:rPr kumimoji="1" lang="ja-JP" altLang="en-US" smtClean="0"/>
              <a:t>2014/6/12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994A-092E-44FB-AEC3-2F06E65405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565" y="4869160"/>
            <a:ext cx="7924812" cy="1741100"/>
            <a:chOff x="31565" y="4869160"/>
            <a:chExt cx="7924812" cy="17411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3" y="5159234"/>
              <a:ext cx="1547936" cy="11609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449" y="5159234"/>
              <a:ext cx="1547936" cy="11609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203" y="5159234"/>
              <a:ext cx="1547936" cy="11609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048" y="5159234"/>
              <a:ext cx="1547936" cy="116095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441" y="5159234"/>
              <a:ext cx="1547936" cy="11609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5" y="4869160"/>
              <a:ext cx="7924812" cy="17411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4522" y="2558450"/>
            <a:ext cx="7849845" cy="1741100"/>
            <a:chOff x="34522" y="2558450"/>
            <a:chExt cx="7849845" cy="17411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5" y="2841665"/>
              <a:ext cx="1566224" cy="117466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641" y="2841666"/>
              <a:ext cx="1566224" cy="117466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259" y="2834188"/>
              <a:ext cx="1566224" cy="117466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934" y="2834189"/>
              <a:ext cx="1566224" cy="11746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418" y="2834934"/>
              <a:ext cx="1566224" cy="117466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2" y="2558450"/>
              <a:ext cx="7849845" cy="174110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4522" y="260648"/>
            <a:ext cx="7828119" cy="1741100"/>
            <a:chOff x="34522" y="260648"/>
            <a:chExt cx="7828119" cy="17411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3" y="547026"/>
              <a:ext cx="1512168" cy="117094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449" y="547026"/>
              <a:ext cx="1512168" cy="117094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360" y="547026"/>
              <a:ext cx="1512168" cy="117094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962" y="547026"/>
              <a:ext cx="1512168" cy="117094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420" y="547026"/>
              <a:ext cx="1512168" cy="117094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2" y="260648"/>
              <a:ext cx="7828119" cy="174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4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016258"/>
            <a:ext cx="3803912" cy="836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2936"/>
            <a:ext cx="3803912" cy="836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689614"/>
            <a:ext cx="3803912" cy="8366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3848" y="880354"/>
            <a:ext cx="1224136" cy="288032"/>
          </a:xfrm>
          <a:prstGeom prst="rect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Depth maps 1</a:t>
            </a:r>
            <a:endParaRPr kumimoji="1" lang="ja-JP" altLang="en-US" sz="100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9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 433"/>
          <p:cNvGrpSpPr/>
          <p:nvPr/>
        </p:nvGrpSpPr>
        <p:grpSpPr>
          <a:xfrm>
            <a:off x="755575" y="1128418"/>
            <a:ext cx="6595536" cy="5225576"/>
            <a:chOff x="755575" y="1128418"/>
            <a:chExt cx="6595536" cy="5225576"/>
          </a:xfrm>
        </p:grpSpPr>
        <p:grpSp>
          <p:nvGrpSpPr>
            <p:cNvPr id="432" name="Group 431"/>
            <p:cNvGrpSpPr/>
            <p:nvPr/>
          </p:nvGrpSpPr>
          <p:grpSpPr>
            <a:xfrm>
              <a:off x="755575" y="1128418"/>
              <a:ext cx="6552728" cy="5225576"/>
              <a:chOff x="755575" y="1128418"/>
              <a:chExt cx="6552728" cy="52255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74779" y="1196752"/>
                <a:ext cx="1224136" cy="28803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Depth maps 1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41641" y="1196752"/>
                <a:ext cx="1224136" cy="28803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Depth maps m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" name="Striped Right Arrow 2"/>
              <p:cNvSpPr/>
              <p:nvPr/>
            </p:nvSpPr>
            <p:spPr>
              <a:xfrm rot="5400000">
                <a:off x="2394740" y="1496871"/>
                <a:ext cx="384214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504260" y="1941767"/>
                <a:ext cx="2165173" cy="648071"/>
                <a:chOff x="1614256" y="2780928"/>
                <a:chExt cx="2165173" cy="64807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614256" y="2780928"/>
                  <a:ext cx="2165173" cy="648071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 anchorCtr="1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chemeClr val="tx1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Intensity representations</a:t>
                  </a:r>
                  <a:endParaRPr kumimoji="1" lang="ja-JP" altLang="en-US" sz="1000" b="1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685782" y="2840997"/>
                  <a:ext cx="2022120" cy="305505"/>
                  <a:chOff x="2123728" y="1955765"/>
                  <a:chExt cx="2022120" cy="305505"/>
                </a:xfrm>
              </p:grpSpPr>
              <p:sp>
                <p:nvSpPr>
                  <p:cNvPr id="25" name="Flowchart: Predefined Process 24"/>
                  <p:cNvSpPr/>
                  <p:nvPr/>
                </p:nvSpPr>
                <p:spPr>
                  <a:xfrm>
                    <a:off x="2123728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Front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26" name="Flowchart: Predefined Process 25"/>
                  <p:cNvSpPr/>
                  <p:nvPr/>
                </p:nvSpPr>
                <p:spPr>
                  <a:xfrm>
                    <a:off x="2817167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Side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27" name="Flowchart: Predefined Process 26"/>
                  <p:cNvSpPr/>
                  <p:nvPr/>
                </p:nvSpPr>
                <p:spPr>
                  <a:xfrm>
                    <a:off x="3502709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Top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</p:grpSp>
          <p:sp>
            <p:nvSpPr>
              <p:cNvPr id="29" name="Striped Right Arrow 28"/>
              <p:cNvSpPr/>
              <p:nvPr/>
            </p:nvSpPr>
            <p:spPr>
              <a:xfrm rot="5400000">
                <a:off x="2428187" y="2615552"/>
                <a:ext cx="317319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907705" y="3002727"/>
                <a:ext cx="1435300" cy="1104573"/>
                <a:chOff x="1052836" y="3212976"/>
                <a:chExt cx="1216389" cy="93610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1052836" y="3212976"/>
                  <a:ext cx="1216389" cy="936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Cross 81"/>
                <p:cNvSpPr/>
                <p:nvPr/>
              </p:nvSpPr>
              <p:spPr>
                <a:xfrm flipH="1">
                  <a:off x="1308794" y="3626534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Heart 82"/>
                <p:cNvSpPr/>
                <p:nvPr/>
              </p:nvSpPr>
              <p:spPr>
                <a:xfrm flipH="1">
                  <a:off x="1583309" y="3468376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Moon 83"/>
                <p:cNvSpPr/>
                <p:nvPr/>
              </p:nvSpPr>
              <p:spPr>
                <a:xfrm flipH="1">
                  <a:off x="1170147" y="3742373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Lightning Bolt 84"/>
                <p:cNvSpPr/>
                <p:nvPr/>
              </p:nvSpPr>
              <p:spPr>
                <a:xfrm flipH="1">
                  <a:off x="1512425" y="336634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Moon 85"/>
                <p:cNvSpPr/>
                <p:nvPr/>
              </p:nvSpPr>
              <p:spPr>
                <a:xfrm flipH="1">
                  <a:off x="1673710" y="3615602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Lightning Bolt 86"/>
                <p:cNvSpPr/>
                <p:nvPr/>
              </p:nvSpPr>
              <p:spPr>
                <a:xfrm flipH="1">
                  <a:off x="1109245" y="3568943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Cross 87"/>
                <p:cNvSpPr/>
                <p:nvPr/>
              </p:nvSpPr>
              <p:spPr>
                <a:xfrm flipH="1">
                  <a:off x="1454010" y="3245095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Cross 88"/>
                <p:cNvSpPr/>
                <p:nvPr/>
              </p:nvSpPr>
              <p:spPr>
                <a:xfrm flipH="1">
                  <a:off x="1246364" y="3857371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Heart 89"/>
                <p:cNvSpPr/>
                <p:nvPr/>
              </p:nvSpPr>
              <p:spPr>
                <a:xfrm flipH="1">
                  <a:off x="1202468" y="3411633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Moon 90"/>
                <p:cNvSpPr/>
                <p:nvPr/>
              </p:nvSpPr>
              <p:spPr>
                <a:xfrm flipH="1">
                  <a:off x="1858872" y="3284984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Sun 91"/>
                <p:cNvSpPr/>
                <p:nvPr/>
              </p:nvSpPr>
              <p:spPr>
                <a:xfrm flipH="1">
                  <a:off x="1866544" y="3544718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Lightning Bolt 92"/>
                <p:cNvSpPr/>
                <p:nvPr/>
              </p:nvSpPr>
              <p:spPr>
                <a:xfrm flipH="1">
                  <a:off x="1975608" y="336634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Lightning Bolt 93"/>
                <p:cNvSpPr/>
                <p:nvPr/>
              </p:nvSpPr>
              <p:spPr>
                <a:xfrm flipH="1">
                  <a:off x="1860745" y="369518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Heart 94"/>
                <p:cNvSpPr/>
                <p:nvPr/>
              </p:nvSpPr>
              <p:spPr>
                <a:xfrm flipH="1">
                  <a:off x="1482424" y="3746502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Lightning Bolt 95"/>
                <p:cNvSpPr/>
                <p:nvPr/>
              </p:nvSpPr>
              <p:spPr>
                <a:xfrm flipH="1">
                  <a:off x="1567384" y="3836953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Sun 96"/>
                <p:cNvSpPr/>
                <p:nvPr/>
              </p:nvSpPr>
              <p:spPr>
                <a:xfrm flipH="1">
                  <a:off x="1701681" y="3745261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Heart 97"/>
                <p:cNvSpPr/>
                <p:nvPr/>
              </p:nvSpPr>
              <p:spPr>
                <a:xfrm flipH="1">
                  <a:off x="2097306" y="3527803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Lightning Bolt 98"/>
                <p:cNvSpPr/>
                <p:nvPr/>
              </p:nvSpPr>
              <p:spPr>
                <a:xfrm flipH="1">
                  <a:off x="1969625" y="3857371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Moon 99"/>
                <p:cNvSpPr/>
                <p:nvPr/>
              </p:nvSpPr>
              <p:spPr>
                <a:xfrm flipH="1">
                  <a:off x="2011050" y="3539260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Moon 100"/>
                <p:cNvSpPr/>
                <p:nvPr/>
              </p:nvSpPr>
              <p:spPr>
                <a:xfrm flipH="1">
                  <a:off x="1823430" y="3891082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Moon 101"/>
                <p:cNvSpPr/>
                <p:nvPr/>
              </p:nvSpPr>
              <p:spPr>
                <a:xfrm flipH="1">
                  <a:off x="1415120" y="3355839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Sun 102"/>
                <p:cNvSpPr/>
                <p:nvPr/>
              </p:nvSpPr>
              <p:spPr>
                <a:xfrm flipH="1">
                  <a:off x="1681662" y="3224577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Sun 103"/>
                <p:cNvSpPr/>
                <p:nvPr/>
              </p:nvSpPr>
              <p:spPr>
                <a:xfrm flipH="1">
                  <a:off x="1411540" y="3941073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Sun 104"/>
                <p:cNvSpPr/>
                <p:nvPr/>
              </p:nvSpPr>
              <p:spPr>
                <a:xfrm flipH="1">
                  <a:off x="1496500" y="3578997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Sun 105"/>
                <p:cNvSpPr/>
                <p:nvPr/>
              </p:nvSpPr>
              <p:spPr>
                <a:xfrm flipH="1">
                  <a:off x="2090672" y="3686486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Sun 106"/>
                <p:cNvSpPr/>
                <p:nvPr/>
              </p:nvSpPr>
              <p:spPr>
                <a:xfrm flipH="1">
                  <a:off x="1680165" y="3961948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Sun 107"/>
                <p:cNvSpPr/>
                <p:nvPr/>
              </p:nvSpPr>
              <p:spPr>
                <a:xfrm flipH="1">
                  <a:off x="1751049" y="3428975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1" name="Striped Right Arrow 140"/>
              <p:cNvSpPr/>
              <p:nvPr/>
            </p:nvSpPr>
            <p:spPr>
              <a:xfrm>
                <a:off x="3382273" y="3384146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Striped Right Arrow 141"/>
              <p:cNvSpPr/>
              <p:nvPr/>
            </p:nvSpPr>
            <p:spPr>
              <a:xfrm rot="1800000">
                <a:off x="3382273" y="3663055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Striped Right Arrow 142"/>
              <p:cNvSpPr/>
              <p:nvPr/>
            </p:nvSpPr>
            <p:spPr>
              <a:xfrm rot="-1800000">
                <a:off x="3382273" y="3102609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Striped Right Arrow 143"/>
              <p:cNvSpPr/>
              <p:nvPr/>
            </p:nvSpPr>
            <p:spPr>
              <a:xfrm rot="5400000">
                <a:off x="2399673" y="4209001"/>
                <a:ext cx="384214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" name="Group 222"/>
              <p:cNvGrpSpPr/>
              <p:nvPr/>
            </p:nvGrpSpPr>
            <p:grpSpPr>
              <a:xfrm>
                <a:off x="3831516" y="2697569"/>
                <a:ext cx="1131582" cy="1667535"/>
                <a:chOff x="3687499" y="2636911"/>
                <a:chExt cx="1460565" cy="1667535"/>
              </a:xfrm>
            </p:grpSpPr>
            <p:sp>
              <p:nvSpPr>
                <p:cNvPr id="218" name="Rounded Rectangle 217"/>
                <p:cNvSpPr/>
                <p:nvPr/>
              </p:nvSpPr>
              <p:spPr>
                <a:xfrm>
                  <a:off x="3687499" y="2636911"/>
                  <a:ext cx="1460565" cy="1667535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" name="Cube 218"/>
                <p:cNvSpPr/>
                <p:nvPr/>
              </p:nvSpPr>
              <p:spPr>
                <a:xfrm>
                  <a:off x="3770250" y="2708920"/>
                  <a:ext cx="1233798" cy="440554"/>
                </a:xfrm>
                <a:prstGeom prst="cub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Codebook</a:t>
                  </a:r>
                </a:p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(Front)</a:t>
                  </a:r>
                  <a:endParaRPr kumimoji="1"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220" name="Cube 219"/>
                <p:cNvSpPr/>
                <p:nvPr/>
              </p:nvSpPr>
              <p:spPr>
                <a:xfrm>
                  <a:off x="3770250" y="3222978"/>
                  <a:ext cx="1233798" cy="440554"/>
                </a:xfrm>
                <a:prstGeom prst="cub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Codebook</a:t>
                  </a:r>
                </a:p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(Side)</a:t>
                  </a:r>
                  <a:endParaRPr kumimoji="1"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221" name="Cube 220"/>
                <p:cNvSpPr/>
                <p:nvPr/>
              </p:nvSpPr>
              <p:spPr>
                <a:xfrm>
                  <a:off x="3786984" y="3729190"/>
                  <a:ext cx="1233798" cy="440554"/>
                </a:xfrm>
                <a:prstGeom prst="cub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Codebook</a:t>
                  </a:r>
                </a:p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(Top)</a:t>
                  </a:r>
                  <a:endParaRPr kumimoji="1"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222" name="Rounded Rectangle 221"/>
              <p:cNvSpPr/>
              <p:nvPr/>
            </p:nvSpPr>
            <p:spPr>
              <a:xfrm>
                <a:off x="1504259" y="2666199"/>
                <a:ext cx="5723300" cy="1755791"/>
              </a:xfrm>
              <a:prstGeom prst="round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Flowchart: Multidocument 223"/>
              <p:cNvSpPr/>
              <p:nvPr/>
            </p:nvSpPr>
            <p:spPr>
              <a:xfrm>
                <a:off x="3825147" y="5788003"/>
                <a:ext cx="1096854" cy="449309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b="1" smtClean="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Classifiers</a:t>
                </a:r>
                <a:endParaRPr kumimoji="1" lang="ja-JP" altLang="en-US" sz="1000" b="1">
                  <a:solidFill>
                    <a:sysClr val="windowText" lastClr="000000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02" name="Striped Right Arrow 301"/>
              <p:cNvSpPr/>
              <p:nvPr/>
            </p:nvSpPr>
            <p:spPr>
              <a:xfrm rot="5400000">
                <a:off x="4205200" y="5385303"/>
                <a:ext cx="384214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504260" y="4653136"/>
                <a:ext cx="5723298" cy="71051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>
                <a:off x="1634045" y="4726413"/>
                <a:ext cx="2281597" cy="565230"/>
                <a:chOff x="778235" y="5600074"/>
                <a:chExt cx="2281597" cy="565230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778235" y="5697997"/>
                  <a:ext cx="859402" cy="395299"/>
                  <a:chOff x="539552" y="4868009"/>
                  <a:chExt cx="1224136" cy="939051"/>
                </a:xfrm>
              </p:grpSpPr>
              <p:sp>
                <p:nvSpPr>
                  <p:cNvPr id="328" name="Rectangle 327"/>
                  <p:cNvSpPr/>
                  <p:nvPr/>
                </p:nvSpPr>
                <p:spPr>
                  <a:xfrm>
                    <a:off x="683078" y="5056886"/>
                    <a:ext cx="72008" cy="748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755086" y="5280470"/>
                    <a:ext cx="72008" cy="52658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827093" y="5110855"/>
                    <a:ext cx="72499" cy="694409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1403158" y="5511307"/>
                    <a:ext cx="72008" cy="293957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1475165" y="5232933"/>
                    <a:ext cx="72499" cy="57053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Flowchart: Connector 332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Flowchart: Connector 333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5" name="Flowchart: Connector 334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36" name="Straight Connector 335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 flipH="1">
                    <a:off x="546345" y="4868009"/>
                    <a:ext cx="3" cy="939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1475656" y="5697999"/>
                  <a:ext cx="859402" cy="395296"/>
                  <a:chOff x="539552" y="4868017"/>
                  <a:chExt cx="1224136" cy="939044"/>
                </a:xfrm>
              </p:grpSpPr>
              <p:sp>
                <p:nvSpPr>
                  <p:cNvPr id="319" name="Rectangle 318"/>
                  <p:cNvSpPr/>
                  <p:nvPr/>
                </p:nvSpPr>
                <p:spPr>
                  <a:xfrm>
                    <a:off x="682178" y="5543763"/>
                    <a:ext cx="72908" cy="2615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755086" y="4868017"/>
                    <a:ext cx="72008" cy="939044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827094" y="5337539"/>
                    <a:ext cx="72499" cy="467724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1403158" y="5337541"/>
                    <a:ext cx="72008" cy="46772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1475165" y="5431076"/>
                    <a:ext cx="72499" cy="372388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Flowchart: Connector 323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Flowchart: Connector 324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Flowchart: Connector 325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27" name="Straight Connector 326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2200430" y="5698001"/>
                  <a:ext cx="859402" cy="395293"/>
                  <a:chOff x="539552" y="4868022"/>
                  <a:chExt cx="1224136" cy="939037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683078" y="5232933"/>
                    <a:ext cx="72008" cy="57233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755086" y="5110860"/>
                    <a:ext cx="72008" cy="69619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827094" y="4868022"/>
                    <a:ext cx="67955" cy="937244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1403158" y="5056890"/>
                    <a:ext cx="72008" cy="74837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>
                  <a:xfrm>
                    <a:off x="1475165" y="5232933"/>
                    <a:ext cx="72499" cy="57053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5" name="Flowchart: Connector 314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6" name="Flowchart: Connector 315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7" name="Flowchart: Connector 316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8" name="Straight Connector 317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7" name="Rounded Rectangle 306"/>
                <p:cNvSpPr/>
                <p:nvPr/>
              </p:nvSpPr>
              <p:spPr>
                <a:xfrm>
                  <a:off x="845659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kumimoji="1"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Front</a:t>
                  </a:r>
                  <a:endParaRPr kumimoji="1"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1541828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Side</a:t>
                  </a:r>
                  <a:endParaRPr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2267744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Top</a:t>
                  </a:r>
                  <a:endParaRPr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755576" y="1268760"/>
                <a:ext cx="1160865" cy="584801"/>
                <a:chOff x="755576" y="1268760"/>
                <a:chExt cx="1160865" cy="584801"/>
              </a:xfrm>
            </p:grpSpPr>
            <p:sp>
              <p:nvSpPr>
                <p:cNvPr id="338" name="Rectangle 337"/>
                <p:cNvSpPr/>
                <p:nvPr/>
              </p:nvSpPr>
              <p:spPr>
                <a:xfrm>
                  <a:off x="755576" y="1500447"/>
                  <a:ext cx="801386" cy="28803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chemeClr val="tx1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Projection</a:t>
                  </a:r>
                  <a:endParaRPr kumimoji="1" lang="ja-JP" altLang="en-US" sz="1000" b="1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1115616" y="1268760"/>
                  <a:ext cx="800825" cy="584801"/>
                  <a:chOff x="1682945" y="1997223"/>
                  <a:chExt cx="800825" cy="584801"/>
                </a:xfrm>
              </p:grpSpPr>
              <p:cxnSp>
                <p:nvCxnSpPr>
                  <p:cNvPr id="340" name="Straight Arrow Connector 339"/>
                  <p:cNvCxnSpPr/>
                  <p:nvPr/>
                </p:nvCxnSpPr>
                <p:spPr>
                  <a:xfrm flipV="1">
                    <a:off x="2034943" y="1997223"/>
                    <a:ext cx="0" cy="432048"/>
                  </a:xfrm>
                  <a:prstGeom prst="straightConnector1">
                    <a:avLst/>
                  </a:prstGeom>
                  <a:ln w="1270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/>
                  <p:cNvCxnSpPr/>
                  <p:nvPr/>
                </p:nvCxnSpPr>
                <p:spPr>
                  <a:xfrm rot="5400000" flipV="1">
                    <a:off x="2267746" y="2213248"/>
                    <a:ext cx="0" cy="432048"/>
                  </a:xfrm>
                  <a:prstGeom prst="straightConnector1">
                    <a:avLst/>
                  </a:prstGeom>
                  <a:ln w="1270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Arrow Connector 341"/>
                  <p:cNvCxnSpPr/>
                  <p:nvPr/>
                </p:nvCxnSpPr>
                <p:spPr>
                  <a:xfrm rot="13500000" flipV="1">
                    <a:off x="1898969" y="2366000"/>
                    <a:ext cx="0" cy="432048"/>
                  </a:xfrm>
                  <a:prstGeom prst="straightConnector1">
                    <a:avLst/>
                  </a:prstGeom>
                  <a:ln w="1270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4" name="Rectangle 343"/>
              <p:cNvSpPr/>
              <p:nvPr/>
            </p:nvSpPr>
            <p:spPr>
              <a:xfrm>
                <a:off x="755576" y="2666199"/>
                <a:ext cx="1055060" cy="28803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000" b="1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Feature Extraction</a:t>
                </a:r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,</a:t>
                </a:r>
              </a:p>
              <a:p>
                <a:r>
                  <a:rPr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Dense trajectories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755575" y="4293096"/>
                <a:ext cx="1160865" cy="28803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000" b="1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Quantization</a:t>
                </a:r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, hard-assignment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755576" y="5499971"/>
                <a:ext cx="2016224" cy="28803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000" b="1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Training/Tesing</a:t>
                </a:r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 using SVM,</a:t>
                </a:r>
              </a:p>
              <a:p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Histogram Intersection kernel,</a:t>
                </a:r>
              </a:p>
              <a:p>
                <a:r>
                  <a:rPr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One-vs-All strategy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sp>
            <p:nvSpPr>
              <p:cNvPr id="349" name="Striped Right Arrow 348"/>
              <p:cNvSpPr/>
              <p:nvPr/>
            </p:nvSpPr>
            <p:spPr>
              <a:xfrm rot="5400000">
                <a:off x="5961602" y="1496871"/>
                <a:ext cx="384214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50" name="Group 349"/>
              <p:cNvGrpSpPr/>
              <p:nvPr/>
            </p:nvGrpSpPr>
            <p:grpSpPr>
              <a:xfrm>
                <a:off x="5071123" y="1941767"/>
                <a:ext cx="2165173" cy="648071"/>
                <a:chOff x="1614256" y="2780928"/>
                <a:chExt cx="2165173" cy="64807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1614256" y="2780928"/>
                  <a:ext cx="2165173" cy="648071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b" anchorCtr="1"/>
                <a:lstStyle/>
                <a:p>
                  <a:pPr algn="ctr"/>
                  <a:r>
                    <a:rPr kumimoji="1" lang="en-US" altLang="ja-JP" sz="1000" b="1" smtClean="0">
                      <a:solidFill>
                        <a:schemeClr val="tx1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Intensity representations</a:t>
                  </a:r>
                  <a:endParaRPr kumimoji="1" lang="ja-JP" altLang="en-US" sz="1000" b="1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grpSp>
              <p:nvGrpSpPr>
                <p:cNvPr id="352" name="Group 351"/>
                <p:cNvGrpSpPr/>
                <p:nvPr/>
              </p:nvGrpSpPr>
              <p:grpSpPr>
                <a:xfrm>
                  <a:off x="1685782" y="2840997"/>
                  <a:ext cx="2022120" cy="305505"/>
                  <a:chOff x="2123728" y="1955765"/>
                  <a:chExt cx="2022120" cy="305505"/>
                </a:xfrm>
              </p:grpSpPr>
              <p:sp>
                <p:nvSpPr>
                  <p:cNvPr id="353" name="Flowchart: Predefined Process 352"/>
                  <p:cNvSpPr/>
                  <p:nvPr/>
                </p:nvSpPr>
                <p:spPr>
                  <a:xfrm>
                    <a:off x="2123728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Front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354" name="Flowchart: Predefined Process 353"/>
                  <p:cNvSpPr/>
                  <p:nvPr/>
                </p:nvSpPr>
                <p:spPr>
                  <a:xfrm>
                    <a:off x="2817167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Side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  <p:sp>
                <p:nvSpPr>
                  <p:cNvPr id="355" name="Flowchart: Predefined Process 354"/>
                  <p:cNvSpPr/>
                  <p:nvPr/>
                </p:nvSpPr>
                <p:spPr>
                  <a:xfrm>
                    <a:off x="3502709" y="1955765"/>
                    <a:ext cx="643139" cy="305505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smtClean="0">
                        <a:solidFill>
                          <a:sysClr val="windowText" lastClr="000000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rPr>
                      <a:t>Top</a:t>
                    </a:r>
                    <a:endParaRPr kumimoji="1" lang="ja-JP" altLang="en-US" sz="100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endParaRPr>
                  </a:p>
                </p:txBody>
              </p:sp>
            </p:grpSp>
          </p:grpSp>
          <p:grpSp>
            <p:nvGrpSpPr>
              <p:cNvPr id="356" name="Group 355"/>
              <p:cNvGrpSpPr/>
              <p:nvPr/>
            </p:nvGrpSpPr>
            <p:grpSpPr>
              <a:xfrm>
                <a:off x="5440956" y="2996952"/>
                <a:ext cx="1435300" cy="1104573"/>
                <a:chOff x="1052836" y="3212976"/>
                <a:chExt cx="1216389" cy="936104"/>
              </a:xfrm>
            </p:grpSpPr>
            <p:sp>
              <p:nvSpPr>
                <p:cNvPr id="357" name="Oval 356"/>
                <p:cNvSpPr/>
                <p:nvPr/>
              </p:nvSpPr>
              <p:spPr>
                <a:xfrm>
                  <a:off x="1052836" y="3212976"/>
                  <a:ext cx="1216389" cy="936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8" name="Cross 357"/>
                <p:cNvSpPr/>
                <p:nvPr/>
              </p:nvSpPr>
              <p:spPr>
                <a:xfrm flipH="1">
                  <a:off x="1308794" y="3626534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9" name="Heart 358"/>
                <p:cNvSpPr/>
                <p:nvPr/>
              </p:nvSpPr>
              <p:spPr>
                <a:xfrm flipH="1">
                  <a:off x="1583309" y="3468376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0" name="Moon 359"/>
                <p:cNvSpPr/>
                <p:nvPr/>
              </p:nvSpPr>
              <p:spPr>
                <a:xfrm flipH="1">
                  <a:off x="1170147" y="3742373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1" name="Lightning Bolt 360"/>
                <p:cNvSpPr/>
                <p:nvPr/>
              </p:nvSpPr>
              <p:spPr>
                <a:xfrm flipH="1">
                  <a:off x="1512425" y="336634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2" name="Moon 361"/>
                <p:cNvSpPr/>
                <p:nvPr/>
              </p:nvSpPr>
              <p:spPr>
                <a:xfrm flipH="1">
                  <a:off x="1673710" y="3615602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3" name="Lightning Bolt 362"/>
                <p:cNvSpPr/>
                <p:nvPr/>
              </p:nvSpPr>
              <p:spPr>
                <a:xfrm flipH="1">
                  <a:off x="1109245" y="3568943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4" name="Cross 363"/>
                <p:cNvSpPr/>
                <p:nvPr/>
              </p:nvSpPr>
              <p:spPr>
                <a:xfrm flipH="1">
                  <a:off x="1454010" y="3245095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5" name="Cross 364"/>
                <p:cNvSpPr/>
                <p:nvPr/>
              </p:nvSpPr>
              <p:spPr>
                <a:xfrm flipH="1">
                  <a:off x="1246364" y="3857371"/>
                  <a:ext cx="141768" cy="141768"/>
                </a:xfrm>
                <a:prstGeom prst="plus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6" name="Heart 365"/>
                <p:cNvSpPr/>
                <p:nvPr/>
              </p:nvSpPr>
              <p:spPr>
                <a:xfrm flipH="1">
                  <a:off x="1202468" y="3411633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7" name="Moon 366"/>
                <p:cNvSpPr/>
                <p:nvPr/>
              </p:nvSpPr>
              <p:spPr>
                <a:xfrm flipH="1">
                  <a:off x="1858872" y="3284984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8" name="Sun 367"/>
                <p:cNvSpPr/>
                <p:nvPr/>
              </p:nvSpPr>
              <p:spPr>
                <a:xfrm flipH="1">
                  <a:off x="1866544" y="3544718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9" name="Lightning Bolt 368"/>
                <p:cNvSpPr/>
                <p:nvPr/>
              </p:nvSpPr>
              <p:spPr>
                <a:xfrm flipH="1">
                  <a:off x="1975608" y="336634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0" name="Lightning Bolt 369"/>
                <p:cNvSpPr/>
                <p:nvPr/>
              </p:nvSpPr>
              <p:spPr>
                <a:xfrm flipH="1">
                  <a:off x="1860745" y="3695185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1" name="Heart 370"/>
                <p:cNvSpPr/>
                <p:nvPr/>
              </p:nvSpPr>
              <p:spPr>
                <a:xfrm flipH="1">
                  <a:off x="1482424" y="3746502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2" name="Lightning Bolt 371"/>
                <p:cNvSpPr/>
                <p:nvPr/>
              </p:nvSpPr>
              <p:spPr>
                <a:xfrm flipH="1">
                  <a:off x="1567384" y="3836953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3" name="Sun 372"/>
                <p:cNvSpPr/>
                <p:nvPr/>
              </p:nvSpPr>
              <p:spPr>
                <a:xfrm flipH="1">
                  <a:off x="1701681" y="3745261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4" name="Heart 373"/>
                <p:cNvSpPr/>
                <p:nvPr/>
              </p:nvSpPr>
              <p:spPr>
                <a:xfrm flipH="1">
                  <a:off x="2097306" y="3527803"/>
                  <a:ext cx="141768" cy="141768"/>
                </a:xfrm>
                <a:prstGeom prst="hear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5" name="Lightning Bolt 374"/>
                <p:cNvSpPr/>
                <p:nvPr/>
              </p:nvSpPr>
              <p:spPr>
                <a:xfrm flipH="1">
                  <a:off x="1969625" y="3857371"/>
                  <a:ext cx="141768" cy="141768"/>
                </a:xfrm>
                <a:prstGeom prst="lightningBol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6" name="Moon 375"/>
                <p:cNvSpPr/>
                <p:nvPr/>
              </p:nvSpPr>
              <p:spPr>
                <a:xfrm flipH="1">
                  <a:off x="2011050" y="3539260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7" name="Moon 376"/>
                <p:cNvSpPr/>
                <p:nvPr/>
              </p:nvSpPr>
              <p:spPr>
                <a:xfrm flipH="1">
                  <a:off x="1823430" y="3891082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8" name="Moon 377"/>
                <p:cNvSpPr/>
                <p:nvPr/>
              </p:nvSpPr>
              <p:spPr>
                <a:xfrm flipH="1">
                  <a:off x="1415120" y="3355839"/>
                  <a:ext cx="70884" cy="141768"/>
                </a:xfrm>
                <a:prstGeom prst="moon">
                  <a:avLst/>
                </a:prstGeom>
                <a:solidFill>
                  <a:srgbClr val="FF00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9" name="Sun 378"/>
                <p:cNvSpPr/>
                <p:nvPr/>
              </p:nvSpPr>
              <p:spPr>
                <a:xfrm flipH="1">
                  <a:off x="1681662" y="3224577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0" name="Sun 379"/>
                <p:cNvSpPr/>
                <p:nvPr/>
              </p:nvSpPr>
              <p:spPr>
                <a:xfrm flipH="1">
                  <a:off x="1411540" y="3941073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1" name="Sun 380"/>
                <p:cNvSpPr/>
                <p:nvPr/>
              </p:nvSpPr>
              <p:spPr>
                <a:xfrm flipH="1">
                  <a:off x="1496500" y="3578997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2" name="Sun 381"/>
                <p:cNvSpPr/>
                <p:nvPr/>
              </p:nvSpPr>
              <p:spPr>
                <a:xfrm flipH="1">
                  <a:off x="2090672" y="3686486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3" name="Sun 382"/>
                <p:cNvSpPr/>
                <p:nvPr/>
              </p:nvSpPr>
              <p:spPr>
                <a:xfrm flipH="1">
                  <a:off x="1680165" y="3961948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4" name="Sun 383"/>
                <p:cNvSpPr/>
                <p:nvPr/>
              </p:nvSpPr>
              <p:spPr>
                <a:xfrm flipH="1">
                  <a:off x="1751049" y="3428975"/>
                  <a:ext cx="141768" cy="141768"/>
                </a:xfrm>
                <a:prstGeom prst="sun">
                  <a:avLst/>
                </a:prstGeom>
                <a:solidFill>
                  <a:srgbClr val="FFFF00"/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85" name="Striped Right Arrow 384"/>
              <p:cNvSpPr/>
              <p:nvPr/>
            </p:nvSpPr>
            <p:spPr>
              <a:xfrm rot="5400000">
                <a:off x="5995050" y="2615552"/>
                <a:ext cx="317319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6" name="Striped Right Arrow 385"/>
              <p:cNvSpPr/>
              <p:nvPr/>
            </p:nvSpPr>
            <p:spPr>
              <a:xfrm rot="5400000">
                <a:off x="5961602" y="4209001"/>
                <a:ext cx="384214" cy="360040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7" name="Striped Right Arrow 386"/>
              <p:cNvSpPr/>
              <p:nvPr/>
            </p:nvSpPr>
            <p:spPr>
              <a:xfrm flipH="1">
                <a:off x="5019708" y="3359026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8" name="Striped Right Arrow 387"/>
              <p:cNvSpPr/>
              <p:nvPr/>
            </p:nvSpPr>
            <p:spPr>
              <a:xfrm rot="19800000" flipH="1">
                <a:off x="5019708" y="3637935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9" name="Striped Right Arrow 388"/>
              <p:cNvSpPr/>
              <p:nvPr/>
            </p:nvSpPr>
            <p:spPr>
              <a:xfrm rot="1800000" flipH="1">
                <a:off x="5019708" y="3077489"/>
                <a:ext cx="384214" cy="231642"/>
              </a:xfrm>
              <a:prstGeom prst="stripedRightArrow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4860032" y="4725144"/>
                <a:ext cx="2281597" cy="565230"/>
                <a:chOff x="778235" y="5600074"/>
                <a:chExt cx="2281597" cy="565230"/>
              </a:xfrm>
            </p:grpSpPr>
            <p:grpSp>
              <p:nvGrpSpPr>
                <p:cNvPr id="391" name="Group 390"/>
                <p:cNvGrpSpPr/>
                <p:nvPr/>
              </p:nvGrpSpPr>
              <p:grpSpPr>
                <a:xfrm>
                  <a:off x="778235" y="5697997"/>
                  <a:ext cx="859402" cy="395299"/>
                  <a:chOff x="539552" y="4868009"/>
                  <a:chExt cx="1224136" cy="939051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683078" y="5056886"/>
                    <a:ext cx="72008" cy="748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>
                  <a:xfrm>
                    <a:off x="755086" y="5280470"/>
                    <a:ext cx="72008" cy="52658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Rectangle 416"/>
                  <p:cNvSpPr/>
                  <p:nvPr/>
                </p:nvSpPr>
                <p:spPr>
                  <a:xfrm>
                    <a:off x="827093" y="5110855"/>
                    <a:ext cx="72499" cy="694409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Rectangle 417"/>
                  <p:cNvSpPr/>
                  <p:nvPr/>
                </p:nvSpPr>
                <p:spPr>
                  <a:xfrm>
                    <a:off x="1403158" y="5511307"/>
                    <a:ext cx="72008" cy="293957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Rectangle 418"/>
                  <p:cNvSpPr/>
                  <p:nvPr/>
                </p:nvSpPr>
                <p:spPr>
                  <a:xfrm>
                    <a:off x="1475165" y="5232933"/>
                    <a:ext cx="72499" cy="57053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Flowchart: Connector 419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Flowchart: Connector 420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Flowchart: Connector 421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23" name="Straight Connector 422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/>
                  <p:cNvCxnSpPr/>
                  <p:nvPr/>
                </p:nvCxnSpPr>
                <p:spPr>
                  <a:xfrm flipH="1">
                    <a:off x="546345" y="4868009"/>
                    <a:ext cx="3" cy="93905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2" name="Group 391"/>
                <p:cNvGrpSpPr/>
                <p:nvPr/>
              </p:nvGrpSpPr>
              <p:grpSpPr>
                <a:xfrm>
                  <a:off x="1475656" y="5697999"/>
                  <a:ext cx="859402" cy="395296"/>
                  <a:chOff x="539552" y="4868017"/>
                  <a:chExt cx="1224136" cy="939044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682178" y="5543763"/>
                    <a:ext cx="72908" cy="2615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755086" y="4868017"/>
                    <a:ext cx="72008" cy="939044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8" name="Rectangle 407"/>
                  <p:cNvSpPr/>
                  <p:nvPr/>
                </p:nvSpPr>
                <p:spPr>
                  <a:xfrm>
                    <a:off x="827094" y="5337539"/>
                    <a:ext cx="72499" cy="467724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Rectangle 408"/>
                  <p:cNvSpPr/>
                  <p:nvPr/>
                </p:nvSpPr>
                <p:spPr>
                  <a:xfrm>
                    <a:off x="1403158" y="5337541"/>
                    <a:ext cx="72008" cy="46772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>
                  <a:xfrm>
                    <a:off x="1475165" y="5431076"/>
                    <a:ext cx="72499" cy="372388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Flowchart: Connector 410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Flowchart: Connector 411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Flowchart: Connector 412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14" name="Straight Connector 413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3" name="Group 392"/>
                <p:cNvGrpSpPr/>
                <p:nvPr/>
              </p:nvGrpSpPr>
              <p:grpSpPr>
                <a:xfrm>
                  <a:off x="2200430" y="5698001"/>
                  <a:ext cx="859402" cy="395293"/>
                  <a:chOff x="539552" y="4868022"/>
                  <a:chExt cx="1224136" cy="939037"/>
                </a:xfrm>
              </p:grpSpPr>
              <p:sp>
                <p:nvSpPr>
                  <p:cNvPr id="397" name="Rectangle 396"/>
                  <p:cNvSpPr/>
                  <p:nvPr/>
                </p:nvSpPr>
                <p:spPr>
                  <a:xfrm>
                    <a:off x="683078" y="5232933"/>
                    <a:ext cx="72008" cy="57233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>
                  <a:xfrm>
                    <a:off x="755086" y="5110860"/>
                    <a:ext cx="72008" cy="696199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>
                  <a:xfrm>
                    <a:off x="827094" y="4868022"/>
                    <a:ext cx="67955" cy="937244"/>
                  </a:xfrm>
                  <a:prstGeom prst="rect">
                    <a:avLst/>
                  </a:prstGeom>
                  <a:solidFill>
                    <a:srgbClr val="7030A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1403158" y="5056890"/>
                    <a:ext cx="72008" cy="74837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Rectangle 400"/>
                  <p:cNvSpPr/>
                  <p:nvPr/>
                </p:nvSpPr>
                <p:spPr>
                  <a:xfrm>
                    <a:off x="1475165" y="5232933"/>
                    <a:ext cx="72499" cy="57053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Flowchart: Connector 401"/>
                  <p:cNvSpPr/>
                  <p:nvPr/>
                </p:nvSpPr>
                <p:spPr>
                  <a:xfrm>
                    <a:off x="97160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Flowchart: Connector 402"/>
                  <p:cNvSpPr/>
                  <p:nvPr/>
                </p:nvSpPr>
                <p:spPr>
                  <a:xfrm>
                    <a:off x="1101140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Flowchart: Connector 403"/>
                  <p:cNvSpPr/>
                  <p:nvPr/>
                </p:nvSpPr>
                <p:spPr>
                  <a:xfrm>
                    <a:off x="1230681" y="5531029"/>
                    <a:ext cx="45719" cy="45719"/>
                  </a:xfrm>
                  <a:prstGeom prst="flowChartConnector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05" name="Straight Connector 404"/>
                  <p:cNvCxnSpPr/>
                  <p:nvPr/>
                </p:nvCxnSpPr>
                <p:spPr>
                  <a:xfrm flipV="1">
                    <a:off x="539552" y="5805264"/>
                    <a:ext cx="1224136" cy="17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ounded Rectangle 393"/>
                <p:cNvSpPr/>
                <p:nvPr/>
              </p:nvSpPr>
              <p:spPr>
                <a:xfrm>
                  <a:off x="845659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kumimoji="1"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Front</a:t>
                  </a:r>
                  <a:endParaRPr kumimoji="1"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395" name="Rounded Rectangle 394"/>
                <p:cNvSpPr/>
                <p:nvPr/>
              </p:nvSpPr>
              <p:spPr>
                <a:xfrm>
                  <a:off x="1541828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Side</a:t>
                  </a:r>
                  <a:endParaRPr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396" name="Rounded Rectangle 395"/>
                <p:cNvSpPr/>
                <p:nvPr/>
              </p:nvSpPr>
              <p:spPr>
                <a:xfrm>
                  <a:off x="2267744" y="5600074"/>
                  <a:ext cx="658602" cy="565230"/>
                </a:xfrm>
                <a:prstGeom prst="roundRect">
                  <a:avLst/>
                </a:prstGeom>
                <a:noFill/>
                <a:ln w="1270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:r>
                    <a:rPr lang="en-US" altLang="ja-JP" sz="1000" smtClean="0">
                      <a:solidFill>
                        <a:sysClr val="windowText" lastClr="000000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Top</a:t>
                  </a:r>
                  <a:endParaRPr lang="ja-JP" altLang="en-US" sz="1000">
                    <a:solidFill>
                      <a:sysClr val="windowText" lastClr="000000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</p:grpSp>
          <p:sp>
            <p:nvSpPr>
              <p:cNvPr id="425" name="Rounded Rectangle 424"/>
              <p:cNvSpPr/>
              <p:nvPr/>
            </p:nvSpPr>
            <p:spPr>
              <a:xfrm>
                <a:off x="784648" y="1128418"/>
                <a:ext cx="6523655" cy="5225576"/>
              </a:xfrm>
              <a:prstGeom prst="roundRect">
                <a:avLst>
                  <a:gd name="adj" fmla="val 698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3207555" y="1196752"/>
                <a:ext cx="2334086" cy="28803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…	…</a:t>
                </a:r>
                <a:endParaRPr kumimoji="1" lang="ja-JP" altLang="en-US" sz="2400" b="1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  <p:grpSp>
            <p:nvGrpSpPr>
              <p:cNvPr id="429" name="Group 428"/>
              <p:cNvGrpSpPr/>
              <p:nvPr/>
            </p:nvGrpSpPr>
            <p:grpSpPr>
              <a:xfrm>
                <a:off x="755576" y="3315002"/>
                <a:ext cx="801386" cy="531732"/>
                <a:chOff x="755576" y="3315002"/>
                <a:chExt cx="801386" cy="531732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755576" y="3401945"/>
                  <a:ext cx="801386" cy="28803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000" smtClean="0">
                      <a:solidFill>
                        <a:schemeClr val="tx1"/>
                      </a:solidFill>
                      <a:latin typeface="Arial Unicode MS" panose="020B0604020202020204" pitchFamily="50" charset="-128"/>
                      <a:ea typeface="Arial Unicode MS" panose="020B0604020202020204" pitchFamily="50" charset="-128"/>
                      <a:cs typeface="Arial Unicode MS" panose="020B0604020202020204" pitchFamily="50" charset="-128"/>
                    </a:rPr>
                    <a:t>Bag-of-Words model</a:t>
                  </a:r>
                  <a:endParaRPr kumimoji="1" lang="ja-JP" altLang="en-US" sz="100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endParaRPr>
                </a:p>
              </p:txBody>
            </p:sp>
            <p:sp>
              <p:nvSpPr>
                <p:cNvPr id="428" name="Line Callout 1 (Accent Bar) 427"/>
                <p:cNvSpPr/>
                <p:nvPr/>
              </p:nvSpPr>
              <p:spPr>
                <a:xfrm flipH="1">
                  <a:off x="937778" y="3315002"/>
                  <a:ext cx="398228" cy="531732"/>
                </a:xfrm>
                <a:prstGeom prst="accentCallout1">
                  <a:avLst>
                    <a:gd name="adj1" fmla="val 18750"/>
                    <a:gd name="adj2" fmla="val -8333"/>
                    <a:gd name="adj3" fmla="val 30691"/>
                    <a:gd name="adj4" fmla="val -147569"/>
                  </a:avLst>
                </a:prstGeom>
                <a:noFill/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31" name="Rectangle 430"/>
              <p:cNvSpPr/>
              <p:nvPr/>
            </p:nvSpPr>
            <p:spPr>
              <a:xfrm>
                <a:off x="3753841" y="4853948"/>
                <a:ext cx="1224136" cy="288032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smtClean="0">
                    <a:solidFill>
                      <a:schemeClr val="tx1"/>
                    </a:solidFill>
                    <a:latin typeface="Arial Unicode MS" panose="020B0604020202020204" pitchFamily="50" charset="-128"/>
                    <a:ea typeface="Arial Unicode MS" panose="020B0604020202020204" pitchFamily="50" charset="-128"/>
                    <a:cs typeface="Arial Unicode MS" panose="020B0604020202020204" pitchFamily="50" charset="-128"/>
                  </a:rPr>
                  <a:t>Histogram database</a:t>
                </a:r>
                <a:endParaRPr kumimoji="1" lang="ja-JP" altLang="en-US" sz="100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endParaRPr>
              </a:p>
            </p:txBody>
          </p:sp>
        </p:grpSp>
        <p:sp>
          <p:nvSpPr>
            <p:cNvPr id="433" name="Rectangle 432"/>
            <p:cNvSpPr/>
            <p:nvPr/>
          </p:nvSpPr>
          <p:spPr>
            <a:xfrm>
              <a:off x="7141628" y="3400078"/>
              <a:ext cx="209483" cy="28803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21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62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satoh-lab</dc:creator>
  <cp:lastModifiedBy>satoh-lab</cp:lastModifiedBy>
  <cp:revision>14</cp:revision>
  <dcterms:created xsi:type="dcterms:W3CDTF">2014-06-12T06:14:27Z</dcterms:created>
  <dcterms:modified xsi:type="dcterms:W3CDTF">2014-06-12T12:30:35Z</dcterms:modified>
</cp:coreProperties>
</file>