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8" r:id="rId3"/>
    <p:sldId id="257" r:id="rId4"/>
    <p:sldId id="259" r:id="rId5"/>
    <p:sldId id="260" r:id="rId6"/>
    <p:sldId id="261" r:id="rId7"/>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97"/>
  </p:normalViewPr>
  <p:slideViewPr>
    <p:cSldViewPr snapToGrid="0">
      <p:cViewPr varScale="1">
        <p:scale>
          <a:sx n="90" d="100"/>
          <a:sy n="90" d="100"/>
        </p:scale>
        <p:origin x="232"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8/3/23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31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8/3/23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8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8/3/23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964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8/3/23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707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8/3/23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877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8/3/23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67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8/3/23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72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8/3/23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874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8/3/23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49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8/3/23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2506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8/3/23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53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8/3/23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25276066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1028" name="Picture 4" descr="CI/CD là gì? Những lợi ích mà mô hình CI/CD mang lại">
            <a:extLst>
              <a:ext uri="{FF2B5EF4-FFF2-40B4-BE49-F238E27FC236}">
                <a16:creationId xmlns:a16="http://schemas.microsoft.com/office/drawing/2014/main" id="{DCAD272F-9881-1271-D9DE-2E81FDCE5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5934"/>
            <a:ext cx="12188952" cy="68420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03941AF-ACF8-6A4C-CFC7-E526F7328CC5}"/>
              </a:ext>
            </a:extLst>
          </p:cNvPr>
          <p:cNvSpPr txBox="1"/>
          <p:nvPr/>
        </p:nvSpPr>
        <p:spPr>
          <a:xfrm>
            <a:off x="3417850" y="6240984"/>
            <a:ext cx="6099716" cy="369332"/>
          </a:xfrm>
          <a:prstGeom prst="rect">
            <a:avLst/>
          </a:prstGeom>
          <a:noFill/>
        </p:spPr>
        <p:txBody>
          <a:bodyPr wrap="square">
            <a:spAutoFit/>
          </a:bodyPr>
          <a:lstStyle/>
          <a:p>
            <a:r>
              <a:rPr lang="en-US" dirty="0"/>
              <a:t>How organizations save cost and deliver faster ?</a:t>
            </a:r>
            <a:endParaRPr lang="en-VN" dirty="0"/>
          </a:p>
        </p:txBody>
      </p:sp>
      <p:sp>
        <p:nvSpPr>
          <p:cNvPr id="5" name="TextBox 4">
            <a:extLst>
              <a:ext uri="{FF2B5EF4-FFF2-40B4-BE49-F238E27FC236}">
                <a16:creationId xmlns:a16="http://schemas.microsoft.com/office/drawing/2014/main" id="{B97CB197-86D3-1D3C-FFDE-6F940D7BB24F}"/>
              </a:ext>
            </a:extLst>
          </p:cNvPr>
          <p:cNvSpPr txBox="1"/>
          <p:nvPr/>
        </p:nvSpPr>
        <p:spPr>
          <a:xfrm>
            <a:off x="848239" y="71355"/>
            <a:ext cx="10668305" cy="830997"/>
          </a:xfrm>
          <a:prstGeom prst="rect">
            <a:avLst/>
          </a:prstGeom>
          <a:noFill/>
        </p:spPr>
        <p:txBody>
          <a:bodyPr wrap="none" rtlCol="0">
            <a:spAutoFit/>
          </a:bodyPr>
          <a:lstStyle/>
          <a:p>
            <a:r>
              <a:rPr lang="en-VN" sz="4800" b="1" dirty="0">
                <a:solidFill>
                  <a:schemeClr val="tx1">
                    <a:lumMod val="95000"/>
                    <a:lumOff val="5000"/>
                  </a:schemeClr>
                </a:solidFill>
              </a:rPr>
              <a:t>Fundamentals and Benefits of CICD</a:t>
            </a:r>
          </a:p>
        </p:txBody>
      </p:sp>
    </p:spTree>
    <p:extLst>
      <p:ext uri="{BB962C8B-B14F-4D97-AF65-F5344CB8AC3E}">
        <p14:creationId xmlns:p14="http://schemas.microsoft.com/office/powerpoint/2010/main" val="219587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91D1-9FDD-838C-B4DF-B9BEC9CD26EE}"/>
              </a:ext>
            </a:extLst>
          </p:cNvPr>
          <p:cNvSpPr>
            <a:spLocks noGrp="1"/>
          </p:cNvSpPr>
          <p:nvPr>
            <p:ph type="title"/>
          </p:nvPr>
        </p:nvSpPr>
        <p:spPr/>
        <p:txBody>
          <a:bodyPr/>
          <a:lstStyle/>
          <a:p>
            <a:r>
              <a:rPr lang="en-US" sz="3200" kern="1200" dirty="0">
                <a:solidFill>
                  <a:schemeClr val="tx1"/>
                </a:solidFill>
                <a:latin typeface="+mj-lt"/>
                <a:ea typeface="+mj-ea"/>
                <a:cs typeface="+mj-cs"/>
              </a:rPr>
              <a:t>What is CI/CD?</a:t>
            </a:r>
            <a:endParaRPr lang="en-VN" dirty="0"/>
          </a:p>
        </p:txBody>
      </p:sp>
      <p:sp>
        <p:nvSpPr>
          <p:cNvPr id="3" name="Content Placeholder 2">
            <a:extLst>
              <a:ext uri="{FF2B5EF4-FFF2-40B4-BE49-F238E27FC236}">
                <a16:creationId xmlns:a16="http://schemas.microsoft.com/office/drawing/2014/main" id="{1805ADAB-843C-BC23-CE71-766DE0566046}"/>
              </a:ext>
            </a:extLst>
          </p:cNvPr>
          <p:cNvSpPr>
            <a:spLocks noGrp="1"/>
          </p:cNvSpPr>
          <p:nvPr>
            <p:ph idx="1"/>
          </p:nvPr>
        </p:nvSpPr>
        <p:spPr/>
        <p:txBody>
          <a:bodyPr/>
          <a:lstStyle/>
          <a:p>
            <a:pPr algn="l"/>
            <a:r>
              <a:rPr lang="en-US" b="0" i="0" dirty="0">
                <a:solidFill>
                  <a:srgbClr val="151515"/>
                </a:solidFill>
                <a:effectLst/>
                <a:latin typeface="Red Hat Text"/>
              </a:rPr>
              <a:t>Continuous delivery usually means a developer’s changes to an application are automatically bug tested and uploaded to a repository (like GitHub or a container registry), where they can then be deployed to a live production environment by the operations team. It’s an answer to the problem of poor visibility and communication between dev and business teams. To that end, the purpose of continuous delivery is to ensure that it takes minimal effort to deploy new code.</a:t>
            </a:r>
          </a:p>
          <a:p>
            <a:pPr algn="l"/>
            <a:r>
              <a:rPr lang="en-US" b="0" i="0" dirty="0">
                <a:solidFill>
                  <a:srgbClr val="151515"/>
                </a:solidFill>
                <a:effectLst/>
                <a:latin typeface="Red Hat Text"/>
              </a:rPr>
              <a:t>Continuous deployment (the other possible "CD") can refer to automatically releasing a developer’s changes from the repository to production, where it is usable by customers. It addresses the problem of overloading operations teams with manual processes that slow down app delivery. It builds on the benefits of continuous delivery by automating the next stage in the pipeline.</a:t>
            </a:r>
          </a:p>
          <a:p>
            <a:endParaRPr lang="en-VN" dirty="0"/>
          </a:p>
          <a:p>
            <a:endParaRPr lang="en-VN" dirty="0"/>
          </a:p>
        </p:txBody>
      </p:sp>
    </p:spTree>
    <p:extLst>
      <p:ext uri="{BB962C8B-B14F-4D97-AF65-F5344CB8AC3E}">
        <p14:creationId xmlns:p14="http://schemas.microsoft.com/office/powerpoint/2010/main" val="126542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Freeform: Shape 2054">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3" name="Arc 2056">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054" name="Rectangle 2058">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98B72E-448C-B772-E0A4-869A0F59B471}"/>
              </a:ext>
            </a:extLst>
          </p:cNvPr>
          <p:cNvSpPr>
            <a:spLocks noGrp="1"/>
          </p:cNvSpPr>
          <p:nvPr>
            <p:ph type="title"/>
          </p:nvPr>
        </p:nvSpPr>
        <p:spPr>
          <a:xfrm>
            <a:off x="266275" y="238999"/>
            <a:ext cx="4265007" cy="1885199"/>
          </a:xfrm>
        </p:spPr>
        <p:txBody>
          <a:bodyPr vert="horz" lIns="91440" tIns="45720" rIns="91440" bIns="45720" rtlCol="0" anchor="ctr">
            <a:normAutofit/>
          </a:bodyPr>
          <a:lstStyle/>
          <a:p>
            <a:r>
              <a:rPr lang="en-US" sz="6000" kern="1200" dirty="0">
                <a:solidFill>
                  <a:schemeClr val="tx1"/>
                </a:solidFill>
                <a:latin typeface="+mj-lt"/>
                <a:ea typeface="+mj-ea"/>
                <a:cs typeface="+mj-cs"/>
              </a:rPr>
              <a:t>CI/CD Overview</a:t>
            </a:r>
          </a:p>
        </p:txBody>
      </p:sp>
      <p:sp>
        <p:nvSpPr>
          <p:cNvPr id="2056" name="Oval 2060">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2063" name="Arc 2062">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050" name="Picture 2" descr="What is CI CD Pipeline? - CI/CD Pipeline Definition">
            <a:extLst>
              <a:ext uri="{FF2B5EF4-FFF2-40B4-BE49-F238E27FC236}">
                <a16:creationId xmlns:a16="http://schemas.microsoft.com/office/drawing/2014/main" id="{7C46BC0D-1150-8C07-5238-6425E779B4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6221" y="2085068"/>
            <a:ext cx="9425259" cy="4372882"/>
          </a:xfrm>
          <a:custGeom>
            <a:avLst/>
            <a:gdLst/>
            <a:ahLst/>
            <a:cxnLst/>
            <a:rect l="l" t="t" r="r" b="b"/>
            <a:pathLst>
              <a:path w="10823796" h="3287267">
                <a:moveTo>
                  <a:pt x="98881" y="0"/>
                </a:moveTo>
                <a:lnTo>
                  <a:pt x="10724915" y="0"/>
                </a:lnTo>
                <a:cubicBezTo>
                  <a:pt x="10779525" y="0"/>
                  <a:pt x="10823796" y="44271"/>
                  <a:pt x="10823796" y="98881"/>
                </a:cubicBezTo>
                <a:lnTo>
                  <a:pt x="10823796" y="3188386"/>
                </a:lnTo>
                <a:cubicBezTo>
                  <a:pt x="10823796" y="3242996"/>
                  <a:pt x="10779525" y="3287267"/>
                  <a:pt x="10724915" y="3287267"/>
                </a:cubicBezTo>
                <a:lnTo>
                  <a:pt x="98881" y="3287267"/>
                </a:lnTo>
                <a:cubicBezTo>
                  <a:pt x="44271" y="3287267"/>
                  <a:pt x="0" y="3242996"/>
                  <a:pt x="0" y="3188386"/>
                </a:cubicBezTo>
                <a:lnTo>
                  <a:pt x="0" y="98881"/>
                </a:lnTo>
                <a:cubicBezTo>
                  <a:pt x="0" y="44271"/>
                  <a:pt x="44271" y="0"/>
                  <a:pt x="98881"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65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BFCA-18DC-70E9-15ED-7B53E8116B44}"/>
              </a:ext>
            </a:extLst>
          </p:cNvPr>
          <p:cNvSpPr>
            <a:spLocks noGrp="1"/>
          </p:cNvSpPr>
          <p:nvPr>
            <p:ph type="title"/>
          </p:nvPr>
        </p:nvSpPr>
        <p:spPr/>
        <p:txBody>
          <a:bodyPr/>
          <a:lstStyle/>
          <a:p>
            <a:r>
              <a:rPr lang="en-VN" dirty="0"/>
              <a:t>Why CICD?</a:t>
            </a:r>
          </a:p>
        </p:txBody>
      </p:sp>
      <p:graphicFrame>
        <p:nvGraphicFramePr>
          <p:cNvPr id="4" name="Table 4">
            <a:extLst>
              <a:ext uri="{FF2B5EF4-FFF2-40B4-BE49-F238E27FC236}">
                <a16:creationId xmlns:a16="http://schemas.microsoft.com/office/drawing/2014/main" id="{4CA68098-DAA5-FDF1-E81E-A56DC3012636}"/>
              </a:ext>
            </a:extLst>
          </p:cNvPr>
          <p:cNvGraphicFramePr>
            <a:graphicFrameLocks noGrp="1"/>
          </p:cNvGraphicFramePr>
          <p:nvPr>
            <p:extLst>
              <p:ext uri="{D42A27DB-BD31-4B8C-83A1-F6EECF244321}">
                <p14:modId xmlns:p14="http://schemas.microsoft.com/office/powerpoint/2010/main" val="3924036988"/>
              </p:ext>
            </p:extLst>
          </p:nvPr>
        </p:nvGraphicFramePr>
        <p:xfrm>
          <a:off x="628650" y="1819803"/>
          <a:ext cx="11087100" cy="3845560"/>
        </p:xfrm>
        <a:graphic>
          <a:graphicData uri="http://schemas.openxmlformats.org/drawingml/2006/table">
            <a:tbl>
              <a:tblPr firstRow="1" bandRow="1">
                <a:tableStyleId>{5C22544A-7EE6-4342-B048-85BDC9FD1C3A}</a:tableStyleId>
              </a:tblPr>
              <a:tblGrid>
                <a:gridCol w="1850365">
                  <a:extLst>
                    <a:ext uri="{9D8B030D-6E8A-4147-A177-3AD203B41FA5}">
                      <a16:colId xmlns:a16="http://schemas.microsoft.com/office/drawing/2014/main" val="3968710461"/>
                    </a:ext>
                  </a:extLst>
                </a:gridCol>
                <a:gridCol w="9236735">
                  <a:extLst>
                    <a:ext uri="{9D8B030D-6E8A-4147-A177-3AD203B41FA5}">
                      <a16:colId xmlns:a16="http://schemas.microsoft.com/office/drawing/2014/main" val="151418810"/>
                    </a:ext>
                  </a:extLst>
                </a:gridCol>
              </a:tblGrid>
              <a:tr h="370840">
                <a:tc>
                  <a:txBody>
                    <a:bodyPr/>
                    <a:lstStyle/>
                    <a:p>
                      <a:endParaRPr lang="en-VN"/>
                    </a:p>
                  </a:txBody>
                  <a:tcPr/>
                </a:tc>
                <a:tc>
                  <a:txBody>
                    <a:bodyPr/>
                    <a:lstStyle/>
                    <a:p>
                      <a:endParaRPr lang="en-VN"/>
                    </a:p>
                  </a:txBody>
                  <a:tcPr/>
                </a:tc>
                <a:extLst>
                  <a:ext uri="{0D108BD9-81ED-4DB2-BD59-A6C34878D82A}">
                    <a16:rowId xmlns:a16="http://schemas.microsoft.com/office/drawing/2014/main" val="1235073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800" b="1" i="1" kern="100" spc="30" dirty="0">
                          <a:solidFill>
                            <a:srgbClr val="0B0B0B"/>
                          </a:solidFill>
                          <a:effectLst/>
                          <a:latin typeface="Open Sans" panose="020B0606030504020204" pitchFamily="34" charset="0"/>
                          <a:ea typeface="Times New Roman" panose="02020603050405020304" pitchFamily="18" charset="0"/>
                          <a:cs typeface="Times New Roman" panose="02020603050405020304" pitchFamily="18" charset="0"/>
                        </a:rPr>
                        <a:t>Fail Fast</a:t>
                      </a:r>
                      <a:endParaRPr lang="en-VN"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800" dirty="0">
                          <a:solidFill>
                            <a:srgbClr val="0B0B0B"/>
                          </a:solidFill>
                          <a:effectLst/>
                          <a:latin typeface="Open Sans" panose="020B0606030504020204" pitchFamily="34" charset="0"/>
                          <a:ea typeface="Times New Roman" panose="02020603050405020304" pitchFamily="18" charset="0"/>
                        </a:rPr>
                        <a:t>Set up your CI/CD pipeline to find and reveal failures as fast as possible. The faster you can bring your code failures to light, the faster you can fix them.</a:t>
                      </a:r>
                      <a:endParaRPr lang="en-VN" sz="1800" dirty="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27061200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800" b="1" i="1" kern="100" spc="30" dirty="0">
                          <a:solidFill>
                            <a:srgbClr val="0B0B0B"/>
                          </a:solidFill>
                          <a:effectLst/>
                          <a:latin typeface="Open Sans" panose="020B0606030504020204" pitchFamily="34" charset="0"/>
                          <a:ea typeface="Times New Roman" panose="02020603050405020304" pitchFamily="18" charset="0"/>
                          <a:cs typeface="Times New Roman" panose="02020603050405020304" pitchFamily="18" charset="0"/>
                        </a:rPr>
                        <a:t>Measure Quality</a:t>
                      </a:r>
                      <a:endParaRPr lang="en-VN"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800" dirty="0">
                          <a:solidFill>
                            <a:srgbClr val="0B0B0B"/>
                          </a:solidFill>
                          <a:effectLst/>
                          <a:latin typeface="Open Sans" panose="020B0606030504020204" pitchFamily="34" charset="0"/>
                          <a:ea typeface="Times New Roman" panose="02020603050405020304" pitchFamily="18" charset="0"/>
                        </a:rPr>
                        <a:t>Measure your code quality so that you can see the positive effects of your improvement work (or the negative effects of technical debt).</a:t>
                      </a:r>
                      <a:endParaRPr lang="en-VN" sz="1800" dirty="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29691586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800" b="1" i="1" kern="100" spc="30" dirty="0">
                          <a:solidFill>
                            <a:srgbClr val="0B0B0B"/>
                          </a:solidFill>
                          <a:effectLst/>
                          <a:latin typeface="Open Sans" panose="020B0606030504020204" pitchFamily="34" charset="0"/>
                          <a:ea typeface="Times New Roman" panose="02020603050405020304" pitchFamily="18" charset="0"/>
                          <a:cs typeface="Times New Roman" panose="02020603050405020304" pitchFamily="18" charset="0"/>
                        </a:rPr>
                        <a:t>Only Road to Production</a:t>
                      </a:r>
                      <a:endParaRPr lang="en-VN"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800" dirty="0">
                          <a:solidFill>
                            <a:srgbClr val="0B0B0B"/>
                          </a:solidFill>
                          <a:effectLst/>
                          <a:latin typeface="Open Sans" panose="020B0606030504020204" pitchFamily="34" charset="0"/>
                          <a:ea typeface="Times New Roman" panose="02020603050405020304" pitchFamily="18" charset="0"/>
                        </a:rPr>
                        <a:t>Once CI/CD is deploying to production on your behalf, it must be the only way to deploy. Any other person or process that meddles with production after CI/CD is running will inevitably cause CI/CD to become inconsistent and fail.</a:t>
                      </a:r>
                      <a:endParaRPr lang="en-VN" sz="1800" dirty="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5166556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800" b="1" i="1" kern="100" spc="30" dirty="0">
                          <a:solidFill>
                            <a:srgbClr val="0B0B0B"/>
                          </a:solidFill>
                          <a:effectLst/>
                          <a:latin typeface="Open Sans" panose="020B0606030504020204" pitchFamily="34" charset="0"/>
                          <a:ea typeface="Times New Roman" panose="02020603050405020304" pitchFamily="18" charset="0"/>
                          <a:cs typeface="Times New Roman" panose="02020603050405020304" pitchFamily="18" charset="0"/>
                        </a:rPr>
                        <a:t>Maximum Automation</a:t>
                      </a:r>
                      <a:endParaRPr lang="en-VN"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800" dirty="0">
                          <a:solidFill>
                            <a:srgbClr val="0B0B0B"/>
                          </a:solidFill>
                          <a:effectLst/>
                          <a:latin typeface="Open Sans" panose="020B0606030504020204" pitchFamily="34" charset="0"/>
                          <a:ea typeface="Times New Roman" panose="02020603050405020304" pitchFamily="18" charset="0"/>
                        </a:rPr>
                        <a:t>If it can be automated, automate it. This will only improve your process!</a:t>
                      </a:r>
                      <a:endParaRPr lang="en-VN" sz="1800" dirty="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27187477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800" b="1" i="1" kern="100" spc="30" dirty="0">
                          <a:solidFill>
                            <a:srgbClr val="0B0B0B"/>
                          </a:solidFill>
                          <a:effectLst/>
                          <a:latin typeface="Open Sans" panose="020B0606030504020204" pitchFamily="34" charset="0"/>
                          <a:ea typeface="Times New Roman" panose="02020603050405020304" pitchFamily="18" charset="0"/>
                          <a:cs typeface="Times New Roman" panose="02020603050405020304" pitchFamily="18" charset="0"/>
                        </a:rPr>
                        <a:t>Config in Code</a:t>
                      </a:r>
                      <a:endParaRPr lang="en-VN" sz="18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800" dirty="0">
                          <a:solidFill>
                            <a:srgbClr val="0B0B0B"/>
                          </a:solidFill>
                          <a:effectLst/>
                          <a:latin typeface="Open Sans" panose="020B0606030504020204" pitchFamily="34" charset="0"/>
                          <a:ea typeface="Times New Roman" panose="02020603050405020304" pitchFamily="18" charset="0"/>
                        </a:rPr>
                        <a:t>All configuration code must be in code and versioned alongside your production code. This includes the CI/CD configuration files!</a:t>
                      </a:r>
                      <a:endParaRPr lang="en-VN" sz="1800" dirty="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410221577"/>
                  </a:ext>
                </a:extLst>
              </a:tr>
            </a:tbl>
          </a:graphicData>
        </a:graphic>
      </p:graphicFrame>
    </p:spTree>
    <p:extLst>
      <p:ext uri="{BB962C8B-B14F-4D97-AF65-F5344CB8AC3E}">
        <p14:creationId xmlns:p14="http://schemas.microsoft.com/office/powerpoint/2010/main" val="231957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47A1-D51E-893C-0827-DD084149F268}"/>
              </a:ext>
            </a:extLst>
          </p:cNvPr>
          <p:cNvSpPr>
            <a:spLocks noGrp="1"/>
          </p:cNvSpPr>
          <p:nvPr>
            <p:ph type="title"/>
          </p:nvPr>
        </p:nvSpPr>
        <p:spPr/>
        <p:txBody>
          <a:bodyPr/>
          <a:lstStyle/>
          <a:p>
            <a:r>
              <a:rPr lang="en-VN" dirty="0"/>
              <a:t>Continuous Integration	</a:t>
            </a:r>
          </a:p>
        </p:txBody>
      </p:sp>
      <p:sp>
        <p:nvSpPr>
          <p:cNvPr id="3" name="Content Placeholder 2">
            <a:extLst>
              <a:ext uri="{FF2B5EF4-FFF2-40B4-BE49-F238E27FC236}">
                <a16:creationId xmlns:a16="http://schemas.microsoft.com/office/drawing/2014/main" id="{5A8CAA78-073E-94D8-1973-4965079C303C}"/>
              </a:ext>
            </a:extLst>
          </p:cNvPr>
          <p:cNvSpPr>
            <a:spLocks noGrp="1"/>
          </p:cNvSpPr>
          <p:nvPr>
            <p:ph idx="1"/>
          </p:nvPr>
        </p:nvSpPr>
        <p:spPr>
          <a:xfrm>
            <a:off x="838200" y="1825625"/>
            <a:ext cx="4191000" cy="3859742"/>
          </a:xfrm>
          <a:noFill/>
          <a:ln w="50800">
            <a:solidFill>
              <a:schemeClr val="accent1">
                <a:shade val="15000"/>
              </a:schemeClr>
            </a:solidFill>
          </a:ln>
        </p:spPr>
        <p:txBody>
          <a:bodyPr anchor="ctr" anchorCtr="0"/>
          <a:lstStyle/>
          <a:p>
            <a:r>
              <a:rPr lang="en-VN" dirty="0"/>
              <a:t>Reduce code conflict</a:t>
            </a:r>
          </a:p>
          <a:p>
            <a:r>
              <a:rPr lang="en-VN" dirty="0"/>
              <a:t>Faster code merge</a:t>
            </a:r>
          </a:p>
          <a:p>
            <a:r>
              <a:rPr lang="en-VN" dirty="0"/>
              <a:t>Catch compile error after merge</a:t>
            </a:r>
          </a:p>
        </p:txBody>
      </p:sp>
      <p:sp>
        <p:nvSpPr>
          <p:cNvPr id="4" name="Content Placeholder 2">
            <a:extLst>
              <a:ext uri="{FF2B5EF4-FFF2-40B4-BE49-F238E27FC236}">
                <a16:creationId xmlns:a16="http://schemas.microsoft.com/office/drawing/2014/main" id="{07E8B54B-FAFD-0966-55C2-A5D70E765500}"/>
              </a:ext>
            </a:extLst>
          </p:cNvPr>
          <p:cNvSpPr txBox="1">
            <a:spLocks/>
          </p:cNvSpPr>
          <p:nvPr/>
        </p:nvSpPr>
        <p:spPr>
          <a:xfrm>
            <a:off x="7010405" y="1825625"/>
            <a:ext cx="4476750" cy="3859742"/>
          </a:xfrm>
          <a:prstGeom prst="rect">
            <a:avLst/>
          </a:prstGeom>
          <a:ln w="50800">
            <a:solidFill>
              <a:schemeClr val="accent1">
                <a:shade val="15000"/>
              </a:schemeClr>
            </a:solidFill>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VN" dirty="0"/>
              <a:t>Increase in revenue</a:t>
            </a:r>
          </a:p>
          <a:p>
            <a:r>
              <a:rPr lang="en-VN" dirty="0"/>
              <a:t>Cost reduction</a:t>
            </a:r>
          </a:p>
          <a:p>
            <a:r>
              <a:rPr lang="en-VN" dirty="0"/>
              <a:t>Cost avoidance in some cases</a:t>
            </a:r>
          </a:p>
          <a:p>
            <a:r>
              <a:rPr lang="en-VN" dirty="0"/>
              <a:t>Revenue protection</a:t>
            </a:r>
          </a:p>
        </p:txBody>
      </p:sp>
      <p:sp>
        <p:nvSpPr>
          <p:cNvPr id="5" name="Right Arrow 4">
            <a:extLst>
              <a:ext uri="{FF2B5EF4-FFF2-40B4-BE49-F238E27FC236}">
                <a16:creationId xmlns:a16="http://schemas.microsoft.com/office/drawing/2014/main" id="{8B43E0B3-A215-7398-F9D4-0338AA4E649A}"/>
              </a:ext>
            </a:extLst>
          </p:cNvPr>
          <p:cNvSpPr/>
          <p:nvPr/>
        </p:nvSpPr>
        <p:spPr>
          <a:xfrm>
            <a:off x="5210175" y="3086104"/>
            <a:ext cx="1419225" cy="914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58486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58C0-F345-7559-0074-916D8317F6D6}"/>
              </a:ext>
            </a:extLst>
          </p:cNvPr>
          <p:cNvSpPr>
            <a:spLocks noGrp="1"/>
          </p:cNvSpPr>
          <p:nvPr>
            <p:ph type="title"/>
          </p:nvPr>
        </p:nvSpPr>
        <p:spPr/>
        <p:txBody>
          <a:bodyPr/>
          <a:lstStyle/>
          <a:p>
            <a:r>
              <a:rPr lang="en-VN" dirty="0"/>
              <a:t>Continuous Deployment</a:t>
            </a:r>
          </a:p>
        </p:txBody>
      </p:sp>
      <p:sp>
        <p:nvSpPr>
          <p:cNvPr id="3" name="Content Placeholder 2">
            <a:extLst>
              <a:ext uri="{FF2B5EF4-FFF2-40B4-BE49-F238E27FC236}">
                <a16:creationId xmlns:a16="http://schemas.microsoft.com/office/drawing/2014/main" id="{5F176EB3-C3D0-2609-F179-05878E67C091}"/>
              </a:ext>
            </a:extLst>
          </p:cNvPr>
          <p:cNvSpPr>
            <a:spLocks noGrp="1"/>
          </p:cNvSpPr>
          <p:nvPr>
            <p:ph idx="1"/>
          </p:nvPr>
        </p:nvSpPr>
        <p:spPr>
          <a:xfrm>
            <a:off x="838200" y="1825625"/>
            <a:ext cx="4919663" cy="3859742"/>
          </a:xfrm>
        </p:spPr>
        <p:txBody>
          <a:bodyPr anchor="ctr" anchorCtr="0"/>
          <a:lstStyle/>
          <a:p>
            <a:r>
              <a:rPr lang="en-US" dirty="0"/>
              <a:t>F</a:t>
            </a:r>
            <a:r>
              <a:rPr lang="en-VN" dirty="0"/>
              <a:t>aster and more frequent deployment production deployment.</a:t>
            </a:r>
          </a:p>
          <a:p>
            <a:r>
              <a:rPr lang="en-VN" dirty="0"/>
              <a:t>Avoid manual interaction by deploying automatically</a:t>
            </a:r>
          </a:p>
          <a:p>
            <a:r>
              <a:rPr lang="en-VN" dirty="0"/>
              <a:t>Automated rollback in case of failure</a:t>
            </a:r>
          </a:p>
          <a:p>
            <a:endParaRPr lang="en-VN" dirty="0"/>
          </a:p>
        </p:txBody>
      </p:sp>
      <p:sp>
        <p:nvSpPr>
          <p:cNvPr id="4" name="Content Placeholder 2">
            <a:extLst>
              <a:ext uri="{FF2B5EF4-FFF2-40B4-BE49-F238E27FC236}">
                <a16:creationId xmlns:a16="http://schemas.microsoft.com/office/drawing/2014/main" id="{67B9C477-258E-9044-0787-0874EA73C645}"/>
              </a:ext>
            </a:extLst>
          </p:cNvPr>
          <p:cNvSpPr txBox="1">
            <a:spLocks/>
          </p:cNvSpPr>
          <p:nvPr/>
        </p:nvSpPr>
        <p:spPr>
          <a:xfrm>
            <a:off x="6691313" y="1825625"/>
            <a:ext cx="4919663" cy="385974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Increase production to market share</a:t>
            </a:r>
            <a:endParaRPr lang="en-VN" dirty="0"/>
          </a:p>
          <a:p>
            <a:r>
              <a:rPr lang="en-VN" dirty="0"/>
              <a:t>Faster delivery feature for customer</a:t>
            </a:r>
          </a:p>
          <a:p>
            <a:endParaRPr lang="en-VN" dirty="0"/>
          </a:p>
        </p:txBody>
      </p:sp>
    </p:spTree>
    <p:extLst>
      <p:ext uri="{BB962C8B-B14F-4D97-AF65-F5344CB8AC3E}">
        <p14:creationId xmlns:p14="http://schemas.microsoft.com/office/powerpoint/2010/main" val="4136583401"/>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46</TotalTime>
  <Words>391</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Century Gothic</vt:lpstr>
      <vt:lpstr>Open Sans</vt:lpstr>
      <vt:lpstr>Red Hat Text</vt:lpstr>
      <vt:lpstr>Times New Roman</vt:lpstr>
      <vt:lpstr>ShapesVTI</vt:lpstr>
      <vt:lpstr>PowerPoint Presentation</vt:lpstr>
      <vt:lpstr>What is CI/CD?</vt:lpstr>
      <vt:lpstr>CI/CD Overview</vt:lpstr>
      <vt:lpstr>Why CICD?</vt:lpstr>
      <vt:lpstr>Continuous Integration </vt:lpstr>
      <vt:lpstr>Continuous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Quang Dung</dc:creator>
  <cp:lastModifiedBy>Le Quang Dung</cp:lastModifiedBy>
  <cp:revision>1</cp:revision>
  <dcterms:created xsi:type="dcterms:W3CDTF">2023-08-03T02:21:11Z</dcterms:created>
  <dcterms:modified xsi:type="dcterms:W3CDTF">2023-08-03T03:07:27Z</dcterms:modified>
</cp:coreProperties>
</file>