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sldIdLst>
    <p:sldId id="343" r:id="rId5"/>
    <p:sldId id="257" r:id="rId6"/>
    <p:sldId id="350" r:id="rId7"/>
    <p:sldId id="284" r:id="rId8"/>
    <p:sldId id="352" r:id="rId9"/>
    <p:sldId id="342" r:id="rId10"/>
    <p:sldId id="341" r:id="rId11"/>
    <p:sldId id="264" r:id="rId12"/>
    <p:sldId id="353" r:id="rId13"/>
    <p:sldId id="354" r:id="rId14"/>
    <p:sldId id="355" r:id="rId15"/>
    <p:sldId id="356" r:id="rId16"/>
    <p:sldId id="357" r:id="rId17"/>
    <p:sldId id="347" r:id="rId18"/>
    <p:sldId id="358" r:id="rId19"/>
    <p:sldId id="359" r:id="rId20"/>
    <p:sldId id="36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34" autoAdjust="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3/18/2021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3/18/2021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3/18/2021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3/18/2021</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3/18/2021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3/18/2021</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3/18/2021</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3/18/2021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3/18/2021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3/18/2021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3/18/2021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smtClean="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3/18/2021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3/18/2021</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colab.research.google.com/drive/1ZQlSJbG5ogDZqy4PT09pQ6Jd8F0WbuDM#part2" TargetMode="External"/><Relationship Id="rId2" Type="http://schemas.openxmlformats.org/officeDocument/2006/relationships/hyperlink" Target="https://colab.research.google.com/drive/1ZQlSJbG5ogDZqy4PT09pQ6Jd8F0WbuDM#part1" TargetMode="External"/><Relationship Id="rId1" Type="http://schemas.openxmlformats.org/officeDocument/2006/relationships/slideLayout" Target="../slideLayouts/slideLayout9.xml"/><Relationship Id="rId4" Type="http://schemas.openxmlformats.org/officeDocument/2006/relationships/hyperlink" Target="https://colab.research.google.com/drive/1ZQlSJbG5ogDZqy4PT09pQ6Jd8F0WbuDM#part3"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colab.research.google.com/drive/1ZQlSJbG5ogDZqy4PT09pQ6Jd8F0WbuDM#mdl" TargetMode="External"/><Relationship Id="rId2" Type="http://schemas.openxmlformats.org/officeDocument/2006/relationships/hyperlink" Target="https://colab.research.google.com/drive/1ZQlSJbG5ogDZqy4PT09pQ6Jd8F0WbuDM#eda"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p:txBody>
          <a:bodyPr/>
          <a:lstStyle/>
          <a:p>
            <a:r>
              <a:rPr lang="en-US" dirty="0" smtClean="0"/>
              <a:t>The battle of neighborhoods</a:t>
            </a:r>
            <a:endParaRPr lang="en-US" dirty="0"/>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p:txBody>
          <a:bodyPr/>
          <a:lstStyle/>
          <a:p>
            <a:r>
              <a:rPr lang="en-US" dirty="0" smtClean="0"/>
              <a:t>Cousera’s capstone</a:t>
            </a:r>
            <a:endParaRPr lang="en-US" dirty="0"/>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51183-D0D9-A74B-94F0-9EC0104A75F3}"/>
              </a:ext>
            </a:extLst>
          </p:cNvPr>
          <p:cNvSpPr>
            <a:spLocks noGrp="1"/>
          </p:cNvSpPr>
          <p:nvPr>
            <p:ph type="title"/>
          </p:nvPr>
        </p:nvSpPr>
        <p:spPr/>
        <p:txBody>
          <a:bodyPr/>
          <a:lstStyle/>
          <a:p>
            <a:pPr algn="ctr">
              <a:tabLst>
                <a:tab pos="3308350" algn="l"/>
              </a:tabLst>
            </a:pPr>
            <a:r>
              <a:rPr lang="en-US" dirty="0" smtClean="0">
                <a:solidFill>
                  <a:schemeClr val="tx1">
                    <a:lumMod val="85000"/>
                    <a:lumOff val="15000"/>
                  </a:schemeClr>
                </a:solidFill>
              </a:rPr>
              <a:t>Analysis</a:t>
            </a:r>
            <a:endParaRPr lang="en-US" dirty="0">
              <a:solidFill>
                <a:schemeClr val="tx1">
                  <a:lumMod val="85000"/>
                  <a:lumOff val="15000"/>
                </a:schemeClr>
              </a:solidFill>
            </a:endParaRPr>
          </a:p>
        </p:txBody>
      </p:sp>
    </p:spTree>
    <p:extLst>
      <p:ext uri="{BB962C8B-B14F-4D97-AF65-F5344CB8AC3E}">
        <p14:creationId xmlns:p14="http://schemas.microsoft.com/office/powerpoint/2010/main" val="3294116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prstGeom prst="rect">
            <a:avLst/>
          </a:prstGeom>
        </p:spPr>
        <p:txBody>
          <a:bodyPr anchor="ctr">
            <a:normAutofit/>
          </a:bodyPr>
          <a:lstStyle/>
          <a:p>
            <a:pPr algn="ctr"/>
            <a:r>
              <a:rPr lang="en-US" dirty="0"/>
              <a:t>5 Neighborhoods with highest crime</a:t>
            </a:r>
          </a:p>
        </p:txBody>
      </p:sp>
      <p:pic>
        <p:nvPicPr>
          <p:cNvPr id="3" name="Picture 2"/>
          <p:cNvPicPr>
            <a:picLocks noChangeAspect="1"/>
          </p:cNvPicPr>
          <p:nvPr/>
        </p:nvPicPr>
        <p:blipFill>
          <a:blip r:embed="rId2"/>
          <a:stretch>
            <a:fillRect/>
          </a:stretch>
        </p:blipFill>
        <p:spPr>
          <a:xfrm>
            <a:off x="1872974" y="1530455"/>
            <a:ext cx="8507012" cy="4210638"/>
          </a:xfrm>
          <a:prstGeom prst="rect">
            <a:avLst/>
          </a:prstGeom>
        </p:spPr>
      </p:pic>
    </p:spTree>
    <p:extLst>
      <p:ext uri="{BB962C8B-B14F-4D97-AF65-F5344CB8AC3E}">
        <p14:creationId xmlns:p14="http://schemas.microsoft.com/office/powerpoint/2010/main" val="1806164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prstGeom prst="rect">
            <a:avLst/>
          </a:prstGeom>
        </p:spPr>
        <p:txBody>
          <a:bodyPr anchor="ctr">
            <a:normAutofit/>
          </a:bodyPr>
          <a:lstStyle/>
          <a:p>
            <a:pPr algn="ctr"/>
            <a:r>
              <a:rPr lang="en-US" dirty="0"/>
              <a:t>5 Neighborhoods with lowest crime</a:t>
            </a:r>
          </a:p>
        </p:txBody>
      </p:sp>
      <p:pic>
        <p:nvPicPr>
          <p:cNvPr id="3" name="Picture 2"/>
          <p:cNvPicPr>
            <a:picLocks noChangeAspect="1"/>
          </p:cNvPicPr>
          <p:nvPr/>
        </p:nvPicPr>
        <p:blipFill>
          <a:blip r:embed="rId2"/>
          <a:stretch>
            <a:fillRect/>
          </a:stretch>
        </p:blipFill>
        <p:spPr>
          <a:xfrm>
            <a:off x="1906316" y="1530455"/>
            <a:ext cx="8440328" cy="4210638"/>
          </a:xfrm>
          <a:prstGeom prst="rect">
            <a:avLst/>
          </a:prstGeom>
        </p:spPr>
      </p:pic>
    </p:spTree>
    <p:extLst>
      <p:ext uri="{BB962C8B-B14F-4D97-AF65-F5344CB8AC3E}">
        <p14:creationId xmlns:p14="http://schemas.microsoft.com/office/powerpoint/2010/main" val="1193766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prstGeom prst="rect">
            <a:avLst/>
          </a:prstGeom>
        </p:spPr>
        <p:txBody>
          <a:bodyPr anchor="ctr">
            <a:normAutofit/>
          </a:bodyPr>
          <a:lstStyle/>
          <a:p>
            <a:pPr algn="ctr"/>
            <a:r>
              <a:rPr lang="en-US" dirty="0"/>
              <a:t>Borough with highest crime</a:t>
            </a:r>
          </a:p>
        </p:txBody>
      </p:sp>
      <p:pic>
        <p:nvPicPr>
          <p:cNvPr id="3" name="Picture 2"/>
          <p:cNvPicPr>
            <a:picLocks noChangeAspect="1"/>
          </p:cNvPicPr>
          <p:nvPr/>
        </p:nvPicPr>
        <p:blipFill>
          <a:blip r:embed="rId2"/>
          <a:stretch>
            <a:fillRect/>
          </a:stretch>
        </p:blipFill>
        <p:spPr>
          <a:xfrm>
            <a:off x="1849158" y="1530455"/>
            <a:ext cx="8554644" cy="4201111"/>
          </a:xfrm>
          <a:prstGeom prst="rect">
            <a:avLst/>
          </a:prstGeom>
        </p:spPr>
      </p:pic>
    </p:spTree>
    <p:extLst>
      <p:ext uri="{BB962C8B-B14F-4D97-AF65-F5344CB8AC3E}">
        <p14:creationId xmlns:p14="http://schemas.microsoft.com/office/powerpoint/2010/main" val="3075307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3100-3076-4726-B6E8-AE7CD2CCFA3F}"/>
              </a:ext>
            </a:extLst>
          </p:cNvPr>
          <p:cNvSpPr>
            <a:spLocks noGrp="1"/>
          </p:cNvSpPr>
          <p:nvPr>
            <p:ph type="title"/>
          </p:nvPr>
        </p:nvSpPr>
        <p:spPr>
          <a:xfrm>
            <a:off x="1044432" y="5244009"/>
            <a:ext cx="10113645" cy="743682"/>
          </a:xfrm>
        </p:spPr>
        <p:txBody>
          <a:bodyPr/>
          <a:lstStyle/>
          <a:p>
            <a:r>
              <a:rPr lang="en-US" dirty="0"/>
              <a:t>Based on exploratory data analysis it is clear that </a:t>
            </a:r>
            <a:r>
              <a:rPr lang="en-US" b="1" dirty="0"/>
              <a:t>East York</a:t>
            </a:r>
            <a:r>
              <a:rPr lang="en-US" dirty="0"/>
              <a:t> has the lowest crimes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579" y="588579"/>
            <a:ext cx="11025352" cy="4309241"/>
          </a:xfrm>
          <a:prstGeom prst="rect">
            <a:avLst/>
          </a:prstGeom>
        </p:spPr>
      </p:pic>
    </p:spTree>
    <p:extLst>
      <p:ext uri="{BB962C8B-B14F-4D97-AF65-F5344CB8AC3E}">
        <p14:creationId xmlns:p14="http://schemas.microsoft.com/office/powerpoint/2010/main" val="3512217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prstGeom prst="rect">
            <a:avLst/>
          </a:prstGeom>
        </p:spPr>
        <p:txBody>
          <a:bodyPr anchor="ctr">
            <a:normAutofit/>
          </a:bodyPr>
          <a:lstStyle/>
          <a:p>
            <a:pPr algn="ctr"/>
            <a:r>
              <a:rPr lang="en-US" dirty="0"/>
              <a:t>Toronto's East York Borough and it's Neighborhoods</a:t>
            </a:r>
          </a:p>
        </p:txBody>
      </p:sp>
      <p:pic>
        <p:nvPicPr>
          <p:cNvPr id="4" name="Picture 3"/>
          <p:cNvPicPr>
            <a:picLocks noChangeAspect="1"/>
          </p:cNvPicPr>
          <p:nvPr/>
        </p:nvPicPr>
        <p:blipFill>
          <a:blip r:embed="rId2"/>
          <a:stretch>
            <a:fillRect/>
          </a:stretch>
        </p:blipFill>
        <p:spPr>
          <a:xfrm>
            <a:off x="2339391" y="1530455"/>
            <a:ext cx="7574177" cy="4075311"/>
          </a:xfrm>
          <a:prstGeom prst="rect">
            <a:avLst/>
          </a:prstGeom>
        </p:spPr>
      </p:pic>
    </p:spTree>
    <p:extLst>
      <p:ext uri="{BB962C8B-B14F-4D97-AF65-F5344CB8AC3E}">
        <p14:creationId xmlns:p14="http://schemas.microsoft.com/office/powerpoint/2010/main" val="3223607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prstGeom prst="rect">
            <a:avLst/>
          </a:prstGeom>
        </p:spPr>
        <p:txBody>
          <a:bodyPr anchor="ctr">
            <a:normAutofit/>
          </a:bodyPr>
          <a:lstStyle/>
          <a:p>
            <a:pPr algn="ctr"/>
            <a:r>
              <a:rPr lang="en-US" dirty="0" smtClean="0"/>
              <a:t>Clustering east york’s neighbourhoods</a:t>
            </a:r>
            <a:endParaRPr lang="en-US" dirty="0"/>
          </a:p>
        </p:txBody>
      </p:sp>
      <p:pic>
        <p:nvPicPr>
          <p:cNvPr id="4" name="Picture 3"/>
          <p:cNvPicPr>
            <a:picLocks noChangeAspect="1"/>
          </p:cNvPicPr>
          <p:nvPr/>
        </p:nvPicPr>
        <p:blipFill>
          <a:blip r:embed="rId2"/>
          <a:stretch>
            <a:fillRect/>
          </a:stretch>
        </p:blipFill>
        <p:spPr>
          <a:xfrm>
            <a:off x="1675349" y="1530455"/>
            <a:ext cx="8902262" cy="4260745"/>
          </a:xfrm>
          <a:prstGeom prst="rect">
            <a:avLst/>
          </a:prstGeom>
        </p:spPr>
      </p:pic>
    </p:spTree>
    <p:extLst>
      <p:ext uri="{BB962C8B-B14F-4D97-AF65-F5344CB8AC3E}">
        <p14:creationId xmlns:p14="http://schemas.microsoft.com/office/powerpoint/2010/main" val="4230419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51183-D0D9-A74B-94F0-9EC0104A75F3}"/>
              </a:ext>
            </a:extLst>
          </p:cNvPr>
          <p:cNvSpPr>
            <a:spLocks noGrp="1"/>
          </p:cNvSpPr>
          <p:nvPr>
            <p:ph type="title"/>
          </p:nvPr>
        </p:nvSpPr>
        <p:spPr/>
        <p:txBody>
          <a:bodyPr/>
          <a:lstStyle/>
          <a:p>
            <a:pPr algn="ctr"/>
            <a:r>
              <a:rPr lang="en-US" dirty="0" smtClean="0"/>
              <a:t>conclusion</a:t>
            </a:r>
            <a:endParaRPr lang="en-US" dirty="0"/>
          </a:p>
        </p:txBody>
      </p:sp>
      <p:sp>
        <p:nvSpPr>
          <p:cNvPr id="2" name="Rectangle 1"/>
          <p:cNvSpPr/>
          <p:nvPr/>
        </p:nvSpPr>
        <p:spPr>
          <a:xfrm>
            <a:off x="7073461" y="2413336"/>
            <a:ext cx="4225159" cy="2031325"/>
          </a:xfrm>
          <a:prstGeom prst="rect">
            <a:avLst/>
          </a:prstGeom>
        </p:spPr>
        <p:txBody>
          <a:bodyPr wrap="square">
            <a:spAutoFit/>
          </a:bodyPr>
          <a:lstStyle/>
          <a:p>
            <a:r>
              <a:rPr lang="en-US" dirty="0"/>
              <a:t>We have explored the crime data to understand different types of crimes in all neighborhoods of Toronto and later categorized them into different boroughs, this helped us group the neighborhoods into boroughs and choose the safest </a:t>
            </a:r>
            <a:r>
              <a:rPr lang="en-US" dirty="0" smtClean="0"/>
              <a:t>borough.</a:t>
            </a:r>
            <a:endParaRPr lang="en-US" b="0" i="0" dirty="0">
              <a:solidFill>
                <a:schemeClr val="tx2"/>
              </a:solidFill>
              <a:effectLst/>
              <a:latin typeface="Roboto"/>
            </a:endParaRPr>
          </a:p>
        </p:txBody>
      </p:sp>
    </p:spTree>
    <p:extLst>
      <p:ext uri="{BB962C8B-B14F-4D97-AF65-F5344CB8AC3E}">
        <p14:creationId xmlns:p14="http://schemas.microsoft.com/office/powerpoint/2010/main" val="3663544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noAutofit/>
          </a:bodyPr>
          <a:lstStyle/>
          <a:p>
            <a:r>
              <a:rPr lang="en-US" sz="4800" dirty="0">
                <a:solidFill>
                  <a:schemeClr val="tx1"/>
                </a:solidFill>
              </a:rPr>
              <a:t>OUTLINE</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a:xfrm>
            <a:off x="6210829" y="340082"/>
            <a:ext cx="5981171" cy="5590250"/>
          </a:xfrm>
        </p:spPr>
        <p:txBody>
          <a:bodyPr>
            <a:normAutofit/>
          </a:bodyPr>
          <a:lstStyle/>
          <a:p>
            <a:pPr marL="0" indent="0">
              <a:buNone/>
            </a:pPr>
            <a:endParaRPr lang="en-US" sz="3600" dirty="0" smtClean="0"/>
          </a:p>
          <a:p>
            <a:r>
              <a:rPr lang="en-US" sz="3600" dirty="0" smtClean="0"/>
              <a:t>Business Problem</a:t>
            </a:r>
            <a:endParaRPr lang="en-US" sz="3600" dirty="0" smtClean="0"/>
          </a:p>
          <a:p>
            <a:r>
              <a:rPr lang="en-US" sz="3600" dirty="0" smtClean="0"/>
              <a:t>Data</a:t>
            </a:r>
            <a:endParaRPr lang="en-US" sz="3600" dirty="0"/>
          </a:p>
          <a:p>
            <a:r>
              <a:rPr lang="en-US" sz="3600" dirty="0" smtClean="0"/>
              <a:t>Methodology</a:t>
            </a:r>
          </a:p>
          <a:p>
            <a:r>
              <a:rPr lang="en-US" sz="3600" dirty="0" smtClean="0"/>
              <a:t>Analysis</a:t>
            </a:r>
          </a:p>
          <a:p>
            <a:r>
              <a:rPr lang="en-US" sz="3600" dirty="0" smtClean="0"/>
              <a:t>Conclusion</a:t>
            </a:r>
            <a:endParaRPr lang="en-US" sz="3600" dirty="0"/>
          </a:p>
        </p:txBody>
      </p:sp>
    </p:spTree>
    <p:extLst>
      <p:ext uri="{BB962C8B-B14F-4D97-AF65-F5344CB8AC3E}">
        <p14:creationId xmlns:p14="http://schemas.microsoft.com/office/powerpoint/2010/main" val="2276898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51183-D0D9-A74B-94F0-9EC0104A75F3}"/>
              </a:ext>
            </a:extLst>
          </p:cNvPr>
          <p:cNvSpPr>
            <a:spLocks noGrp="1"/>
          </p:cNvSpPr>
          <p:nvPr>
            <p:ph type="title"/>
          </p:nvPr>
        </p:nvSpPr>
        <p:spPr/>
        <p:txBody>
          <a:bodyPr/>
          <a:lstStyle/>
          <a:p>
            <a:pPr>
              <a:tabLst>
                <a:tab pos="3308350" algn="l"/>
              </a:tabLst>
            </a:pPr>
            <a:r>
              <a:rPr lang="en-US" dirty="0" smtClean="0">
                <a:solidFill>
                  <a:schemeClr val="tx1">
                    <a:lumMod val="85000"/>
                    <a:lumOff val="15000"/>
                  </a:schemeClr>
                </a:solidFill>
              </a:rPr>
              <a:t>Business problem</a:t>
            </a:r>
            <a:endParaRPr lang="en-US" dirty="0">
              <a:solidFill>
                <a:schemeClr val="tx1">
                  <a:lumMod val="85000"/>
                  <a:lumOff val="15000"/>
                </a:schemeClr>
              </a:solidFill>
            </a:endParaRPr>
          </a:p>
        </p:txBody>
      </p:sp>
    </p:spTree>
    <p:extLst>
      <p:ext uri="{BB962C8B-B14F-4D97-AF65-F5344CB8AC3E}">
        <p14:creationId xmlns:p14="http://schemas.microsoft.com/office/powerpoint/2010/main" val="971976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1195754" y="2155533"/>
            <a:ext cx="4157296" cy="3633471"/>
          </a:xfrm>
        </p:spPr>
        <p:txBody>
          <a:bodyPr/>
          <a:lstStyle/>
          <a:p>
            <a:r>
              <a:rPr lang="en-US" dirty="0"/>
              <a:t>This project aims to find the most suitable and secure location for opening some kinds of business places like </a:t>
            </a:r>
            <a:r>
              <a:rPr lang="en-US" b="1" dirty="0"/>
              <a:t>Grocery Store</a:t>
            </a:r>
            <a:r>
              <a:rPr lang="en-US" dirty="0"/>
              <a:t>, </a:t>
            </a:r>
            <a:r>
              <a:rPr lang="en-US" b="1" dirty="0"/>
              <a:t>Gas Station</a:t>
            </a:r>
            <a:r>
              <a:rPr lang="en-US" dirty="0"/>
              <a:t>,... in </a:t>
            </a:r>
            <a:r>
              <a:rPr lang="en-US" b="1" dirty="0"/>
              <a:t>Toronto</a:t>
            </a:r>
            <a:r>
              <a:rPr lang="en-US" dirty="0"/>
              <a:t>, Canada. We will use data science tools to analyse data and focus on the safest borough and explore its neighborhoods and the 10 most common venues in each neighborhood so that the best neighborhood where grocery stores are not amongst the most common venues can be selected.</a:t>
            </a:r>
            <a:endParaRPr lang="en-US" dirty="0"/>
          </a:p>
        </p:txBody>
      </p:sp>
      <p:pic>
        <p:nvPicPr>
          <p:cNvPr id="4" name="Picture Placeholder 3"/>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6421" r="16421"/>
          <a:stretch>
            <a:fillRect/>
          </a:stretch>
        </p:blipFill>
        <p:spPr/>
      </p:pic>
    </p:spTree>
    <p:extLst>
      <p:ext uri="{BB962C8B-B14F-4D97-AF65-F5344CB8AC3E}">
        <p14:creationId xmlns:p14="http://schemas.microsoft.com/office/powerpoint/2010/main" val="125535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E5E51183-D0D9-A74B-94F0-9EC0104A75F3}"/>
              </a:ext>
            </a:extLst>
          </p:cNvPr>
          <p:cNvSpPr txBox="1">
            <a:spLocks/>
          </p:cNvSpPr>
          <p:nvPr/>
        </p:nvSpPr>
        <p:spPr>
          <a:xfrm>
            <a:off x="-1051911" y="3518835"/>
            <a:ext cx="5460992" cy="587584"/>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sz="4800" kern="1200" cap="all" spc="-50" baseline="0">
                <a:solidFill>
                  <a:schemeClr val="tx1">
                    <a:lumMod val="75000"/>
                    <a:lumOff val="25000"/>
                  </a:schemeClr>
                </a:solidFill>
                <a:latin typeface="+mj-lt"/>
                <a:ea typeface="+mj-ea"/>
                <a:cs typeface="+mj-cs"/>
              </a:defRPr>
            </a:lvl1pPr>
          </a:lstStyle>
          <a:p>
            <a:pPr>
              <a:tabLst>
                <a:tab pos="3308350" algn="l"/>
              </a:tabLst>
            </a:pPr>
            <a:r>
              <a:rPr lang="en-US" smtClean="0">
                <a:solidFill>
                  <a:schemeClr val="tx1">
                    <a:lumMod val="85000"/>
                    <a:lumOff val="15000"/>
                  </a:schemeClr>
                </a:solidFill>
              </a:rPr>
              <a:t>DATA</a:t>
            </a:r>
            <a:endParaRPr lang="en-US" dirty="0">
              <a:solidFill>
                <a:schemeClr val="tx1">
                  <a:lumMod val="85000"/>
                  <a:lumOff val="15000"/>
                </a:schemeClr>
              </a:solidFill>
            </a:endParaRPr>
          </a:p>
        </p:txBody>
      </p:sp>
      <p:sp>
        <p:nvSpPr>
          <p:cNvPr id="7"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7123588" y="1127731"/>
            <a:ext cx="4157296" cy="4782207"/>
          </a:xfrm>
        </p:spPr>
        <p:txBody>
          <a:bodyPr>
            <a:normAutofit lnSpcReduction="10000"/>
          </a:bodyPr>
          <a:lstStyle/>
          <a:p>
            <a:pPr marL="0" indent="0">
              <a:buNone/>
            </a:pPr>
            <a:r>
              <a:rPr lang="en-US" dirty="0"/>
              <a:t>Based on definition of our problem, we must:</a:t>
            </a:r>
          </a:p>
          <a:p>
            <a:pPr marL="0" indent="0">
              <a:buNone/>
            </a:pPr>
            <a:r>
              <a:rPr lang="en-US" dirty="0"/>
              <a:t>Find the safest borough based on crime statistics</a:t>
            </a:r>
          </a:p>
          <a:p>
            <a:pPr marL="0" indent="0">
              <a:buNone/>
            </a:pPr>
            <a:r>
              <a:rPr lang="en-US" dirty="0" smtClean="0"/>
              <a:t>Following </a:t>
            </a:r>
            <a:r>
              <a:rPr lang="en-US" dirty="0"/>
              <a:t>data will be needed to extract the required information:</a:t>
            </a:r>
          </a:p>
          <a:p>
            <a:pPr marL="0" indent="0">
              <a:buNone/>
            </a:pPr>
            <a:r>
              <a:rPr lang="en-US" b="1" dirty="0">
                <a:hlinkClick r:id="rId2"/>
              </a:rPr>
              <a:t>Part 1</a:t>
            </a:r>
            <a:r>
              <a:rPr lang="en-US" dirty="0">
                <a:hlinkClick r:id="rId2"/>
              </a:rPr>
              <a:t>: Using a real world data set from Kaggle containing the Toronto Police Data from 2014 to 2019</a:t>
            </a:r>
            <a:r>
              <a:rPr lang="en-US" dirty="0"/>
              <a:t>: A dataset consisting of the crime statistics of Toronto along with coordinates of neighborhoods, type of crime, and record time.</a:t>
            </a:r>
          </a:p>
          <a:p>
            <a:pPr marL="0" indent="0">
              <a:buNone/>
            </a:pPr>
            <a:r>
              <a:rPr lang="en-US" b="1" dirty="0">
                <a:hlinkClick r:id="rId3"/>
              </a:rPr>
              <a:t>Part 2</a:t>
            </a:r>
            <a:r>
              <a:rPr lang="en-US" dirty="0">
                <a:hlinkClick r:id="rId3"/>
              </a:rPr>
              <a:t>: Use the data from Wikipedia about neighborhoods and borough in Toronto.</a:t>
            </a:r>
            <a:r>
              <a:rPr lang="en-US" dirty="0"/>
              <a:t>: Borough information will be used to map the existing data where each neighbourhood can be assigned with the right borough.</a:t>
            </a:r>
          </a:p>
          <a:p>
            <a:pPr marL="0" indent="0">
              <a:buNone/>
            </a:pPr>
            <a:r>
              <a:rPr lang="en-US" b="1" dirty="0">
                <a:hlinkClick r:id="rId4"/>
              </a:rPr>
              <a:t>Part 3</a:t>
            </a:r>
            <a:r>
              <a:rPr lang="en-US" dirty="0">
                <a:hlinkClick r:id="rId4"/>
              </a:rPr>
              <a:t>: Find the safest borough</a:t>
            </a:r>
            <a:r>
              <a:rPr lang="en-US" dirty="0"/>
              <a:t>: Analyse the data and find the safest places.</a:t>
            </a:r>
          </a:p>
          <a:p>
            <a:endParaRPr lang="en-US" dirty="0"/>
          </a:p>
        </p:txBody>
      </p:sp>
    </p:spTree>
    <p:extLst>
      <p:ext uri="{BB962C8B-B14F-4D97-AF65-F5344CB8AC3E}">
        <p14:creationId xmlns:p14="http://schemas.microsoft.com/office/powerpoint/2010/main" val="582713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966952" y="942871"/>
            <a:ext cx="10188728" cy="587584"/>
          </a:xfrm>
        </p:spPr>
        <p:txBody>
          <a:bodyPr>
            <a:normAutofit fontScale="90000"/>
          </a:bodyPr>
          <a:lstStyle/>
          <a:p>
            <a:r>
              <a:rPr lang="en-US" b="1" dirty="0"/>
              <a:t>Part 1:</a:t>
            </a:r>
            <a:r>
              <a:rPr lang="en-US" dirty="0"/>
              <a:t> Using a real world data set from Kaggle containing the Toronto from 2014 to 2019</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03586" y="1973263"/>
            <a:ext cx="9915459" cy="3941762"/>
          </a:xfrm>
        </p:spPr>
      </p:pic>
    </p:spTree>
    <p:extLst>
      <p:ext uri="{BB962C8B-B14F-4D97-AF65-F5344CB8AC3E}">
        <p14:creationId xmlns:p14="http://schemas.microsoft.com/office/powerpoint/2010/main" val="4176208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F87770D2-E48E-7A42-9413-8C2720FCAC9F}"/>
              </a:ext>
            </a:extLst>
          </p:cNvPr>
          <p:cNvSpPr>
            <a:spLocks noGrp="1"/>
          </p:cNvSpPr>
          <p:nvPr>
            <p:ph type="title"/>
          </p:nvPr>
        </p:nvSpPr>
        <p:spPr>
          <a:xfrm>
            <a:off x="3121084" y="911340"/>
            <a:ext cx="5711810" cy="587584"/>
          </a:xfrm>
        </p:spPr>
        <p:txBody>
          <a:bodyPr/>
          <a:lstStyle/>
          <a:p>
            <a:pPr algn="ctr"/>
            <a:r>
              <a:rPr lang="en-US" dirty="0" smtClean="0"/>
              <a:t>Data after clean</a:t>
            </a:r>
            <a:endParaRPr lang="en-US" dirty="0"/>
          </a:p>
        </p:txBody>
      </p:sp>
      <p:pic>
        <p:nvPicPr>
          <p:cNvPr id="2" name="Picture 1"/>
          <p:cNvPicPr>
            <a:picLocks noChangeAspect="1"/>
          </p:cNvPicPr>
          <p:nvPr/>
        </p:nvPicPr>
        <p:blipFill>
          <a:blip r:embed="rId2"/>
          <a:stretch>
            <a:fillRect/>
          </a:stretch>
        </p:blipFill>
        <p:spPr>
          <a:xfrm>
            <a:off x="2272092" y="1597572"/>
            <a:ext cx="7409793" cy="3981226"/>
          </a:xfrm>
          <a:prstGeom prst="rect">
            <a:avLst/>
          </a:prstGeom>
        </p:spPr>
      </p:pic>
    </p:spTree>
    <p:extLst>
      <p:ext uri="{BB962C8B-B14F-4D97-AF65-F5344CB8AC3E}">
        <p14:creationId xmlns:p14="http://schemas.microsoft.com/office/powerpoint/2010/main" val="3171150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prstGeom prst="rect">
            <a:avLst/>
          </a:prstGeom>
        </p:spPr>
        <p:txBody>
          <a:bodyPr anchor="ctr">
            <a:normAutofit/>
          </a:bodyPr>
          <a:lstStyle/>
          <a:p>
            <a:pPr algn="ctr"/>
            <a:r>
              <a:rPr lang="en-US" dirty="0" smtClean="0"/>
              <a:t>Merge with borough data</a:t>
            </a:r>
            <a:endParaRPr lang="en-US" dirty="0"/>
          </a:p>
        </p:txBody>
      </p:sp>
      <p:pic>
        <p:nvPicPr>
          <p:cNvPr id="4" name="Picture 3"/>
          <p:cNvPicPr>
            <a:picLocks noChangeAspect="1"/>
          </p:cNvPicPr>
          <p:nvPr/>
        </p:nvPicPr>
        <p:blipFill>
          <a:blip r:embed="rId2"/>
          <a:stretch>
            <a:fillRect/>
          </a:stretch>
        </p:blipFill>
        <p:spPr>
          <a:xfrm>
            <a:off x="2270234" y="1623760"/>
            <a:ext cx="7462345" cy="4041316"/>
          </a:xfrm>
          <a:prstGeom prst="rect">
            <a:avLst/>
          </a:prstGeom>
        </p:spPr>
      </p:pic>
    </p:spTree>
    <p:extLst>
      <p:ext uri="{BB962C8B-B14F-4D97-AF65-F5344CB8AC3E}">
        <p14:creationId xmlns:p14="http://schemas.microsoft.com/office/powerpoint/2010/main" val="1191027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51183-D0D9-A74B-94F0-9EC0104A75F3}"/>
              </a:ext>
            </a:extLst>
          </p:cNvPr>
          <p:cNvSpPr>
            <a:spLocks noGrp="1"/>
          </p:cNvSpPr>
          <p:nvPr>
            <p:ph type="title"/>
          </p:nvPr>
        </p:nvSpPr>
        <p:spPr/>
        <p:txBody>
          <a:bodyPr/>
          <a:lstStyle/>
          <a:p>
            <a:r>
              <a:rPr lang="en-US" dirty="0"/>
              <a:t>Methodology</a:t>
            </a:r>
          </a:p>
        </p:txBody>
      </p:sp>
      <p:sp>
        <p:nvSpPr>
          <p:cNvPr id="2" name="Rectangle 1"/>
          <p:cNvSpPr/>
          <p:nvPr/>
        </p:nvSpPr>
        <p:spPr>
          <a:xfrm>
            <a:off x="6947337" y="1305340"/>
            <a:ext cx="4225159" cy="4247317"/>
          </a:xfrm>
          <a:prstGeom prst="rect">
            <a:avLst/>
          </a:prstGeom>
        </p:spPr>
        <p:txBody>
          <a:bodyPr wrap="square">
            <a:spAutoFit/>
          </a:bodyPr>
          <a:lstStyle/>
          <a:p>
            <a:r>
              <a:rPr lang="en-US" dirty="0">
                <a:solidFill>
                  <a:schemeClr val="tx2"/>
                </a:solidFill>
                <a:latin typeface="Roboto"/>
              </a:rPr>
              <a:t>Categorized the methodologysection into two parts:</a:t>
            </a:r>
          </a:p>
          <a:p>
            <a:pPr>
              <a:buFont typeface="Arial" panose="020B0604020202020204" pitchFamily="34" charset="0"/>
              <a:buChar char="•"/>
            </a:pPr>
            <a:r>
              <a:rPr lang="en-US" b="1" dirty="0">
                <a:solidFill>
                  <a:schemeClr val="tx2"/>
                </a:solidFill>
                <a:latin typeface="Roboto"/>
                <a:hlinkClick r:id="rId2"/>
              </a:rPr>
              <a:t>Exploratory Data Analysis</a:t>
            </a:r>
            <a:r>
              <a:rPr lang="en-US" dirty="0">
                <a:solidFill>
                  <a:schemeClr val="tx2"/>
                </a:solidFill>
                <a:latin typeface="Roboto"/>
                <a:hlinkClick r:id="rId2"/>
              </a:rPr>
              <a:t>:</a:t>
            </a:r>
            <a:r>
              <a:rPr lang="en-US" dirty="0">
                <a:solidFill>
                  <a:schemeClr val="tx2"/>
                </a:solidFill>
                <a:latin typeface="Roboto"/>
              </a:rPr>
              <a:t> Visualise the crime reports in different boroughs to idenity the safest borough and normalise the neighborhoods of that borough.</a:t>
            </a:r>
          </a:p>
          <a:p>
            <a:pPr>
              <a:buFont typeface="Arial" panose="020B0604020202020204" pitchFamily="34" charset="0"/>
              <a:buChar char="•"/>
            </a:pPr>
            <a:r>
              <a:rPr lang="en-US" b="1" dirty="0">
                <a:solidFill>
                  <a:schemeClr val="tx2"/>
                </a:solidFill>
                <a:latin typeface="Roboto"/>
                <a:hlinkClick r:id="rId3"/>
              </a:rPr>
              <a:t>Modelling</a:t>
            </a:r>
            <a:r>
              <a:rPr lang="en-US" dirty="0">
                <a:solidFill>
                  <a:schemeClr val="tx2"/>
                </a:solidFill>
                <a:latin typeface="Roboto"/>
                <a:hlinkClick r:id="rId3"/>
              </a:rPr>
              <a:t>:</a:t>
            </a:r>
            <a:r>
              <a:rPr lang="en-US" dirty="0">
                <a:solidFill>
                  <a:schemeClr val="tx2"/>
                </a:solidFill>
                <a:latin typeface="Roboto"/>
              </a:rPr>
              <a:t> To help stakeholders choose the right neighborhood within a borough we will be clustering similar neighborhoods using K - means clustering to address this problem so as to group data based on existing venues which will help in the decision making process.</a:t>
            </a:r>
            <a:endParaRPr lang="en-US" b="0" i="0" dirty="0">
              <a:solidFill>
                <a:schemeClr val="tx2"/>
              </a:solidFill>
              <a:effectLst/>
              <a:latin typeface="Roboto"/>
            </a:endParaRPr>
          </a:p>
        </p:txBody>
      </p:sp>
    </p:spTree>
    <p:extLst>
      <p:ext uri="{BB962C8B-B14F-4D97-AF65-F5344CB8AC3E}">
        <p14:creationId xmlns:p14="http://schemas.microsoft.com/office/powerpoint/2010/main" val="3300986091"/>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2_Win32_AS_v3" id="{A204E388-A84B-4CC6-98FC-54ED9900B3CD}" vid="{1AF041A9-EA2C-4539-9272-70AF2168FE9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FAF7B5-E40C-46BE-9C83-DA251FCAE61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029FA76-0C86-4BF1-99F1-A3115FBFFAB0}">
  <ds:schemaRefs>
    <ds:schemaRef ds:uri="http://schemas.microsoft.com/sharepoint/v3/contenttype/forms"/>
  </ds:schemaRefs>
</ds:datastoreItem>
</file>

<file path=customXml/itemProps3.xml><?xml version="1.0" encoding="utf-8"?>
<ds:datastoreItem xmlns:ds="http://schemas.openxmlformats.org/officeDocument/2006/customXml" ds:itemID="{E0A43D08-F4F9-4D95-9CB2-7DE374416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Minimalist sales pitch</Template>
  <TotalTime>0</TotalTime>
  <Words>410</Words>
  <Application>Microsoft Office PowerPoint</Application>
  <PresentationFormat>Widescreen</PresentationFormat>
  <Paragraphs>34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Century Gothic</vt:lpstr>
      <vt:lpstr>Helvetica Neue Medium</vt:lpstr>
      <vt:lpstr>Roboto</vt:lpstr>
      <vt:lpstr>Arial</vt:lpstr>
      <vt:lpstr>Calibri</vt:lpstr>
      <vt:lpstr>RetrospectVTI</vt:lpstr>
      <vt:lpstr>The battle of neighborhoods</vt:lpstr>
      <vt:lpstr>OUTLINE</vt:lpstr>
      <vt:lpstr>Business problem</vt:lpstr>
      <vt:lpstr>PowerPoint Presentation</vt:lpstr>
      <vt:lpstr>PowerPoint Presentation</vt:lpstr>
      <vt:lpstr>Part 1: Using a real world data set from Kaggle containing the Toronto from 2014 to 2019</vt:lpstr>
      <vt:lpstr>Data after clean</vt:lpstr>
      <vt:lpstr>Merge with borough data</vt:lpstr>
      <vt:lpstr>Methodology</vt:lpstr>
      <vt:lpstr>Analysis</vt:lpstr>
      <vt:lpstr>5 Neighborhoods with highest crime</vt:lpstr>
      <vt:lpstr>5 Neighborhoods with lowest crime</vt:lpstr>
      <vt:lpstr>Borough with highest crime</vt:lpstr>
      <vt:lpstr>Based on exploratory data analysis it is clear that East York has the lowest crimes</vt:lpstr>
      <vt:lpstr>Toronto's East York Borough and it's Neighborhoods</vt:lpstr>
      <vt:lpstr>Clustering east york’s neighbourhoods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2021-03-18T01:56:41Z</dcterms:created>
  <dcterms:modified xsi:type="dcterms:W3CDTF">2021-03-18T03:32:02Z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