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23"/>
  </p:notesMasterIdLst>
  <p:sldIdLst>
    <p:sldId id="256" r:id="rId2"/>
    <p:sldId id="257" r:id="rId3"/>
    <p:sldId id="258" r:id="rId4"/>
    <p:sldId id="282"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8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2873"/>
  </p:normalViewPr>
  <p:slideViewPr>
    <p:cSldViewPr snapToGrid="0" snapToObjects="1">
      <p:cViewPr varScale="1">
        <p:scale>
          <a:sx n="74" d="100"/>
          <a:sy n="74" d="100"/>
        </p:scale>
        <p:origin x="113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21CEEF-4218-C949-B858-464D8D54BE6A}" type="datetimeFigureOut">
              <a:rPr lang="en-US" smtClean="0"/>
              <a:t>10/20/2016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C8A8D8-BA76-1240-AFE2-0ACD9407FFCB}" type="slidenum">
              <a:rPr lang="en-US" smtClean="0"/>
              <a:t>‹#›</a:t>
            </a:fld>
            <a:endParaRPr lang="en-US"/>
          </a:p>
        </p:txBody>
      </p:sp>
    </p:spTree>
    <p:extLst>
      <p:ext uri="{BB962C8B-B14F-4D97-AF65-F5344CB8AC3E}">
        <p14:creationId xmlns:p14="http://schemas.microsoft.com/office/powerpoint/2010/main" val="588539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C8A8D8-BA76-1240-AFE2-0ACD9407FFCB}" type="slidenum">
              <a:rPr lang="en-US" smtClean="0"/>
              <a:t>1</a:t>
            </a:fld>
            <a:endParaRPr lang="en-US"/>
          </a:p>
        </p:txBody>
      </p:sp>
    </p:spTree>
    <p:extLst>
      <p:ext uri="{BB962C8B-B14F-4D97-AF65-F5344CB8AC3E}">
        <p14:creationId xmlns:p14="http://schemas.microsoft.com/office/powerpoint/2010/main" val="12402494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can give our Monte-Carlo Full-Path</a:t>
            </a:r>
            <a:r>
              <a:rPr lang="en-US" baseline="0" dirty="0"/>
              <a:t> (MCFP) algorithm:</a:t>
            </a:r>
          </a:p>
          <a:p>
            <a:r>
              <a:rPr lang="is-IS" baseline="0" dirty="0"/>
              <a:t>…</a:t>
            </a:r>
          </a:p>
          <a:p>
            <a:endParaRPr lang="is-IS" baseline="0" dirty="0"/>
          </a:p>
          <a:p>
            <a:r>
              <a:rPr lang="is-IS" baseline="0" dirty="0"/>
              <a:t>On contrast, the previous Monte-Carlo End-Point (MCEP) algorithm proposed in 2005 approximates p_u using only the ending vertex. </a:t>
            </a:r>
            <a:endParaRPr lang="en-US" dirty="0"/>
          </a:p>
        </p:txBody>
      </p:sp>
      <p:sp>
        <p:nvSpPr>
          <p:cNvPr id="4" name="Slide Number Placeholder 3"/>
          <p:cNvSpPr>
            <a:spLocks noGrp="1"/>
          </p:cNvSpPr>
          <p:nvPr>
            <p:ph type="sldNum" sz="quarter" idx="10"/>
          </p:nvPr>
        </p:nvSpPr>
        <p:spPr/>
        <p:txBody>
          <a:bodyPr/>
          <a:lstStyle/>
          <a:p>
            <a:fld id="{4BC8A8D8-BA76-1240-AFE2-0ACD9407FFCB}" type="slidenum">
              <a:rPr lang="en-US" smtClean="0"/>
              <a:t>10</a:t>
            </a:fld>
            <a:endParaRPr lang="en-US"/>
          </a:p>
        </p:txBody>
      </p:sp>
    </p:spTree>
    <p:extLst>
      <p:ext uri="{BB962C8B-B14F-4D97-AF65-F5344CB8AC3E}">
        <p14:creationId xmlns:p14="http://schemas.microsoft.com/office/powerpoint/2010/main" val="1512764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𝑅 random walks from each vertex, the previous </a:t>
            </a:r>
            <a:r>
              <a:rPr lang="en-US" dirty="0" err="1"/>
              <a:t>MCEP</a:t>
            </a:r>
            <a:r>
              <a:rPr lang="en-US" dirty="0"/>
              <a:t> uses 𝑅 independent samples, while our </a:t>
            </a:r>
            <a:r>
              <a:rPr lang="en-US" dirty="0" err="1"/>
              <a:t>MCFP</a:t>
            </a:r>
            <a:r>
              <a:rPr lang="en-US" dirty="0"/>
              <a:t> algorithm can </a:t>
            </a:r>
            <a:r>
              <a:rPr lang="en-US" dirty="0" err="1"/>
              <a:t>ultilize</a:t>
            </a:r>
            <a:r>
              <a:rPr lang="en-US" dirty="0"/>
              <a:t> all 𝑅/𝑐 dependent samples.</a:t>
            </a:r>
          </a:p>
          <a:p>
            <a:r>
              <a:rPr lang="en-US" dirty="0"/>
              <a:t>Since c is smaller than 1, our</a:t>
            </a:r>
            <a:r>
              <a:rPr lang="en-US" baseline="0" dirty="0"/>
              <a:t> </a:t>
            </a:r>
            <a:r>
              <a:rPr lang="en-US" baseline="0" dirty="0" err="1"/>
              <a:t>MCFP</a:t>
            </a:r>
            <a:r>
              <a:rPr lang="en-US" baseline="0" dirty="0"/>
              <a:t> algorithm can use more samples, though they are dependent.</a:t>
            </a:r>
            <a:endParaRPr lang="en-US" dirty="0"/>
          </a:p>
          <a:p>
            <a:r>
              <a:rPr lang="en-US" dirty="0"/>
              <a:t>In our paper, we prove that our MCFP algorithm converges</a:t>
            </a:r>
            <a:r>
              <a:rPr lang="en-US" baseline="0" dirty="0"/>
              <a:t> exponentially fast which has the convergence rate of the MCEP algorithm.</a:t>
            </a:r>
          </a:p>
          <a:p>
            <a:r>
              <a:rPr lang="en-US" baseline="0" dirty="0"/>
              <a:t>In evaluation, we find that our </a:t>
            </a:r>
            <a:r>
              <a:rPr lang="en-US" baseline="0" dirty="0" err="1"/>
              <a:t>MCFP</a:t>
            </a:r>
            <a:r>
              <a:rPr lang="en-US" baseline="0" dirty="0"/>
              <a:t> converges much faster than </a:t>
            </a:r>
            <a:r>
              <a:rPr lang="en-US" baseline="0" dirty="0" err="1"/>
              <a:t>MCEP</a:t>
            </a:r>
            <a:r>
              <a:rPr lang="en-US" baseline="0" dirty="0"/>
              <a:t>. To achieve the same accuracy, when c is 0.15, our algorithm only need to simulate 15% of random walks that are used by </a:t>
            </a:r>
            <a:r>
              <a:rPr lang="en-US" baseline="0" dirty="0" err="1"/>
              <a:t>MCEP</a:t>
            </a:r>
            <a:r>
              <a:rPr lang="en-US" baseline="0" dirty="0"/>
              <a:t>.</a:t>
            </a:r>
            <a:endParaRPr lang="en-US" dirty="0"/>
          </a:p>
        </p:txBody>
      </p:sp>
      <p:sp>
        <p:nvSpPr>
          <p:cNvPr id="4" name="Slide Number Placeholder 3"/>
          <p:cNvSpPr>
            <a:spLocks noGrp="1"/>
          </p:cNvSpPr>
          <p:nvPr>
            <p:ph type="sldNum" sz="quarter" idx="10"/>
          </p:nvPr>
        </p:nvSpPr>
        <p:spPr/>
        <p:txBody>
          <a:bodyPr/>
          <a:lstStyle/>
          <a:p>
            <a:fld id="{4BC8A8D8-BA76-1240-AFE2-0ACD9407FFCB}" type="slidenum">
              <a:rPr lang="en-US" smtClean="0"/>
              <a:t>11</a:t>
            </a:fld>
            <a:endParaRPr lang="en-US"/>
          </a:p>
        </p:txBody>
      </p:sp>
    </p:spTree>
    <p:extLst>
      <p:ext uri="{BB962C8B-B14F-4D97-AF65-F5344CB8AC3E}">
        <p14:creationId xmlns:p14="http://schemas.microsoft.com/office/powerpoint/2010/main" val="3004960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online query, we use the decomposition theorem proved</a:t>
            </a:r>
            <a:r>
              <a:rPr lang="en-US" baseline="0" dirty="0"/>
              <a:t> by </a:t>
            </a:r>
            <a:r>
              <a:rPr lang="en-US" baseline="0" dirty="0" err="1"/>
              <a:t>Jeh</a:t>
            </a:r>
            <a:r>
              <a:rPr lang="en-US" baseline="0" dirty="0"/>
              <a:t> and </a:t>
            </a:r>
            <a:r>
              <a:rPr lang="en-US" baseline="0" dirty="0" err="1"/>
              <a:t>Widom</a:t>
            </a:r>
            <a:r>
              <a:rPr lang="en-US" baseline="0" dirty="0"/>
              <a:t> in 2003. The decomposition theorem shows that the </a:t>
            </a:r>
            <a:r>
              <a:rPr lang="en-US" baseline="0" dirty="0" err="1"/>
              <a:t>PPR</a:t>
            </a:r>
            <a:r>
              <a:rPr lang="en-US" baseline="0" dirty="0"/>
              <a:t> vector </a:t>
            </a:r>
            <a:r>
              <a:rPr lang="en-US" baseline="0" dirty="0" err="1"/>
              <a:t>p_u</a:t>
            </a:r>
            <a:r>
              <a:rPr lang="en-US" baseline="0" dirty="0"/>
              <a:t> can be recovered from the </a:t>
            </a:r>
            <a:r>
              <a:rPr lang="en-US" baseline="0" dirty="0" err="1"/>
              <a:t>PPR</a:t>
            </a:r>
            <a:r>
              <a:rPr lang="en-US" baseline="0" dirty="0"/>
              <a:t> vectors of u’s out-neighbors.</a:t>
            </a:r>
          </a:p>
          <a:p>
            <a:r>
              <a:rPr lang="en-US" baseline="0" dirty="0"/>
              <a:t>So if each </a:t>
            </a:r>
            <a:r>
              <a:rPr lang="en-US" baseline="0" dirty="0" err="1"/>
              <a:t>p_v</a:t>
            </a:r>
            <a:r>
              <a:rPr lang="en-US" baseline="0" dirty="0"/>
              <a:t> in the </a:t>
            </a:r>
            <a:r>
              <a:rPr lang="en-US" baseline="0" dirty="0" err="1"/>
              <a:t>PPR</a:t>
            </a:r>
            <a:r>
              <a:rPr lang="en-US" baseline="0" dirty="0"/>
              <a:t> index is approximated with R random walks. We can recover </a:t>
            </a:r>
            <a:r>
              <a:rPr lang="en-US" baseline="0" dirty="0" err="1"/>
              <a:t>p_u</a:t>
            </a:r>
            <a:r>
              <a:rPr lang="en-US" baseline="0" dirty="0"/>
              <a:t> with R*|Out(u)| random walks. This gives us a more accurate </a:t>
            </a:r>
            <a:r>
              <a:rPr lang="en-US" baseline="0" dirty="0" err="1"/>
              <a:t>p_u</a:t>
            </a:r>
            <a:r>
              <a:rPr lang="en-US" baseline="0" dirty="0"/>
              <a:t> compared to the one in the </a:t>
            </a:r>
            <a:r>
              <a:rPr lang="en-US" baseline="0" dirty="0" err="1"/>
              <a:t>PPR</a:t>
            </a:r>
            <a:r>
              <a:rPr lang="en-US" baseline="0" dirty="0"/>
              <a:t> index.</a:t>
            </a:r>
          </a:p>
          <a:p>
            <a:r>
              <a:rPr lang="en-US" baseline="0" dirty="0"/>
              <a:t>By unfolding </a:t>
            </a:r>
            <a:r>
              <a:rPr lang="en-US" baseline="0" dirty="0" err="1"/>
              <a:t>p_u</a:t>
            </a:r>
            <a:r>
              <a:rPr lang="en-US" baseline="0" dirty="0"/>
              <a:t> repeatedly, we can achieve arbitrary accuracy in online phase.</a:t>
            </a:r>
            <a:endParaRPr lang="en-US" dirty="0"/>
          </a:p>
        </p:txBody>
      </p:sp>
      <p:sp>
        <p:nvSpPr>
          <p:cNvPr id="4" name="Slide Number Placeholder 3"/>
          <p:cNvSpPr>
            <a:spLocks noGrp="1"/>
          </p:cNvSpPr>
          <p:nvPr>
            <p:ph type="sldNum" sz="quarter" idx="10"/>
          </p:nvPr>
        </p:nvSpPr>
        <p:spPr/>
        <p:txBody>
          <a:bodyPr/>
          <a:lstStyle/>
          <a:p>
            <a:fld id="{91C76183-5BE4-4B01-8CD5-0478B5495963}" type="slidenum">
              <a:rPr lang="zh-CN" altLang="en-US" smtClean="0"/>
              <a:pPr/>
              <a:t>12</a:t>
            </a:fld>
            <a:endParaRPr lang="zh-CN" altLang="en-US"/>
          </a:p>
        </p:txBody>
      </p:sp>
    </p:spTree>
    <p:extLst>
      <p:ext uri="{BB962C8B-B14F-4D97-AF65-F5344CB8AC3E}">
        <p14:creationId xmlns:p14="http://schemas.microsoft.com/office/powerpoint/2010/main" val="8585724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Next, we introduce the implementation of </a:t>
            </a:r>
            <a:r>
              <a:rPr lang="en-US" dirty="0" err="1"/>
              <a:t>PowerWalk</a:t>
            </a:r>
            <a:r>
              <a:rPr lang="en-US" dirty="0"/>
              <a:t> on two graph engines VENUS and </a:t>
            </a:r>
            <a:r>
              <a:rPr lang="en-US" dirty="0" err="1"/>
              <a:t>PowerGraph</a:t>
            </a:r>
            <a:r>
              <a:rPr lang="en-US" dirty="0"/>
              <a:t>.</a:t>
            </a:r>
          </a:p>
          <a:p>
            <a:r>
              <a:rPr lang="en-US" dirty="0"/>
              <a:t>The offline preprocessing needs to simulate R random walks for each of all N vertices. So we need</a:t>
            </a:r>
            <a:r>
              <a:rPr lang="en-US" baseline="0" dirty="0"/>
              <a:t> to simulate billions of random walks. Note that these random walks are independent and can be easily distributed on multiple machines. We implement our random walk simulation on VENUS which is a single machine disk-based graph processing system, and run each VENUS instance independently on a cluster of machines.</a:t>
            </a:r>
          </a:p>
          <a:p>
            <a:endParaRPr lang="en-US" baseline="0" dirty="0"/>
          </a:p>
          <a:p>
            <a:r>
              <a:rPr lang="en-US" baseline="0" dirty="0"/>
              <a:t>For online query, we implement VERD on </a:t>
            </a:r>
            <a:r>
              <a:rPr lang="en-US" baseline="0" dirty="0" err="1"/>
              <a:t>PowerGraph</a:t>
            </a:r>
            <a:r>
              <a:rPr lang="en-US" baseline="0" dirty="0"/>
              <a:t> which is a distributed in-memory graph engine. Its fast in-memory engine allows our algorithm to response thousands of queries in seconds.</a:t>
            </a:r>
            <a:endParaRPr lang="en-US" dirty="0"/>
          </a:p>
        </p:txBody>
      </p:sp>
      <p:sp>
        <p:nvSpPr>
          <p:cNvPr id="4" name="灯片编号占位符 3"/>
          <p:cNvSpPr>
            <a:spLocks noGrp="1"/>
          </p:cNvSpPr>
          <p:nvPr>
            <p:ph type="sldNum" sz="quarter" idx="10"/>
          </p:nvPr>
        </p:nvSpPr>
        <p:spPr/>
        <p:txBody>
          <a:bodyPr/>
          <a:lstStyle/>
          <a:p>
            <a:fld id="{4BC8A8D8-BA76-1240-AFE2-0ACD9407FFCB}" type="slidenum">
              <a:rPr lang="en-US" smtClean="0"/>
              <a:t>13</a:t>
            </a:fld>
            <a:endParaRPr lang="en-US"/>
          </a:p>
        </p:txBody>
      </p:sp>
    </p:spTree>
    <p:extLst>
      <p:ext uri="{BB962C8B-B14F-4D97-AF65-F5344CB8AC3E}">
        <p14:creationId xmlns:p14="http://schemas.microsoft.com/office/powerpoint/2010/main" val="10839960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In recent graph</a:t>
            </a:r>
            <a:r>
              <a:rPr lang="en-US" baseline="0" dirty="0"/>
              <a:t> processing systems, users need to implement an update function which will be run for each vertex v iteratively. To implement random walk simulation on VENUS, the update function takes a vertex v, then for each walk w on vertex v, we move walk w to the starting vertex of walk w with prob. c, otherwise we move w to a random neighbor.</a:t>
            </a:r>
          </a:p>
          <a:p>
            <a:endParaRPr lang="en-US" baseline="0" dirty="0"/>
          </a:p>
          <a:p>
            <a:r>
              <a:rPr lang="en-US" baseline="0" dirty="0"/>
              <a:t>In VENUS, the graph structure are maintained by the system on the disk. The VENUS system will minimize the random I/O operations to the graph to accelerate the computation. This remains a question that is how to store the states of random walks efficiently.</a:t>
            </a:r>
            <a:endParaRPr lang="en-US" dirty="0"/>
          </a:p>
        </p:txBody>
      </p:sp>
      <p:sp>
        <p:nvSpPr>
          <p:cNvPr id="4" name="灯片编号占位符 3"/>
          <p:cNvSpPr>
            <a:spLocks noGrp="1"/>
          </p:cNvSpPr>
          <p:nvPr>
            <p:ph type="sldNum" sz="quarter" idx="10"/>
          </p:nvPr>
        </p:nvSpPr>
        <p:spPr/>
        <p:txBody>
          <a:bodyPr/>
          <a:lstStyle/>
          <a:p>
            <a:fld id="{4BC8A8D8-BA76-1240-AFE2-0ACD9407FFCB}" type="slidenum">
              <a:rPr lang="en-US" smtClean="0"/>
              <a:t>14</a:t>
            </a:fld>
            <a:endParaRPr lang="en-US"/>
          </a:p>
        </p:txBody>
      </p:sp>
    </p:spTree>
    <p:extLst>
      <p:ext uri="{BB962C8B-B14F-4D97-AF65-F5344CB8AC3E}">
        <p14:creationId xmlns:p14="http://schemas.microsoft.com/office/powerpoint/2010/main" val="42457026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aseline="0" dirty="0"/>
              <a:t>Since we need random access to the states of random walks, we need an efficient data structure to store the random walks. An easy solution is to create an array with length N and store all random walks separately. Each element in the array is a pointer that points to the list of random walks. However it takes too much memory when N is large. Here we implement a bucket data structure proposed in 2013. We divides vertices from 1 to N to multiple sub-intervals, and store the random walks on the same interval in a bucket.</a:t>
            </a:r>
            <a:endParaRPr lang="en-US" dirty="0"/>
          </a:p>
        </p:txBody>
      </p:sp>
      <p:sp>
        <p:nvSpPr>
          <p:cNvPr id="4" name="灯片编号占位符 3"/>
          <p:cNvSpPr>
            <a:spLocks noGrp="1"/>
          </p:cNvSpPr>
          <p:nvPr>
            <p:ph type="sldNum" sz="quarter" idx="10"/>
          </p:nvPr>
        </p:nvSpPr>
        <p:spPr/>
        <p:txBody>
          <a:bodyPr/>
          <a:lstStyle/>
          <a:p>
            <a:fld id="{4BC8A8D8-BA76-1240-AFE2-0ACD9407FFCB}" type="slidenum">
              <a:rPr lang="en-US" smtClean="0"/>
              <a:t>15</a:t>
            </a:fld>
            <a:endParaRPr lang="en-US"/>
          </a:p>
        </p:txBody>
      </p:sp>
    </p:spTree>
    <p:extLst>
      <p:ext uri="{BB962C8B-B14F-4D97-AF65-F5344CB8AC3E}">
        <p14:creationId xmlns:p14="http://schemas.microsoft.com/office/powerpoint/2010/main" val="28360095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We implement our online query phase on </a:t>
            </a:r>
            <a:r>
              <a:rPr lang="en-US" dirty="0" err="1"/>
              <a:t>PowerGraph</a:t>
            </a:r>
            <a:r>
              <a:rPr lang="en-US" dirty="0"/>
              <a:t>,</a:t>
            </a:r>
            <a:r>
              <a:rPr lang="en-US" baseline="0" dirty="0"/>
              <a:t> because we need fast response to PPR queries which is not possible for a disk-based system. We choose </a:t>
            </a:r>
            <a:r>
              <a:rPr lang="en-US" baseline="0" dirty="0" err="1"/>
              <a:t>PowerGraph</a:t>
            </a:r>
            <a:r>
              <a:rPr lang="en-US" baseline="0" dirty="0"/>
              <a:t> because it’s a mature in-memory graph engine.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Moreover, as pointed out by a paper in WSDM’11, there are a number of important scenarios where large batches of queries are submitted to search engines and web services. In evaluation, we show we can execute a batch of PPR queries efficiently, because </a:t>
            </a:r>
            <a:r>
              <a:rPr lang="en-US" sz="2400" baseline="0" dirty="0"/>
              <a:t>the a</a:t>
            </a:r>
            <a:r>
              <a:rPr lang="en-US" sz="2400" dirty="0"/>
              <a:t>ccess to graph and PPR index can be multiplexed and aggregated into larger packets</a:t>
            </a:r>
            <a:r>
              <a:rPr lang="en-US" sz="1200" dirty="0"/>
              <a:t>.</a:t>
            </a:r>
            <a:endParaRPr lang="en-US" sz="2400" dirty="0"/>
          </a:p>
        </p:txBody>
      </p:sp>
      <p:sp>
        <p:nvSpPr>
          <p:cNvPr id="4" name="灯片编号占位符 3"/>
          <p:cNvSpPr>
            <a:spLocks noGrp="1"/>
          </p:cNvSpPr>
          <p:nvPr>
            <p:ph type="sldNum" sz="quarter" idx="10"/>
          </p:nvPr>
        </p:nvSpPr>
        <p:spPr/>
        <p:txBody>
          <a:bodyPr/>
          <a:lstStyle/>
          <a:p>
            <a:fld id="{4BC8A8D8-BA76-1240-AFE2-0ACD9407FFCB}" type="slidenum">
              <a:rPr lang="en-US" smtClean="0"/>
              <a:t>16</a:t>
            </a:fld>
            <a:endParaRPr lang="en-US"/>
          </a:p>
        </p:txBody>
      </p:sp>
    </p:spTree>
    <p:extLst>
      <p:ext uri="{BB962C8B-B14F-4D97-AF65-F5344CB8AC3E}">
        <p14:creationId xmlns:p14="http://schemas.microsoft.com/office/powerpoint/2010/main" val="26818426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Our</a:t>
            </a:r>
            <a:r>
              <a:rPr lang="en-US" baseline="0" dirty="0"/>
              <a:t> evaluation is conducted on a cluster of eight machines, and each has 16 cores and 377GB RAM.</a:t>
            </a:r>
          </a:p>
          <a:p>
            <a:r>
              <a:rPr lang="en-US" dirty="0"/>
              <a:t>We</a:t>
            </a:r>
            <a:r>
              <a:rPr lang="en-US" baseline="0" dirty="0"/>
              <a:t> use two billion-scale datasets, the twitter-follow graph and the web graph generated by crawling the .</a:t>
            </a:r>
            <a:r>
              <a:rPr lang="en-US" baseline="0" dirty="0" err="1"/>
              <a:t>uk</a:t>
            </a:r>
            <a:r>
              <a:rPr lang="en-US" baseline="0" dirty="0"/>
              <a:t> domain.</a:t>
            </a:r>
            <a:endParaRPr lang="en-US" dirty="0"/>
          </a:p>
        </p:txBody>
      </p:sp>
      <p:sp>
        <p:nvSpPr>
          <p:cNvPr id="4" name="灯片编号占位符 3"/>
          <p:cNvSpPr>
            <a:spLocks noGrp="1"/>
          </p:cNvSpPr>
          <p:nvPr>
            <p:ph type="sldNum" sz="quarter" idx="10"/>
          </p:nvPr>
        </p:nvSpPr>
        <p:spPr/>
        <p:txBody>
          <a:bodyPr/>
          <a:lstStyle/>
          <a:p>
            <a:fld id="{4BC8A8D8-BA76-1240-AFE2-0ACD9407FFCB}" type="slidenum">
              <a:rPr lang="en-US" smtClean="0"/>
              <a:t>17</a:t>
            </a:fld>
            <a:endParaRPr lang="en-US"/>
          </a:p>
        </p:txBody>
      </p:sp>
    </p:spTree>
    <p:extLst>
      <p:ext uri="{BB962C8B-B14F-4D97-AF65-F5344CB8AC3E}">
        <p14:creationId xmlns:p14="http://schemas.microsoft.com/office/powerpoint/2010/main" val="42729758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First,</a:t>
            </a:r>
            <a:r>
              <a:rPr lang="en-US" baseline="0" dirty="0"/>
              <a:t> we show the preprocessing costs of our </a:t>
            </a:r>
            <a:r>
              <a:rPr lang="en-US" baseline="0" dirty="0" err="1"/>
              <a:t>PowerWalk</a:t>
            </a:r>
            <a:r>
              <a:rPr lang="en-US" baseline="0" dirty="0"/>
              <a:t> framework. Here R is the number of random walks on each vertex. When R is 10, we take 933 s to preprocess the twitter graph, and when R is 100, the preprocessing time increases to 1728 s. When R increases, the size of index also increases. So by adjusting R, we can adjust the time and space consumption of preprocessing. We’ll show the effective of R on online query later.</a:t>
            </a:r>
          </a:p>
          <a:p>
            <a:endParaRPr lang="en-US" baseline="0" dirty="0"/>
          </a:p>
          <a:p>
            <a:r>
              <a:rPr lang="en-US" baseline="0" dirty="0"/>
              <a:t>The previous Monte-Carlo method needs to precompute all PPR vectors and store them. It’s very time and space consuming. For example, it takes more than 10 hours to preprocess the </a:t>
            </a:r>
            <a:r>
              <a:rPr lang="en-US" baseline="0" dirty="0" err="1"/>
              <a:t>uk</a:t>
            </a:r>
            <a:r>
              <a:rPr lang="en-US" baseline="0" dirty="0"/>
              <a:t>-union graph.</a:t>
            </a:r>
            <a:endParaRPr lang="en-US" dirty="0"/>
          </a:p>
        </p:txBody>
      </p:sp>
      <p:sp>
        <p:nvSpPr>
          <p:cNvPr id="4" name="灯片编号占位符 3"/>
          <p:cNvSpPr>
            <a:spLocks noGrp="1"/>
          </p:cNvSpPr>
          <p:nvPr>
            <p:ph type="sldNum" sz="quarter" idx="10"/>
          </p:nvPr>
        </p:nvSpPr>
        <p:spPr/>
        <p:txBody>
          <a:bodyPr/>
          <a:lstStyle/>
          <a:p>
            <a:fld id="{4BC8A8D8-BA76-1240-AFE2-0ACD9407FFCB}" type="slidenum">
              <a:rPr lang="en-US" smtClean="0"/>
              <a:t>18</a:t>
            </a:fld>
            <a:endParaRPr lang="en-US"/>
          </a:p>
        </p:txBody>
      </p:sp>
    </p:spTree>
    <p:extLst>
      <p:ext uri="{BB962C8B-B14F-4D97-AF65-F5344CB8AC3E}">
        <p14:creationId xmlns:p14="http://schemas.microsoft.com/office/powerpoint/2010/main" val="36676722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online query, we</a:t>
            </a:r>
            <a:r>
              <a:rPr lang="en-US" baseline="0" dirty="0"/>
              <a:t> also implement the power iteration method on </a:t>
            </a:r>
            <a:r>
              <a:rPr lang="en-US" baseline="0" dirty="0" err="1"/>
              <a:t>PowerGraph</a:t>
            </a:r>
            <a:r>
              <a:rPr lang="en-US" baseline="0" dirty="0"/>
              <a:t>. For the Monte-Carlo method, we use a key-value storage to store all PPR vectors on disk.</a:t>
            </a:r>
          </a:p>
          <a:p>
            <a:r>
              <a:rPr lang="en-US" baseline="0" dirty="0"/>
              <a:t>As shown in the table, with larger R, our </a:t>
            </a:r>
            <a:r>
              <a:rPr lang="en-US" baseline="0" dirty="0" err="1"/>
              <a:t>PowerWalk</a:t>
            </a:r>
            <a:r>
              <a:rPr lang="en-US" baseline="0" dirty="0"/>
              <a:t> system can answer PPR queries faster because it needs lesser iterations in the online phase.</a:t>
            </a:r>
          </a:p>
          <a:p>
            <a:r>
              <a:rPr lang="en-US" baseline="0" dirty="0"/>
              <a:t>The Monte-Carlo method can answer one query very fast because it loads the PPR vector from disk directly. However, as the number of queries increases, the Monte-Carlo method becomes too slow because its index is too large to be cached in the main memory. On contrast, our </a:t>
            </a:r>
            <a:r>
              <a:rPr lang="en-US" baseline="0" dirty="0" err="1"/>
              <a:t>PowerWalk</a:t>
            </a:r>
            <a:r>
              <a:rPr lang="en-US" baseline="0" dirty="0"/>
              <a:t> framework can answer tens of thousands queries in seconds.</a:t>
            </a:r>
            <a:endParaRPr lang="en-US" dirty="0"/>
          </a:p>
        </p:txBody>
      </p:sp>
      <p:sp>
        <p:nvSpPr>
          <p:cNvPr id="4" name="Slide Number Placeholder 3"/>
          <p:cNvSpPr>
            <a:spLocks noGrp="1"/>
          </p:cNvSpPr>
          <p:nvPr>
            <p:ph type="sldNum" sz="quarter" idx="10"/>
          </p:nvPr>
        </p:nvSpPr>
        <p:spPr/>
        <p:txBody>
          <a:bodyPr/>
          <a:lstStyle/>
          <a:p>
            <a:fld id="{91C76183-5BE4-4B01-8CD5-0478B5495963}" type="slidenum">
              <a:rPr lang="zh-CN" altLang="en-US" smtClean="0"/>
              <a:pPr/>
              <a:t>19</a:t>
            </a:fld>
            <a:endParaRPr lang="zh-CN" altLang="en-US"/>
          </a:p>
        </p:txBody>
      </p:sp>
    </p:spTree>
    <p:extLst>
      <p:ext uri="{BB962C8B-B14F-4D97-AF65-F5344CB8AC3E}">
        <p14:creationId xmlns:p14="http://schemas.microsoft.com/office/powerpoint/2010/main" val="90246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a:t>
            </a:r>
            <a:r>
              <a:rPr lang="en-US" baseline="0" dirty="0"/>
              <a:t> is </a:t>
            </a:r>
            <a:r>
              <a:rPr lang="en-US" baseline="0" dirty="0" err="1"/>
              <a:t>PPR</a:t>
            </a:r>
            <a:r>
              <a:rPr lang="en-US" baseline="0" dirty="0"/>
              <a:t>?</a:t>
            </a:r>
          </a:p>
          <a:p>
            <a:r>
              <a:rPr lang="en-US" dirty="0"/>
              <a:t>We know that the popular PageRank algorithm is used to measure the importance of vertices in a graph. For example, measure the importance of a web page in the web</a:t>
            </a:r>
            <a:r>
              <a:rPr lang="en-US" baseline="0" dirty="0"/>
              <a:t> graph of </a:t>
            </a:r>
            <a:r>
              <a:rPr lang="en-US" dirty="0"/>
              <a:t>the Internet. To consider user preferences in a modern search</a:t>
            </a:r>
            <a:r>
              <a:rPr lang="en-US" baseline="0" dirty="0"/>
              <a:t> engine</a:t>
            </a:r>
            <a:r>
              <a:rPr lang="en-US" dirty="0"/>
              <a:t>, researchers proposed</a:t>
            </a:r>
            <a:r>
              <a:rPr lang="en-US" baseline="0" dirty="0"/>
              <a:t> </a:t>
            </a:r>
            <a:r>
              <a:rPr lang="en-US" dirty="0"/>
              <a:t>personalized PageRank which assigns more importance to certain vertices.</a:t>
            </a:r>
          </a:p>
          <a:p>
            <a:endParaRPr lang="en-US" dirty="0"/>
          </a:p>
          <a:p>
            <a:r>
              <a:rPr lang="en-US" dirty="0" err="1"/>
              <a:t>PPR</a:t>
            </a:r>
            <a:r>
              <a:rPr lang="en-US" baseline="0" dirty="0"/>
              <a:t> has a lot of applications, including</a:t>
            </a:r>
          </a:p>
          <a:p>
            <a:r>
              <a:rPr lang="en-US" dirty="0"/>
              <a:t>- personalized web search engine</a:t>
            </a:r>
          </a:p>
          <a:p>
            <a:r>
              <a:rPr lang="en-US" dirty="0"/>
              <a:t>- search in social networks</a:t>
            </a:r>
          </a:p>
          <a:p>
            <a:r>
              <a:rPr lang="en-US" dirty="0"/>
              <a:t>- graph partitioning</a:t>
            </a:r>
          </a:p>
          <a:p>
            <a:pPr marL="171450" indent="-171450">
              <a:buFontTx/>
              <a:buChar char="-"/>
            </a:pPr>
            <a:r>
              <a:rPr lang="en-US" dirty="0"/>
              <a:t>the Twitter “who to follow” service</a:t>
            </a:r>
          </a:p>
          <a:p>
            <a:pPr marL="0" indent="0">
              <a:buFontTx/>
              <a:buNone/>
            </a:pPr>
            <a:endParaRPr lang="en-US" dirty="0"/>
          </a:p>
          <a:p>
            <a:pPr marL="0" indent="0">
              <a:buFontTx/>
              <a:buNone/>
            </a:pPr>
            <a:r>
              <a:rPr lang="en-US" dirty="0"/>
              <a:t>The figure on the right</a:t>
            </a:r>
            <a:r>
              <a:rPr lang="en-US" baseline="0" dirty="0"/>
              <a:t> is an example of the “who to follow” service of Twitter.</a:t>
            </a:r>
            <a:endParaRPr lang="en-US" dirty="0"/>
          </a:p>
        </p:txBody>
      </p:sp>
      <p:sp>
        <p:nvSpPr>
          <p:cNvPr id="4" name="Slide Number Placeholder 3"/>
          <p:cNvSpPr>
            <a:spLocks noGrp="1"/>
          </p:cNvSpPr>
          <p:nvPr>
            <p:ph type="sldNum" sz="quarter" idx="10"/>
          </p:nvPr>
        </p:nvSpPr>
        <p:spPr/>
        <p:txBody>
          <a:bodyPr/>
          <a:lstStyle/>
          <a:p>
            <a:fld id="{4BC8A8D8-BA76-1240-AFE2-0ACD9407FFCB}" type="slidenum">
              <a:rPr lang="en-US" smtClean="0"/>
              <a:t>2</a:t>
            </a:fld>
            <a:endParaRPr lang="en-US"/>
          </a:p>
        </p:txBody>
      </p:sp>
    </p:spTree>
    <p:extLst>
      <p:ext uri="{BB962C8B-B14F-4D97-AF65-F5344CB8AC3E}">
        <p14:creationId xmlns:p14="http://schemas.microsoft.com/office/powerpoint/2010/main" val="1916271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 me introduce the definition of </a:t>
            </a:r>
            <a:r>
              <a:rPr lang="en-US" dirty="0" err="1"/>
              <a:t>PPR</a:t>
            </a:r>
            <a:r>
              <a:rPr lang="en-US" dirty="0"/>
              <a:t>. Let In(v)</a:t>
            </a:r>
            <a:r>
              <a:rPr lang="en-US" baseline="0" dirty="0"/>
              <a:t> denote the set of in-neighbors of v, and Out(v) the set of out-neighbors of v, and N the number of vertices.</a:t>
            </a:r>
          </a:p>
          <a:p>
            <a:endParaRPr lang="en-US" baseline="0" dirty="0"/>
          </a:p>
          <a:p>
            <a:r>
              <a:rPr lang="en-US" baseline="0" dirty="0"/>
              <a:t>The PageRank vector p is defined as</a:t>
            </a:r>
          </a:p>
          <a:p>
            <a:r>
              <a:rPr lang="is-IS" baseline="0" dirty="0"/>
              <a:t>...</a:t>
            </a:r>
          </a:p>
          <a:p>
            <a:r>
              <a:rPr lang="is-IS" baseline="0" dirty="0"/>
              <a:t>The intuition behind this definition is that a vertex is important if vertices that point to it (or its in-neighbors) are important.</a:t>
            </a:r>
          </a:p>
          <a:p>
            <a:endParaRPr lang="is-IS" baseline="0" dirty="0"/>
          </a:p>
          <a:p>
            <a:r>
              <a:rPr lang="is-IS" baseline="0" dirty="0"/>
              <a:t>For each vertex u, we can define p_u as</a:t>
            </a:r>
          </a:p>
          <a:p>
            <a:r>
              <a:rPr lang="is-IS" baseline="0" dirty="0"/>
              <a:t>...</a:t>
            </a:r>
          </a:p>
          <a:p>
            <a:r>
              <a:rPr lang="is-IS" baseline="0" dirty="0"/>
              <a:t>In the original PageRank, we consider all vertices equally. But in the PPR vector with respect to u, we assign more importance to vertex u.</a:t>
            </a:r>
          </a:p>
          <a:p>
            <a:endParaRPr lang="is-IS" baseline="0" dirty="0"/>
          </a:p>
          <a:p>
            <a:r>
              <a:rPr lang="is-IS" baseline="0" dirty="0"/>
              <a:t>Since each vertex has a different PPR vector, PPR requires N times workload compared to the original PageRank.</a:t>
            </a:r>
          </a:p>
        </p:txBody>
      </p:sp>
      <p:sp>
        <p:nvSpPr>
          <p:cNvPr id="4" name="Slide Number Placeholder 3"/>
          <p:cNvSpPr>
            <a:spLocks noGrp="1"/>
          </p:cNvSpPr>
          <p:nvPr>
            <p:ph type="sldNum" sz="quarter" idx="10"/>
          </p:nvPr>
        </p:nvSpPr>
        <p:spPr/>
        <p:txBody>
          <a:bodyPr/>
          <a:lstStyle/>
          <a:p>
            <a:fld id="{4BC8A8D8-BA76-1240-AFE2-0ACD9407FFCB}" type="slidenum">
              <a:rPr lang="en-US" smtClean="0"/>
              <a:t>3</a:t>
            </a:fld>
            <a:endParaRPr lang="en-US"/>
          </a:p>
        </p:txBody>
      </p:sp>
    </p:spTree>
    <p:extLst>
      <p:ext uri="{BB962C8B-B14F-4D97-AF65-F5344CB8AC3E}">
        <p14:creationId xmlns:p14="http://schemas.microsoft.com/office/powerpoint/2010/main" val="5276610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power iteration method computes the PPR vectors by</a:t>
            </a:r>
            <a:r>
              <a:rPr lang="en-US" baseline="0" dirty="0"/>
              <a:t> definition which is obviously unacceptable. </a:t>
            </a:r>
            <a:r>
              <a:rPr lang="en-US" dirty="0"/>
              <a:t>There has been</a:t>
            </a:r>
            <a:r>
              <a:rPr lang="en-US" baseline="0" dirty="0"/>
              <a:t> </a:t>
            </a:r>
            <a:r>
              <a:rPr lang="en-US" dirty="0"/>
              <a:t>many studies</a:t>
            </a:r>
            <a:r>
              <a:rPr lang="en-US" baseline="0" dirty="0"/>
              <a:t> </a:t>
            </a:r>
            <a:r>
              <a:rPr lang="en-US" dirty="0"/>
              <a:t>on PPR computation. Among them, some have limited functionality. For example, FAST-</a:t>
            </a:r>
            <a:r>
              <a:rPr lang="en-US" dirty="0" err="1"/>
              <a:t>PPR</a:t>
            </a:r>
            <a:r>
              <a:rPr lang="en-US" dirty="0"/>
              <a:t> only supports single-pair query like </a:t>
            </a:r>
            <a:r>
              <a:rPr lang="en-US" dirty="0" err="1"/>
              <a:t>p_u</a:t>
            </a:r>
            <a:r>
              <a:rPr lang="en-US" dirty="0"/>
              <a:t>(v). Some methods are in-memory algorithms and not scalable.</a:t>
            </a:r>
          </a:p>
          <a:p>
            <a:endParaRPr lang="en-US" dirty="0"/>
          </a:p>
          <a:p>
            <a:r>
              <a:rPr lang="en-US" dirty="0"/>
              <a:t>One practical solution is the</a:t>
            </a:r>
            <a:r>
              <a:rPr lang="en-US" baseline="0" dirty="0"/>
              <a:t> Monte-Carlo method which approximates PPR vectors using random walk simulation. Previous studies show that the Monte-Carlo method can scale to large graphs. However, since the Monte-Carlo method needs to precompute and store all </a:t>
            </a:r>
            <a:r>
              <a:rPr lang="en-US" baseline="0" dirty="0" err="1"/>
              <a:t>PPR</a:t>
            </a:r>
            <a:r>
              <a:rPr lang="en-US" baseline="0" dirty="0"/>
              <a:t> vectors firstly, it suffers from long preprocessing time and high memory consumption.</a:t>
            </a:r>
          </a:p>
          <a:p>
            <a:r>
              <a:rPr lang="en-US" baseline="0" dirty="0"/>
              <a:t>In this paper, we propose a new framework for </a:t>
            </a:r>
            <a:r>
              <a:rPr lang="en-US" baseline="0" dirty="0" err="1"/>
              <a:t>PPR</a:t>
            </a:r>
            <a:r>
              <a:rPr lang="en-US" baseline="0" dirty="0"/>
              <a:t> computation by exploiting recent graph engines like </a:t>
            </a:r>
            <a:r>
              <a:rPr lang="en-US" baseline="0" dirty="0" err="1"/>
              <a:t>PowerGraph</a:t>
            </a:r>
            <a:r>
              <a:rPr lang="en-US" baseline="0" dirty="0"/>
              <a:t> and VENUS.</a:t>
            </a:r>
            <a:endParaRPr lang="en-US" dirty="0"/>
          </a:p>
        </p:txBody>
      </p:sp>
      <p:sp>
        <p:nvSpPr>
          <p:cNvPr id="4" name="Slide Number Placeholder 3"/>
          <p:cNvSpPr>
            <a:spLocks noGrp="1"/>
          </p:cNvSpPr>
          <p:nvPr>
            <p:ph type="sldNum" sz="quarter" idx="10"/>
          </p:nvPr>
        </p:nvSpPr>
        <p:spPr/>
        <p:txBody>
          <a:bodyPr/>
          <a:lstStyle/>
          <a:p>
            <a:fld id="{4BC8A8D8-BA76-1240-AFE2-0ACD9407FFCB}" type="slidenum">
              <a:rPr lang="en-US" smtClean="0"/>
              <a:t>4</a:t>
            </a:fld>
            <a:endParaRPr lang="en-US"/>
          </a:p>
        </p:txBody>
      </p:sp>
    </p:spTree>
    <p:extLst>
      <p:ext uri="{BB962C8B-B14F-4D97-AF65-F5344CB8AC3E}">
        <p14:creationId xmlns:p14="http://schemas.microsoft.com/office/powerpoint/2010/main" val="381994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Our main contribution is a new framework called </a:t>
            </a:r>
            <a:r>
              <a:rPr lang="en-US" baseline="0" dirty="0" err="1"/>
              <a:t>PowerWork</a:t>
            </a:r>
            <a:r>
              <a:rPr lang="en-US" baseline="0" dirty="0"/>
              <a:t> that can answer queries to any PPR vectors efficiently. </a:t>
            </a:r>
            <a:r>
              <a:rPr lang="en-US" baseline="0" dirty="0" err="1"/>
              <a:t>PowerWalk</a:t>
            </a:r>
            <a:r>
              <a:rPr lang="en-US" baseline="0" dirty="0"/>
              <a:t> first computes a light-weight index in offline, then it can answer PPR queries online. More importantly, our system can t</a:t>
            </a:r>
            <a:r>
              <a:rPr lang="en-US" dirty="0"/>
              <a:t>rade off offline preprocessing and online query according to the available memory,</a:t>
            </a:r>
            <a:r>
              <a:rPr lang="en-US" baseline="0" dirty="0"/>
              <a:t> which allows it to handle billion-scale graphs.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Our evaluation on large graphs shows that our system responses to a batch of </a:t>
            </a:r>
            <a:r>
              <a:rPr lang="en-US" baseline="0" dirty="0" err="1"/>
              <a:t>PPR</a:t>
            </a:r>
            <a:r>
              <a:rPr lang="en-US" baseline="0" dirty="0"/>
              <a:t> queries in seconds. For example, on a Twitter-follow graph with 1.5 billion edges, our system response to 10,000 queries in 3.64 seconds.</a:t>
            </a:r>
            <a:endParaRPr lang="en-US" dirty="0"/>
          </a:p>
        </p:txBody>
      </p:sp>
      <p:sp>
        <p:nvSpPr>
          <p:cNvPr id="4" name="Slide Number Placeholder 3"/>
          <p:cNvSpPr>
            <a:spLocks noGrp="1"/>
          </p:cNvSpPr>
          <p:nvPr>
            <p:ph type="sldNum" sz="quarter" idx="10"/>
          </p:nvPr>
        </p:nvSpPr>
        <p:spPr/>
        <p:txBody>
          <a:bodyPr/>
          <a:lstStyle/>
          <a:p>
            <a:fld id="{4BC8A8D8-BA76-1240-AFE2-0ACD9407FFCB}" type="slidenum">
              <a:rPr lang="en-US" smtClean="0"/>
              <a:t>5</a:t>
            </a:fld>
            <a:endParaRPr lang="en-US"/>
          </a:p>
        </p:txBody>
      </p:sp>
    </p:spTree>
    <p:extLst>
      <p:ext uri="{BB962C8B-B14F-4D97-AF65-F5344CB8AC3E}">
        <p14:creationId xmlns:p14="http://schemas.microsoft.com/office/powerpoint/2010/main" val="1796993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overview of </a:t>
            </a:r>
            <a:r>
              <a:rPr lang="en-US" dirty="0" err="1"/>
              <a:t>PowerWalk</a:t>
            </a:r>
            <a:r>
              <a:rPr lang="en-US" dirty="0"/>
              <a:t>. First in the offline preprocessing, we use the Monte-Carlo method to compute</a:t>
            </a:r>
            <a:r>
              <a:rPr lang="en-US" baseline="0" dirty="0"/>
              <a:t> an approximate </a:t>
            </a:r>
            <a:r>
              <a:rPr lang="en-US" baseline="0" dirty="0" err="1"/>
              <a:t>PPR</a:t>
            </a:r>
            <a:r>
              <a:rPr lang="en-US" baseline="0" dirty="0"/>
              <a:t> vector for each vertex in the graph. We call the N approximate PPR vectors the PPR index. Note that the accuracy of the </a:t>
            </a:r>
            <a:r>
              <a:rPr lang="en-US" baseline="0" dirty="0" err="1"/>
              <a:t>PPR</a:t>
            </a:r>
            <a:r>
              <a:rPr lang="en-US" baseline="0" dirty="0"/>
              <a:t> index can be adjusted according to the available main memory.</a:t>
            </a:r>
          </a:p>
          <a:p>
            <a:r>
              <a:rPr lang="en-US" baseline="0" dirty="0"/>
              <a:t>For the online batch query, we use our vertex-centric decomposition algorithm to compute </a:t>
            </a:r>
            <a:r>
              <a:rPr lang="en-US" baseline="0" dirty="0" err="1"/>
              <a:t>PPR</a:t>
            </a:r>
            <a:r>
              <a:rPr lang="en-US" baseline="0" dirty="0"/>
              <a:t> vectors based on the </a:t>
            </a:r>
            <a:r>
              <a:rPr lang="en-US" baseline="0" dirty="0" err="1"/>
              <a:t>PPR</a:t>
            </a:r>
            <a:r>
              <a:rPr lang="en-US" baseline="0" dirty="0"/>
              <a:t> index.</a:t>
            </a:r>
            <a:endParaRPr lang="en-US" dirty="0"/>
          </a:p>
        </p:txBody>
      </p:sp>
      <p:sp>
        <p:nvSpPr>
          <p:cNvPr id="4" name="Slide Number Placeholder 3"/>
          <p:cNvSpPr>
            <a:spLocks noGrp="1"/>
          </p:cNvSpPr>
          <p:nvPr>
            <p:ph type="sldNum" sz="quarter" idx="10"/>
          </p:nvPr>
        </p:nvSpPr>
        <p:spPr/>
        <p:txBody>
          <a:bodyPr/>
          <a:lstStyle/>
          <a:p>
            <a:fld id="{4BC8A8D8-BA76-1240-AFE2-0ACD9407FFCB}" type="slidenum">
              <a:rPr lang="en-US" smtClean="0"/>
              <a:t>6</a:t>
            </a:fld>
            <a:endParaRPr lang="en-US"/>
          </a:p>
        </p:txBody>
      </p:sp>
    </p:spTree>
    <p:extLst>
      <p:ext uri="{BB962C8B-B14F-4D97-AF65-F5344CB8AC3E}">
        <p14:creationId xmlns:p14="http://schemas.microsoft.com/office/powerpoint/2010/main" val="14567384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Let’s revisit the definition of PPR</a:t>
            </a:r>
            <a:r>
              <a:rPr lang="en-US" baseline="0" dirty="0"/>
              <a:t> and consider the following random walk.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It can be shown that </a:t>
            </a:r>
            <a:r>
              <a:rPr lang="en-US" dirty="0" err="1"/>
              <a:t>p_u</a:t>
            </a:r>
            <a:r>
              <a:rPr lang="en-US" dirty="0"/>
              <a:t>(v) actually describes</a:t>
            </a:r>
            <a:r>
              <a:rPr lang="en-US" baseline="0" dirty="0"/>
              <a:t> the probability of this random walk visiting v at its equilibrium.</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This suggests that we can approximate </a:t>
            </a:r>
            <a:r>
              <a:rPr lang="en-US" baseline="0" dirty="0" err="1"/>
              <a:t>p_u</a:t>
            </a:r>
            <a:r>
              <a:rPr lang="en-US" baseline="0" dirty="0"/>
              <a:t> by simulating random walks.</a:t>
            </a:r>
            <a:endParaRPr lang="en-US" dirty="0"/>
          </a:p>
        </p:txBody>
      </p:sp>
      <p:sp>
        <p:nvSpPr>
          <p:cNvPr id="4" name="Slide Number Placeholder 3"/>
          <p:cNvSpPr>
            <a:spLocks noGrp="1"/>
          </p:cNvSpPr>
          <p:nvPr>
            <p:ph type="sldNum" sz="quarter" idx="10"/>
          </p:nvPr>
        </p:nvSpPr>
        <p:spPr/>
        <p:txBody>
          <a:bodyPr/>
          <a:lstStyle/>
          <a:p>
            <a:fld id="{4BC8A8D8-BA76-1240-AFE2-0ACD9407FFCB}" type="slidenum">
              <a:rPr lang="en-US" smtClean="0"/>
              <a:t>7</a:t>
            </a:fld>
            <a:endParaRPr lang="en-US"/>
          </a:p>
        </p:txBody>
      </p:sp>
    </p:spTree>
    <p:extLst>
      <p:ext uri="{BB962C8B-B14F-4D97-AF65-F5344CB8AC3E}">
        <p14:creationId xmlns:p14="http://schemas.microsoft.com/office/powerpoint/2010/main" val="1488462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More specifically, to approximate </a:t>
            </a:r>
            <a:r>
              <a:rPr lang="en-US" dirty="0" err="1"/>
              <a:t>p_u</a:t>
            </a:r>
            <a:r>
              <a:rPr lang="en-US" dirty="0"/>
              <a:t>,</a:t>
            </a:r>
            <a:r>
              <a:rPr lang="en-US" baseline="0" dirty="0"/>
              <a:t> </a:t>
            </a:r>
            <a:r>
              <a:rPr lang="en-US" dirty="0"/>
              <a:t>we can simulate a very long random walk starting from u</a:t>
            </a:r>
            <a:r>
              <a:rPr lang="en-US" baseline="0" dirty="0"/>
              <a:t>. Every step, the walk steps to a random neighbor of current vertex with probability (1-c), otherwise it teleports to vertex u.</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And </a:t>
            </a:r>
            <a:r>
              <a:rPr lang="en-US" dirty="0" err="1"/>
              <a:t>p_u</a:t>
            </a:r>
            <a:r>
              <a:rPr lang="en-US" dirty="0"/>
              <a:t> can be approximated by the distribution of all vertices on the walk.</a:t>
            </a:r>
          </a:p>
        </p:txBody>
      </p:sp>
      <p:sp>
        <p:nvSpPr>
          <p:cNvPr id="4" name="Slide Number Placeholder 3"/>
          <p:cNvSpPr>
            <a:spLocks noGrp="1"/>
          </p:cNvSpPr>
          <p:nvPr>
            <p:ph type="sldNum" sz="quarter" idx="10"/>
          </p:nvPr>
        </p:nvSpPr>
        <p:spPr/>
        <p:txBody>
          <a:bodyPr/>
          <a:lstStyle/>
          <a:p>
            <a:fld id="{4BC8A8D8-BA76-1240-AFE2-0ACD9407FFCB}" type="slidenum">
              <a:rPr lang="en-US" smtClean="0"/>
              <a:t>8</a:t>
            </a:fld>
            <a:endParaRPr lang="en-US"/>
          </a:p>
        </p:txBody>
      </p:sp>
    </p:spTree>
    <p:extLst>
      <p:ext uri="{BB962C8B-B14F-4D97-AF65-F5344CB8AC3E}">
        <p14:creationId xmlns:p14="http://schemas.microsoft.com/office/powerpoint/2010/main" val="12325090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simulating a long random walk is very costly if the graph is distributed to a cluster of machine or stored on the</a:t>
            </a:r>
            <a:r>
              <a:rPr lang="en-US" baseline="0" dirty="0"/>
              <a:t> disk. It is easy to see that it is equivalent to simulate many short random walks if we break the long random walk when it teleports.</a:t>
            </a:r>
            <a:endParaRPr lang="en-US" dirty="0"/>
          </a:p>
        </p:txBody>
      </p:sp>
      <p:sp>
        <p:nvSpPr>
          <p:cNvPr id="4" name="Slide Number Placeholder 3"/>
          <p:cNvSpPr>
            <a:spLocks noGrp="1"/>
          </p:cNvSpPr>
          <p:nvPr>
            <p:ph type="sldNum" sz="quarter" idx="10"/>
          </p:nvPr>
        </p:nvSpPr>
        <p:spPr/>
        <p:txBody>
          <a:bodyPr/>
          <a:lstStyle/>
          <a:p>
            <a:fld id="{4BC8A8D8-BA76-1240-AFE2-0ACD9407FFCB}" type="slidenum">
              <a:rPr lang="en-US" smtClean="0"/>
              <a:t>9</a:t>
            </a:fld>
            <a:endParaRPr lang="en-US"/>
          </a:p>
        </p:txBody>
      </p:sp>
    </p:spTree>
    <p:extLst>
      <p:ext uri="{BB962C8B-B14F-4D97-AF65-F5344CB8AC3E}">
        <p14:creationId xmlns:p14="http://schemas.microsoft.com/office/powerpoint/2010/main" val="569359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DA716D95-91C8-C243-805F-2584037F2857}" type="datetimeFigureOut">
              <a:rPr lang="en-US" smtClean="0"/>
              <a:t>10/20/2016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0EABC5-C1EC-814E-921F-6F255BDB5792}" type="slidenum">
              <a:rPr lang="en-US" smtClean="0"/>
              <a:t>‹#›</a:t>
            </a:fld>
            <a:endParaRPr lang="en-US"/>
          </a:p>
        </p:txBody>
      </p:sp>
    </p:spTree>
    <p:extLst>
      <p:ext uri="{BB962C8B-B14F-4D97-AF65-F5344CB8AC3E}">
        <p14:creationId xmlns:p14="http://schemas.microsoft.com/office/powerpoint/2010/main" val="998013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A716D95-91C8-C243-805F-2584037F2857}" type="datetimeFigureOut">
              <a:rPr lang="en-US" smtClean="0"/>
              <a:t>10/20/2016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0EABC5-C1EC-814E-921F-6F255BDB5792}" type="slidenum">
              <a:rPr lang="en-US" smtClean="0"/>
              <a:t>‹#›</a:t>
            </a:fld>
            <a:endParaRPr lang="en-US"/>
          </a:p>
        </p:txBody>
      </p:sp>
    </p:spTree>
    <p:extLst>
      <p:ext uri="{BB962C8B-B14F-4D97-AF65-F5344CB8AC3E}">
        <p14:creationId xmlns:p14="http://schemas.microsoft.com/office/powerpoint/2010/main" val="2002539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DA716D95-91C8-C243-805F-2584037F2857}" type="datetimeFigureOut">
              <a:rPr lang="en-US" smtClean="0"/>
              <a:t>10/20/2016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0EABC5-C1EC-814E-921F-6F255BDB5792}" type="slidenum">
              <a:rPr lang="en-US" smtClean="0"/>
              <a:t>‹#›</a:t>
            </a:fld>
            <a:endParaRPr lang="en-US"/>
          </a:p>
        </p:txBody>
      </p:sp>
    </p:spTree>
    <p:extLst>
      <p:ext uri="{BB962C8B-B14F-4D97-AF65-F5344CB8AC3E}">
        <p14:creationId xmlns:p14="http://schemas.microsoft.com/office/powerpoint/2010/main" val="24838874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A716D95-91C8-C243-805F-2584037F2857}" type="datetimeFigureOut">
              <a:rPr lang="en-US" smtClean="0"/>
              <a:t>10/20/2016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0EABC5-C1EC-814E-921F-6F255BDB5792}" type="slidenum">
              <a:rPr lang="en-US" smtClean="0"/>
              <a:t>‹#›</a:t>
            </a:fld>
            <a:endParaRPr lang="en-US"/>
          </a:p>
        </p:txBody>
      </p:sp>
    </p:spTree>
    <p:extLst>
      <p:ext uri="{BB962C8B-B14F-4D97-AF65-F5344CB8AC3E}">
        <p14:creationId xmlns:p14="http://schemas.microsoft.com/office/powerpoint/2010/main" val="2765773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A716D95-91C8-C243-805F-2584037F2857}" type="datetimeFigureOut">
              <a:rPr lang="en-US" smtClean="0"/>
              <a:t>10/20/2016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0EABC5-C1EC-814E-921F-6F255BDB5792}" type="slidenum">
              <a:rPr lang="en-US" smtClean="0"/>
              <a:t>‹#›</a:t>
            </a:fld>
            <a:endParaRPr lang="en-US"/>
          </a:p>
        </p:txBody>
      </p:sp>
    </p:spTree>
    <p:extLst>
      <p:ext uri="{BB962C8B-B14F-4D97-AF65-F5344CB8AC3E}">
        <p14:creationId xmlns:p14="http://schemas.microsoft.com/office/powerpoint/2010/main" val="2393024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DA716D95-91C8-C243-805F-2584037F2857}" type="datetimeFigureOut">
              <a:rPr lang="en-US" smtClean="0"/>
              <a:t>10/20/2016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0EABC5-C1EC-814E-921F-6F255BDB5792}" type="slidenum">
              <a:rPr lang="en-US" smtClean="0"/>
              <a:t>‹#›</a:t>
            </a:fld>
            <a:endParaRPr lang="en-US"/>
          </a:p>
        </p:txBody>
      </p:sp>
    </p:spTree>
    <p:extLst>
      <p:ext uri="{BB962C8B-B14F-4D97-AF65-F5344CB8AC3E}">
        <p14:creationId xmlns:p14="http://schemas.microsoft.com/office/powerpoint/2010/main" val="2777948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DA716D95-91C8-C243-805F-2584037F2857}" type="datetimeFigureOut">
              <a:rPr lang="en-US" smtClean="0"/>
              <a:t>10/20/2016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0EABC5-C1EC-814E-921F-6F255BDB5792}" type="slidenum">
              <a:rPr lang="en-US" smtClean="0"/>
              <a:t>‹#›</a:t>
            </a:fld>
            <a:endParaRPr lang="en-US"/>
          </a:p>
        </p:txBody>
      </p:sp>
    </p:spTree>
    <p:extLst>
      <p:ext uri="{BB962C8B-B14F-4D97-AF65-F5344CB8AC3E}">
        <p14:creationId xmlns:p14="http://schemas.microsoft.com/office/powerpoint/2010/main" val="3348900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633845" y="2507551"/>
            <a:ext cx="3867150"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p:nvPr>
        </p:nvSpPr>
        <p:spPr>
          <a:xfrm>
            <a:off x="4629150" y="2507551"/>
            <a:ext cx="3886201"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6"/>
          <p:cNvSpPr>
            <a:spLocks noGrp="1"/>
          </p:cNvSpPr>
          <p:nvPr>
            <p:ph type="dt" sz="half" idx="10"/>
          </p:nvPr>
        </p:nvSpPr>
        <p:spPr/>
        <p:txBody>
          <a:bodyPr/>
          <a:lstStyle/>
          <a:p>
            <a:fld id="{DA716D95-91C8-C243-805F-2584037F2857}" type="datetimeFigureOut">
              <a:rPr lang="en-US" smtClean="0"/>
              <a:t>10/20/2016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0EABC5-C1EC-814E-921F-6F255BDB5792}" type="slidenum">
              <a:rPr lang="en-US" smtClean="0"/>
              <a:t>‹#›</a:t>
            </a:fld>
            <a:endParaRPr 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4159345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A716D95-91C8-C243-805F-2584037F2857}" type="datetimeFigureOut">
              <a:rPr lang="en-US" smtClean="0"/>
              <a:t>10/20/2016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0EABC5-C1EC-814E-921F-6F255BDB5792}" type="slidenum">
              <a:rPr lang="en-US" smtClean="0"/>
              <a:t>‹#›</a:t>
            </a:fld>
            <a:endParaRPr 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3303771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716D95-91C8-C243-805F-2584037F2857}" type="datetimeFigureOut">
              <a:rPr lang="en-US" smtClean="0"/>
              <a:t>10/20/2016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0EABC5-C1EC-814E-921F-6F255BDB5792}" type="slidenum">
              <a:rPr lang="en-US" smtClean="0"/>
              <a:t>‹#›</a:t>
            </a:fld>
            <a:endParaRPr lang="en-US"/>
          </a:p>
        </p:txBody>
      </p:sp>
    </p:spTree>
    <p:extLst>
      <p:ext uri="{BB962C8B-B14F-4D97-AF65-F5344CB8AC3E}">
        <p14:creationId xmlns:p14="http://schemas.microsoft.com/office/powerpoint/2010/main" val="2837782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编辑母版文本样式</a:t>
            </a:r>
          </a:p>
        </p:txBody>
      </p:sp>
      <p:sp>
        <p:nvSpPr>
          <p:cNvPr id="5" name="Date Placeholder 4"/>
          <p:cNvSpPr>
            <a:spLocks noGrp="1"/>
          </p:cNvSpPr>
          <p:nvPr>
            <p:ph type="dt" sz="half" idx="10"/>
          </p:nvPr>
        </p:nvSpPr>
        <p:spPr/>
        <p:txBody>
          <a:bodyPr/>
          <a:lstStyle/>
          <a:p>
            <a:fld id="{DA716D95-91C8-C243-805F-2584037F2857}" type="datetimeFigureOut">
              <a:rPr lang="en-US" smtClean="0"/>
              <a:t>10/20/2016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0EABC5-C1EC-814E-921F-6F255BDB5792}" type="slidenum">
              <a:rPr lang="en-US" smtClean="0"/>
              <a:t>‹#›</a:t>
            </a:fld>
            <a:endParaRPr lang="en-US"/>
          </a:p>
        </p:txBody>
      </p:sp>
    </p:spTree>
    <p:extLst>
      <p:ext uri="{BB962C8B-B14F-4D97-AF65-F5344CB8AC3E}">
        <p14:creationId xmlns:p14="http://schemas.microsoft.com/office/powerpoint/2010/main" val="3551493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编辑母版文本样式</a:t>
            </a:r>
          </a:p>
        </p:txBody>
      </p:sp>
      <p:sp>
        <p:nvSpPr>
          <p:cNvPr id="5" name="Date Placeholder 4"/>
          <p:cNvSpPr>
            <a:spLocks noGrp="1"/>
          </p:cNvSpPr>
          <p:nvPr>
            <p:ph type="dt" sz="half" idx="10"/>
          </p:nvPr>
        </p:nvSpPr>
        <p:spPr/>
        <p:txBody>
          <a:bodyPr/>
          <a:lstStyle/>
          <a:p>
            <a:fld id="{DA716D95-91C8-C243-805F-2584037F2857}" type="datetimeFigureOut">
              <a:rPr lang="en-US" smtClean="0"/>
              <a:t>10/20/2016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0EABC5-C1EC-814E-921F-6F255BDB5792}" type="slidenum">
              <a:rPr lang="en-US" smtClean="0"/>
              <a:t>‹#›</a:t>
            </a:fld>
            <a:endParaRPr lang="en-US"/>
          </a:p>
        </p:txBody>
      </p:sp>
    </p:spTree>
    <p:extLst>
      <p:ext uri="{BB962C8B-B14F-4D97-AF65-F5344CB8AC3E}">
        <p14:creationId xmlns:p14="http://schemas.microsoft.com/office/powerpoint/2010/main" val="29755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DA716D95-91C8-C243-805F-2584037F2857}" type="datetimeFigureOut">
              <a:rPr lang="en-US" smtClean="0"/>
              <a:t>10/20/2016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810EABC5-C1EC-814E-921F-6F255BDB5792}" type="slidenum">
              <a:rPr lang="en-US" smtClean="0"/>
              <a:t>‹#›</a:t>
            </a:fld>
            <a:endParaRPr lang="en-US"/>
          </a:p>
        </p:txBody>
      </p:sp>
    </p:spTree>
    <p:extLst>
      <p:ext uri="{BB962C8B-B14F-4D97-AF65-F5344CB8AC3E}">
        <p14:creationId xmlns:p14="http://schemas.microsoft.com/office/powerpoint/2010/main" val="332694391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image" Target="../media/image6.emf"/></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216025"/>
            <a:ext cx="7772400" cy="1470025"/>
          </a:xfrm>
        </p:spPr>
        <p:txBody>
          <a:bodyPr>
            <a:normAutofit fontScale="90000"/>
          </a:bodyPr>
          <a:lstStyle/>
          <a:p>
            <a:r>
              <a:rPr lang="en-US" dirty="0" err="1"/>
              <a:t>PowerWalk</a:t>
            </a:r>
            <a:r>
              <a:rPr lang="en-US" dirty="0"/>
              <a:t>: Scalable Personalized PageRank via Random Walks with Vertex-Centric Decomposition</a:t>
            </a:r>
            <a:endParaRPr lang="zh-CN" altLang="en-US" dirty="0"/>
          </a:p>
        </p:txBody>
      </p:sp>
      <p:sp>
        <p:nvSpPr>
          <p:cNvPr id="3" name="Subtitle 2"/>
          <p:cNvSpPr>
            <a:spLocks noGrp="1"/>
          </p:cNvSpPr>
          <p:nvPr>
            <p:ph type="subTitle" idx="1"/>
          </p:nvPr>
        </p:nvSpPr>
        <p:spPr>
          <a:xfrm>
            <a:off x="1371600" y="3348959"/>
            <a:ext cx="6400800" cy="2344480"/>
          </a:xfrm>
        </p:spPr>
        <p:txBody>
          <a:bodyPr>
            <a:noAutofit/>
          </a:bodyPr>
          <a:lstStyle/>
          <a:p>
            <a:r>
              <a:rPr lang="en-US" sz="2000" b="1" dirty="0"/>
              <a:t>Qin Liu, John </a:t>
            </a:r>
            <a:r>
              <a:rPr lang="en-US" sz="2000" b="1" dirty="0" err="1"/>
              <a:t>C.S</a:t>
            </a:r>
            <a:r>
              <a:rPr lang="en-US" sz="2000" b="1" dirty="0"/>
              <a:t>. </a:t>
            </a:r>
            <a:r>
              <a:rPr lang="en-US" sz="2000" b="1" dirty="0" err="1"/>
              <a:t>Lui</a:t>
            </a:r>
            <a:endParaRPr lang="en-US" sz="2000" b="1" i="1" baseline="30000" dirty="0"/>
          </a:p>
          <a:p>
            <a:r>
              <a:rPr lang="en-US" sz="2000" i="1" dirty="0"/>
              <a:t>Chinese University of Hong Kong</a:t>
            </a:r>
          </a:p>
          <a:p>
            <a:r>
              <a:rPr lang="en-US" sz="2000" b="1" dirty="0" err="1"/>
              <a:t>Zhenguo</a:t>
            </a:r>
            <a:r>
              <a:rPr lang="en-US" sz="2000" b="1" dirty="0"/>
              <a:t> Li, </a:t>
            </a:r>
            <a:r>
              <a:rPr lang="en-US" sz="2000" b="1" dirty="0" err="1"/>
              <a:t>Jiefeng</a:t>
            </a:r>
            <a:r>
              <a:rPr lang="en-US" sz="2000" b="1" dirty="0"/>
              <a:t> Cheng</a:t>
            </a:r>
            <a:endParaRPr lang="en-US" sz="2000" b="1" baseline="30000" dirty="0"/>
          </a:p>
          <a:p>
            <a:r>
              <a:rPr lang="en-US" sz="2000" i="1" dirty="0"/>
              <a:t>Huawei Noah’s Ark Lab</a:t>
            </a:r>
          </a:p>
          <a:p>
            <a:endParaRPr lang="en-US" sz="2000" i="1" dirty="0"/>
          </a:p>
          <a:p>
            <a:r>
              <a:rPr lang="en-US" sz="2000" dirty="0"/>
              <a:t>Speaker: </a:t>
            </a:r>
            <a:r>
              <a:rPr lang="en-US" sz="2000" b="1" dirty="0" err="1"/>
              <a:t>Zhipeng</a:t>
            </a:r>
            <a:r>
              <a:rPr lang="en-US" sz="2000" b="1" dirty="0"/>
              <a:t> Huang</a:t>
            </a:r>
            <a:r>
              <a:rPr lang="en-US" sz="2000" dirty="0"/>
              <a:t>, </a:t>
            </a:r>
            <a:r>
              <a:rPr lang="en-US" sz="2000" i="1" dirty="0"/>
              <a:t>University of Hong Kong</a:t>
            </a:r>
          </a:p>
        </p:txBody>
      </p:sp>
    </p:spTree>
    <p:extLst>
      <p:ext uri="{BB962C8B-B14F-4D97-AF65-F5344CB8AC3E}">
        <p14:creationId xmlns:p14="http://schemas.microsoft.com/office/powerpoint/2010/main" val="2113377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Monte-Carlo Simulation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sz="2400" dirty="0"/>
                  <a:t>Our </a:t>
                </a:r>
                <a:r>
                  <a:rPr lang="en-US" sz="2400" i="1" dirty="0"/>
                  <a:t>Monte-Carlo Full-Path</a:t>
                </a:r>
                <a:r>
                  <a:rPr lang="en-US" sz="2400" dirty="0"/>
                  <a:t> (</a:t>
                </a:r>
                <a:r>
                  <a:rPr lang="en-US" sz="2400" b="1" dirty="0" err="1"/>
                  <a:t>MCFP</a:t>
                </a:r>
                <a:r>
                  <a:rPr lang="en-US" sz="2400" dirty="0"/>
                  <a:t>)</a:t>
                </a:r>
              </a:p>
              <a:p>
                <a:r>
                  <a:rPr lang="en-US" sz="2400" dirty="0"/>
                  <a:t>Start </a:t>
                </a:r>
                <a14:m>
                  <m:oMath xmlns:m="http://schemas.openxmlformats.org/officeDocument/2006/math">
                    <m:r>
                      <a:rPr lang="en-US" sz="2400" i="1" dirty="0" smtClean="0">
                        <a:latin typeface="Cambria Math" charset="0"/>
                      </a:rPr>
                      <m:t>𝑅</m:t>
                    </m:r>
                  </m:oMath>
                </a14:m>
                <a:r>
                  <a:rPr lang="en-US" sz="2400" dirty="0"/>
                  <a:t> random walks from </a:t>
                </a:r>
                <a14:m>
                  <m:oMath xmlns:m="http://schemas.openxmlformats.org/officeDocument/2006/math">
                    <m:r>
                      <a:rPr lang="en-US" sz="2400" i="1" dirty="0">
                        <a:latin typeface="Cambria Math" charset="0"/>
                      </a:rPr>
                      <m:t>𝑢</m:t>
                    </m:r>
                  </m:oMath>
                </a14:m>
                <a:r>
                  <a:rPr lang="en-US" sz="2400" dirty="0"/>
                  <a:t>. For each walk </a:t>
                </a:r>
                <a14:m>
                  <m:oMath xmlns:m="http://schemas.openxmlformats.org/officeDocument/2006/math">
                    <m:r>
                      <a:rPr lang="en-US" sz="2400" i="1" dirty="0">
                        <a:latin typeface="Cambria Math" charset="0"/>
                      </a:rPr>
                      <m:t>𝑤</m:t>
                    </m:r>
                  </m:oMath>
                </a14:m>
                <a:r>
                  <a:rPr lang="en-US" sz="2400" dirty="0"/>
                  <a:t> on vertex </a:t>
                </a:r>
                <a14:m>
                  <m:oMath xmlns:m="http://schemas.openxmlformats.org/officeDocument/2006/math">
                    <m:r>
                      <a:rPr lang="en-US" sz="2400" i="1" dirty="0">
                        <a:latin typeface="Cambria Math" charset="0"/>
                      </a:rPr>
                      <m:t>𝑣</m:t>
                    </m:r>
                  </m:oMath>
                </a14:m>
                <a:r>
                  <a:rPr lang="en-US" sz="2400" dirty="0"/>
                  <a:t>:</a:t>
                </a:r>
              </a:p>
              <a:p>
                <a:pPr lvl="1"/>
                <a:r>
                  <a:rPr lang="en-US" sz="2000" dirty="0"/>
                  <a:t>with prob. </a:t>
                </a:r>
                <a14:m>
                  <m:oMath xmlns:m="http://schemas.openxmlformats.org/officeDocument/2006/math">
                    <m:r>
                      <a:rPr lang="en-US" sz="2000" i="1" dirty="0">
                        <a:latin typeface="Cambria Math" charset="0"/>
                      </a:rPr>
                      <m:t>𝑐</m:t>
                    </m:r>
                  </m:oMath>
                </a14:m>
                <a:r>
                  <a:rPr lang="en-US" sz="2000" dirty="0"/>
                  <a:t>, </a:t>
                </a:r>
                <a14:m>
                  <m:oMath xmlns:m="http://schemas.openxmlformats.org/officeDocument/2006/math">
                    <m:r>
                      <a:rPr lang="en-US" sz="2000" i="1" dirty="0">
                        <a:latin typeface="Cambria Math" charset="0"/>
                      </a:rPr>
                      <m:t>𝑤</m:t>
                    </m:r>
                  </m:oMath>
                </a14:m>
                <a:r>
                  <a:rPr lang="en-US" sz="2000" dirty="0"/>
                  <a:t> ends</a:t>
                </a:r>
              </a:p>
              <a:p>
                <a:pPr lvl="1"/>
                <a:r>
                  <a:rPr lang="en-US" sz="2000" dirty="0"/>
                  <a:t>otherwise, </a:t>
                </a:r>
                <a14:m>
                  <m:oMath xmlns:m="http://schemas.openxmlformats.org/officeDocument/2006/math">
                    <m:r>
                      <a:rPr lang="en-US" sz="2000" i="1" dirty="0">
                        <a:latin typeface="Cambria Math" charset="0"/>
                      </a:rPr>
                      <m:t>𝑤</m:t>
                    </m:r>
                  </m:oMath>
                </a14:m>
                <a:r>
                  <a:rPr lang="en-US" sz="2000" dirty="0"/>
                  <a:t> moves to a random out-neighbor of </a:t>
                </a:r>
                <a14:m>
                  <m:oMath xmlns:m="http://schemas.openxmlformats.org/officeDocument/2006/math">
                    <m:r>
                      <a:rPr lang="en-US" sz="2000" i="1" dirty="0">
                        <a:latin typeface="Cambria Math" charset="0"/>
                      </a:rPr>
                      <m:t>𝑣</m:t>
                    </m:r>
                  </m:oMath>
                </a14:m>
                <a:endParaRPr lang="en-US" sz="2000" dirty="0"/>
              </a:p>
              <a:p>
                <a14:m>
                  <m:oMath xmlns:m="http://schemas.openxmlformats.org/officeDocument/2006/math">
                    <m:sSub>
                      <m:sSubPr>
                        <m:ctrlPr>
                          <a:rPr lang="en-US" sz="2400" b="1" i="1">
                            <a:latin typeface="Cambria Math" panose="02040503050406030204" pitchFamily="18" charset="0"/>
                          </a:rPr>
                        </m:ctrlPr>
                      </m:sSubPr>
                      <m:e>
                        <m:r>
                          <a:rPr lang="en-US" sz="2400" b="1" i="1">
                            <a:latin typeface="Cambria Math" charset="0"/>
                          </a:rPr>
                          <m:t>𝒑</m:t>
                        </m:r>
                      </m:e>
                      <m:sub>
                        <m:r>
                          <a:rPr lang="en-US" sz="2400" i="1">
                            <a:latin typeface="Cambria Math" charset="0"/>
                          </a:rPr>
                          <m:t>𝑢</m:t>
                        </m:r>
                      </m:sub>
                    </m:sSub>
                  </m:oMath>
                </a14:m>
                <a:r>
                  <a:rPr lang="en-US" sz="2400" dirty="0"/>
                  <a:t> can be approximated by the distribution of </a:t>
                </a:r>
                <a:r>
                  <a:rPr lang="en-US" sz="2400" b="1" dirty="0"/>
                  <a:t>all vertices</a:t>
                </a:r>
                <a:r>
                  <a:rPr lang="en-US" sz="2400" dirty="0"/>
                  <a:t> on all </a:t>
                </a:r>
                <a14:m>
                  <m:oMath xmlns:m="http://schemas.openxmlformats.org/officeDocument/2006/math">
                    <m:r>
                      <a:rPr lang="en-US" sz="2400" i="1" dirty="0">
                        <a:latin typeface="Cambria Math" charset="0"/>
                      </a:rPr>
                      <m:t>𝑅</m:t>
                    </m:r>
                  </m:oMath>
                </a14:m>
                <a:r>
                  <a:rPr lang="en-US" sz="2400" dirty="0"/>
                  <a:t> walks</a:t>
                </a:r>
              </a:p>
              <a:p>
                <a:pPr marL="0" indent="0">
                  <a:buNone/>
                </a:pPr>
                <a:r>
                  <a:rPr lang="en-US" sz="2400" i="1" dirty="0"/>
                  <a:t>Monte-Carlo End-Point (</a:t>
                </a:r>
                <a:r>
                  <a:rPr lang="en-US" sz="2400" b="1" dirty="0" err="1"/>
                  <a:t>MCEP</a:t>
                </a:r>
                <a:r>
                  <a:rPr lang="en-US" sz="2400" i="1" dirty="0"/>
                  <a:t>) </a:t>
                </a:r>
                <a:r>
                  <a:rPr lang="en-US" sz="2400" dirty="0"/>
                  <a:t>[InternetMathematics’05]:</a:t>
                </a:r>
              </a:p>
              <a:p>
                <a14:m>
                  <m:oMath xmlns:m="http://schemas.openxmlformats.org/officeDocument/2006/math">
                    <m:sSub>
                      <m:sSubPr>
                        <m:ctrlPr>
                          <a:rPr lang="en-US" sz="2400" b="1" i="1">
                            <a:latin typeface="Cambria Math" panose="02040503050406030204" pitchFamily="18" charset="0"/>
                          </a:rPr>
                        </m:ctrlPr>
                      </m:sSubPr>
                      <m:e>
                        <m:r>
                          <a:rPr lang="en-US" sz="2400" b="1" i="1">
                            <a:latin typeface="Cambria Math" charset="0"/>
                          </a:rPr>
                          <m:t>𝒑</m:t>
                        </m:r>
                      </m:e>
                      <m:sub>
                        <m:r>
                          <a:rPr lang="en-US" sz="2400" i="1">
                            <a:latin typeface="Cambria Math" charset="0"/>
                          </a:rPr>
                          <m:t>𝑢</m:t>
                        </m:r>
                      </m:sub>
                    </m:sSub>
                  </m:oMath>
                </a14:m>
                <a:r>
                  <a:rPr lang="en-US" sz="2400" dirty="0"/>
                  <a:t> can be approximated by the distribution of the </a:t>
                </a:r>
                <a:r>
                  <a:rPr lang="en-US" sz="2400" b="1" dirty="0"/>
                  <a:t>ending vertex</a:t>
                </a:r>
                <a:r>
                  <a:rPr lang="en-US" sz="2400" dirty="0"/>
                  <a:t> on each walk </a:t>
                </a:r>
                <a14:m>
                  <m:oMath xmlns:m="http://schemas.openxmlformats.org/officeDocument/2006/math">
                    <m:r>
                      <a:rPr lang="en-US" sz="2400" i="1" dirty="0">
                        <a:latin typeface="Cambria Math" charset="0"/>
                      </a:rPr>
                      <m:t>𝑤</m:t>
                    </m:r>
                  </m:oMath>
                </a14:m>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111" t="-1078" b="-40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1F2B13A8-9742-0049-8477-99B1E1162BF9}" type="slidenum">
              <a:rPr kumimoji="1" lang="zh-CN" altLang="en-US" smtClean="0"/>
              <a:pPr/>
              <a:t>10</a:t>
            </a:fld>
            <a:endParaRPr kumimoji="1" lang="zh-CN" altLang="en-US"/>
          </a:p>
        </p:txBody>
      </p:sp>
    </p:spTree>
    <p:extLst>
      <p:ext uri="{BB962C8B-B14F-4D97-AF65-F5344CB8AC3E}">
        <p14:creationId xmlns:p14="http://schemas.microsoft.com/office/powerpoint/2010/main" val="1972801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Comparison of Monte-Carlo Methods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2400" dirty="0"/>
                  <a:t>With </a:t>
                </a:r>
                <a14:m>
                  <m:oMath xmlns:m="http://schemas.openxmlformats.org/officeDocument/2006/math">
                    <m:r>
                      <a:rPr lang="en-US" sz="2400" b="0" i="1" smtClean="0">
                        <a:latin typeface="Cambria Math" charset="0"/>
                      </a:rPr>
                      <m:t>𝑅</m:t>
                    </m:r>
                  </m:oMath>
                </a14:m>
                <a:r>
                  <a:rPr lang="en-US" sz="2400" dirty="0"/>
                  <a:t> random walks from each vertex</a:t>
                </a:r>
              </a:p>
              <a:p>
                <a:pPr lvl="1"/>
                <a:r>
                  <a:rPr lang="en-US" sz="2000" dirty="0"/>
                  <a:t>Previous</a:t>
                </a:r>
                <a:r>
                  <a:rPr lang="en-US" sz="2000" dirty="0">
                    <a:solidFill>
                      <a:schemeClr val="accent1"/>
                    </a:solidFill>
                  </a:rPr>
                  <a:t> MCEP </a:t>
                </a:r>
                <a:r>
                  <a:rPr lang="en-US" sz="2000" dirty="0"/>
                  <a:t>has </a:t>
                </a:r>
                <a14:m>
                  <m:oMath xmlns:m="http://schemas.openxmlformats.org/officeDocument/2006/math">
                    <m:r>
                      <a:rPr lang="en-US" sz="2000" i="1" smtClean="0">
                        <a:solidFill>
                          <a:schemeClr val="accent1"/>
                        </a:solidFill>
                        <a:latin typeface="Cambria Math" charset="0"/>
                      </a:rPr>
                      <m:t>𝑅</m:t>
                    </m:r>
                  </m:oMath>
                </a14:m>
                <a:r>
                  <a:rPr lang="en-US" sz="2000" dirty="0"/>
                  <a:t> </a:t>
                </a:r>
                <a:r>
                  <a:rPr lang="en-US" sz="2000" b="1" dirty="0"/>
                  <a:t>independent</a:t>
                </a:r>
                <a:r>
                  <a:rPr lang="en-US" sz="2000" dirty="0"/>
                  <a:t> samples</a:t>
                </a:r>
              </a:p>
              <a:p>
                <a:pPr lvl="1"/>
                <a:r>
                  <a:rPr lang="en-US" sz="2000" dirty="0"/>
                  <a:t>Our</a:t>
                </a:r>
                <a:r>
                  <a:rPr lang="en-US" sz="2000" dirty="0">
                    <a:solidFill>
                      <a:schemeClr val="accent1"/>
                    </a:solidFill>
                  </a:rPr>
                  <a:t> </a:t>
                </a:r>
                <a:r>
                  <a:rPr lang="en-US" sz="2000" b="1" dirty="0" err="1">
                    <a:solidFill>
                      <a:schemeClr val="accent1"/>
                    </a:solidFill>
                  </a:rPr>
                  <a:t>MCFP</a:t>
                </a:r>
                <a:r>
                  <a:rPr lang="en-US" sz="2000" dirty="0">
                    <a:solidFill>
                      <a:schemeClr val="accent1"/>
                    </a:solidFill>
                  </a:rPr>
                  <a:t> </a:t>
                </a:r>
                <a:r>
                  <a:rPr lang="en-US" sz="2000" dirty="0"/>
                  <a:t>has </a:t>
                </a:r>
                <a14:m>
                  <m:oMath xmlns:m="http://schemas.openxmlformats.org/officeDocument/2006/math">
                    <m:r>
                      <a:rPr lang="en-US" sz="2000" i="1" smtClean="0">
                        <a:solidFill>
                          <a:schemeClr val="accent1"/>
                        </a:solidFill>
                        <a:latin typeface="Cambria Math" charset="0"/>
                      </a:rPr>
                      <m:t>𝑅</m:t>
                    </m:r>
                    <m:r>
                      <a:rPr lang="en-US" sz="2000" b="0" i="1" smtClean="0">
                        <a:solidFill>
                          <a:schemeClr val="accent1"/>
                        </a:solidFill>
                        <a:latin typeface="Cambria Math" charset="0"/>
                      </a:rPr>
                      <m:t>/</m:t>
                    </m:r>
                    <m:r>
                      <a:rPr lang="en-US" sz="2000" b="0" i="1" smtClean="0">
                        <a:solidFill>
                          <a:schemeClr val="accent1"/>
                        </a:solidFill>
                        <a:latin typeface="Cambria Math" charset="0"/>
                      </a:rPr>
                      <m:t>𝑐</m:t>
                    </m:r>
                  </m:oMath>
                </a14:m>
                <a:r>
                  <a:rPr lang="en-US" sz="2000" dirty="0">
                    <a:solidFill>
                      <a:schemeClr val="accent1"/>
                    </a:solidFill>
                  </a:rPr>
                  <a:t> </a:t>
                </a:r>
                <a:r>
                  <a:rPr lang="en-US" sz="2000" b="1" dirty="0"/>
                  <a:t>dependent</a:t>
                </a:r>
                <a:r>
                  <a:rPr lang="en-US" sz="2000" dirty="0"/>
                  <a:t> samples</a:t>
                </a:r>
              </a:p>
              <a:p>
                <a:r>
                  <a:rPr lang="en-US" sz="2400" i="1" dirty="0"/>
                  <a:t>Theorem</a:t>
                </a:r>
                <a:r>
                  <a:rPr lang="en-US" sz="2400" dirty="0"/>
                  <a:t>: </a:t>
                </a:r>
                <a:r>
                  <a:rPr lang="en-US" sz="2400" b="1" dirty="0" err="1"/>
                  <a:t>MCFP</a:t>
                </a:r>
                <a:r>
                  <a:rPr lang="en-US" sz="2400" dirty="0"/>
                  <a:t> converges exponentially fast </a:t>
                </a:r>
              </a:p>
              <a:p>
                <a:r>
                  <a:rPr lang="en-US" sz="2400" b="1" dirty="0"/>
                  <a:t>MCFP</a:t>
                </a:r>
                <a:r>
                  <a:rPr lang="en-US" sz="2400" dirty="0"/>
                  <a:t> is more efficient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963" t="-107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1F2B13A8-9742-0049-8477-99B1E1162BF9}" type="slidenum">
              <a:rPr kumimoji="1" lang="zh-CN" altLang="en-US" smtClean="0"/>
              <a:pPr/>
              <a:t>11</a:t>
            </a:fld>
            <a:endParaRPr kumimoji="1" lang="zh-CN" altLang="en-US"/>
          </a:p>
        </p:txBody>
      </p:sp>
      <p:pic>
        <p:nvPicPr>
          <p:cNvPr id="5" name="Picture 4"/>
          <p:cNvPicPr>
            <a:picLocks noChangeAspect="1"/>
          </p:cNvPicPr>
          <p:nvPr/>
        </p:nvPicPr>
        <p:blipFill>
          <a:blip r:embed="rId4"/>
          <a:stretch>
            <a:fillRect/>
          </a:stretch>
        </p:blipFill>
        <p:spPr>
          <a:xfrm>
            <a:off x="1848373" y="3750058"/>
            <a:ext cx="3458918" cy="2828287"/>
          </a:xfrm>
          <a:prstGeom prst="rect">
            <a:avLst/>
          </a:prstGeom>
        </p:spPr>
      </p:pic>
      <p:pic>
        <p:nvPicPr>
          <p:cNvPr id="6" name="Picture 5"/>
          <p:cNvPicPr>
            <a:picLocks noChangeAspect="1"/>
          </p:cNvPicPr>
          <p:nvPr/>
        </p:nvPicPr>
        <p:blipFill>
          <a:blip r:embed="rId5"/>
          <a:stretch>
            <a:fillRect/>
          </a:stretch>
        </p:blipFill>
        <p:spPr>
          <a:xfrm>
            <a:off x="5307291" y="3750058"/>
            <a:ext cx="2272085" cy="426016"/>
          </a:xfrm>
          <a:prstGeom prst="rect">
            <a:avLst/>
          </a:prstGeom>
        </p:spPr>
      </p:pic>
    </p:spTree>
    <p:extLst>
      <p:ext uri="{BB962C8B-B14F-4D97-AF65-F5344CB8AC3E}">
        <p14:creationId xmlns:p14="http://schemas.microsoft.com/office/powerpoint/2010/main" val="1878129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Online Query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pPr marL="0" indent="0">
                  <a:buNone/>
                </a:pPr>
                <a:r>
                  <a:rPr lang="en-US" sz="2400" dirty="0"/>
                  <a:t>The </a:t>
                </a:r>
                <a:r>
                  <a:rPr lang="en-US" sz="2400" i="1" dirty="0"/>
                  <a:t>Decomposition</a:t>
                </a:r>
                <a:r>
                  <a:rPr lang="en-US" sz="2400" dirty="0"/>
                  <a:t> Theorem[WWW’03]</a:t>
                </a:r>
              </a:p>
              <a:p>
                <a:pPr marL="457200" lvl="1" indent="0">
                  <a:buNone/>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1" i="1">
                              <a:latin typeface="Cambria Math" charset="0"/>
                            </a:rPr>
                            <m:t>𝒑</m:t>
                          </m:r>
                        </m:e>
                        <m:sub>
                          <m:r>
                            <a:rPr lang="en-US" sz="2000" i="1">
                              <a:latin typeface="Cambria Math" charset="0"/>
                            </a:rPr>
                            <m:t>𝑢</m:t>
                          </m:r>
                        </m:sub>
                      </m:sSub>
                      <m:r>
                        <a:rPr lang="en-US" sz="2000" i="1">
                          <a:latin typeface="Cambria Math" charset="0"/>
                        </a:rPr>
                        <m:t>=</m:t>
                      </m:r>
                      <m:r>
                        <a:rPr lang="en-US" sz="2000" i="1">
                          <a:latin typeface="Cambria Math" charset="0"/>
                        </a:rPr>
                        <m:t>𝑐</m:t>
                      </m:r>
                      <m:r>
                        <a:rPr lang="en-US" sz="2000" i="1" smtClean="0">
                          <a:latin typeface="Cambria Math" charset="0"/>
                        </a:rPr>
                        <m:t>⋅</m:t>
                      </m:r>
                      <m:r>
                        <a:rPr lang="en-US" sz="2000" i="1">
                          <a:latin typeface="Cambria Math" charset="0"/>
                        </a:rPr>
                        <m:t> </m:t>
                      </m:r>
                      <m:sSub>
                        <m:sSubPr>
                          <m:ctrlPr>
                            <a:rPr lang="en-US" sz="2000" i="1" smtClean="0">
                              <a:latin typeface="Cambria Math" panose="02040503050406030204" pitchFamily="18" charset="0"/>
                            </a:rPr>
                          </m:ctrlPr>
                        </m:sSubPr>
                        <m:e>
                          <m:r>
                            <a:rPr lang="en-US" sz="2000" b="1" i="1">
                              <a:latin typeface="Cambria Math" charset="0"/>
                            </a:rPr>
                            <m:t>𝒆</m:t>
                          </m:r>
                        </m:e>
                        <m:sub>
                          <m:r>
                            <a:rPr lang="en-US" sz="2000" i="1">
                              <a:latin typeface="Cambria Math" charset="0"/>
                            </a:rPr>
                            <m:t>𝑢</m:t>
                          </m:r>
                        </m:sub>
                      </m:sSub>
                      <m:r>
                        <a:rPr lang="en-US" sz="2000" b="0" i="1" smtClean="0">
                          <a:latin typeface="Cambria Math" charset="0"/>
                        </a:rPr>
                        <m:t>+</m:t>
                      </m:r>
                      <m:d>
                        <m:dPr>
                          <m:ctrlPr>
                            <a:rPr lang="en-US" sz="2000" i="1">
                              <a:latin typeface="Cambria Math" panose="02040503050406030204" pitchFamily="18" charset="0"/>
                            </a:rPr>
                          </m:ctrlPr>
                        </m:dPr>
                        <m:e>
                          <m:r>
                            <a:rPr lang="en-US" sz="2000" i="1">
                              <a:latin typeface="Cambria Math" charset="0"/>
                            </a:rPr>
                            <m:t>1−</m:t>
                          </m:r>
                          <m:r>
                            <a:rPr lang="en-US" sz="2000" i="1">
                              <a:latin typeface="Cambria Math" charset="0"/>
                            </a:rPr>
                            <m:t>𝑐</m:t>
                          </m:r>
                        </m:e>
                      </m:d>
                      <m:f>
                        <m:fPr>
                          <m:ctrlPr>
                            <a:rPr lang="bg-BG" sz="2000" i="1" smtClean="0">
                              <a:latin typeface="Cambria Math" panose="02040503050406030204" pitchFamily="18" charset="0"/>
                            </a:rPr>
                          </m:ctrlPr>
                        </m:fPr>
                        <m:num>
                          <m:r>
                            <a:rPr lang="en-US" sz="2000" b="0" i="1" smtClean="0">
                              <a:latin typeface="Cambria Math" charset="0"/>
                            </a:rPr>
                            <m:t>1</m:t>
                          </m:r>
                        </m:num>
                        <m:den>
                          <m:d>
                            <m:dPr>
                              <m:begChr m:val="|"/>
                              <m:endChr m:val="|"/>
                              <m:ctrlPr>
                                <a:rPr lang="en-US" sz="2000" i="1">
                                  <a:latin typeface="Cambria Math" panose="02040503050406030204" pitchFamily="18" charset="0"/>
                                </a:rPr>
                              </m:ctrlPr>
                            </m:dPr>
                            <m:e>
                              <m:r>
                                <m:rPr>
                                  <m:sty m:val="p"/>
                                </m:rPr>
                                <a:rPr lang="en-US" sz="2000" b="0" i="0" smtClean="0">
                                  <a:latin typeface="Cambria Math" panose="02040503050406030204" pitchFamily="18" charset="0"/>
                                </a:rPr>
                                <m:t>Out</m:t>
                              </m:r>
                              <m:d>
                                <m:dPr>
                                  <m:ctrlPr>
                                    <a:rPr lang="en-US" sz="2000" i="1">
                                      <a:latin typeface="Cambria Math" panose="02040503050406030204" pitchFamily="18" charset="0"/>
                                    </a:rPr>
                                  </m:ctrlPr>
                                </m:dPr>
                                <m:e>
                                  <m:r>
                                    <a:rPr lang="en-US" sz="2000" i="1">
                                      <a:latin typeface="Cambria Math" charset="0"/>
                                    </a:rPr>
                                    <m:t>𝑢</m:t>
                                  </m:r>
                                </m:e>
                              </m:d>
                            </m:e>
                          </m:d>
                        </m:den>
                      </m:f>
                      <m:nary>
                        <m:naryPr>
                          <m:chr m:val="∑"/>
                          <m:supHide m:val="on"/>
                          <m:ctrlPr>
                            <a:rPr lang="bg-BG" sz="2000" i="1" smtClean="0">
                              <a:latin typeface="Cambria Math" panose="02040503050406030204" pitchFamily="18" charset="0"/>
                            </a:rPr>
                          </m:ctrlPr>
                        </m:naryPr>
                        <m:sub>
                          <m:r>
                            <a:rPr lang="en-US" sz="2000" i="1">
                              <a:latin typeface="Cambria Math" charset="0"/>
                            </a:rPr>
                            <m:t>𝑣</m:t>
                          </m:r>
                          <m:r>
                            <a:rPr lang="en-US" sz="2000" i="1">
                              <a:latin typeface="Cambria Math" charset="0"/>
                            </a:rPr>
                            <m:t>∈</m:t>
                          </m:r>
                          <m:r>
                            <m:rPr>
                              <m:sty m:val="p"/>
                            </m:rPr>
                            <a:rPr lang="en-US" sz="2000" b="0" i="0" smtClean="0">
                              <a:latin typeface="Cambria Math" panose="02040503050406030204" pitchFamily="18" charset="0"/>
                            </a:rPr>
                            <m:t>Out</m:t>
                          </m:r>
                          <m:d>
                            <m:dPr>
                              <m:ctrlPr>
                                <a:rPr lang="en-US" sz="2000" i="1">
                                  <a:latin typeface="Cambria Math" panose="02040503050406030204" pitchFamily="18" charset="0"/>
                                </a:rPr>
                              </m:ctrlPr>
                            </m:dPr>
                            <m:e>
                              <m:r>
                                <a:rPr lang="en-US" sz="2000" i="1">
                                  <a:latin typeface="Cambria Math" charset="0"/>
                                </a:rPr>
                                <m:t>𝑢</m:t>
                              </m:r>
                            </m:e>
                          </m:d>
                        </m:sub>
                        <m:sup/>
                        <m:e>
                          <m:sSub>
                            <m:sSubPr>
                              <m:ctrlPr>
                                <a:rPr lang="en-US" sz="2000" i="1" smtClean="0">
                                  <a:latin typeface="Cambria Math" panose="02040503050406030204" pitchFamily="18" charset="0"/>
                                </a:rPr>
                              </m:ctrlPr>
                            </m:sSubPr>
                            <m:e>
                              <m:r>
                                <a:rPr lang="en-US" sz="2000" b="1" i="1">
                                  <a:latin typeface="Cambria Math" charset="0"/>
                                </a:rPr>
                                <m:t>𝒑</m:t>
                              </m:r>
                            </m:e>
                            <m:sub>
                              <m:r>
                                <a:rPr lang="en-US" sz="2000" i="1">
                                  <a:latin typeface="Cambria Math" charset="0"/>
                                </a:rPr>
                                <m:t>𝑣</m:t>
                              </m:r>
                            </m:sub>
                          </m:sSub>
                        </m:e>
                      </m:nary>
                    </m:oMath>
                  </m:oMathPara>
                </a14:m>
                <a:endParaRPr lang="en-US" sz="2000" dirty="0"/>
              </a:p>
              <a:p>
                <a14:m>
                  <m:oMath xmlns:m="http://schemas.openxmlformats.org/officeDocument/2006/math">
                    <m:sSub>
                      <m:sSubPr>
                        <m:ctrlPr>
                          <a:rPr lang="en-US" sz="2400" i="1">
                            <a:latin typeface="Cambria Math" panose="02040503050406030204" pitchFamily="18" charset="0"/>
                          </a:rPr>
                        </m:ctrlPr>
                      </m:sSubPr>
                      <m:e>
                        <m:r>
                          <a:rPr lang="en-US" sz="2400" b="1" i="1">
                            <a:latin typeface="Cambria Math" charset="0"/>
                          </a:rPr>
                          <m:t>𝒑</m:t>
                        </m:r>
                      </m:e>
                      <m:sub>
                        <m:r>
                          <a:rPr lang="en-US" sz="2400" i="1">
                            <a:latin typeface="Cambria Math" charset="0"/>
                          </a:rPr>
                          <m:t>𝑢</m:t>
                        </m:r>
                      </m:sub>
                    </m:sSub>
                  </m:oMath>
                </a14:m>
                <a:r>
                  <a:rPr lang="en-US" sz="2400" dirty="0"/>
                  <a:t> can be recovered from the </a:t>
                </a:r>
                <a:r>
                  <a:rPr lang="en-US" sz="2400" dirty="0" err="1"/>
                  <a:t>PPR</a:t>
                </a:r>
                <a:r>
                  <a:rPr lang="en-US" sz="2400" dirty="0"/>
                  <a:t> vectors of </a:t>
                </a:r>
                <a14:m>
                  <m:oMath xmlns:m="http://schemas.openxmlformats.org/officeDocument/2006/math">
                    <m:r>
                      <a:rPr lang="en-US" sz="2400" i="1">
                        <a:latin typeface="Cambria Math" charset="0"/>
                      </a:rPr>
                      <m:t>𝑢</m:t>
                    </m:r>
                  </m:oMath>
                </a14:m>
                <a:r>
                  <a:rPr lang="en-US" sz="2400" dirty="0"/>
                  <a:t>’s out-neighbors</a:t>
                </a:r>
              </a:p>
              <a:p>
                <a:pPr marL="0" indent="0">
                  <a:buNone/>
                </a:pPr>
                <a:endParaRPr lang="en-US" sz="2400" dirty="0"/>
              </a:p>
              <a:p>
                <a:pPr marL="0" indent="0">
                  <a:buNone/>
                </a:pPr>
                <a:r>
                  <a:rPr lang="en-US" sz="2400" b="1" dirty="0">
                    <a:solidFill>
                      <a:schemeClr val="accent1"/>
                    </a:solidFill>
                  </a:rPr>
                  <a:t>Vertex-Centric Decomposition (</a:t>
                </a:r>
                <a:r>
                  <a:rPr lang="en-US" sz="2400" b="1" dirty="0" err="1">
                    <a:solidFill>
                      <a:schemeClr val="accent1"/>
                    </a:solidFill>
                  </a:rPr>
                  <a:t>VERD</a:t>
                </a:r>
                <a:r>
                  <a:rPr lang="en-US" sz="2400" b="1" dirty="0">
                    <a:solidFill>
                      <a:schemeClr val="accent1"/>
                    </a:solidFill>
                  </a:rPr>
                  <a:t>)</a:t>
                </a:r>
              </a:p>
              <a:p>
                <a:r>
                  <a:rPr lang="en-US" sz="2400" dirty="0"/>
                  <a:t>Suppose each </a:t>
                </a:r>
                <a14:m>
                  <m:oMath xmlns:m="http://schemas.openxmlformats.org/officeDocument/2006/math">
                    <m:sSub>
                      <m:sSubPr>
                        <m:ctrlPr>
                          <a:rPr lang="en-US" sz="2400" i="1" smtClean="0">
                            <a:solidFill>
                              <a:schemeClr val="accent1"/>
                            </a:solidFill>
                            <a:latin typeface="Cambria Math" panose="02040503050406030204" pitchFamily="18" charset="0"/>
                          </a:rPr>
                        </m:ctrlPr>
                      </m:sSubPr>
                      <m:e>
                        <m:r>
                          <a:rPr lang="en-US" sz="2400" b="1" i="1">
                            <a:solidFill>
                              <a:schemeClr val="accent1"/>
                            </a:solidFill>
                            <a:latin typeface="Cambria Math" charset="0"/>
                          </a:rPr>
                          <m:t>𝒑</m:t>
                        </m:r>
                      </m:e>
                      <m:sub>
                        <m:r>
                          <a:rPr lang="en-US" sz="2400" i="1">
                            <a:solidFill>
                              <a:schemeClr val="accent1"/>
                            </a:solidFill>
                            <a:latin typeface="Cambria Math" charset="0"/>
                          </a:rPr>
                          <m:t>𝑣</m:t>
                        </m:r>
                      </m:sub>
                    </m:sSub>
                  </m:oMath>
                </a14:m>
                <a:r>
                  <a:rPr lang="en-US" sz="2400" dirty="0"/>
                  <a:t> is approximated with </a:t>
                </a:r>
                <a:r>
                  <a:rPr lang="en-US" sz="2400" i="1" dirty="0">
                    <a:solidFill>
                      <a:schemeClr val="accent1"/>
                    </a:solidFill>
                  </a:rPr>
                  <a:t>R</a:t>
                </a:r>
                <a:r>
                  <a:rPr lang="en-US" sz="2400" dirty="0">
                    <a:solidFill>
                      <a:schemeClr val="accent1"/>
                    </a:solidFill>
                  </a:rPr>
                  <a:t> random walks</a:t>
                </a:r>
              </a:p>
              <a:p>
                <a14:m>
                  <m:oMath xmlns:m="http://schemas.openxmlformats.org/officeDocument/2006/math">
                    <m:sSub>
                      <m:sSubPr>
                        <m:ctrlPr>
                          <a:rPr lang="en-US" sz="2400" i="1" smtClean="0">
                            <a:solidFill>
                              <a:schemeClr val="accent1"/>
                            </a:solidFill>
                            <a:latin typeface="Cambria Math" panose="02040503050406030204" pitchFamily="18" charset="0"/>
                          </a:rPr>
                        </m:ctrlPr>
                      </m:sSubPr>
                      <m:e>
                        <m:r>
                          <a:rPr lang="en-US" sz="2400" b="1" i="1">
                            <a:solidFill>
                              <a:schemeClr val="accent1"/>
                            </a:solidFill>
                            <a:latin typeface="Cambria Math" charset="0"/>
                          </a:rPr>
                          <m:t>𝒑</m:t>
                        </m:r>
                      </m:e>
                      <m:sub>
                        <m:r>
                          <a:rPr lang="en-US" sz="2400" i="1">
                            <a:solidFill>
                              <a:schemeClr val="accent1"/>
                            </a:solidFill>
                            <a:latin typeface="Cambria Math" charset="0"/>
                          </a:rPr>
                          <m:t>𝑢</m:t>
                        </m:r>
                      </m:sub>
                    </m:sSub>
                  </m:oMath>
                </a14:m>
                <a:r>
                  <a:rPr lang="en-US" sz="2400" dirty="0"/>
                  <a:t> uses </a:t>
                </a:r>
                <a14:m>
                  <m:oMath xmlns:m="http://schemas.openxmlformats.org/officeDocument/2006/math">
                    <m:r>
                      <m:rPr>
                        <m:sty m:val="p"/>
                      </m:rPr>
                      <a:rPr lang="en-US" sz="2400" b="0" i="0" smtClean="0">
                        <a:solidFill>
                          <a:schemeClr val="accent1"/>
                        </a:solidFill>
                        <a:latin typeface="Cambria Math" charset="0"/>
                      </a:rPr>
                      <m:t>R</m:t>
                    </m:r>
                    <m:r>
                      <a:rPr lang="en-US" sz="2400" b="0" i="1" smtClean="0">
                        <a:solidFill>
                          <a:schemeClr val="accent1"/>
                        </a:solidFill>
                        <a:latin typeface="Cambria Math" charset="0"/>
                        <a:ea typeface="Cambria Math" charset="0"/>
                        <a:cs typeface="Cambria Math" charset="0"/>
                      </a:rPr>
                      <m:t>×</m:t>
                    </m:r>
                    <m:d>
                      <m:dPr>
                        <m:begChr m:val="|"/>
                        <m:endChr m:val="|"/>
                        <m:ctrlPr>
                          <a:rPr lang="en-US" sz="2400" i="1">
                            <a:solidFill>
                              <a:schemeClr val="accent1"/>
                            </a:solidFill>
                            <a:latin typeface="Cambria Math" panose="02040503050406030204" pitchFamily="18" charset="0"/>
                          </a:rPr>
                        </m:ctrlPr>
                      </m:dPr>
                      <m:e>
                        <m:r>
                          <m:rPr>
                            <m:sty m:val="p"/>
                          </m:rPr>
                          <a:rPr lang="en-US" sz="2400" b="0" i="0" smtClean="0">
                            <a:solidFill>
                              <a:schemeClr val="accent1"/>
                            </a:solidFill>
                            <a:latin typeface="Cambria Math" charset="0"/>
                          </a:rPr>
                          <m:t>Out</m:t>
                        </m:r>
                        <m:d>
                          <m:dPr>
                            <m:ctrlPr>
                              <a:rPr lang="en-US" sz="2400" i="1">
                                <a:solidFill>
                                  <a:schemeClr val="accent1"/>
                                </a:solidFill>
                                <a:latin typeface="Cambria Math" panose="02040503050406030204" pitchFamily="18" charset="0"/>
                              </a:rPr>
                            </m:ctrlPr>
                          </m:dPr>
                          <m:e>
                            <m:r>
                              <a:rPr lang="en-US" sz="2400" i="1">
                                <a:solidFill>
                                  <a:schemeClr val="accent1"/>
                                </a:solidFill>
                                <a:latin typeface="Cambria Math" charset="0"/>
                              </a:rPr>
                              <m:t>𝑢</m:t>
                            </m:r>
                          </m:e>
                        </m:d>
                      </m:e>
                    </m:d>
                  </m:oMath>
                </a14:m>
                <a:r>
                  <a:rPr lang="en-US" sz="2400" dirty="0">
                    <a:solidFill>
                      <a:schemeClr val="accent1"/>
                    </a:solidFill>
                  </a:rPr>
                  <a:t> walks</a:t>
                </a:r>
              </a:p>
              <a:p>
                <a:r>
                  <a:rPr lang="en-US" sz="2400" dirty="0"/>
                  <a:t>Unfold </a:t>
                </a:r>
                <a14:m>
                  <m:oMath xmlns:m="http://schemas.openxmlformats.org/officeDocument/2006/math">
                    <m:sSub>
                      <m:sSubPr>
                        <m:ctrlPr>
                          <a:rPr lang="en-US" sz="2400" i="1">
                            <a:latin typeface="Cambria Math" panose="02040503050406030204" pitchFamily="18" charset="0"/>
                          </a:rPr>
                        </m:ctrlPr>
                      </m:sSubPr>
                      <m:e>
                        <m:r>
                          <a:rPr lang="en-US" sz="2400" b="1" i="1">
                            <a:latin typeface="Cambria Math" charset="0"/>
                          </a:rPr>
                          <m:t>𝒑</m:t>
                        </m:r>
                      </m:e>
                      <m:sub>
                        <m:r>
                          <a:rPr lang="en-US" sz="2400" i="1">
                            <a:latin typeface="Cambria Math" charset="0"/>
                          </a:rPr>
                          <m:t>𝑢</m:t>
                        </m:r>
                      </m:sub>
                    </m:sSub>
                  </m:oMath>
                </a14:m>
                <a:r>
                  <a:rPr lang="en-US" sz="2400" dirty="0"/>
                  <a:t> repeatedly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111" t="-107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1F2B13A8-9742-0049-8477-99B1E1162BF9}" type="slidenum">
              <a:rPr kumimoji="1" lang="zh-CN" altLang="en-US" smtClean="0"/>
              <a:pPr/>
              <a:t>12</a:t>
            </a:fld>
            <a:endParaRPr kumimoji="1" lang="zh-CN" altLang="en-US"/>
          </a:p>
        </p:txBody>
      </p:sp>
      <p:sp>
        <p:nvSpPr>
          <p:cNvPr id="5" name="TextBox 4"/>
          <p:cNvSpPr txBox="1"/>
          <p:nvPr/>
        </p:nvSpPr>
        <p:spPr>
          <a:xfrm>
            <a:off x="4468690" y="4903191"/>
            <a:ext cx="2347309" cy="523220"/>
          </a:xfrm>
          <a:prstGeom prst="rect">
            <a:avLst/>
          </a:prstGeom>
          <a:noFill/>
        </p:spPr>
        <p:txBody>
          <a:bodyPr wrap="none" rtlCol="0">
            <a:spAutoFit/>
          </a:bodyPr>
          <a:lstStyle/>
          <a:p>
            <a:r>
              <a:rPr lang="en-US" sz="2800" b="1" dirty="0">
                <a:solidFill>
                  <a:srgbClr val="FF0000"/>
                </a:solidFill>
              </a:rPr>
              <a:t>More accurate</a:t>
            </a:r>
          </a:p>
        </p:txBody>
      </p:sp>
    </p:spTree>
    <p:extLst>
      <p:ext uri="{BB962C8B-B14F-4D97-AF65-F5344CB8AC3E}">
        <p14:creationId xmlns:p14="http://schemas.microsoft.com/office/powerpoint/2010/main" val="2000467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Implementation</a:t>
            </a:r>
          </a:p>
        </p:txBody>
      </p:sp>
      <p:sp>
        <p:nvSpPr>
          <p:cNvPr id="4" name="Content Placeholder 3"/>
          <p:cNvSpPr>
            <a:spLocks noGrp="1"/>
          </p:cNvSpPr>
          <p:nvPr>
            <p:ph idx="1"/>
          </p:nvPr>
        </p:nvSpPr>
        <p:spPr/>
        <p:txBody>
          <a:bodyPr>
            <a:normAutofit/>
          </a:bodyPr>
          <a:lstStyle/>
          <a:p>
            <a:r>
              <a:rPr lang="en-US" sz="2800" dirty="0"/>
              <a:t>Offline preprocessing</a:t>
            </a:r>
          </a:p>
          <a:p>
            <a:pPr lvl="1"/>
            <a:r>
              <a:rPr lang="en-US" sz="2400" dirty="0"/>
              <a:t>Simulate billions of random walks</a:t>
            </a:r>
          </a:p>
          <a:p>
            <a:pPr lvl="2"/>
            <a:r>
              <a:rPr lang="en-US" sz="2000" dirty="0"/>
              <a:t>Independent, can be easily </a:t>
            </a:r>
            <a:r>
              <a:rPr lang="en-US" sz="2000" dirty="0" err="1"/>
              <a:t>parallelzed</a:t>
            </a:r>
            <a:endParaRPr lang="en-US" sz="2000" dirty="0"/>
          </a:p>
          <a:p>
            <a:pPr lvl="1"/>
            <a:r>
              <a:rPr lang="en-US" sz="2400" i="1" dirty="0">
                <a:solidFill>
                  <a:schemeClr val="accent1"/>
                </a:solidFill>
              </a:rPr>
              <a:t>VENUS</a:t>
            </a:r>
            <a:r>
              <a:rPr lang="en-US" sz="2400" dirty="0"/>
              <a:t>[ICDE’15] is a single machine graph disk-based engine</a:t>
            </a:r>
            <a:endParaRPr lang="en-US" sz="2000" dirty="0"/>
          </a:p>
          <a:p>
            <a:pPr lvl="2"/>
            <a:r>
              <a:rPr lang="en-US" sz="2000" dirty="0"/>
              <a:t>Each instance of VENUS runs independently on a cluster</a:t>
            </a:r>
          </a:p>
          <a:p>
            <a:r>
              <a:rPr lang="en-US" sz="2800" dirty="0"/>
              <a:t>Online batch query</a:t>
            </a:r>
          </a:p>
          <a:p>
            <a:pPr lvl="1"/>
            <a:r>
              <a:rPr lang="en-US" sz="2400" dirty="0"/>
              <a:t>Implement VERD for multiple vertices on </a:t>
            </a:r>
            <a:r>
              <a:rPr lang="en-US" sz="2400" dirty="0" err="1">
                <a:solidFill>
                  <a:schemeClr val="accent1"/>
                </a:solidFill>
              </a:rPr>
              <a:t>PowerGraph</a:t>
            </a:r>
            <a:r>
              <a:rPr lang="en-US" sz="2400" dirty="0"/>
              <a:t>[OSDI’12]</a:t>
            </a:r>
          </a:p>
          <a:p>
            <a:pPr lvl="1"/>
            <a:r>
              <a:rPr lang="en-US" sz="2400" dirty="0"/>
              <a:t>Fast response for thousands of queries</a:t>
            </a:r>
          </a:p>
        </p:txBody>
      </p:sp>
      <p:sp>
        <p:nvSpPr>
          <p:cNvPr id="2" name="Slide Number Placeholder 1"/>
          <p:cNvSpPr>
            <a:spLocks noGrp="1"/>
          </p:cNvSpPr>
          <p:nvPr>
            <p:ph type="sldNum" sz="quarter" idx="12"/>
          </p:nvPr>
        </p:nvSpPr>
        <p:spPr/>
        <p:txBody>
          <a:bodyPr/>
          <a:lstStyle/>
          <a:p>
            <a:fld id="{1F2B13A8-9742-0049-8477-99B1E1162BF9}" type="slidenum">
              <a:rPr kumimoji="1" lang="zh-CN" altLang="en-US" smtClean="0"/>
              <a:pPr/>
              <a:t>13</a:t>
            </a:fld>
            <a:endParaRPr kumimoji="1" lang="zh-CN" altLang="en-US"/>
          </a:p>
        </p:txBody>
      </p:sp>
    </p:spTree>
    <p:extLst>
      <p:ext uri="{BB962C8B-B14F-4D97-AF65-F5344CB8AC3E}">
        <p14:creationId xmlns:p14="http://schemas.microsoft.com/office/powerpoint/2010/main" val="1084811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Walks on VENUS</a:t>
            </a:r>
          </a:p>
        </p:txBody>
      </p:sp>
      <p:sp>
        <p:nvSpPr>
          <p:cNvPr id="4" name="Slide Number Placeholder 3"/>
          <p:cNvSpPr>
            <a:spLocks noGrp="1"/>
          </p:cNvSpPr>
          <p:nvPr>
            <p:ph type="sldNum" sz="quarter" idx="12"/>
          </p:nvPr>
        </p:nvSpPr>
        <p:spPr/>
        <p:txBody>
          <a:bodyPr/>
          <a:lstStyle/>
          <a:p>
            <a:fld id="{1F2B13A8-9742-0049-8477-99B1E1162BF9}" type="slidenum">
              <a:rPr kumimoji="1" lang="zh-CN" altLang="en-US" smtClean="0"/>
              <a:pPr/>
              <a:t>14</a:t>
            </a:fld>
            <a:endParaRPr kumimoji="1" lang="zh-CN" altLang="en-US"/>
          </a:p>
        </p:txBody>
      </p:sp>
      <p:sp>
        <p:nvSpPr>
          <p:cNvPr id="5" name="TextBox 4"/>
          <p:cNvSpPr txBox="1"/>
          <p:nvPr/>
        </p:nvSpPr>
        <p:spPr>
          <a:xfrm>
            <a:off x="223284" y="2058378"/>
            <a:ext cx="8686800" cy="3416320"/>
          </a:xfrm>
          <a:prstGeom prst="rect">
            <a:avLst/>
          </a:prstGeom>
          <a:solidFill>
            <a:schemeClr val="bg1">
              <a:lumMod val="85000"/>
            </a:schemeClr>
          </a:solidFill>
        </p:spPr>
        <p:txBody>
          <a:bodyPr wrap="square" rtlCol="0">
            <a:spAutoFit/>
          </a:bodyPr>
          <a:lstStyle/>
          <a:p>
            <a:r>
              <a:rPr lang="en-US" sz="2400" b="1" dirty="0">
                <a:latin typeface="Lucida Console" charset="0"/>
                <a:ea typeface="Lucida Console" charset="0"/>
                <a:cs typeface="Lucida Console" charset="0"/>
              </a:rPr>
              <a:t>void</a:t>
            </a:r>
            <a:r>
              <a:rPr lang="en-US" sz="2400" dirty="0">
                <a:latin typeface="Lucida Console" charset="0"/>
                <a:ea typeface="Lucida Console" charset="0"/>
                <a:cs typeface="Lucida Console" charset="0"/>
              </a:rPr>
              <a:t> </a:t>
            </a:r>
            <a:r>
              <a:rPr lang="en-US" sz="2400" dirty="0">
                <a:solidFill>
                  <a:schemeClr val="accent1"/>
                </a:solidFill>
                <a:latin typeface="Lucida Console" charset="0"/>
                <a:ea typeface="Lucida Console" charset="0"/>
                <a:cs typeface="Lucida Console" charset="0"/>
              </a:rPr>
              <a:t>update</a:t>
            </a:r>
            <a:r>
              <a:rPr lang="en-US" sz="2400" dirty="0">
                <a:latin typeface="Lucida Console" charset="0"/>
                <a:ea typeface="Lucida Console" charset="0"/>
                <a:cs typeface="Lucida Console" charset="0"/>
              </a:rPr>
              <a:t>(</a:t>
            </a:r>
            <a:r>
              <a:rPr lang="en-US" sz="2400" dirty="0">
                <a:solidFill>
                  <a:schemeClr val="accent1"/>
                </a:solidFill>
                <a:latin typeface="Lucida Console" charset="0"/>
                <a:ea typeface="Lucida Console" charset="0"/>
                <a:cs typeface="Lucida Console" charset="0"/>
              </a:rPr>
              <a:t>v</a:t>
            </a:r>
            <a:r>
              <a:rPr lang="en-US" sz="2400" dirty="0">
                <a:latin typeface="Lucida Console" charset="0"/>
                <a:ea typeface="Lucida Console" charset="0"/>
                <a:cs typeface="Lucida Console" charset="0"/>
              </a:rPr>
              <a:t>) {</a:t>
            </a:r>
          </a:p>
          <a:p>
            <a:r>
              <a:rPr lang="en-US" sz="2400" dirty="0">
                <a:latin typeface="Lucida Console" charset="0"/>
                <a:ea typeface="Lucida Console" charset="0"/>
                <a:cs typeface="Lucida Console" charset="0"/>
              </a:rPr>
              <a:t>	</a:t>
            </a:r>
            <a:r>
              <a:rPr lang="en-US" sz="2400" b="1" dirty="0">
                <a:latin typeface="Lucida Console" charset="0"/>
                <a:ea typeface="Lucida Console" charset="0"/>
                <a:cs typeface="Lucida Console" charset="0"/>
              </a:rPr>
              <a:t>for</a:t>
            </a:r>
            <a:r>
              <a:rPr lang="en-US" sz="2400" dirty="0">
                <a:latin typeface="Lucida Console" charset="0"/>
                <a:ea typeface="Lucida Console" charset="0"/>
                <a:cs typeface="Lucida Console" charset="0"/>
              </a:rPr>
              <a:t> each walk </a:t>
            </a:r>
            <a:r>
              <a:rPr lang="en-US" sz="2400" dirty="0">
                <a:solidFill>
                  <a:schemeClr val="accent1"/>
                </a:solidFill>
                <a:latin typeface="Lucida Console" charset="0"/>
                <a:ea typeface="Lucida Console" charset="0"/>
                <a:cs typeface="Lucida Console" charset="0"/>
              </a:rPr>
              <a:t>w</a:t>
            </a:r>
            <a:r>
              <a:rPr lang="en-US" sz="2400" dirty="0">
                <a:latin typeface="Lucida Console" charset="0"/>
                <a:ea typeface="Lucida Console" charset="0"/>
                <a:cs typeface="Lucida Console" charset="0"/>
              </a:rPr>
              <a:t> on </a:t>
            </a:r>
            <a:r>
              <a:rPr lang="en-US" sz="2400" dirty="0">
                <a:solidFill>
                  <a:schemeClr val="accent1"/>
                </a:solidFill>
                <a:latin typeface="Lucida Console" charset="0"/>
                <a:ea typeface="Lucida Console" charset="0"/>
                <a:cs typeface="Lucida Console" charset="0"/>
              </a:rPr>
              <a:t>v</a:t>
            </a:r>
            <a:r>
              <a:rPr lang="en-US" sz="2400" dirty="0">
                <a:latin typeface="Lucida Console" charset="0"/>
                <a:ea typeface="Lucida Console" charset="0"/>
                <a:cs typeface="Lucida Console" charset="0"/>
              </a:rPr>
              <a:t> {</a:t>
            </a:r>
          </a:p>
          <a:p>
            <a:r>
              <a:rPr lang="en-US" sz="2400" dirty="0">
                <a:latin typeface="Lucida Console" charset="0"/>
                <a:ea typeface="Lucida Console" charset="0"/>
                <a:cs typeface="Lucida Console" charset="0"/>
              </a:rPr>
              <a:t>		</a:t>
            </a:r>
            <a:r>
              <a:rPr lang="en-US" sz="2400" dirty="0">
                <a:solidFill>
                  <a:schemeClr val="accent1"/>
                </a:solidFill>
                <a:latin typeface="Lucida Console" charset="0"/>
                <a:ea typeface="Lucida Console" charset="0"/>
                <a:cs typeface="Lucida Console" charset="0"/>
              </a:rPr>
              <a:t>r</a:t>
            </a:r>
            <a:r>
              <a:rPr lang="en-US" sz="2400" dirty="0">
                <a:latin typeface="Lucida Console" charset="0"/>
                <a:ea typeface="Lucida Console" charset="0"/>
                <a:cs typeface="Lucida Console" charset="0"/>
              </a:rPr>
              <a:t> &lt;- uniform[0, 1]</a:t>
            </a:r>
          </a:p>
          <a:p>
            <a:r>
              <a:rPr lang="en-US" sz="2400" dirty="0">
                <a:latin typeface="Lucida Console" charset="0"/>
                <a:ea typeface="Lucida Console" charset="0"/>
                <a:cs typeface="Lucida Console" charset="0"/>
              </a:rPr>
              <a:t>		</a:t>
            </a:r>
            <a:r>
              <a:rPr lang="en-US" sz="2400" b="1" dirty="0">
                <a:latin typeface="Lucida Console" charset="0"/>
                <a:ea typeface="Lucida Console" charset="0"/>
                <a:cs typeface="Lucida Console" charset="0"/>
              </a:rPr>
              <a:t>if</a:t>
            </a:r>
            <a:r>
              <a:rPr lang="en-US" sz="2400" dirty="0">
                <a:latin typeface="Lucida Console" charset="0"/>
                <a:ea typeface="Lucida Console" charset="0"/>
                <a:cs typeface="Lucida Console" charset="0"/>
              </a:rPr>
              <a:t> </a:t>
            </a:r>
            <a:r>
              <a:rPr lang="en-US" sz="2400" dirty="0">
                <a:solidFill>
                  <a:schemeClr val="accent1"/>
                </a:solidFill>
                <a:latin typeface="Lucida Console" charset="0"/>
                <a:ea typeface="Lucida Console" charset="0"/>
                <a:cs typeface="Lucida Console" charset="0"/>
              </a:rPr>
              <a:t>r</a:t>
            </a:r>
            <a:r>
              <a:rPr lang="en-US" sz="2400" dirty="0">
                <a:latin typeface="Lucida Console" charset="0"/>
                <a:ea typeface="Lucida Console" charset="0"/>
                <a:cs typeface="Lucida Console" charset="0"/>
              </a:rPr>
              <a:t> &lt; </a:t>
            </a:r>
            <a:r>
              <a:rPr lang="en-US" sz="2400" dirty="0">
                <a:solidFill>
                  <a:schemeClr val="accent1"/>
                </a:solidFill>
                <a:latin typeface="Lucida Console" charset="0"/>
                <a:ea typeface="Lucida Console" charset="0"/>
                <a:cs typeface="Lucida Console" charset="0"/>
              </a:rPr>
              <a:t>c</a:t>
            </a:r>
            <a:r>
              <a:rPr lang="en-US" sz="2400" dirty="0">
                <a:latin typeface="Lucida Console" charset="0"/>
                <a:ea typeface="Lucida Console" charset="0"/>
                <a:cs typeface="Lucida Console" charset="0"/>
              </a:rPr>
              <a:t> </a:t>
            </a:r>
            <a:r>
              <a:rPr lang="en-US" sz="2400" b="1" dirty="0">
                <a:latin typeface="Lucida Console" charset="0"/>
                <a:ea typeface="Lucida Console" charset="0"/>
                <a:cs typeface="Lucida Console" charset="0"/>
              </a:rPr>
              <a:t>then           // teleport</a:t>
            </a:r>
          </a:p>
          <a:p>
            <a:r>
              <a:rPr lang="en-US" sz="2400" dirty="0">
                <a:latin typeface="Lucida Console" charset="0"/>
                <a:ea typeface="Lucida Console" charset="0"/>
                <a:cs typeface="Lucida Console" charset="0"/>
              </a:rPr>
              <a:t>			move </a:t>
            </a:r>
            <a:r>
              <a:rPr lang="en-US" sz="2400" dirty="0">
                <a:solidFill>
                  <a:schemeClr val="accent1"/>
                </a:solidFill>
                <a:latin typeface="Lucida Console" charset="0"/>
                <a:ea typeface="Lucida Console" charset="0"/>
                <a:cs typeface="Lucida Console" charset="0"/>
              </a:rPr>
              <a:t>w</a:t>
            </a:r>
            <a:r>
              <a:rPr lang="en-US" sz="2400" dirty="0">
                <a:latin typeface="Lucida Console" charset="0"/>
                <a:ea typeface="Lucida Console" charset="0"/>
                <a:cs typeface="Lucida Console" charset="0"/>
              </a:rPr>
              <a:t> to w’s source</a:t>
            </a:r>
          </a:p>
          <a:p>
            <a:r>
              <a:rPr lang="en-US" sz="2400" dirty="0">
                <a:latin typeface="Lucida Console" charset="0"/>
                <a:ea typeface="Lucida Console" charset="0"/>
                <a:cs typeface="Lucida Console" charset="0"/>
              </a:rPr>
              <a:t>		</a:t>
            </a:r>
            <a:r>
              <a:rPr lang="en-US" sz="2400" b="1" dirty="0">
                <a:latin typeface="Lucida Console" charset="0"/>
                <a:ea typeface="Lucida Console" charset="0"/>
                <a:cs typeface="Lucida Console" charset="0"/>
              </a:rPr>
              <a:t>else</a:t>
            </a:r>
          </a:p>
          <a:p>
            <a:r>
              <a:rPr lang="en-US" sz="2400" dirty="0">
                <a:latin typeface="Lucida Console" charset="0"/>
                <a:ea typeface="Lucida Console" charset="0"/>
                <a:cs typeface="Lucida Console" charset="0"/>
              </a:rPr>
              <a:t>			move </a:t>
            </a:r>
            <a:r>
              <a:rPr lang="en-US" sz="2400" dirty="0">
                <a:solidFill>
                  <a:schemeClr val="accent1"/>
                </a:solidFill>
                <a:latin typeface="Lucida Console" charset="0"/>
                <a:ea typeface="Lucida Console" charset="0"/>
                <a:cs typeface="Lucida Console" charset="0"/>
              </a:rPr>
              <a:t>w</a:t>
            </a:r>
            <a:r>
              <a:rPr lang="en-US" sz="2400" dirty="0">
                <a:latin typeface="Lucida Console" charset="0"/>
                <a:ea typeface="Lucida Console" charset="0"/>
                <a:cs typeface="Lucida Console" charset="0"/>
              </a:rPr>
              <a:t> to a random neighbor</a:t>
            </a:r>
          </a:p>
          <a:p>
            <a:r>
              <a:rPr lang="en-US" sz="2400" dirty="0">
                <a:latin typeface="Lucida Console" charset="0"/>
                <a:ea typeface="Lucida Console" charset="0"/>
                <a:cs typeface="Lucida Console" charset="0"/>
              </a:rPr>
              <a:t>	}</a:t>
            </a:r>
          </a:p>
          <a:p>
            <a:r>
              <a:rPr lang="en-US" sz="2400" dirty="0">
                <a:latin typeface="Lucida Console" charset="0"/>
                <a:ea typeface="Lucida Console" charset="0"/>
                <a:cs typeface="Lucida Console" charset="0"/>
              </a:rPr>
              <a:t>}</a:t>
            </a:r>
          </a:p>
        </p:txBody>
      </p:sp>
      <p:sp>
        <p:nvSpPr>
          <p:cNvPr id="6" name="Rectangle 5"/>
          <p:cNvSpPr/>
          <p:nvPr/>
        </p:nvSpPr>
        <p:spPr>
          <a:xfrm>
            <a:off x="223284" y="1582453"/>
            <a:ext cx="3962944" cy="461665"/>
          </a:xfrm>
          <a:prstGeom prst="rect">
            <a:avLst/>
          </a:prstGeom>
        </p:spPr>
        <p:txBody>
          <a:bodyPr wrap="none">
            <a:spAutoFit/>
          </a:bodyPr>
          <a:lstStyle/>
          <a:p>
            <a:r>
              <a:rPr lang="en-US" sz="2400" b="1" dirty="0">
                <a:latin typeface="Georgia" charset="0"/>
                <a:ea typeface="Georgia" charset="0"/>
                <a:cs typeface="Georgia" charset="0"/>
              </a:rPr>
              <a:t>Vertex Update Function</a:t>
            </a:r>
          </a:p>
        </p:txBody>
      </p:sp>
      <p:sp>
        <p:nvSpPr>
          <p:cNvPr id="7" name="TextBox 6"/>
          <p:cNvSpPr txBox="1"/>
          <p:nvPr/>
        </p:nvSpPr>
        <p:spPr>
          <a:xfrm>
            <a:off x="3196527" y="5525352"/>
            <a:ext cx="5360185" cy="830997"/>
          </a:xfrm>
          <a:prstGeom prst="rect">
            <a:avLst/>
          </a:prstGeom>
          <a:noFill/>
        </p:spPr>
        <p:txBody>
          <a:bodyPr wrap="none" rtlCol="0">
            <a:spAutoFit/>
          </a:bodyPr>
          <a:lstStyle/>
          <a:p>
            <a:r>
              <a:rPr lang="en-US" sz="2400" dirty="0">
                <a:solidFill>
                  <a:srgbClr val="FF0000"/>
                </a:solidFill>
              </a:rPr>
              <a:t>Graph is maintained by VENUS.</a:t>
            </a:r>
          </a:p>
          <a:p>
            <a:r>
              <a:rPr lang="en-US" sz="2400" dirty="0">
                <a:solidFill>
                  <a:srgbClr val="FF0000"/>
                </a:solidFill>
              </a:rPr>
              <a:t>How to store the states of random walks?</a:t>
            </a:r>
          </a:p>
        </p:txBody>
      </p:sp>
    </p:spTree>
    <p:extLst>
      <p:ext uri="{BB962C8B-B14F-4D97-AF65-F5344CB8AC3E}">
        <p14:creationId xmlns:p14="http://schemas.microsoft.com/office/powerpoint/2010/main" val="296919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Efficient Storage for Walk States</a:t>
            </a:r>
          </a:p>
        </p:txBody>
      </p:sp>
      <p:sp>
        <p:nvSpPr>
          <p:cNvPr id="28" name="Content Placeholder 27"/>
          <p:cNvSpPr>
            <a:spLocks noGrp="1"/>
          </p:cNvSpPr>
          <p:nvPr>
            <p:ph idx="1"/>
          </p:nvPr>
        </p:nvSpPr>
        <p:spPr/>
        <p:txBody>
          <a:bodyPr>
            <a:normAutofit/>
          </a:bodyPr>
          <a:lstStyle/>
          <a:p>
            <a:r>
              <a:rPr lang="en-US" sz="2800" dirty="0"/>
              <a:t>Store walks in buckets (</a:t>
            </a:r>
            <a:r>
              <a:rPr lang="en-US" sz="2800" i="1" dirty="0" err="1">
                <a:solidFill>
                  <a:schemeClr val="accent1"/>
                </a:solidFill>
              </a:rPr>
              <a:t>DrunkardMob</a:t>
            </a:r>
            <a:r>
              <a:rPr lang="en-US" sz="2800" dirty="0"/>
              <a:t>[RecSys’13])</a:t>
            </a:r>
          </a:p>
          <a:p>
            <a:pPr lvl="1"/>
            <a:r>
              <a:rPr lang="en-US" sz="2400" dirty="0"/>
              <a:t>In memory</a:t>
            </a:r>
          </a:p>
          <a:p>
            <a:pPr lvl="1"/>
            <a:r>
              <a:rPr lang="en-US" sz="2400" dirty="0"/>
              <a:t>One array for each vertex costs too much</a:t>
            </a:r>
          </a:p>
        </p:txBody>
      </p:sp>
      <p:sp>
        <p:nvSpPr>
          <p:cNvPr id="3" name="Slide Number Placeholder 2"/>
          <p:cNvSpPr>
            <a:spLocks noGrp="1"/>
          </p:cNvSpPr>
          <p:nvPr>
            <p:ph type="sldNum" sz="quarter" idx="12"/>
          </p:nvPr>
        </p:nvSpPr>
        <p:spPr/>
        <p:txBody>
          <a:bodyPr/>
          <a:lstStyle/>
          <a:p>
            <a:fld id="{1F2B13A8-9742-0049-8477-99B1E1162BF9}" type="slidenum">
              <a:rPr kumimoji="1" lang="zh-CN" altLang="en-US" smtClean="0"/>
              <a:pPr/>
              <a:t>15</a:t>
            </a:fld>
            <a:endParaRPr kumimoji="1" lang="zh-CN" altLang="en-US"/>
          </a:p>
        </p:txBody>
      </p:sp>
      <p:graphicFrame>
        <p:nvGraphicFramePr>
          <p:cNvPr id="17" name="Table 16"/>
          <p:cNvGraphicFramePr>
            <a:graphicFrameLocks noGrp="1"/>
          </p:cNvGraphicFramePr>
          <p:nvPr>
            <p:extLst>
              <p:ext uri="{D42A27DB-BD31-4B8C-83A1-F6EECF244321}">
                <p14:modId xmlns:p14="http://schemas.microsoft.com/office/powerpoint/2010/main" val="3134592042"/>
              </p:ext>
            </p:extLst>
          </p:nvPr>
        </p:nvGraphicFramePr>
        <p:xfrm>
          <a:off x="4718790" y="3522796"/>
          <a:ext cx="1414020" cy="1835795"/>
        </p:xfrm>
        <a:graphic>
          <a:graphicData uri="http://schemas.openxmlformats.org/drawingml/2006/table">
            <a:tbl>
              <a:tblPr firstRow="1" bandRow="1">
                <a:tableStyleId>{616DA210-FB5B-4158-B5E0-FEB733F419BA}</a:tableStyleId>
              </a:tblPr>
              <a:tblGrid>
                <a:gridCol w="1414020">
                  <a:extLst>
                    <a:ext uri="{9D8B030D-6E8A-4147-A177-3AD203B41FA5}">
                      <a16:colId xmlns:a16="http://schemas.microsoft.com/office/drawing/2014/main" val="20000"/>
                    </a:ext>
                  </a:extLst>
                </a:gridCol>
              </a:tblGrid>
              <a:tr h="367159">
                <a:tc>
                  <a:txBody>
                    <a:bodyPr/>
                    <a:lstStyle/>
                    <a:p>
                      <a:pPr algn="ctr"/>
                      <a:r>
                        <a:rPr lang="en-US" b="0" dirty="0">
                          <a:latin typeface="Lucida Console" charset="0"/>
                          <a:ea typeface="Lucida Console" charset="0"/>
                          <a:cs typeface="Lucida Console" charset="0"/>
                        </a:rPr>
                        <a:t>0-100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r h="367159">
                <a:tc>
                  <a:txBody>
                    <a:bodyPr/>
                    <a:lstStyle/>
                    <a:p>
                      <a:pPr algn="ctr"/>
                      <a:r>
                        <a:rPr lang="en-US" dirty="0">
                          <a:latin typeface="Lucida Console" charset="0"/>
                          <a:ea typeface="Lucida Console" charset="0"/>
                          <a:cs typeface="Lucida Console" charset="0"/>
                        </a:rPr>
                        <a:t>101-200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1"/>
                  </a:ext>
                </a:extLst>
              </a:tr>
              <a:tr h="367159">
                <a:tc>
                  <a:txBody>
                    <a:bodyPr/>
                    <a:lstStyle/>
                    <a:p>
                      <a:pPr algn="ctr"/>
                      <a:r>
                        <a:rPr lang="en-US" dirty="0">
                          <a:latin typeface="Lucida Console" charset="0"/>
                          <a:ea typeface="Lucida Console" charset="0"/>
                          <a:cs typeface="Lucida Console" charset="0"/>
                        </a:rPr>
                        <a:t>201-300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2"/>
                  </a:ext>
                </a:extLst>
              </a:tr>
              <a:tr h="367159">
                <a:tc>
                  <a:txBody>
                    <a:bodyPr/>
                    <a:lstStyle/>
                    <a:p>
                      <a:pPr algn="ctr"/>
                      <a:r>
                        <a:rPr lang="is-IS" dirty="0">
                          <a:latin typeface="Lucida Console" charset="0"/>
                          <a:ea typeface="Lucida Console" charset="0"/>
                          <a:cs typeface="Lucida Console" charset="0"/>
                        </a:rPr>
                        <a:t>…</a:t>
                      </a:r>
                      <a:endParaRPr lang="en-US" dirty="0">
                        <a:latin typeface="Lucida Console" charset="0"/>
                        <a:ea typeface="Lucida Console" charset="0"/>
                        <a:cs typeface="Lucida Console"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3"/>
                  </a:ext>
                </a:extLst>
              </a:tr>
              <a:tr h="367159">
                <a:tc>
                  <a:txBody>
                    <a:bodyPr/>
                    <a:lstStyle/>
                    <a:p>
                      <a:pPr algn="ctr"/>
                      <a:r>
                        <a:rPr lang="en-US" dirty="0">
                          <a:latin typeface="Lucida Console" charset="0"/>
                          <a:ea typeface="Lucida Console" charset="0"/>
                          <a:cs typeface="Lucida Console" charset="0"/>
                        </a:rPr>
                        <a:t>901-1000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4"/>
                  </a:ext>
                </a:extLst>
              </a:tr>
            </a:tbl>
          </a:graphicData>
        </a:graphic>
      </p:graphicFrame>
      <p:sp>
        <p:nvSpPr>
          <p:cNvPr id="18" name="Rectangle 17"/>
          <p:cNvSpPr/>
          <p:nvPr/>
        </p:nvSpPr>
        <p:spPr>
          <a:xfrm>
            <a:off x="6745553" y="3529793"/>
            <a:ext cx="1310326" cy="279187"/>
          </a:xfrm>
          <a:prstGeom prst="rect">
            <a:avLst/>
          </a:prstGeom>
          <a:solidFill>
            <a:schemeClr val="bg1">
              <a:lumMod val="50000"/>
            </a:schemeClr>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9" name="Rectangle 18"/>
          <p:cNvSpPr/>
          <p:nvPr/>
        </p:nvSpPr>
        <p:spPr>
          <a:xfrm>
            <a:off x="6745553" y="3908436"/>
            <a:ext cx="914400" cy="279187"/>
          </a:xfrm>
          <a:prstGeom prst="rect">
            <a:avLst/>
          </a:prstGeom>
          <a:solidFill>
            <a:schemeClr val="bg1">
              <a:lumMod val="50000"/>
            </a:schemeClr>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0" name="Rectangle 19"/>
          <p:cNvSpPr/>
          <p:nvPr/>
        </p:nvSpPr>
        <p:spPr>
          <a:xfrm>
            <a:off x="6745553" y="4304599"/>
            <a:ext cx="1734532" cy="279187"/>
          </a:xfrm>
          <a:prstGeom prst="rect">
            <a:avLst/>
          </a:prstGeom>
          <a:solidFill>
            <a:schemeClr val="bg1">
              <a:lumMod val="50000"/>
            </a:schemeClr>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1" name="Rectangle 20"/>
          <p:cNvSpPr/>
          <p:nvPr/>
        </p:nvSpPr>
        <p:spPr>
          <a:xfrm>
            <a:off x="6745553" y="4683242"/>
            <a:ext cx="1140643" cy="279187"/>
          </a:xfrm>
          <a:prstGeom prst="rect">
            <a:avLst/>
          </a:prstGeom>
          <a:solidFill>
            <a:schemeClr val="bg1">
              <a:lumMod val="50000"/>
            </a:schemeClr>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2" name="Rectangle 21"/>
          <p:cNvSpPr/>
          <p:nvPr/>
        </p:nvSpPr>
        <p:spPr>
          <a:xfrm>
            <a:off x="6745553" y="5079405"/>
            <a:ext cx="1432874" cy="279187"/>
          </a:xfrm>
          <a:prstGeom prst="rect">
            <a:avLst/>
          </a:prstGeom>
          <a:solidFill>
            <a:schemeClr val="bg1">
              <a:lumMod val="50000"/>
            </a:schemeClr>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23" name="Straight Arrow Connector 22"/>
          <p:cNvCxnSpPr/>
          <p:nvPr/>
        </p:nvCxnSpPr>
        <p:spPr>
          <a:xfrm>
            <a:off x="6330773" y="3695858"/>
            <a:ext cx="32051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p:cNvCxnSpPr/>
          <p:nvPr/>
        </p:nvCxnSpPr>
        <p:spPr>
          <a:xfrm>
            <a:off x="6330773" y="4055648"/>
            <a:ext cx="32051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5" name="Straight Arrow Connector 24"/>
          <p:cNvCxnSpPr/>
          <p:nvPr/>
        </p:nvCxnSpPr>
        <p:spPr>
          <a:xfrm>
            <a:off x="6330773" y="4442147"/>
            <a:ext cx="32051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p:cNvCxnSpPr/>
          <p:nvPr/>
        </p:nvCxnSpPr>
        <p:spPr>
          <a:xfrm>
            <a:off x="6330773" y="4819219"/>
            <a:ext cx="32051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p:cNvCxnSpPr/>
          <p:nvPr/>
        </p:nvCxnSpPr>
        <p:spPr>
          <a:xfrm>
            <a:off x="6330773" y="5196291"/>
            <a:ext cx="32051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16" name="Table 16"/>
          <p:cNvGraphicFramePr>
            <a:graphicFrameLocks noGrp="1"/>
          </p:cNvGraphicFramePr>
          <p:nvPr>
            <p:extLst>
              <p:ext uri="{D42A27DB-BD31-4B8C-83A1-F6EECF244321}">
                <p14:modId xmlns:p14="http://schemas.microsoft.com/office/powerpoint/2010/main" val="1752575047"/>
              </p:ext>
            </p:extLst>
          </p:nvPr>
        </p:nvGraphicFramePr>
        <p:xfrm>
          <a:off x="1047628" y="3518127"/>
          <a:ext cx="1392414" cy="1835795"/>
        </p:xfrm>
        <a:graphic>
          <a:graphicData uri="http://schemas.openxmlformats.org/drawingml/2006/table">
            <a:tbl>
              <a:tblPr firstRow="1" bandRow="1">
                <a:tableStyleId>{616DA210-FB5B-4158-B5E0-FEB733F419BA}</a:tableStyleId>
              </a:tblPr>
              <a:tblGrid>
                <a:gridCol w="1392414">
                  <a:extLst>
                    <a:ext uri="{9D8B030D-6E8A-4147-A177-3AD203B41FA5}">
                      <a16:colId xmlns:a16="http://schemas.microsoft.com/office/drawing/2014/main" val="20000"/>
                    </a:ext>
                  </a:extLst>
                </a:gridCol>
              </a:tblGrid>
              <a:tr h="367159">
                <a:tc>
                  <a:txBody>
                    <a:bodyPr/>
                    <a:lstStyle/>
                    <a:p>
                      <a:pPr algn="ctr"/>
                      <a:r>
                        <a:rPr lang="en-US" b="0" dirty="0">
                          <a:latin typeface="Lucida Console" charset="0"/>
                          <a:ea typeface="Lucida Console" charset="0"/>
                          <a:cs typeface="Lucida Console"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r h="367159">
                <a:tc>
                  <a:txBody>
                    <a:bodyPr/>
                    <a:lstStyle/>
                    <a:p>
                      <a:pPr algn="ctr"/>
                      <a:r>
                        <a:rPr lang="en-US" dirty="0">
                          <a:latin typeface="Lucida Console" charset="0"/>
                          <a:ea typeface="Lucida Console" charset="0"/>
                          <a:cs typeface="Lucida Console"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1"/>
                  </a:ext>
                </a:extLst>
              </a:tr>
              <a:tr h="367159">
                <a:tc>
                  <a:txBody>
                    <a:bodyPr/>
                    <a:lstStyle/>
                    <a:p>
                      <a:pPr algn="ctr"/>
                      <a:r>
                        <a:rPr lang="en-US" dirty="0">
                          <a:latin typeface="Lucida Console" charset="0"/>
                          <a:ea typeface="Lucida Console" charset="0"/>
                          <a:cs typeface="Lucida Console"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2"/>
                  </a:ext>
                </a:extLst>
              </a:tr>
              <a:tr h="367159">
                <a:tc>
                  <a:txBody>
                    <a:bodyPr/>
                    <a:lstStyle/>
                    <a:p>
                      <a:pPr algn="ctr"/>
                      <a:r>
                        <a:rPr lang="is-IS" dirty="0">
                          <a:latin typeface="Lucida Console" charset="0"/>
                          <a:ea typeface="Lucida Console" charset="0"/>
                          <a:cs typeface="Lucida Console" charset="0"/>
                        </a:rPr>
                        <a:t>…</a:t>
                      </a:r>
                      <a:endParaRPr lang="en-US" dirty="0">
                        <a:latin typeface="Lucida Console" charset="0"/>
                        <a:ea typeface="Lucida Console" charset="0"/>
                        <a:cs typeface="Lucida Console"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3"/>
                  </a:ext>
                </a:extLst>
              </a:tr>
              <a:tr h="367159">
                <a:tc>
                  <a:txBody>
                    <a:bodyPr/>
                    <a:lstStyle/>
                    <a:p>
                      <a:pPr algn="ctr"/>
                      <a:r>
                        <a:rPr lang="en-US" dirty="0">
                          <a:latin typeface="Lucida Console" charset="0"/>
                          <a:ea typeface="Lucida Console" charset="0"/>
                          <a:cs typeface="Lucida Console" charset="0"/>
                        </a:rPr>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4"/>
                  </a:ext>
                </a:extLst>
              </a:tr>
            </a:tbl>
          </a:graphicData>
        </a:graphic>
      </p:graphicFrame>
      <p:sp>
        <p:nvSpPr>
          <p:cNvPr id="29" name="Rectangle 17"/>
          <p:cNvSpPr/>
          <p:nvPr/>
        </p:nvSpPr>
        <p:spPr>
          <a:xfrm>
            <a:off x="3074391" y="3525125"/>
            <a:ext cx="216431" cy="241164"/>
          </a:xfrm>
          <a:prstGeom prst="rect">
            <a:avLst/>
          </a:prstGeom>
          <a:solidFill>
            <a:schemeClr val="bg1">
              <a:lumMod val="50000"/>
            </a:schemeClr>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1" name="Rectangle 19"/>
          <p:cNvSpPr/>
          <p:nvPr/>
        </p:nvSpPr>
        <p:spPr>
          <a:xfrm>
            <a:off x="3074391" y="4299930"/>
            <a:ext cx="216431" cy="279187"/>
          </a:xfrm>
          <a:prstGeom prst="rect">
            <a:avLst/>
          </a:prstGeom>
          <a:solidFill>
            <a:schemeClr val="bg1">
              <a:lumMod val="50000"/>
            </a:schemeClr>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2" name="Rectangle 20"/>
          <p:cNvSpPr/>
          <p:nvPr/>
        </p:nvSpPr>
        <p:spPr>
          <a:xfrm>
            <a:off x="3074391" y="4678573"/>
            <a:ext cx="103695" cy="279187"/>
          </a:xfrm>
          <a:prstGeom prst="rect">
            <a:avLst/>
          </a:prstGeom>
          <a:solidFill>
            <a:schemeClr val="bg1">
              <a:lumMod val="50000"/>
            </a:schemeClr>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3" name="Rectangle 21"/>
          <p:cNvSpPr/>
          <p:nvPr/>
        </p:nvSpPr>
        <p:spPr>
          <a:xfrm>
            <a:off x="3074391" y="5074737"/>
            <a:ext cx="216431" cy="279186"/>
          </a:xfrm>
          <a:prstGeom prst="rect">
            <a:avLst/>
          </a:prstGeom>
          <a:solidFill>
            <a:schemeClr val="bg1">
              <a:lumMod val="50000"/>
            </a:schemeClr>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34" name="Straight Arrow Connector 22"/>
          <p:cNvCxnSpPr/>
          <p:nvPr/>
        </p:nvCxnSpPr>
        <p:spPr>
          <a:xfrm>
            <a:off x="2659611" y="3691189"/>
            <a:ext cx="32051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23"/>
          <p:cNvCxnSpPr/>
          <p:nvPr/>
        </p:nvCxnSpPr>
        <p:spPr>
          <a:xfrm>
            <a:off x="2659611" y="4050979"/>
            <a:ext cx="32051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24"/>
          <p:cNvCxnSpPr/>
          <p:nvPr/>
        </p:nvCxnSpPr>
        <p:spPr>
          <a:xfrm>
            <a:off x="2659611" y="4437478"/>
            <a:ext cx="32051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25"/>
          <p:cNvCxnSpPr/>
          <p:nvPr/>
        </p:nvCxnSpPr>
        <p:spPr>
          <a:xfrm>
            <a:off x="2659611" y="4814550"/>
            <a:ext cx="32051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Straight Arrow Connector 26"/>
          <p:cNvCxnSpPr/>
          <p:nvPr/>
        </p:nvCxnSpPr>
        <p:spPr>
          <a:xfrm>
            <a:off x="2659611" y="5191622"/>
            <a:ext cx="32051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 name="文本框 3"/>
          <p:cNvSpPr txBox="1"/>
          <p:nvPr/>
        </p:nvSpPr>
        <p:spPr>
          <a:xfrm>
            <a:off x="788392" y="5829595"/>
            <a:ext cx="2946897" cy="369332"/>
          </a:xfrm>
          <a:prstGeom prst="rect">
            <a:avLst/>
          </a:prstGeom>
          <a:noFill/>
        </p:spPr>
        <p:txBody>
          <a:bodyPr wrap="none" rtlCol="0">
            <a:spAutoFit/>
          </a:bodyPr>
          <a:lstStyle/>
          <a:p>
            <a:r>
              <a:rPr lang="en-US" dirty="0"/>
              <a:t>A very large array of pointers.</a:t>
            </a:r>
          </a:p>
        </p:txBody>
      </p:sp>
      <p:sp>
        <p:nvSpPr>
          <p:cNvPr id="5" name="文本框 4"/>
          <p:cNvSpPr txBox="1"/>
          <p:nvPr/>
        </p:nvSpPr>
        <p:spPr>
          <a:xfrm>
            <a:off x="4859290" y="5676037"/>
            <a:ext cx="2942966" cy="923330"/>
          </a:xfrm>
          <a:prstGeom prst="rect">
            <a:avLst/>
          </a:prstGeom>
          <a:noFill/>
        </p:spPr>
        <p:txBody>
          <a:bodyPr wrap="square" rtlCol="0">
            <a:spAutoFit/>
          </a:bodyPr>
          <a:lstStyle/>
          <a:p>
            <a:r>
              <a:rPr lang="en-US" dirty="0"/>
              <a:t>Merge random walks of adjacent vertices in to buckets</a:t>
            </a:r>
          </a:p>
        </p:txBody>
      </p:sp>
      <p:sp>
        <p:nvSpPr>
          <p:cNvPr id="6" name="右箭头 5"/>
          <p:cNvSpPr/>
          <p:nvPr/>
        </p:nvSpPr>
        <p:spPr>
          <a:xfrm>
            <a:off x="3735289" y="4304599"/>
            <a:ext cx="682165" cy="1395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7373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Online Batch Query</a:t>
            </a:r>
          </a:p>
        </p:txBody>
      </p:sp>
      <p:sp>
        <p:nvSpPr>
          <p:cNvPr id="3" name="Content Placeholder 2"/>
          <p:cNvSpPr>
            <a:spLocks noGrp="1"/>
          </p:cNvSpPr>
          <p:nvPr>
            <p:ph idx="1"/>
          </p:nvPr>
        </p:nvSpPr>
        <p:spPr/>
        <p:txBody>
          <a:bodyPr>
            <a:normAutofit/>
          </a:bodyPr>
          <a:lstStyle/>
          <a:p>
            <a:r>
              <a:rPr lang="en-US" sz="2400" dirty="0"/>
              <a:t>Implement </a:t>
            </a:r>
            <a:r>
              <a:rPr lang="en-US" sz="2400" dirty="0">
                <a:solidFill>
                  <a:schemeClr val="accent1"/>
                </a:solidFill>
              </a:rPr>
              <a:t>Vertex-Centric Decomposition (VERD) </a:t>
            </a:r>
            <a:r>
              <a:rPr lang="en-US" sz="2400" dirty="0"/>
              <a:t>on </a:t>
            </a:r>
            <a:r>
              <a:rPr lang="en-US" sz="2400" dirty="0" err="1"/>
              <a:t>PowerGraph</a:t>
            </a:r>
            <a:endParaRPr lang="en-US" sz="2400" dirty="0"/>
          </a:p>
          <a:p>
            <a:endParaRPr lang="en-US" sz="2400" dirty="0"/>
          </a:p>
          <a:p>
            <a:r>
              <a:rPr lang="en-US" sz="2400" dirty="0"/>
              <a:t>Why </a:t>
            </a:r>
            <a:r>
              <a:rPr lang="en-US" sz="2400" dirty="0" err="1"/>
              <a:t>PowerGraph</a:t>
            </a:r>
            <a:r>
              <a:rPr lang="en-US" sz="2400" dirty="0"/>
              <a:t>?</a:t>
            </a:r>
          </a:p>
          <a:p>
            <a:pPr lvl="1"/>
            <a:r>
              <a:rPr lang="en-US" sz="2000" dirty="0"/>
              <a:t>Disk-based systems cannot response in real-time</a:t>
            </a:r>
          </a:p>
          <a:p>
            <a:pPr lvl="1"/>
            <a:r>
              <a:rPr lang="en-US" sz="2000" dirty="0" err="1"/>
              <a:t>PowerGraph</a:t>
            </a:r>
            <a:r>
              <a:rPr lang="en-US" sz="2000" dirty="0"/>
              <a:t>: a mature in-memory graph engine</a:t>
            </a:r>
          </a:p>
          <a:p>
            <a:endParaRPr lang="en-US" sz="2800" dirty="0"/>
          </a:p>
          <a:p>
            <a:r>
              <a:rPr lang="en-US" sz="2800" dirty="0"/>
              <a:t>Batch </a:t>
            </a:r>
            <a:r>
              <a:rPr lang="en-US" sz="2800" dirty="0" err="1"/>
              <a:t>PPR</a:t>
            </a:r>
            <a:r>
              <a:rPr lang="en-US" sz="2800" dirty="0"/>
              <a:t> queries</a:t>
            </a:r>
          </a:p>
          <a:p>
            <a:pPr lvl="1"/>
            <a:r>
              <a:rPr lang="en-US" sz="2400" dirty="0"/>
              <a:t>Batch queries are common in search engines[</a:t>
            </a:r>
            <a:r>
              <a:rPr lang="en-US" sz="2400" dirty="0" err="1"/>
              <a:t>WSDM’11</a:t>
            </a:r>
            <a:r>
              <a:rPr lang="en-US" sz="2400" dirty="0"/>
              <a:t>]</a:t>
            </a:r>
          </a:p>
          <a:p>
            <a:pPr lvl="1"/>
            <a:r>
              <a:rPr lang="en-US" sz="2400" dirty="0"/>
              <a:t>Access to graph and </a:t>
            </a:r>
            <a:r>
              <a:rPr lang="en-US" sz="2400" dirty="0" err="1"/>
              <a:t>PPR</a:t>
            </a:r>
            <a:r>
              <a:rPr lang="en-US" sz="2400" dirty="0"/>
              <a:t> index can be multiplexed and aggregated into larger packets</a:t>
            </a:r>
          </a:p>
        </p:txBody>
      </p:sp>
      <p:sp>
        <p:nvSpPr>
          <p:cNvPr id="4" name="Slide Number Placeholder 3"/>
          <p:cNvSpPr>
            <a:spLocks noGrp="1"/>
          </p:cNvSpPr>
          <p:nvPr>
            <p:ph type="sldNum" sz="quarter" idx="12"/>
          </p:nvPr>
        </p:nvSpPr>
        <p:spPr/>
        <p:txBody>
          <a:bodyPr/>
          <a:lstStyle/>
          <a:p>
            <a:fld id="{1F2B13A8-9742-0049-8477-99B1E1162BF9}" type="slidenum">
              <a:rPr kumimoji="1" lang="zh-CN" altLang="en-US" smtClean="0"/>
              <a:pPr/>
              <a:t>16</a:t>
            </a:fld>
            <a:endParaRPr kumimoji="1" lang="zh-CN" altLang="en-US"/>
          </a:p>
        </p:txBody>
      </p:sp>
    </p:spTree>
    <p:extLst>
      <p:ext uri="{BB962C8B-B14F-4D97-AF65-F5344CB8AC3E}">
        <p14:creationId xmlns:p14="http://schemas.microsoft.com/office/powerpoint/2010/main" val="1710988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a:t>
            </a:r>
          </a:p>
        </p:txBody>
      </p:sp>
      <p:sp>
        <p:nvSpPr>
          <p:cNvPr id="3" name="Content Placeholder 2"/>
          <p:cNvSpPr>
            <a:spLocks noGrp="1"/>
          </p:cNvSpPr>
          <p:nvPr>
            <p:ph idx="1"/>
          </p:nvPr>
        </p:nvSpPr>
        <p:spPr/>
        <p:txBody>
          <a:bodyPr>
            <a:normAutofit/>
          </a:bodyPr>
          <a:lstStyle/>
          <a:p>
            <a:r>
              <a:rPr lang="en-US" sz="2800" dirty="0"/>
              <a:t>Cluster</a:t>
            </a:r>
          </a:p>
          <a:p>
            <a:pPr lvl="1"/>
            <a:r>
              <a:rPr lang="en-US" sz="2400" dirty="0"/>
              <a:t>8 nodes (each with 16 cores, </a:t>
            </a:r>
            <a:r>
              <a:rPr lang="en-US" sz="2400" dirty="0" err="1"/>
              <a:t>377GB</a:t>
            </a:r>
            <a:r>
              <a:rPr lang="en-US" sz="2400" dirty="0"/>
              <a:t> RAM, </a:t>
            </a:r>
            <a:r>
              <a:rPr lang="en-US" sz="2400" dirty="0" err="1"/>
              <a:t>20TB</a:t>
            </a:r>
            <a:r>
              <a:rPr lang="en-US" sz="2400" dirty="0"/>
              <a:t> disk)</a:t>
            </a:r>
          </a:p>
          <a:p>
            <a:r>
              <a:rPr lang="en-US" sz="2800" dirty="0"/>
              <a:t>Dataset</a:t>
            </a:r>
          </a:p>
        </p:txBody>
      </p:sp>
      <p:sp>
        <p:nvSpPr>
          <p:cNvPr id="5" name="Slide Number Placeholder 4"/>
          <p:cNvSpPr>
            <a:spLocks noGrp="1"/>
          </p:cNvSpPr>
          <p:nvPr>
            <p:ph type="sldNum" sz="quarter" idx="12"/>
          </p:nvPr>
        </p:nvSpPr>
        <p:spPr/>
        <p:txBody>
          <a:bodyPr/>
          <a:lstStyle/>
          <a:p>
            <a:fld id="{1F2B13A8-9742-0049-8477-99B1E1162BF9}" type="slidenum">
              <a:rPr kumimoji="1" lang="zh-CN" altLang="en-US" smtClean="0"/>
              <a:pPr/>
              <a:t>17</a:t>
            </a:fld>
            <a:endParaRPr kumimoji="1" lang="zh-CN" altLang="en-US"/>
          </a:p>
        </p:txBody>
      </p:sp>
      <p:graphicFrame>
        <p:nvGraphicFramePr>
          <p:cNvPr id="4" name="Table 3"/>
          <p:cNvGraphicFramePr>
            <a:graphicFrameLocks noGrp="1"/>
          </p:cNvGraphicFramePr>
          <p:nvPr>
            <p:extLst/>
          </p:nvPr>
        </p:nvGraphicFramePr>
        <p:xfrm>
          <a:off x="1523999" y="3732554"/>
          <a:ext cx="6096000" cy="13716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en-US" sz="2400" dirty="0"/>
                        <a:t>Dataset</a:t>
                      </a:r>
                    </a:p>
                  </a:txBody>
                  <a:tcPr/>
                </a:tc>
                <a:tc>
                  <a:txBody>
                    <a:bodyPr/>
                    <a:lstStyle/>
                    <a:p>
                      <a:pPr algn="r"/>
                      <a:r>
                        <a:rPr lang="en-US" sz="2400" dirty="0"/>
                        <a:t>N</a:t>
                      </a:r>
                    </a:p>
                  </a:txBody>
                  <a:tcPr/>
                </a:tc>
                <a:tc>
                  <a:txBody>
                    <a:bodyPr/>
                    <a:lstStyle/>
                    <a:p>
                      <a:pPr algn="r"/>
                      <a:r>
                        <a:rPr lang="en-US" sz="2400" dirty="0"/>
                        <a:t>M</a:t>
                      </a:r>
                    </a:p>
                  </a:txBody>
                  <a:tcPr/>
                </a:tc>
                <a:extLst>
                  <a:ext uri="{0D108BD9-81ED-4DB2-BD59-A6C34878D82A}">
                    <a16:rowId xmlns:a16="http://schemas.microsoft.com/office/drawing/2014/main" val="10000"/>
                  </a:ext>
                </a:extLst>
              </a:tr>
              <a:tr h="370840">
                <a:tc>
                  <a:txBody>
                    <a:bodyPr/>
                    <a:lstStyle/>
                    <a:p>
                      <a:r>
                        <a:rPr lang="en-US" sz="2400" dirty="0"/>
                        <a:t>twitter-2010</a:t>
                      </a:r>
                    </a:p>
                  </a:txBody>
                  <a:tcPr/>
                </a:tc>
                <a:tc>
                  <a:txBody>
                    <a:bodyPr/>
                    <a:lstStyle/>
                    <a:p>
                      <a:pPr algn="r"/>
                      <a:r>
                        <a:rPr lang="en-US" sz="2400" dirty="0"/>
                        <a:t>41,652,230</a:t>
                      </a:r>
                    </a:p>
                  </a:txBody>
                  <a:tcPr/>
                </a:tc>
                <a:tc>
                  <a:txBody>
                    <a:bodyPr/>
                    <a:lstStyle/>
                    <a:p>
                      <a:pPr algn="r"/>
                      <a:r>
                        <a:rPr lang="en-US" sz="2400" dirty="0"/>
                        <a:t>1,468,365,182</a:t>
                      </a:r>
                    </a:p>
                  </a:txBody>
                  <a:tcPr/>
                </a:tc>
                <a:extLst>
                  <a:ext uri="{0D108BD9-81ED-4DB2-BD59-A6C34878D82A}">
                    <a16:rowId xmlns:a16="http://schemas.microsoft.com/office/drawing/2014/main" val="10001"/>
                  </a:ext>
                </a:extLst>
              </a:tr>
              <a:tr h="370840">
                <a:tc>
                  <a:txBody>
                    <a:bodyPr/>
                    <a:lstStyle/>
                    <a:p>
                      <a:r>
                        <a:rPr lang="en-US" sz="2400" dirty="0" err="1"/>
                        <a:t>uk</a:t>
                      </a:r>
                      <a:r>
                        <a:rPr lang="en-US" sz="2400" dirty="0"/>
                        <a:t>-union</a:t>
                      </a:r>
                    </a:p>
                  </a:txBody>
                  <a:tcPr/>
                </a:tc>
                <a:tc>
                  <a:txBody>
                    <a:bodyPr/>
                    <a:lstStyle/>
                    <a:p>
                      <a:pPr algn="r"/>
                      <a:r>
                        <a:rPr lang="en-US" sz="2400" dirty="0"/>
                        <a:t>133,633,040</a:t>
                      </a:r>
                    </a:p>
                  </a:txBody>
                  <a:tcPr/>
                </a:tc>
                <a:tc>
                  <a:txBody>
                    <a:bodyPr/>
                    <a:lstStyle/>
                    <a:p>
                      <a:pPr algn="r"/>
                      <a:r>
                        <a:rPr lang="en-US" sz="2400" dirty="0"/>
                        <a:t>5,507,679,822</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780207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Preprocessing Costs</a:t>
            </a:r>
          </a:p>
        </p:txBody>
      </p:sp>
      <mc:AlternateContent xmlns:mc="http://schemas.openxmlformats.org/markup-compatibility/2006">
        <mc:Choice xmlns:a14="http://schemas.microsoft.com/office/drawing/2010/main" Requires="a14">
          <p:sp>
            <p:nvSpPr>
              <p:cNvPr id="4" name="Content Placeholder 3"/>
              <p:cNvSpPr>
                <a:spLocks noGrp="1"/>
              </p:cNvSpPr>
              <p:nvPr>
                <p:ph idx="1"/>
              </p:nvPr>
            </p:nvSpPr>
            <p:spPr/>
            <p:txBody>
              <a:bodyPr>
                <a:normAutofit/>
              </a:bodyPr>
              <a:lstStyle/>
              <a:p>
                <a:r>
                  <a:rPr lang="en-US" sz="2400" dirty="0" err="1"/>
                  <a:t>PowerWalk</a:t>
                </a:r>
                <a:r>
                  <a:rPr lang="en-US" sz="2400" dirty="0"/>
                  <a:t> can adjust the costs of preprocessing by varying the number of random walks on each vertex, </a:t>
                </a:r>
                <a14:m>
                  <m:oMath xmlns:m="http://schemas.openxmlformats.org/officeDocument/2006/math">
                    <m:r>
                      <a:rPr lang="en-US" sz="2400" i="1" dirty="0" smtClean="0">
                        <a:latin typeface="Cambria Math" charset="0"/>
                      </a:rPr>
                      <m:t>𝑅</m:t>
                    </m:r>
                  </m:oMath>
                </a14:m>
                <a:endParaRPr lang="en-US" sz="2400" dirty="0"/>
              </a:p>
              <a:p>
                <a:r>
                  <a:rPr lang="en-US" sz="2400" dirty="0"/>
                  <a:t>The previous Monte-Carlo method takes very long preprocessing time and need to store a very large index</a:t>
                </a:r>
              </a:p>
              <a:p>
                <a:pPr lvl="1"/>
                <a:endParaRPr lang="en-US" sz="2100" dirty="0"/>
              </a:p>
            </p:txBody>
          </p:sp>
        </mc:Choice>
        <mc:Fallback>
          <p:sp>
            <p:nvSpPr>
              <p:cNvPr id="4" name="Content Placeholder 3"/>
              <p:cNvSpPr>
                <a:spLocks noGrp="1" noRot="1" noChangeAspect="1" noMove="1" noResize="1" noEditPoints="1" noAdjustHandles="1" noChangeArrowheads="1" noChangeShapeType="1" noTextEdit="1"/>
              </p:cNvSpPr>
              <p:nvPr>
                <p:ph idx="1"/>
              </p:nvPr>
            </p:nvSpPr>
            <p:spPr>
              <a:blipFill>
                <a:blip r:embed="rId3"/>
                <a:stretch>
                  <a:fillRect l="-927" t="-1961"/>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1F2B13A8-9742-0049-8477-99B1E1162BF9}" type="slidenum">
              <a:rPr kumimoji="1" lang="zh-CN" altLang="en-US" smtClean="0"/>
              <a:pPr/>
              <a:t>18</a:t>
            </a:fld>
            <a:endParaRPr kumimoji="1" lang="zh-CN" altLang="en-US"/>
          </a:p>
        </p:txBody>
      </p:sp>
      <p:graphicFrame>
        <p:nvGraphicFramePr>
          <p:cNvPr id="6" name="表格 5"/>
          <p:cNvGraphicFramePr>
            <a:graphicFrameLocks noGrp="1"/>
          </p:cNvGraphicFramePr>
          <p:nvPr>
            <p:extLst>
              <p:ext uri="{D42A27DB-BD31-4B8C-83A1-F6EECF244321}">
                <p14:modId xmlns:p14="http://schemas.microsoft.com/office/powerpoint/2010/main" val="3909365924"/>
              </p:ext>
            </p:extLst>
          </p:nvPr>
        </p:nvGraphicFramePr>
        <p:xfrm>
          <a:off x="737505" y="3572332"/>
          <a:ext cx="7679380" cy="2377440"/>
        </p:xfrm>
        <a:graphic>
          <a:graphicData uri="http://schemas.openxmlformats.org/drawingml/2006/table">
            <a:tbl>
              <a:tblPr firstRow="1" bandRow="1">
                <a:tableStyleId>{5C22544A-7EE6-4342-B048-85BDC9FD1C3A}</a:tableStyleId>
              </a:tblPr>
              <a:tblGrid>
                <a:gridCol w="1538605">
                  <a:extLst>
                    <a:ext uri="{9D8B030D-6E8A-4147-A177-3AD203B41FA5}">
                      <a16:colId xmlns:a16="http://schemas.microsoft.com/office/drawing/2014/main" val="3897596084"/>
                    </a:ext>
                  </a:extLst>
                </a:gridCol>
                <a:gridCol w="2213801">
                  <a:extLst>
                    <a:ext uri="{9D8B030D-6E8A-4147-A177-3AD203B41FA5}">
                      <a16:colId xmlns:a16="http://schemas.microsoft.com/office/drawing/2014/main" val="2698965332"/>
                    </a:ext>
                  </a:extLst>
                </a:gridCol>
                <a:gridCol w="1103630">
                  <a:extLst>
                    <a:ext uri="{9D8B030D-6E8A-4147-A177-3AD203B41FA5}">
                      <a16:colId xmlns:a16="http://schemas.microsoft.com/office/drawing/2014/main" val="2365430040"/>
                    </a:ext>
                  </a:extLst>
                </a:gridCol>
                <a:gridCol w="1173480">
                  <a:extLst>
                    <a:ext uri="{9D8B030D-6E8A-4147-A177-3AD203B41FA5}">
                      <a16:colId xmlns:a16="http://schemas.microsoft.com/office/drawing/2014/main" val="406141106"/>
                    </a:ext>
                  </a:extLst>
                </a:gridCol>
                <a:gridCol w="1649864">
                  <a:extLst>
                    <a:ext uri="{9D8B030D-6E8A-4147-A177-3AD203B41FA5}">
                      <a16:colId xmlns:a16="http://schemas.microsoft.com/office/drawing/2014/main" val="3030393919"/>
                    </a:ext>
                  </a:extLst>
                </a:gridCol>
              </a:tblGrid>
              <a:tr h="370840">
                <a:tc rowSpan="2">
                  <a:txBody>
                    <a:bodyPr/>
                    <a:lstStyle/>
                    <a:p>
                      <a:pPr algn="ctr"/>
                      <a:r>
                        <a:rPr lang="en-US" altLang="zh-CN" sz="2000" dirty="0"/>
                        <a:t>Dataset</a:t>
                      </a:r>
                      <a:endParaRPr lang="en-US" sz="2000" dirty="0"/>
                    </a:p>
                  </a:txBody>
                  <a:tcPr/>
                </a:tc>
                <a:tc rowSpan="2">
                  <a:txBody>
                    <a:bodyPr/>
                    <a:lstStyle/>
                    <a:p>
                      <a:pPr algn="ctr"/>
                      <a:r>
                        <a:rPr lang="en-US" sz="2000" dirty="0"/>
                        <a:t>Type</a:t>
                      </a:r>
                    </a:p>
                  </a:txBody>
                  <a:tcPr/>
                </a:tc>
                <a:tc gridSpan="2">
                  <a:txBody>
                    <a:bodyPr/>
                    <a:lstStyle/>
                    <a:p>
                      <a:pPr algn="ctr"/>
                      <a:r>
                        <a:rPr lang="en-US" sz="2000" dirty="0" err="1"/>
                        <a:t>PowerWalk</a:t>
                      </a:r>
                      <a:endParaRPr lang="en-US" sz="2000" dirty="0"/>
                    </a:p>
                  </a:txBody>
                  <a:tcPr/>
                </a:tc>
                <a:tc hMerge="1">
                  <a:txBody>
                    <a:bodyPr/>
                    <a:lstStyle/>
                    <a:p>
                      <a:endParaRPr lang="en-US" dirty="0"/>
                    </a:p>
                  </a:txBody>
                  <a:tcPr/>
                </a:tc>
                <a:tc rowSpan="2">
                  <a:txBody>
                    <a:bodyPr/>
                    <a:lstStyle/>
                    <a:p>
                      <a:pPr algn="ctr"/>
                      <a:r>
                        <a:rPr lang="en-US" sz="2000" dirty="0"/>
                        <a:t>Monte-Carlo</a:t>
                      </a:r>
                    </a:p>
                  </a:txBody>
                  <a:tcPr/>
                </a:tc>
                <a:extLst>
                  <a:ext uri="{0D108BD9-81ED-4DB2-BD59-A6C34878D82A}">
                    <a16:rowId xmlns:a16="http://schemas.microsoft.com/office/drawing/2014/main" val="2915895212"/>
                  </a:ext>
                </a:extLst>
              </a:tr>
              <a:tr h="370840">
                <a:tc vMerge="1">
                  <a:txBody>
                    <a:bodyPr/>
                    <a:lstStyle/>
                    <a:p>
                      <a:endParaRPr lang="en-US" dirty="0"/>
                    </a:p>
                  </a:txBody>
                  <a:tcPr/>
                </a:tc>
                <a:tc vMerge="1">
                  <a:txBody>
                    <a:bodyPr/>
                    <a:lstStyle/>
                    <a:p>
                      <a:endParaRPr lang="en-US" dirty="0"/>
                    </a:p>
                  </a:txBody>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2000" dirty="0"/>
                        <a:t>R=10</a:t>
                      </a:r>
                    </a:p>
                  </a:txBody>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2000" dirty="0"/>
                        <a:t>R=100</a:t>
                      </a:r>
                    </a:p>
                  </a:txBody>
                  <a:tcPr/>
                </a:tc>
                <a:tc vMerge="1">
                  <a:txBody>
                    <a:bodyPr/>
                    <a:lstStyle/>
                    <a:p>
                      <a:pPr marL="0" marR="0" indent="0" algn="l" defTabSz="6858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4116083276"/>
                  </a:ext>
                </a:extLst>
              </a:tr>
              <a:tr h="370840">
                <a:tc rowSpan="2">
                  <a:txBody>
                    <a:bodyPr/>
                    <a:lstStyle/>
                    <a:p>
                      <a:pPr algn="ctr"/>
                      <a:r>
                        <a:rPr lang="en-US" sz="2000" dirty="0"/>
                        <a:t>twitter-2010</a:t>
                      </a:r>
                    </a:p>
                  </a:txBody>
                  <a:tcPr/>
                </a:tc>
                <a:tc>
                  <a:txBody>
                    <a:bodyPr/>
                    <a:lstStyle/>
                    <a:p>
                      <a:pPr algn="ctr"/>
                      <a:r>
                        <a:rPr lang="en-US" sz="2000" dirty="0"/>
                        <a:t>Preprocessing time</a:t>
                      </a:r>
                    </a:p>
                  </a:txBody>
                  <a:tcPr/>
                </a:tc>
                <a:tc>
                  <a:txBody>
                    <a:bodyPr/>
                    <a:lstStyle/>
                    <a:p>
                      <a:pPr algn="r"/>
                      <a:r>
                        <a:rPr lang="en-US" sz="2000" dirty="0"/>
                        <a:t>933.8 s</a:t>
                      </a:r>
                    </a:p>
                  </a:txBody>
                  <a:tcPr/>
                </a:tc>
                <a:tc>
                  <a:txBody>
                    <a:bodyPr/>
                    <a:lstStyle/>
                    <a:p>
                      <a:pPr algn="r"/>
                      <a:r>
                        <a:rPr lang="en-US" sz="2000" dirty="0"/>
                        <a:t>1728.2 s</a:t>
                      </a:r>
                    </a:p>
                  </a:txBody>
                  <a:tcPr/>
                </a:tc>
                <a:tc>
                  <a:txBody>
                    <a:bodyPr/>
                    <a:lstStyle/>
                    <a:p>
                      <a:pPr algn="r"/>
                      <a:r>
                        <a:rPr lang="en-US" sz="2000" dirty="0"/>
                        <a:t>4.5 h</a:t>
                      </a:r>
                    </a:p>
                  </a:txBody>
                  <a:tcPr/>
                </a:tc>
                <a:extLst>
                  <a:ext uri="{0D108BD9-81ED-4DB2-BD59-A6C34878D82A}">
                    <a16:rowId xmlns:a16="http://schemas.microsoft.com/office/drawing/2014/main" val="2544254603"/>
                  </a:ext>
                </a:extLst>
              </a:tr>
              <a:tr h="370840">
                <a:tc vMerge="1">
                  <a:txBody>
                    <a:bodyPr/>
                    <a:lstStyle/>
                    <a:p>
                      <a:endParaRPr lang="en-US" dirty="0"/>
                    </a:p>
                  </a:txBody>
                  <a:tcPr/>
                </a:tc>
                <a:tc>
                  <a:txBody>
                    <a:bodyPr/>
                    <a:lstStyle/>
                    <a:p>
                      <a:pPr algn="ctr"/>
                      <a:r>
                        <a:rPr lang="en-US" sz="2000" dirty="0"/>
                        <a:t>Index size</a:t>
                      </a:r>
                    </a:p>
                  </a:txBody>
                  <a:tcPr/>
                </a:tc>
                <a:tc>
                  <a:txBody>
                    <a:bodyPr/>
                    <a:lstStyle/>
                    <a:p>
                      <a:pPr algn="r"/>
                      <a:r>
                        <a:rPr lang="en-US" sz="2000" dirty="0"/>
                        <a:t>12.4 GB</a:t>
                      </a:r>
                    </a:p>
                  </a:txBody>
                  <a:tcPr/>
                </a:tc>
                <a:tc>
                  <a:txBody>
                    <a:bodyPr/>
                    <a:lstStyle/>
                    <a:p>
                      <a:pPr algn="r"/>
                      <a:r>
                        <a:rPr lang="en-US" sz="2000" dirty="0"/>
                        <a:t>95.5GB</a:t>
                      </a:r>
                    </a:p>
                  </a:txBody>
                  <a:tcPr/>
                </a:tc>
                <a:tc>
                  <a:txBody>
                    <a:bodyPr/>
                    <a:lstStyle/>
                    <a:p>
                      <a:pPr algn="r"/>
                      <a:r>
                        <a:rPr lang="en-US" sz="2000" dirty="0"/>
                        <a:t>1.48 TB</a:t>
                      </a:r>
                    </a:p>
                  </a:txBody>
                  <a:tcPr/>
                </a:tc>
                <a:extLst>
                  <a:ext uri="{0D108BD9-81ED-4DB2-BD59-A6C34878D82A}">
                    <a16:rowId xmlns:a16="http://schemas.microsoft.com/office/drawing/2014/main" val="1671352365"/>
                  </a:ext>
                </a:extLst>
              </a:tr>
              <a:tr h="370840">
                <a:tc rowSpan="2">
                  <a:txBody>
                    <a:bodyPr/>
                    <a:lstStyle/>
                    <a:p>
                      <a:pPr algn="ctr"/>
                      <a:r>
                        <a:rPr lang="en-US" sz="2000" dirty="0" err="1"/>
                        <a:t>uk</a:t>
                      </a:r>
                      <a:r>
                        <a:rPr lang="en-US" sz="2000" dirty="0"/>
                        <a:t>-union</a:t>
                      </a:r>
                    </a:p>
                  </a:txBody>
                  <a:tcPr/>
                </a:tc>
                <a:tc>
                  <a:txBody>
                    <a:bodyPr/>
                    <a:lstStyle/>
                    <a:p>
                      <a:pPr algn="ctr"/>
                      <a:r>
                        <a:rPr lang="en-US" sz="2000" dirty="0"/>
                        <a:t>Preprocessing time</a:t>
                      </a:r>
                    </a:p>
                  </a:txBody>
                  <a:tcPr/>
                </a:tc>
                <a:tc>
                  <a:txBody>
                    <a:bodyPr/>
                    <a:lstStyle/>
                    <a:p>
                      <a:pPr algn="r"/>
                      <a:r>
                        <a:rPr lang="en-US" sz="2000" dirty="0"/>
                        <a:t>2087.4 s</a:t>
                      </a:r>
                    </a:p>
                  </a:txBody>
                  <a:tcPr/>
                </a:tc>
                <a:tc>
                  <a:txBody>
                    <a:bodyPr/>
                    <a:lstStyle/>
                    <a:p>
                      <a:pPr algn="r"/>
                      <a:r>
                        <a:rPr lang="en-US" sz="2000" dirty="0"/>
                        <a:t>3187.2 s</a:t>
                      </a:r>
                    </a:p>
                  </a:txBody>
                  <a:tcPr/>
                </a:tc>
                <a:tc>
                  <a:txBody>
                    <a:bodyPr/>
                    <a:lstStyle/>
                    <a:p>
                      <a:pPr algn="r"/>
                      <a:r>
                        <a:rPr lang="en-US" sz="2000" dirty="0"/>
                        <a:t>11.6 h</a:t>
                      </a:r>
                    </a:p>
                  </a:txBody>
                  <a:tcPr/>
                </a:tc>
                <a:extLst>
                  <a:ext uri="{0D108BD9-81ED-4DB2-BD59-A6C34878D82A}">
                    <a16:rowId xmlns:a16="http://schemas.microsoft.com/office/drawing/2014/main" val="2379408372"/>
                  </a:ext>
                </a:extLst>
              </a:tr>
              <a:tr h="370840">
                <a:tc vMerge="1">
                  <a:txBody>
                    <a:bodyPr/>
                    <a:lstStyle/>
                    <a:p>
                      <a:endParaRPr lang="en-US" dirty="0"/>
                    </a:p>
                  </a:txBody>
                  <a:tcPr/>
                </a:tc>
                <a:tc>
                  <a:txBody>
                    <a:bodyPr/>
                    <a:lstStyle/>
                    <a:p>
                      <a:pPr algn="ctr"/>
                      <a:r>
                        <a:rPr lang="en-US" sz="2000" dirty="0"/>
                        <a:t>Index size</a:t>
                      </a:r>
                    </a:p>
                  </a:txBody>
                  <a:tcPr/>
                </a:tc>
                <a:tc>
                  <a:txBody>
                    <a:bodyPr/>
                    <a:lstStyle/>
                    <a:p>
                      <a:pPr algn="r"/>
                      <a:r>
                        <a:rPr lang="en-US" sz="2000" dirty="0"/>
                        <a:t>29.7 GB</a:t>
                      </a:r>
                    </a:p>
                  </a:txBody>
                  <a:tcPr/>
                </a:tc>
                <a:tc>
                  <a:txBody>
                    <a:bodyPr/>
                    <a:lstStyle/>
                    <a:p>
                      <a:pPr algn="r"/>
                      <a:r>
                        <a:rPr lang="en-US" sz="2000" dirty="0"/>
                        <a:t>148.0 GB</a:t>
                      </a:r>
                    </a:p>
                  </a:txBody>
                  <a:tcPr/>
                </a:tc>
                <a:tc>
                  <a:txBody>
                    <a:bodyPr/>
                    <a:lstStyle/>
                    <a:p>
                      <a:pPr algn="r"/>
                      <a:r>
                        <a:rPr lang="en-US" sz="2000" dirty="0"/>
                        <a:t>1.1 TB</a:t>
                      </a:r>
                    </a:p>
                  </a:txBody>
                  <a:tcPr/>
                </a:tc>
                <a:extLst>
                  <a:ext uri="{0D108BD9-81ED-4DB2-BD59-A6C34878D82A}">
                    <a16:rowId xmlns:a16="http://schemas.microsoft.com/office/drawing/2014/main" val="393527545"/>
                  </a:ext>
                </a:extLst>
              </a:tr>
            </a:tbl>
          </a:graphicData>
        </a:graphic>
      </p:graphicFrame>
    </p:spTree>
    <p:extLst>
      <p:ext uri="{BB962C8B-B14F-4D97-AF65-F5344CB8AC3E}">
        <p14:creationId xmlns:p14="http://schemas.microsoft.com/office/powerpoint/2010/main" val="1200576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1383090326"/>
              </p:ext>
            </p:extLst>
          </p:nvPr>
        </p:nvGraphicFramePr>
        <p:xfrm>
          <a:off x="925365" y="2594360"/>
          <a:ext cx="7303660" cy="3962400"/>
        </p:xfrm>
        <a:graphic>
          <a:graphicData uri="http://schemas.openxmlformats.org/drawingml/2006/table">
            <a:tbl>
              <a:tblPr firstRow="1" bandRow="1">
                <a:tableStyleId>{5C22544A-7EE6-4342-B048-85BDC9FD1C3A}</a:tableStyleId>
              </a:tblPr>
              <a:tblGrid>
                <a:gridCol w="1538605">
                  <a:extLst>
                    <a:ext uri="{9D8B030D-6E8A-4147-A177-3AD203B41FA5}">
                      <a16:colId xmlns:a16="http://schemas.microsoft.com/office/drawing/2014/main" val="525734047"/>
                    </a:ext>
                  </a:extLst>
                </a:gridCol>
                <a:gridCol w="1430057">
                  <a:extLst>
                    <a:ext uri="{9D8B030D-6E8A-4147-A177-3AD203B41FA5}">
                      <a16:colId xmlns:a16="http://schemas.microsoft.com/office/drawing/2014/main" val="833637025"/>
                    </a:ext>
                  </a:extLst>
                </a:gridCol>
                <a:gridCol w="1146220">
                  <a:extLst>
                    <a:ext uri="{9D8B030D-6E8A-4147-A177-3AD203B41FA5}">
                      <a16:colId xmlns:a16="http://schemas.microsoft.com/office/drawing/2014/main" val="2972006015"/>
                    </a:ext>
                  </a:extLst>
                </a:gridCol>
                <a:gridCol w="1197735">
                  <a:extLst>
                    <a:ext uri="{9D8B030D-6E8A-4147-A177-3AD203B41FA5}">
                      <a16:colId xmlns:a16="http://schemas.microsoft.com/office/drawing/2014/main" val="707724731"/>
                    </a:ext>
                  </a:extLst>
                </a:gridCol>
                <a:gridCol w="975043">
                  <a:extLst>
                    <a:ext uri="{9D8B030D-6E8A-4147-A177-3AD203B41FA5}">
                      <a16:colId xmlns:a16="http://schemas.microsoft.com/office/drawing/2014/main" val="3383339486"/>
                    </a:ext>
                  </a:extLst>
                </a:gridCol>
                <a:gridCol w="1016000">
                  <a:extLst>
                    <a:ext uri="{9D8B030D-6E8A-4147-A177-3AD203B41FA5}">
                      <a16:colId xmlns:a16="http://schemas.microsoft.com/office/drawing/2014/main" val="3031947265"/>
                    </a:ext>
                  </a:extLst>
                </a:gridCol>
              </a:tblGrid>
              <a:tr h="370840">
                <a:tc rowSpan="2">
                  <a:txBody>
                    <a:bodyPr/>
                    <a:lstStyle/>
                    <a:p>
                      <a:r>
                        <a:rPr lang="en-US" sz="2000" dirty="0" err="1"/>
                        <a:t>Datasest</a:t>
                      </a:r>
                      <a:endParaRPr lang="en-US" sz="2000" dirty="0"/>
                    </a:p>
                  </a:txBody>
                  <a:tcPr/>
                </a:tc>
                <a:tc rowSpan="2">
                  <a:txBody>
                    <a:bodyPr/>
                    <a:lstStyle/>
                    <a:p>
                      <a:r>
                        <a:rPr lang="en-US" sz="2000" dirty="0"/>
                        <a:t>Number of queries</a:t>
                      </a:r>
                    </a:p>
                  </a:txBody>
                  <a:tcPr/>
                </a:tc>
                <a:tc rowSpan="2">
                  <a:txBody>
                    <a:bodyPr/>
                    <a:lstStyle/>
                    <a:p>
                      <a:r>
                        <a:rPr lang="en-US" sz="2000" dirty="0"/>
                        <a:t>Power iteration</a:t>
                      </a:r>
                    </a:p>
                  </a:txBody>
                  <a:tcPr/>
                </a:tc>
                <a:tc rowSpan="2">
                  <a:txBody>
                    <a:bodyPr/>
                    <a:lstStyle/>
                    <a:p>
                      <a:r>
                        <a:rPr lang="en-US" sz="2000" dirty="0"/>
                        <a:t>Monte-Carlo</a:t>
                      </a:r>
                    </a:p>
                  </a:txBody>
                  <a:tcPr/>
                </a:tc>
                <a:tc gridSpan="2">
                  <a:txBody>
                    <a:bodyPr/>
                    <a:lstStyle/>
                    <a:p>
                      <a:r>
                        <a:rPr lang="en-US" sz="2000" dirty="0" err="1"/>
                        <a:t>PowerWalk</a:t>
                      </a:r>
                      <a:endParaRPr lang="en-US" sz="2000" dirty="0"/>
                    </a:p>
                  </a:txBody>
                  <a:tcPr/>
                </a:tc>
                <a:tc hMerge="1">
                  <a:txBody>
                    <a:bodyPr/>
                    <a:lstStyle/>
                    <a:p>
                      <a:endParaRPr lang="en-US" dirty="0"/>
                    </a:p>
                  </a:txBody>
                  <a:tcPr/>
                </a:tc>
                <a:extLst>
                  <a:ext uri="{0D108BD9-81ED-4DB2-BD59-A6C34878D82A}">
                    <a16:rowId xmlns:a16="http://schemas.microsoft.com/office/drawing/2014/main" val="444635583"/>
                  </a:ext>
                </a:extLst>
              </a:tr>
              <a:tr h="370840">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r>
                        <a:rPr lang="en-US" sz="2000" dirty="0"/>
                        <a:t>R=10</a:t>
                      </a:r>
                    </a:p>
                  </a:txBody>
                  <a:tcPr/>
                </a:tc>
                <a:tc>
                  <a:txBody>
                    <a:bodyPr/>
                    <a:lstStyle/>
                    <a:p>
                      <a:r>
                        <a:rPr lang="en-US" sz="2000" dirty="0"/>
                        <a:t>R=100</a:t>
                      </a:r>
                    </a:p>
                  </a:txBody>
                  <a:tcPr/>
                </a:tc>
                <a:extLst>
                  <a:ext uri="{0D108BD9-81ED-4DB2-BD59-A6C34878D82A}">
                    <a16:rowId xmlns:a16="http://schemas.microsoft.com/office/drawing/2014/main" val="3366166276"/>
                  </a:ext>
                </a:extLst>
              </a:tr>
              <a:tr h="370840">
                <a:tc>
                  <a:txBody>
                    <a:bodyPr/>
                    <a:lstStyle/>
                    <a:p>
                      <a:r>
                        <a:rPr lang="en-US" sz="2000" dirty="0"/>
                        <a:t>twitter-2010</a:t>
                      </a:r>
                    </a:p>
                  </a:txBody>
                  <a:tcPr/>
                </a:tc>
                <a:tc>
                  <a:txBody>
                    <a:bodyPr/>
                    <a:lstStyle/>
                    <a:p>
                      <a:r>
                        <a:rPr lang="en-US" sz="2000" dirty="0"/>
                        <a:t>1</a:t>
                      </a:r>
                    </a:p>
                  </a:txBody>
                  <a:tcPr/>
                </a:tc>
                <a:tc>
                  <a:txBody>
                    <a:bodyPr/>
                    <a:lstStyle/>
                    <a:p>
                      <a:r>
                        <a:rPr lang="en-US" sz="2000" dirty="0"/>
                        <a:t>95.2 s</a:t>
                      </a:r>
                    </a:p>
                  </a:txBody>
                  <a:tcPr/>
                </a:tc>
                <a:tc>
                  <a:txBody>
                    <a:bodyPr/>
                    <a:lstStyle/>
                    <a:p>
                      <a:r>
                        <a:rPr lang="en-US" sz="2000" dirty="0"/>
                        <a:t>25 </a:t>
                      </a:r>
                      <a:r>
                        <a:rPr lang="en-US" sz="2000" dirty="0" err="1"/>
                        <a:t>ms</a:t>
                      </a:r>
                      <a:endParaRPr lang="en-US" sz="2000" dirty="0"/>
                    </a:p>
                  </a:txBody>
                  <a:tcPr/>
                </a:tc>
                <a:tc>
                  <a:txBody>
                    <a:bodyPr/>
                    <a:lstStyle/>
                    <a:p>
                      <a:r>
                        <a:rPr lang="en-US" sz="2000" dirty="0"/>
                        <a:t>2.28 s</a:t>
                      </a:r>
                    </a:p>
                  </a:txBody>
                  <a:tcPr/>
                </a:tc>
                <a:tc>
                  <a:txBody>
                    <a:bodyPr/>
                    <a:lstStyle/>
                    <a:p>
                      <a:r>
                        <a:rPr lang="en-US" sz="2000" dirty="0"/>
                        <a:t>1.65 s</a:t>
                      </a:r>
                    </a:p>
                  </a:txBody>
                  <a:tcPr/>
                </a:tc>
                <a:extLst>
                  <a:ext uri="{0D108BD9-81ED-4DB2-BD59-A6C34878D82A}">
                    <a16:rowId xmlns:a16="http://schemas.microsoft.com/office/drawing/2014/main" val="3365217043"/>
                  </a:ext>
                </a:extLst>
              </a:tr>
              <a:tr h="370840">
                <a:tc>
                  <a:txBody>
                    <a:bodyPr/>
                    <a:lstStyle/>
                    <a:p>
                      <a:endParaRPr lang="en-US" sz="2000"/>
                    </a:p>
                  </a:txBody>
                  <a:tcPr/>
                </a:tc>
                <a:tc>
                  <a:txBody>
                    <a:bodyPr/>
                    <a:lstStyle/>
                    <a:p>
                      <a:r>
                        <a:rPr lang="en-US" sz="2000" dirty="0"/>
                        <a:t>100</a:t>
                      </a:r>
                    </a:p>
                  </a:txBody>
                  <a:tcPr/>
                </a:tc>
                <a:tc>
                  <a:txBody>
                    <a:bodyPr/>
                    <a:lstStyle/>
                    <a:p>
                      <a:r>
                        <a:rPr lang="en-US" sz="2000" dirty="0"/>
                        <a:t>-</a:t>
                      </a:r>
                    </a:p>
                  </a:txBody>
                  <a:tcPr/>
                </a:tc>
                <a:tc>
                  <a:txBody>
                    <a:bodyPr/>
                    <a:lstStyle/>
                    <a:p>
                      <a:r>
                        <a:rPr lang="en-US" sz="2000" dirty="0"/>
                        <a:t>2.50 s</a:t>
                      </a:r>
                    </a:p>
                  </a:txBody>
                  <a:tcPr/>
                </a:tc>
                <a:tc>
                  <a:txBody>
                    <a:bodyPr/>
                    <a:lstStyle/>
                    <a:p>
                      <a:r>
                        <a:rPr lang="en-US" sz="2000" dirty="0"/>
                        <a:t>2.45 s</a:t>
                      </a:r>
                    </a:p>
                  </a:txBody>
                  <a:tcPr/>
                </a:tc>
                <a:tc>
                  <a:txBody>
                    <a:bodyPr/>
                    <a:lstStyle/>
                    <a:p>
                      <a:r>
                        <a:rPr lang="en-US" sz="2000" dirty="0"/>
                        <a:t>1.65 s</a:t>
                      </a:r>
                    </a:p>
                  </a:txBody>
                  <a:tcPr/>
                </a:tc>
                <a:extLst>
                  <a:ext uri="{0D108BD9-81ED-4DB2-BD59-A6C34878D82A}">
                    <a16:rowId xmlns:a16="http://schemas.microsoft.com/office/drawing/2014/main" val="108206916"/>
                  </a:ext>
                </a:extLst>
              </a:tr>
              <a:tr h="370840">
                <a:tc>
                  <a:txBody>
                    <a:bodyPr/>
                    <a:lstStyle/>
                    <a:p>
                      <a:endParaRPr lang="en-US" sz="2000"/>
                    </a:p>
                  </a:txBody>
                  <a:tcPr/>
                </a:tc>
                <a:tc>
                  <a:txBody>
                    <a:bodyPr/>
                    <a:lstStyle/>
                    <a:p>
                      <a:r>
                        <a:rPr lang="en-US" sz="2000" dirty="0"/>
                        <a:t>10,000</a:t>
                      </a:r>
                    </a:p>
                  </a:txBody>
                  <a:tcPr/>
                </a:tc>
                <a:tc>
                  <a:txBody>
                    <a:bodyPr/>
                    <a:lstStyle/>
                    <a:p>
                      <a:r>
                        <a:rPr lang="en-US" sz="2000" dirty="0"/>
                        <a:t>-</a:t>
                      </a:r>
                    </a:p>
                  </a:txBody>
                  <a:tcPr/>
                </a:tc>
                <a:tc>
                  <a:txBody>
                    <a:bodyPr/>
                    <a:lstStyle/>
                    <a:p>
                      <a:r>
                        <a:rPr lang="en-US" sz="2000" dirty="0"/>
                        <a:t>117.50 s</a:t>
                      </a:r>
                    </a:p>
                  </a:txBody>
                  <a:tcPr/>
                </a:tc>
                <a:tc>
                  <a:txBody>
                    <a:bodyPr/>
                    <a:lstStyle/>
                    <a:p>
                      <a:r>
                        <a:rPr lang="en-US" sz="2000" dirty="0"/>
                        <a:t>8.74 s</a:t>
                      </a:r>
                    </a:p>
                  </a:txBody>
                  <a:tcPr/>
                </a:tc>
                <a:tc>
                  <a:txBody>
                    <a:bodyPr/>
                    <a:lstStyle/>
                    <a:p>
                      <a:r>
                        <a:rPr lang="en-US" sz="2000" dirty="0"/>
                        <a:t>3.64 s</a:t>
                      </a:r>
                    </a:p>
                  </a:txBody>
                  <a:tcPr/>
                </a:tc>
                <a:extLst>
                  <a:ext uri="{0D108BD9-81ED-4DB2-BD59-A6C34878D82A}">
                    <a16:rowId xmlns:a16="http://schemas.microsoft.com/office/drawing/2014/main" val="3917514529"/>
                  </a:ext>
                </a:extLst>
              </a:tr>
              <a:tr h="370840">
                <a:tc>
                  <a:txBody>
                    <a:bodyPr/>
                    <a:lstStyle/>
                    <a:p>
                      <a:endParaRPr lang="en-US" sz="2000"/>
                    </a:p>
                  </a:txBody>
                  <a:tcPr/>
                </a:tc>
                <a:tc>
                  <a:txBody>
                    <a:bodyPr/>
                    <a:lstStyle/>
                    <a:p>
                      <a:r>
                        <a:rPr lang="en-US" sz="2000" dirty="0"/>
                        <a:t>100,000</a:t>
                      </a:r>
                    </a:p>
                  </a:txBody>
                  <a:tcPr/>
                </a:tc>
                <a:tc>
                  <a:txBody>
                    <a:bodyPr/>
                    <a:lstStyle/>
                    <a:p>
                      <a:r>
                        <a:rPr lang="en-US" sz="2000" dirty="0"/>
                        <a:t>-</a:t>
                      </a:r>
                    </a:p>
                  </a:txBody>
                  <a:tcPr/>
                </a:tc>
                <a:tc>
                  <a:txBody>
                    <a:bodyPr/>
                    <a:lstStyle/>
                    <a:p>
                      <a:r>
                        <a:rPr lang="en-US" sz="2000" dirty="0"/>
                        <a:t>978.25 s</a:t>
                      </a:r>
                    </a:p>
                  </a:txBody>
                  <a:tcPr/>
                </a:tc>
                <a:tc>
                  <a:txBody>
                    <a:bodyPr/>
                    <a:lstStyle/>
                    <a:p>
                      <a:r>
                        <a:rPr lang="en-US" sz="2000" dirty="0"/>
                        <a:t>52.20 s</a:t>
                      </a:r>
                    </a:p>
                  </a:txBody>
                  <a:tcPr/>
                </a:tc>
                <a:tc>
                  <a:txBody>
                    <a:bodyPr/>
                    <a:lstStyle/>
                    <a:p>
                      <a:r>
                        <a:rPr lang="en-US" sz="2000" dirty="0"/>
                        <a:t>17.96 s</a:t>
                      </a:r>
                    </a:p>
                  </a:txBody>
                  <a:tcPr/>
                </a:tc>
                <a:extLst>
                  <a:ext uri="{0D108BD9-81ED-4DB2-BD59-A6C34878D82A}">
                    <a16:rowId xmlns:a16="http://schemas.microsoft.com/office/drawing/2014/main" val="444958363"/>
                  </a:ext>
                </a:extLst>
              </a:tr>
              <a:tr h="370840">
                <a:tc>
                  <a:txBody>
                    <a:bodyPr/>
                    <a:lstStyle/>
                    <a:p>
                      <a:r>
                        <a:rPr lang="en-US" sz="2000" dirty="0" err="1"/>
                        <a:t>uk</a:t>
                      </a:r>
                      <a:r>
                        <a:rPr lang="en-US" sz="2000" dirty="0"/>
                        <a:t>-union</a:t>
                      </a:r>
                    </a:p>
                  </a:txBody>
                  <a:tcPr/>
                </a:tc>
                <a:tc>
                  <a:txBody>
                    <a:bodyPr/>
                    <a:lstStyle/>
                    <a:p>
                      <a:r>
                        <a:rPr lang="en-US" sz="2000" dirty="0"/>
                        <a:t>1</a:t>
                      </a:r>
                    </a:p>
                  </a:txBody>
                  <a:tcPr/>
                </a:tc>
                <a:tc>
                  <a:txBody>
                    <a:bodyPr/>
                    <a:lstStyle/>
                    <a:p>
                      <a:r>
                        <a:rPr lang="en-US" sz="2000" dirty="0"/>
                        <a:t>320 s</a:t>
                      </a:r>
                    </a:p>
                  </a:txBody>
                  <a:tcPr/>
                </a:tc>
                <a:tc>
                  <a:txBody>
                    <a:bodyPr/>
                    <a:lstStyle/>
                    <a:p>
                      <a:r>
                        <a:rPr lang="en-US" sz="2000" dirty="0"/>
                        <a:t>18 </a:t>
                      </a:r>
                      <a:r>
                        <a:rPr lang="en-US" sz="2000" dirty="0" err="1"/>
                        <a:t>ms</a:t>
                      </a:r>
                      <a:endParaRPr lang="en-US" sz="2000" dirty="0"/>
                    </a:p>
                  </a:txBody>
                  <a:tcPr/>
                </a:tc>
                <a:tc>
                  <a:txBody>
                    <a:bodyPr/>
                    <a:lstStyle/>
                    <a:p>
                      <a:r>
                        <a:rPr lang="en-US" sz="2000" dirty="0"/>
                        <a:t>4.81 s</a:t>
                      </a:r>
                    </a:p>
                  </a:txBody>
                  <a:tcPr/>
                </a:tc>
                <a:tc>
                  <a:txBody>
                    <a:bodyPr/>
                    <a:lstStyle/>
                    <a:p>
                      <a:r>
                        <a:rPr lang="en-US" sz="2000" dirty="0"/>
                        <a:t>3.70 s</a:t>
                      </a:r>
                    </a:p>
                  </a:txBody>
                  <a:tcPr/>
                </a:tc>
                <a:extLst>
                  <a:ext uri="{0D108BD9-81ED-4DB2-BD59-A6C34878D82A}">
                    <a16:rowId xmlns:a16="http://schemas.microsoft.com/office/drawing/2014/main" val="1400469226"/>
                  </a:ext>
                </a:extLst>
              </a:tr>
              <a:tr h="370840">
                <a:tc>
                  <a:txBody>
                    <a:bodyPr/>
                    <a:lstStyle/>
                    <a:p>
                      <a:endParaRPr lang="en-US" sz="2000"/>
                    </a:p>
                  </a:txBody>
                  <a:tcPr/>
                </a:tc>
                <a:tc>
                  <a:txBody>
                    <a:bodyPr/>
                    <a:lstStyle/>
                    <a:p>
                      <a:r>
                        <a:rPr lang="en-US" sz="2000" dirty="0"/>
                        <a:t>100</a:t>
                      </a:r>
                    </a:p>
                  </a:txBody>
                  <a:tcPr/>
                </a:tc>
                <a:tc>
                  <a:txBody>
                    <a:bodyPr/>
                    <a:lstStyle/>
                    <a:p>
                      <a:r>
                        <a:rPr lang="en-US" sz="2000" dirty="0"/>
                        <a:t>-</a:t>
                      </a:r>
                    </a:p>
                  </a:txBody>
                  <a:tcPr/>
                </a:tc>
                <a:tc>
                  <a:txBody>
                    <a:bodyPr/>
                    <a:lstStyle/>
                    <a:p>
                      <a:r>
                        <a:rPr lang="en-US" sz="2000" dirty="0"/>
                        <a:t>1.75 s</a:t>
                      </a:r>
                    </a:p>
                  </a:txBody>
                  <a:tcPr/>
                </a:tc>
                <a:tc>
                  <a:txBody>
                    <a:bodyPr/>
                    <a:lstStyle/>
                    <a:p>
                      <a:r>
                        <a:rPr lang="en-US" sz="2000" dirty="0"/>
                        <a:t>4.91 s</a:t>
                      </a:r>
                    </a:p>
                  </a:txBody>
                  <a:tcPr/>
                </a:tc>
                <a:tc>
                  <a:txBody>
                    <a:bodyPr/>
                    <a:lstStyle/>
                    <a:p>
                      <a:r>
                        <a:rPr lang="en-US" sz="2000" dirty="0"/>
                        <a:t>3.80 s</a:t>
                      </a:r>
                    </a:p>
                  </a:txBody>
                  <a:tcPr/>
                </a:tc>
                <a:extLst>
                  <a:ext uri="{0D108BD9-81ED-4DB2-BD59-A6C34878D82A}">
                    <a16:rowId xmlns:a16="http://schemas.microsoft.com/office/drawing/2014/main" val="3253792123"/>
                  </a:ext>
                </a:extLst>
              </a:tr>
              <a:tr h="370840">
                <a:tc>
                  <a:txBody>
                    <a:bodyPr/>
                    <a:lstStyle/>
                    <a:p>
                      <a:endParaRPr lang="en-US" sz="2000"/>
                    </a:p>
                  </a:txBody>
                  <a:tcPr/>
                </a:tc>
                <a:tc>
                  <a:txBody>
                    <a:bodyPr/>
                    <a:lstStyle/>
                    <a:p>
                      <a:r>
                        <a:rPr lang="en-US" sz="2000" dirty="0"/>
                        <a:t>10,000</a:t>
                      </a:r>
                    </a:p>
                  </a:txBody>
                  <a:tcPr/>
                </a:tc>
                <a:tc>
                  <a:txBody>
                    <a:bodyPr/>
                    <a:lstStyle/>
                    <a:p>
                      <a:r>
                        <a:rPr lang="en-US" sz="2000" dirty="0"/>
                        <a:t>-</a:t>
                      </a:r>
                    </a:p>
                  </a:txBody>
                  <a:tcPr/>
                </a:tc>
                <a:tc>
                  <a:txBody>
                    <a:bodyPr/>
                    <a:lstStyle/>
                    <a:p>
                      <a:r>
                        <a:rPr lang="en-US" sz="2000" dirty="0"/>
                        <a:t>125.25 s</a:t>
                      </a:r>
                    </a:p>
                  </a:txBody>
                  <a:tcPr/>
                </a:tc>
                <a:tc>
                  <a:txBody>
                    <a:bodyPr/>
                    <a:lstStyle/>
                    <a:p>
                      <a:r>
                        <a:rPr lang="en-US" sz="2000" dirty="0"/>
                        <a:t>5.78 s</a:t>
                      </a:r>
                    </a:p>
                  </a:txBody>
                  <a:tcPr/>
                </a:tc>
                <a:tc>
                  <a:txBody>
                    <a:bodyPr/>
                    <a:lstStyle/>
                    <a:p>
                      <a:r>
                        <a:rPr lang="en-US" sz="2000" dirty="0"/>
                        <a:t>3.96 s</a:t>
                      </a:r>
                    </a:p>
                  </a:txBody>
                  <a:tcPr/>
                </a:tc>
                <a:extLst>
                  <a:ext uri="{0D108BD9-81ED-4DB2-BD59-A6C34878D82A}">
                    <a16:rowId xmlns:a16="http://schemas.microsoft.com/office/drawing/2014/main" val="2191265997"/>
                  </a:ext>
                </a:extLst>
              </a:tr>
              <a:tr h="370840">
                <a:tc>
                  <a:txBody>
                    <a:bodyPr/>
                    <a:lstStyle/>
                    <a:p>
                      <a:endParaRPr lang="en-US" sz="2000"/>
                    </a:p>
                  </a:txBody>
                  <a:tcPr/>
                </a:tc>
                <a:tc>
                  <a:txBody>
                    <a:bodyPr/>
                    <a:lstStyle/>
                    <a:p>
                      <a:r>
                        <a:rPr lang="en-US" sz="2000" dirty="0"/>
                        <a:t>100,000</a:t>
                      </a:r>
                    </a:p>
                  </a:txBody>
                  <a:tcPr/>
                </a:tc>
                <a:tc>
                  <a:txBody>
                    <a:bodyPr/>
                    <a:lstStyle/>
                    <a:p>
                      <a:r>
                        <a:rPr lang="en-US" sz="2000" dirty="0"/>
                        <a:t>-</a:t>
                      </a:r>
                    </a:p>
                  </a:txBody>
                  <a:tcPr/>
                </a:tc>
                <a:tc>
                  <a:txBody>
                    <a:bodyPr/>
                    <a:lstStyle/>
                    <a:p>
                      <a:r>
                        <a:rPr lang="en-US" sz="2000" dirty="0"/>
                        <a:t>1037.25 s</a:t>
                      </a:r>
                    </a:p>
                  </a:txBody>
                  <a:tcPr/>
                </a:tc>
                <a:tc>
                  <a:txBody>
                    <a:bodyPr/>
                    <a:lstStyle/>
                    <a:p>
                      <a:r>
                        <a:rPr lang="en-US" sz="2000" dirty="0"/>
                        <a:t>44.19 s</a:t>
                      </a:r>
                    </a:p>
                  </a:txBody>
                  <a:tcPr/>
                </a:tc>
                <a:tc>
                  <a:txBody>
                    <a:bodyPr/>
                    <a:lstStyle/>
                    <a:p>
                      <a:r>
                        <a:rPr lang="en-US" sz="2000" dirty="0"/>
                        <a:t>7.68 s</a:t>
                      </a:r>
                    </a:p>
                  </a:txBody>
                  <a:tcPr/>
                </a:tc>
                <a:extLst>
                  <a:ext uri="{0D108BD9-81ED-4DB2-BD59-A6C34878D82A}">
                    <a16:rowId xmlns:a16="http://schemas.microsoft.com/office/drawing/2014/main" val="762088795"/>
                  </a:ext>
                </a:extLst>
              </a:tr>
            </a:tbl>
          </a:graphicData>
        </a:graphic>
      </p:graphicFrame>
      <p:sp>
        <p:nvSpPr>
          <p:cNvPr id="2" name="Title 1"/>
          <p:cNvSpPr>
            <a:spLocks noGrp="1"/>
          </p:cNvSpPr>
          <p:nvPr>
            <p:ph type="title"/>
          </p:nvPr>
        </p:nvSpPr>
        <p:spPr/>
        <p:txBody>
          <a:bodyPr/>
          <a:lstStyle/>
          <a:p>
            <a:r>
              <a:rPr lang="en-US" dirty="0"/>
              <a:t>Query Performance</a:t>
            </a:r>
          </a:p>
        </p:txBody>
      </p:sp>
      <p:sp>
        <p:nvSpPr>
          <p:cNvPr id="3" name="Content Placeholder 2"/>
          <p:cNvSpPr>
            <a:spLocks noGrp="1"/>
          </p:cNvSpPr>
          <p:nvPr>
            <p:ph idx="1"/>
          </p:nvPr>
        </p:nvSpPr>
        <p:spPr/>
        <p:txBody>
          <a:bodyPr>
            <a:normAutofit/>
          </a:bodyPr>
          <a:lstStyle/>
          <a:p>
            <a:r>
              <a:rPr lang="en-US" sz="2000" dirty="0"/>
              <a:t>Power iteration (PI): the naïve way</a:t>
            </a:r>
          </a:p>
          <a:p>
            <a:r>
              <a:rPr lang="en-US" sz="2000" dirty="0"/>
              <a:t>Monte-Carlo: retrieve PPR vectors from disk directly</a:t>
            </a:r>
          </a:p>
        </p:txBody>
      </p:sp>
      <p:sp>
        <p:nvSpPr>
          <p:cNvPr id="11" name="Slide Number Placeholder 10"/>
          <p:cNvSpPr>
            <a:spLocks noGrp="1"/>
          </p:cNvSpPr>
          <p:nvPr>
            <p:ph type="sldNum" sz="quarter" idx="12"/>
          </p:nvPr>
        </p:nvSpPr>
        <p:spPr/>
        <p:txBody>
          <a:bodyPr/>
          <a:lstStyle/>
          <a:p>
            <a:fld id="{1F2B13A8-9742-0049-8477-99B1E1162BF9}" type="slidenum">
              <a:rPr kumimoji="1" lang="zh-CN" altLang="en-US" smtClean="0"/>
              <a:pPr/>
              <a:t>19</a:t>
            </a:fld>
            <a:endParaRPr kumimoji="1" lang="zh-CN" altLang="en-US"/>
          </a:p>
        </p:txBody>
      </p:sp>
      <p:sp>
        <p:nvSpPr>
          <p:cNvPr id="8" name="Rectangle 7"/>
          <p:cNvSpPr/>
          <p:nvPr/>
        </p:nvSpPr>
        <p:spPr bwMode="auto">
          <a:xfrm>
            <a:off x="6277761" y="3417009"/>
            <a:ext cx="1784414" cy="306607"/>
          </a:xfrm>
          <a:prstGeom prst="rect">
            <a:avLst/>
          </a:prstGeom>
          <a:noFill/>
          <a:ln w="635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2" name="Rectangle 11"/>
          <p:cNvSpPr/>
          <p:nvPr/>
        </p:nvSpPr>
        <p:spPr bwMode="auto">
          <a:xfrm>
            <a:off x="6277761" y="4172396"/>
            <a:ext cx="1784414" cy="403164"/>
          </a:xfrm>
          <a:prstGeom prst="rect">
            <a:avLst/>
          </a:prstGeom>
          <a:noFill/>
          <a:ln w="635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3" name="Rectangle 12"/>
          <p:cNvSpPr/>
          <p:nvPr/>
        </p:nvSpPr>
        <p:spPr bwMode="auto">
          <a:xfrm>
            <a:off x="5118754" y="5007510"/>
            <a:ext cx="1052871" cy="1549249"/>
          </a:xfrm>
          <a:prstGeom prst="rect">
            <a:avLst/>
          </a:prstGeom>
          <a:noFill/>
          <a:ln w="635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4" name="Rectangle 13"/>
          <p:cNvSpPr/>
          <p:nvPr/>
        </p:nvSpPr>
        <p:spPr bwMode="auto">
          <a:xfrm>
            <a:off x="7252820" y="4987757"/>
            <a:ext cx="809355" cy="1569002"/>
          </a:xfrm>
          <a:prstGeom prst="rect">
            <a:avLst/>
          </a:prstGeom>
          <a:noFill/>
          <a:ln w="635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33493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3" presetClass="exit" presetSubtype="10" fill="hold" grpId="1" nodeType="clickEffect">
                                  <p:stCondLst>
                                    <p:cond delay="0"/>
                                  </p:stCondLst>
                                  <p:childTnLst>
                                    <p:animEffect transition="out" filter="blinds(horizontal)">
                                      <p:cBhvr>
                                        <p:cTn id="12" dur="500"/>
                                        <p:tgtEl>
                                          <p:spTgt spid="8"/>
                                        </p:tgtEl>
                                      </p:cBhvr>
                                    </p:animEffect>
                                    <p:set>
                                      <p:cBhvr>
                                        <p:cTn id="13" dur="1" fill="hold">
                                          <p:stCondLst>
                                            <p:cond delay="499"/>
                                          </p:stCondLst>
                                        </p:cTn>
                                        <p:tgtEl>
                                          <p:spTgt spid="8"/>
                                        </p:tgtEl>
                                        <p:attrNameLst>
                                          <p:attrName>style.visibility</p:attrName>
                                        </p:attrNameLst>
                                      </p:cBhvr>
                                      <p:to>
                                        <p:strVal val="hidden"/>
                                      </p:to>
                                    </p:set>
                                  </p:childTnLst>
                                </p:cTn>
                              </p:par>
                              <p:par>
                                <p:cTn id="14" presetID="3" presetClass="exit" presetSubtype="10" fill="hold" grpId="1" nodeType="withEffect">
                                  <p:stCondLst>
                                    <p:cond delay="0"/>
                                  </p:stCondLst>
                                  <p:childTnLst>
                                    <p:animEffect transition="out" filter="blinds(horizontal)">
                                      <p:cBhvr>
                                        <p:cTn id="15" dur="500"/>
                                        <p:tgtEl>
                                          <p:spTgt spid="12"/>
                                        </p:tgtEl>
                                      </p:cBhvr>
                                    </p:animEffect>
                                    <p:set>
                                      <p:cBhvr>
                                        <p:cTn id="16" dur="1" fill="hold">
                                          <p:stCondLst>
                                            <p:cond delay="499"/>
                                          </p:stCondLst>
                                        </p:cTn>
                                        <p:tgtEl>
                                          <p:spTgt spid="1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2" grpId="0" animBg="1"/>
      <p:bldP spid="12" grpId="1" animBg="1"/>
      <p:bldP spid="13" grpId="0" animBg="1"/>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6" name="Content Placeholder 5"/>
          <p:cNvSpPr>
            <a:spLocks noGrp="1"/>
          </p:cNvSpPr>
          <p:nvPr>
            <p:ph idx="1"/>
          </p:nvPr>
        </p:nvSpPr>
        <p:spPr/>
        <p:txBody>
          <a:bodyPr>
            <a:normAutofit/>
          </a:bodyPr>
          <a:lstStyle/>
          <a:p>
            <a:r>
              <a:rPr lang="en-US" sz="2800" dirty="0"/>
              <a:t>What is Personalized PageRank (</a:t>
            </a:r>
            <a:r>
              <a:rPr lang="en-US" sz="2800" dirty="0" err="1"/>
              <a:t>PPR</a:t>
            </a:r>
            <a:r>
              <a:rPr lang="en-US" sz="2800" dirty="0"/>
              <a:t>)?</a:t>
            </a:r>
          </a:p>
          <a:p>
            <a:pPr lvl="1"/>
            <a:r>
              <a:rPr lang="en-US" sz="2400" b="1" dirty="0"/>
              <a:t>PageRank</a:t>
            </a:r>
            <a:r>
              <a:rPr lang="en-US" sz="2400" dirty="0"/>
              <a:t>: a measure of importance of vertices</a:t>
            </a:r>
          </a:p>
          <a:p>
            <a:pPr lvl="1"/>
            <a:r>
              <a:rPr lang="en-US" sz="2400" b="1" dirty="0"/>
              <a:t>Personalized PageRank</a:t>
            </a:r>
            <a:r>
              <a:rPr lang="en-US" sz="2400" dirty="0"/>
              <a:t>: consider </a:t>
            </a:r>
            <a:r>
              <a:rPr lang="en-US" sz="2400" i="1" dirty="0"/>
              <a:t>user preferences</a:t>
            </a:r>
            <a:r>
              <a:rPr lang="en-US" sz="2400" dirty="0"/>
              <a:t> by assigning more importance to certain vertices</a:t>
            </a:r>
          </a:p>
          <a:p>
            <a:r>
              <a:rPr lang="en-US" sz="2800" dirty="0"/>
              <a:t>Applications of </a:t>
            </a:r>
            <a:r>
              <a:rPr lang="en-US" sz="2800" dirty="0" err="1"/>
              <a:t>PPR</a:t>
            </a:r>
            <a:r>
              <a:rPr lang="en-US" sz="2800" dirty="0"/>
              <a:t>:</a:t>
            </a:r>
          </a:p>
          <a:p>
            <a:pPr lvl="1"/>
            <a:r>
              <a:rPr lang="en-US" sz="2400" dirty="0"/>
              <a:t>personalization of web searches</a:t>
            </a:r>
          </a:p>
          <a:p>
            <a:pPr lvl="1"/>
            <a:r>
              <a:rPr lang="en-US" sz="2400" dirty="0"/>
              <a:t>general searches in social networks</a:t>
            </a:r>
          </a:p>
          <a:p>
            <a:pPr lvl="1"/>
            <a:r>
              <a:rPr lang="en-US" sz="2400" dirty="0"/>
              <a:t>graph partitioning[FOCS’06]</a:t>
            </a:r>
          </a:p>
          <a:p>
            <a:pPr lvl="1"/>
            <a:r>
              <a:rPr lang="en-US" sz="2400" dirty="0"/>
              <a:t>Twitter “who to follow” service[WWW’13]</a:t>
            </a:r>
          </a:p>
        </p:txBody>
      </p:sp>
      <p:sp>
        <p:nvSpPr>
          <p:cNvPr id="3" name="Slide Number Placeholder 2"/>
          <p:cNvSpPr>
            <a:spLocks noGrp="1"/>
          </p:cNvSpPr>
          <p:nvPr>
            <p:ph type="sldNum" sz="quarter" idx="12"/>
          </p:nvPr>
        </p:nvSpPr>
        <p:spPr/>
        <p:txBody>
          <a:bodyPr/>
          <a:lstStyle/>
          <a:p>
            <a:fld id="{1F2B13A8-9742-0049-8477-99B1E1162BF9}" type="slidenum">
              <a:rPr kumimoji="1" lang="zh-CN" altLang="en-US" smtClean="0"/>
              <a:pPr/>
              <a:t>2</a:t>
            </a:fld>
            <a:endParaRPr kumimoji="1" lang="zh-CN" altLang="en-US"/>
          </a:p>
        </p:txBody>
      </p:sp>
      <p:pic>
        <p:nvPicPr>
          <p:cNvPr id="7"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4740965" y="2261966"/>
            <a:ext cx="3945835" cy="3864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037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a:bodyPr>
          <a:lstStyle/>
          <a:p>
            <a:r>
              <a:rPr lang="en-US" sz="2800" dirty="0"/>
              <a:t>Propose </a:t>
            </a:r>
            <a:r>
              <a:rPr lang="en-US" sz="2800" i="1" dirty="0" err="1"/>
              <a:t>PowerWalk</a:t>
            </a:r>
            <a:r>
              <a:rPr lang="en-US" sz="2800" dirty="0"/>
              <a:t>, a framework for online </a:t>
            </a:r>
            <a:r>
              <a:rPr lang="en-US" sz="2800" dirty="0" err="1"/>
              <a:t>PPR</a:t>
            </a:r>
            <a:r>
              <a:rPr lang="en-US" sz="2800" dirty="0"/>
              <a:t> computation on distributed graph engines</a:t>
            </a:r>
          </a:p>
          <a:p>
            <a:pPr lvl="1"/>
            <a:r>
              <a:rPr lang="en-US" sz="2400" dirty="0"/>
              <a:t>Use </a:t>
            </a:r>
            <a:r>
              <a:rPr lang="en-US" sz="2400" i="1" dirty="0" err="1"/>
              <a:t>MCFP</a:t>
            </a:r>
            <a:r>
              <a:rPr lang="en-US" sz="2400" dirty="0"/>
              <a:t> to compute a light-weight </a:t>
            </a:r>
            <a:r>
              <a:rPr lang="en-US" sz="2400" dirty="0" err="1"/>
              <a:t>PPR</a:t>
            </a:r>
            <a:r>
              <a:rPr lang="en-US" sz="2400" dirty="0"/>
              <a:t> index</a:t>
            </a:r>
          </a:p>
          <a:p>
            <a:pPr lvl="1"/>
            <a:r>
              <a:rPr lang="en-US" sz="2400" dirty="0"/>
              <a:t>Use </a:t>
            </a:r>
            <a:r>
              <a:rPr lang="en-US" sz="2400" i="1" dirty="0"/>
              <a:t>VERD</a:t>
            </a:r>
            <a:r>
              <a:rPr lang="en-US" sz="2400" dirty="0"/>
              <a:t> to compute a batch of PPR vectors based on PPR index</a:t>
            </a:r>
          </a:p>
          <a:p>
            <a:r>
              <a:rPr lang="en-US" sz="2800" dirty="0"/>
              <a:t>Evaluation shows it is scalable in </a:t>
            </a:r>
            <a:r>
              <a:rPr lang="en-US" sz="2800" i="1" dirty="0"/>
              <a:t>balancing offline preprocessing and online query costs</a:t>
            </a:r>
          </a:p>
        </p:txBody>
      </p:sp>
      <p:sp>
        <p:nvSpPr>
          <p:cNvPr id="4" name="Slide Number Placeholder 3"/>
          <p:cNvSpPr>
            <a:spLocks noGrp="1"/>
          </p:cNvSpPr>
          <p:nvPr>
            <p:ph type="sldNum" sz="quarter" idx="12"/>
          </p:nvPr>
        </p:nvSpPr>
        <p:spPr/>
        <p:txBody>
          <a:bodyPr/>
          <a:lstStyle/>
          <a:p>
            <a:fld id="{1F2B13A8-9742-0049-8477-99B1E1162BF9}" type="slidenum">
              <a:rPr kumimoji="1" lang="zh-CN" altLang="en-US" smtClean="0"/>
              <a:pPr/>
              <a:t>20</a:t>
            </a:fld>
            <a:endParaRPr kumimoji="1" lang="zh-CN" altLang="en-US"/>
          </a:p>
        </p:txBody>
      </p:sp>
    </p:spTree>
    <p:extLst>
      <p:ext uri="{BB962C8B-B14F-4D97-AF65-F5344CB8AC3E}">
        <p14:creationId xmlns:p14="http://schemas.microsoft.com/office/powerpoint/2010/main" val="653000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6319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of </a:t>
            </a:r>
            <a:r>
              <a:rPr lang="en-US" dirty="0" err="1"/>
              <a:t>PPR</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dirty="0"/>
                  <a:t>PageRank vector, </a:t>
                </a:r>
                <a14:m>
                  <m:oMath xmlns:m="http://schemas.openxmlformats.org/officeDocument/2006/math">
                    <m:r>
                      <a:rPr lang="en-US" b="1" i="1">
                        <a:latin typeface="Cambria Math" charset="0"/>
                      </a:rPr>
                      <m:t>𝒑</m:t>
                    </m:r>
                  </m:oMath>
                </a14:m>
                <a:br>
                  <a:rPr lang="en-US" dirty="0"/>
                </a:br>
                <a14:m>
                  <m:oMath xmlns:m="http://schemas.openxmlformats.org/officeDocument/2006/math">
                    <m:r>
                      <a:rPr lang="en-US" b="1" i="1" smtClean="0">
                        <a:latin typeface="Cambria Math" charset="0"/>
                      </a:rPr>
                      <m:t>𝒑</m:t>
                    </m:r>
                    <m:d>
                      <m:dPr>
                        <m:ctrlPr>
                          <a:rPr lang="en-US" b="0" i="1" smtClean="0">
                            <a:latin typeface="Cambria Math" panose="02040503050406030204" pitchFamily="18" charset="0"/>
                          </a:rPr>
                        </m:ctrlPr>
                      </m:dPr>
                      <m:e>
                        <m:r>
                          <a:rPr lang="en-US" b="0" i="1" smtClean="0">
                            <a:latin typeface="Cambria Math" charset="0"/>
                          </a:rPr>
                          <m:t>𝑣</m:t>
                        </m:r>
                      </m:e>
                    </m:d>
                    <m:r>
                      <a:rPr lang="en-US" b="0" i="1" smtClean="0">
                        <a:latin typeface="Cambria Math" charset="0"/>
                      </a:rPr>
                      <m:t>=(1−</m:t>
                    </m:r>
                    <m:r>
                      <a:rPr lang="en-US" b="0" i="1" smtClean="0">
                        <a:latin typeface="Cambria Math" charset="0"/>
                      </a:rPr>
                      <m:t>𝑐</m:t>
                    </m:r>
                    <m:r>
                      <a:rPr lang="en-US" b="0" i="1" smtClean="0">
                        <a:latin typeface="Cambria Math" charset="0"/>
                      </a:rPr>
                      <m:t>)</m:t>
                    </m:r>
                    <m:nary>
                      <m:naryPr>
                        <m:chr m:val="∑"/>
                        <m:supHide m:val="on"/>
                        <m:ctrlPr>
                          <a:rPr lang="en-US" b="0" i="1" smtClean="0">
                            <a:latin typeface="Cambria Math" panose="02040503050406030204" pitchFamily="18" charset="0"/>
                          </a:rPr>
                        </m:ctrlPr>
                      </m:naryPr>
                      <m:sub>
                        <m:r>
                          <a:rPr lang="en-US" b="0" i="1" smtClean="0">
                            <a:latin typeface="Cambria Math" charset="0"/>
                          </a:rPr>
                          <m:t>𝑤</m:t>
                        </m:r>
                        <m:r>
                          <a:rPr lang="en-US" b="0" i="1" smtClean="0">
                            <a:latin typeface="Cambria Math" charset="0"/>
                          </a:rPr>
                          <m:t>∈</m:t>
                        </m:r>
                        <m:r>
                          <m:rPr>
                            <m:sty m:val="p"/>
                          </m:rPr>
                          <a:rPr lang="en-US" b="0" i="0" smtClean="0">
                            <a:latin typeface="Cambria Math" panose="02040503050406030204" pitchFamily="18" charset="0"/>
                          </a:rPr>
                          <m:t>In</m:t>
                        </m:r>
                        <m:d>
                          <m:dPr>
                            <m:ctrlPr>
                              <a:rPr lang="en-US" b="0" i="1" smtClean="0">
                                <a:latin typeface="Cambria Math" panose="02040503050406030204" pitchFamily="18" charset="0"/>
                              </a:rPr>
                            </m:ctrlPr>
                          </m:dPr>
                          <m:e>
                            <m:r>
                              <a:rPr lang="en-US" b="0" i="1" smtClean="0">
                                <a:latin typeface="Cambria Math" charset="0"/>
                              </a:rPr>
                              <m:t>𝑣</m:t>
                            </m:r>
                          </m:e>
                        </m:d>
                      </m:sub>
                      <m:sup/>
                      <m:e>
                        <m:f>
                          <m:fPr>
                            <m:ctrlPr>
                              <a:rPr lang="en-US" b="0" i="1" smtClean="0">
                                <a:latin typeface="Cambria Math" panose="02040503050406030204" pitchFamily="18" charset="0"/>
                              </a:rPr>
                            </m:ctrlPr>
                          </m:fPr>
                          <m:num>
                            <m:r>
                              <a:rPr lang="en-US" b="1" i="1">
                                <a:latin typeface="Cambria Math" charset="0"/>
                              </a:rPr>
                              <m:t>𝒑</m:t>
                            </m:r>
                            <m:d>
                              <m:dPr>
                                <m:ctrlPr>
                                  <a:rPr lang="en-US" i="1">
                                    <a:latin typeface="Cambria Math" panose="02040503050406030204" pitchFamily="18" charset="0"/>
                                  </a:rPr>
                                </m:ctrlPr>
                              </m:dPr>
                              <m:e>
                                <m:r>
                                  <a:rPr lang="en-US" i="1">
                                    <a:latin typeface="Cambria Math" charset="0"/>
                                  </a:rPr>
                                  <m:t>𝑤</m:t>
                                </m:r>
                              </m:e>
                            </m:d>
                          </m:num>
                          <m:den>
                            <m:r>
                              <a:rPr lang="en-US" b="0" i="1" smtClean="0">
                                <a:latin typeface="Cambria Math" panose="02040503050406030204" pitchFamily="18" charset="0"/>
                              </a:rPr>
                              <m:t>|</m:t>
                            </m:r>
                            <m:r>
                              <m:rPr>
                                <m:sty m:val="p"/>
                              </m:rPr>
                              <a:rPr lang="en-US" b="0" i="0" smtClean="0">
                                <a:latin typeface="Cambria Math" panose="02040503050406030204" pitchFamily="18" charset="0"/>
                              </a:rPr>
                              <m:t>Out</m:t>
                            </m:r>
                            <m:d>
                              <m:dPr>
                                <m:ctrlPr>
                                  <a:rPr lang="en-US" b="0" i="1" smtClean="0">
                                    <a:latin typeface="Cambria Math" panose="02040503050406030204" pitchFamily="18" charset="0"/>
                                  </a:rPr>
                                </m:ctrlPr>
                              </m:dPr>
                              <m:e>
                                <m:r>
                                  <a:rPr lang="en-US" b="0" i="1" smtClean="0">
                                    <a:latin typeface="Cambria Math" panose="02040503050406030204" pitchFamily="18" charset="0"/>
                                  </a:rPr>
                                  <m:t>𝑣</m:t>
                                </m:r>
                              </m:e>
                            </m:d>
                            <m:r>
                              <a:rPr lang="en-US" b="0" i="1" smtClean="0">
                                <a:latin typeface="Cambria Math" panose="02040503050406030204" pitchFamily="18" charset="0"/>
                              </a:rPr>
                              <m:t>|</m:t>
                            </m:r>
                          </m:den>
                        </m:f>
                      </m:e>
                    </m:nary>
                    <m:r>
                      <a:rPr lang="en-US" b="0" i="1" smtClean="0">
                        <a:latin typeface="Cambria Math" charset="0"/>
                      </a:rPr>
                      <m:t>+</m:t>
                    </m:r>
                    <m:r>
                      <a:rPr lang="en-US" b="0" i="1" smtClean="0">
                        <a:latin typeface="Cambria Math" charset="0"/>
                      </a:rPr>
                      <m:t>𝑐</m:t>
                    </m:r>
                    <m:r>
                      <a:rPr lang="en-US" b="0" i="1" smtClean="0">
                        <a:latin typeface="Cambria Math" charset="0"/>
                      </a:rPr>
                      <m:t>/</m:t>
                    </m:r>
                    <m:r>
                      <a:rPr lang="en-US" b="0" i="1" smtClean="0">
                        <a:latin typeface="Cambria Math" charset="0"/>
                      </a:rPr>
                      <m:t>𝑁</m:t>
                    </m:r>
                  </m:oMath>
                </a14:m>
                <a:endParaRPr lang="en-US" dirty="0"/>
              </a:p>
              <a:p>
                <a:r>
                  <a:rPr lang="en-US" dirty="0"/>
                  <a:t>Personalized PageRank vector of </a:t>
                </a:r>
                <a14:m>
                  <m:oMath xmlns:m="http://schemas.openxmlformats.org/officeDocument/2006/math">
                    <m:r>
                      <a:rPr lang="en-US" b="0" i="1" smtClean="0">
                        <a:latin typeface="Cambria Math" panose="02040503050406030204" pitchFamily="18" charset="0"/>
                      </a:rPr>
                      <m:t>𝑢</m:t>
                    </m:r>
                  </m:oMath>
                </a14:m>
                <a:r>
                  <a:rPr lang="en-US" dirty="0"/>
                  <a:t>, </a:t>
                </a:r>
                <a14:m>
                  <m:oMath xmlns:m="http://schemas.openxmlformats.org/officeDocument/2006/math">
                    <m:r>
                      <a:rPr lang="en-US" b="0" i="0" smtClean="0">
                        <a:latin typeface="Cambria Math" charset="0"/>
                      </a:rPr>
                      <m:t> </m:t>
                    </m:r>
                    <m:sSub>
                      <m:sSubPr>
                        <m:ctrlPr>
                          <a:rPr lang="en-US" b="1" i="1">
                            <a:latin typeface="Cambria Math" panose="02040503050406030204" pitchFamily="18" charset="0"/>
                          </a:rPr>
                        </m:ctrlPr>
                      </m:sSubPr>
                      <m:e>
                        <m:r>
                          <a:rPr lang="en-US" b="1" i="1">
                            <a:latin typeface="Cambria Math" charset="0"/>
                          </a:rPr>
                          <m:t>𝒑</m:t>
                        </m:r>
                      </m:e>
                      <m:sub>
                        <m:r>
                          <a:rPr lang="en-US" i="1">
                            <a:latin typeface="Cambria Math" charset="0"/>
                          </a:rPr>
                          <m:t>𝑢</m:t>
                        </m:r>
                      </m:sub>
                    </m:sSub>
                  </m:oMath>
                </a14:m>
                <a:endParaRPr lang="en-US" dirty="0"/>
              </a:p>
              <a:p>
                <a:pPr marL="0" indent="0">
                  <a:buNone/>
                </a:pPr>
                <a:br>
                  <a:rPr lang="en-US" dirty="0"/>
                </a:b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a:latin typeface="Cambria Math" charset="0"/>
                            </a:rPr>
                            <m:t>𝒑</m:t>
                          </m:r>
                        </m:e>
                        <m:sub>
                          <m:r>
                            <a:rPr lang="en-US" b="0" i="1" smtClean="0">
                              <a:latin typeface="Cambria Math" charset="0"/>
                            </a:rPr>
                            <m:t>𝑢</m:t>
                          </m:r>
                        </m:sub>
                      </m:sSub>
                      <m:d>
                        <m:dPr>
                          <m:ctrlPr>
                            <a:rPr lang="en-US" i="1">
                              <a:latin typeface="Cambria Math" panose="02040503050406030204" pitchFamily="18" charset="0"/>
                            </a:rPr>
                          </m:ctrlPr>
                        </m:dPr>
                        <m:e>
                          <m:r>
                            <a:rPr lang="en-US" i="1">
                              <a:latin typeface="Cambria Math" charset="0"/>
                            </a:rPr>
                            <m:t>𝑣</m:t>
                          </m:r>
                        </m:e>
                      </m:d>
                      <m:r>
                        <a:rPr lang="en-US" i="1">
                          <a:latin typeface="Cambria Math" charset="0"/>
                        </a:rPr>
                        <m:t>=</m:t>
                      </m:r>
                      <m:d>
                        <m:dPr>
                          <m:begChr m:val="{"/>
                          <m:endChr m:val=""/>
                          <m:ctrlPr>
                            <a:rPr lang="cs-CZ" i="1">
                              <a:latin typeface="Cambria Math" panose="02040503050406030204" pitchFamily="18" charset="0"/>
                            </a:rPr>
                          </m:ctrlPr>
                        </m:dPr>
                        <m:e>
                          <m:m>
                            <m:mPr>
                              <m:mcs>
                                <m:mc>
                                  <m:mcPr>
                                    <m:count m:val="2"/>
                                    <m:mcJc m:val="center"/>
                                  </m:mcPr>
                                </m:mc>
                              </m:mcs>
                              <m:ctrlPr>
                                <a:rPr lang="uk-UA" i="1">
                                  <a:latin typeface="Cambria Math" panose="02040503050406030204" pitchFamily="18" charset="0"/>
                                </a:rPr>
                              </m:ctrlPr>
                            </m:mPr>
                            <m:mr>
                              <m:e>
                                <m:r>
                                  <a:rPr lang="en-US" i="1">
                                    <a:latin typeface="Cambria Math" charset="0"/>
                                  </a:rPr>
                                  <m:t>(1−</m:t>
                                </m:r>
                                <m:r>
                                  <a:rPr lang="en-US" i="1">
                                    <a:latin typeface="Cambria Math" charset="0"/>
                                  </a:rPr>
                                  <m:t>𝑐</m:t>
                                </m:r>
                                <m:r>
                                  <a:rPr lang="en-US" i="1">
                                    <a:latin typeface="Cambria Math" charset="0"/>
                                  </a:rPr>
                                  <m:t>)</m:t>
                                </m:r>
                                <m:nary>
                                  <m:naryPr>
                                    <m:chr m:val="∑"/>
                                    <m:supHide m:val="on"/>
                                    <m:ctrlPr>
                                      <a:rPr lang="en-US" i="1">
                                        <a:latin typeface="Cambria Math" panose="02040503050406030204" pitchFamily="18" charset="0"/>
                                      </a:rPr>
                                    </m:ctrlPr>
                                  </m:naryPr>
                                  <m:sub>
                                    <m:r>
                                      <a:rPr lang="en-US" i="1">
                                        <a:latin typeface="Cambria Math" charset="0"/>
                                      </a:rPr>
                                      <m:t>𝑤</m:t>
                                    </m:r>
                                    <m:r>
                                      <a:rPr lang="en-US" i="1">
                                        <a:latin typeface="Cambria Math" charset="0"/>
                                      </a:rPr>
                                      <m:t>∈</m:t>
                                    </m:r>
                                    <m:r>
                                      <m:rPr>
                                        <m:sty m:val="p"/>
                                      </m:rPr>
                                      <a:rPr lang="en-US">
                                        <a:latin typeface="Cambria Math" panose="02040503050406030204" pitchFamily="18" charset="0"/>
                                      </a:rPr>
                                      <m:t>In</m:t>
                                    </m:r>
                                    <m:d>
                                      <m:dPr>
                                        <m:ctrlPr>
                                          <a:rPr lang="en-US" i="1">
                                            <a:latin typeface="Cambria Math" panose="02040503050406030204" pitchFamily="18" charset="0"/>
                                          </a:rPr>
                                        </m:ctrlPr>
                                      </m:dPr>
                                      <m:e>
                                        <m:r>
                                          <a:rPr lang="en-US" i="1">
                                            <a:latin typeface="Cambria Math" charset="0"/>
                                          </a:rPr>
                                          <m:t>𝑣</m:t>
                                        </m:r>
                                      </m:e>
                                    </m:d>
                                  </m:sub>
                                  <m:sup/>
                                  <m:e>
                                    <m:f>
                                      <m:fPr>
                                        <m:ctrlPr>
                                          <a:rPr lang="en-US" i="1">
                                            <a:latin typeface="Cambria Math" panose="02040503050406030204" pitchFamily="18" charset="0"/>
                                          </a:rPr>
                                        </m:ctrlPr>
                                      </m:fPr>
                                      <m:num>
                                        <m:sSub>
                                          <m:sSubPr>
                                            <m:ctrlPr>
                                              <a:rPr lang="en-US" i="1" smtClean="0">
                                                <a:latin typeface="Cambria Math" panose="02040503050406030204" pitchFamily="18" charset="0"/>
                                              </a:rPr>
                                            </m:ctrlPr>
                                          </m:sSubPr>
                                          <m:e>
                                            <m:r>
                                              <a:rPr lang="en-US" b="1" i="1">
                                                <a:latin typeface="Cambria Math" charset="0"/>
                                              </a:rPr>
                                              <m:t>𝒑</m:t>
                                            </m:r>
                                          </m:e>
                                          <m:sub>
                                            <m:r>
                                              <a:rPr lang="en-US" b="0" i="1" smtClean="0">
                                                <a:latin typeface="Cambria Math" panose="02040503050406030204" pitchFamily="18" charset="0"/>
                                              </a:rPr>
                                              <m:t>𝑢</m:t>
                                            </m:r>
                                          </m:sub>
                                        </m:sSub>
                                        <m:d>
                                          <m:dPr>
                                            <m:ctrlPr>
                                              <a:rPr lang="en-US" i="1">
                                                <a:latin typeface="Cambria Math" panose="02040503050406030204" pitchFamily="18" charset="0"/>
                                              </a:rPr>
                                            </m:ctrlPr>
                                          </m:dPr>
                                          <m:e>
                                            <m:r>
                                              <a:rPr lang="en-US" i="1">
                                                <a:latin typeface="Cambria Math" charset="0"/>
                                              </a:rPr>
                                              <m:t>𝑤</m:t>
                                            </m:r>
                                          </m:e>
                                        </m:d>
                                      </m:num>
                                      <m:den>
                                        <m:r>
                                          <a:rPr lang="en-US" i="1">
                                            <a:latin typeface="Cambria Math" panose="02040503050406030204" pitchFamily="18" charset="0"/>
                                          </a:rPr>
                                          <m:t>|</m:t>
                                        </m:r>
                                        <m:r>
                                          <m:rPr>
                                            <m:sty m:val="p"/>
                                          </m:rPr>
                                          <a:rPr lang="en-US">
                                            <a:latin typeface="Cambria Math" panose="02040503050406030204" pitchFamily="18" charset="0"/>
                                          </a:rPr>
                                          <m:t>Out</m:t>
                                        </m:r>
                                        <m:d>
                                          <m:dPr>
                                            <m:ctrlPr>
                                              <a:rPr lang="en-US" i="1">
                                                <a:latin typeface="Cambria Math" panose="02040503050406030204" pitchFamily="18" charset="0"/>
                                              </a:rPr>
                                            </m:ctrlPr>
                                          </m:dPr>
                                          <m:e>
                                            <m:r>
                                              <a:rPr lang="en-US" i="1">
                                                <a:latin typeface="Cambria Math" panose="02040503050406030204" pitchFamily="18" charset="0"/>
                                              </a:rPr>
                                              <m:t>𝑣</m:t>
                                            </m:r>
                                          </m:e>
                                        </m:d>
                                        <m:r>
                                          <a:rPr lang="en-US" i="1">
                                            <a:latin typeface="Cambria Math" panose="02040503050406030204" pitchFamily="18" charset="0"/>
                                          </a:rPr>
                                          <m:t>|</m:t>
                                        </m:r>
                                      </m:den>
                                    </m:f>
                                  </m:e>
                                </m:nary>
                                <m:r>
                                  <a:rPr lang="en-US" i="1">
                                    <a:latin typeface="Cambria Math" charset="0"/>
                                  </a:rPr>
                                  <m:t>+</m:t>
                                </m:r>
                                <m:r>
                                  <a:rPr lang="en-US" i="1">
                                    <a:latin typeface="Cambria Math" charset="0"/>
                                  </a:rPr>
                                  <m:t>𝑐</m:t>
                                </m:r>
                                <m:r>
                                  <m:rPr>
                                    <m:nor/>
                                  </m:rPr>
                                  <a:rPr lang="en-US" dirty="0"/>
                                  <m:t> </m:t>
                                </m:r>
                                <m:r>
                                  <a:rPr lang="en-US" i="1">
                                    <a:latin typeface="Cambria Math" charset="0"/>
                                  </a:rPr>
                                  <m:t>,</m:t>
                                </m:r>
                              </m:e>
                              <m:e>
                                <m:r>
                                  <a:rPr lang="en-US" b="0" i="1" smtClean="0">
                                    <a:latin typeface="Cambria Math" charset="0"/>
                                  </a:rPr>
                                  <m:t>𝑣</m:t>
                                </m:r>
                                <m:r>
                                  <a:rPr lang="en-US" i="1">
                                    <a:latin typeface="Cambria Math" charset="0"/>
                                  </a:rPr>
                                  <m:t>=</m:t>
                                </m:r>
                                <m:r>
                                  <a:rPr lang="en-US" b="0" i="1" smtClean="0">
                                    <a:latin typeface="Cambria Math" charset="0"/>
                                  </a:rPr>
                                  <m:t>𝑢</m:t>
                                </m:r>
                              </m:e>
                            </m:mr>
                            <m:mr>
                              <m:e>
                                <m:r>
                                  <a:rPr lang="en-US" i="1">
                                    <a:latin typeface="Cambria Math" charset="0"/>
                                  </a:rPr>
                                  <m:t>(1−</m:t>
                                </m:r>
                                <m:r>
                                  <a:rPr lang="en-US" i="1">
                                    <a:latin typeface="Cambria Math" charset="0"/>
                                  </a:rPr>
                                  <m:t>𝑐</m:t>
                                </m:r>
                                <m:r>
                                  <a:rPr lang="en-US" i="1">
                                    <a:latin typeface="Cambria Math" charset="0"/>
                                  </a:rPr>
                                  <m:t>)</m:t>
                                </m:r>
                                <m:nary>
                                  <m:naryPr>
                                    <m:chr m:val="∑"/>
                                    <m:supHide m:val="on"/>
                                    <m:ctrlPr>
                                      <a:rPr lang="en-US" i="1">
                                        <a:latin typeface="Cambria Math" panose="02040503050406030204" pitchFamily="18" charset="0"/>
                                      </a:rPr>
                                    </m:ctrlPr>
                                  </m:naryPr>
                                  <m:sub>
                                    <m:r>
                                      <a:rPr lang="en-US" i="1">
                                        <a:latin typeface="Cambria Math" charset="0"/>
                                      </a:rPr>
                                      <m:t>𝑤</m:t>
                                    </m:r>
                                    <m:r>
                                      <a:rPr lang="en-US" i="1">
                                        <a:latin typeface="Cambria Math" charset="0"/>
                                      </a:rPr>
                                      <m:t>∈</m:t>
                                    </m:r>
                                    <m:r>
                                      <m:rPr>
                                        <m:sty m:val="p"/>
                                      </m:rPr>
                                      <a:rPr lang="en-US">
                                        <a:latin typeface="Cambria Math" panose="02040503050406030204" pitchFamily="18" charset="0"/>
                                      </a:rPr>
                                      <m:t>In</m:t>
                                    </m:r>
                                    <m:d>
                                      <m:dPr>
                                        <m:ctrlPr>
                                          <a:rPr lang="en-US" i="1">
                                            <a:latin typeface="Cambria Math" panose="02040503050406030204" pitchFamily="18" charset="0"/>
                                          </a:rPr>
                                        </m:ctrlPr>
                                      </m:dPr>
                                      <m:e>
                                        <m:r>
                                          <a:rPr lang="en-US" i="1">
                                            <a:latin typeface="Cambria Math" charset="0"/>
                                          </a:rPr>
                                          <m:t>𝑣</m:t>
                                        </m:r>
                                      </m:e>
                                    </m:d>
                                  </m:sub>
                                  <m:sup/>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b="1" i="1">
                                                <a:latin typeface="Cambria Math" charset="0"/>
                                              </a:rPr>
                                              <m:t>𝒑</m:t>
                                            </m:r>
                                          </m:e>
                                          <m:sub>
                                            <m:r>
                                              <a:rPr lang="en-US" i="1">
                                                <a:latin typeface="Cambria Math" panose="02040503050406030204" pitchFamily="18" charset="0"/>
                                              </a:rPr>
                                              <m:t>𝑢</m:t>
                                            </m:r>
                                          </m:sub>
                                        </m:sSub>
                                        <m:d>
                                          <m:dPr>
                                            <m:ctrlPr>
                                              <a:rPr lang="en-US" i="1">
                                                <a:latin typeface="Cambria Math" panose="02040503050406030204" pitchFamily="18" charset="0"/>
                                              </a:rPr>
                                            </m:ctrlPr>
                                          </m:dPr>
                                          <m:e>
                                            <m:r>
                                              <a:rPr lang="en-US" i="1">
                                                <a:latin typeface="Cambria Math" charset="0"/>
                                              </a:rPr>
                                              <m:t>𝑤</m:t>
                                            </m:r>
                                          </m:e>
                                        </m:d>
                                      </m:num>
                                      <m:den>
                                        <m:r>
                                          <a:rPr lang="en-US" i="1">
                                            <a:latin typeface="Cambria Math" panose="02040503050406030204" pitchFamily="18" charset="0"/>
                                          </a:rPr>
                                          <m:t>|</m:t>
                                        </m:r>
                                        <m:r>
                                          <m:rPr>
                                            <m:sty m:val="p"/>
                                          </m:rPr>
                                          <a:rPr lang="en-US">
                                            <a:latin typeface="Cambria Math" panose="02040503050406030204" pitchFamily="18" charset="0"/>
                                          </a:rPr>
                                          <m:t>Out</m:t>
                                        </m:r>
                                        <m:d>
                                          <m:dPr>
                                            <m:ctrlPr>
                                              <a:rPr lang="en-US" i="1">
                                                <a:latin typeface="Cambria Math" panose="02040503050406030204" pitchFamily="18" charset="0"/>
                                              </a:rPr>
                                            </m:ctrlPr>
                                          </m:dPr>
                                          <m:e>
                                            <m:r>
                                              <a:rPr lang="en-US" i="1">
                                                <a:latin typeface="Cambria Math" panose="02040503050406030204" pitchFamily="18" charset="0"/>
                                              </a:rPr>
                                              <m:t>𝑣</m:t>
                                            </m:r>
                                          </m:e>
                                        </m:d>
                                        <m:r>
                                          <a:rPr lang="en-US" i="1">
                                            <a:latin typeface="Cambria Math" panose="02040503050406030204" pitchFamily="18" charset="0"/>
                                          </a:rPr>
                                          <m:t>|</m:t>
                                        </m:r>
                                      </m:den>
                                    </m:f>
                                  </m:e>
                                </m:nary>
                                <m:r>
                                  <a:rPr lang="en-US" i="1">
                                    <a:latin typeface="Cambria Math" charset="0"/>
                                  </a:rPr>
                                  <m:t>,</m:t>
                                </m:r>
                              </m:e>
                              <m:e>
                                <m:r>
                                  <a:rPr lang="en-US" b="0" i="1" smtClean="0">
                                    <a:latin typeface="Cambria Math" charset="0"/>
                                  </a:rPr>
                                  <m:t>𝑣</m:t>
                                </m:r>
                                <m:r>
                                  <a:rPr lang="en-US" i="1">
                                    <a:latin typeface="Cambria Math" charset="0"/>
                                  </a:rPr>
                                  <m:t>≠</m:t>
                                </m:r>
                                <m:r>
                                  <a:rPr lang="en-US" b="0" i="1" smtClean="0">
                                    <a:latin typeface="Cambria Math" charset="0"/>
                                  </a:rPr>
                                  <m:t>𝑢</m:t>
                                </m:r>
                              </m:e>
                            </m:mr>
                          </m:m>
                        </m:e>
                      </m:d>
                    </m:oMath>
                  </m:oMathPara>
                </a14:m>
                <a:endParaRPr lang="en-US" i="1" dirty="0">
                  <a:latin typeface="Cambria Math" charset="0"/>
                </a:endParaRPr>
              </a:p>
              <a:p>
                <a:pPr marL="0" indent="0">
                  <a:buNone/>
                </a:pPr>
                <a:endParaRPr lang="en-US" i="1" dirty="0">
                  <a:latin typeface="Cambria Math" charset="0"/>
                </a:endParaRPr>
              </a:p>
              <a:p>
                <a:pPr marL="0" indent="0">
                  <a:buNone/>
                </a:pPr>
                <a14:m>
                  <m:oMath xmlns:m="http://schemas.openxmlformats.org/officeDocument/2006/math">
                    <m:r>
                      <a:rPr lang="en-US" i="1" dirty="0" smtClean="0">
                        <a:latin typeface="Cambria Math" charset="0"/>
                      </a:rPr>
                      <m:t>𝑁</m:t>
                    </m:r>
                  </m:oMath>
                </a14:m>
                <a:r>
                  <a:rPr lang="en-US" dirty="0"/>
                  <a:t> times workload compared to the original PageRank</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696" t="-1541" b="-56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1F2B13A8-9742-0049-8477-99B1E1162BF9}" type="slidenum">
              <a:rPr kumimoji="1" lang="zh-CN" altLang="en-US" smtClean="0"/>
              <a:pPr/>
              <a:t>3</a:t>
            </a:fld>
            <a:endParaRPr kumimoji="1" lang="zh-CN" altLang="en-US"/>
          </a:p>
        </p:txBody>
      </p:sp>
    </p:spTree>
    <p:extLst>
      <p:ext uri="{BB962C8B-B14F-4D97-AF65-F5344CB8AC3E}">
        <p14:creationId xmlns:p14="http://schemas.microsoft.com/office/powerpoint/2010/main" val="1751987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Related Work</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2400" i="1" dirty="0"/>
                  <a:t>Power iteration</a:t>
                </a:r>
                <a:r>
                  <a:rPr lang="en-US" sz="2400" dirty="0"/>
                  <a:t>: unacceptable </a:t>
                </a:r>
              </a:p>
              <a:p>
                <a:r>
                  <a:rPr lang="en-US" sz="2400" i="1" dirty="0"/>
                  <a:t>FAST-</a:t>
                </a:r>
                <a:r>
                  <a:rPr lang="en-US" sz="2400" i="1" dirty="0" err="1"/>
                  <a:t>PPR</a:t>
                </a:r>
                <a:r>
                  <a:rPr lang="en-US" sz="2400" dirty="0"/>
                  <a:t>[</a:t>
                </a:r>
                <a:r>
                  <a:rPr lang="en-US" sz="2400" dirty="0" err="1"/>
                  <a:t>KDD’14</a:t>
                </a:r>
                <a:r>
                  <a:rPr lang="en-US" sz="2400" dirty="0"/>
                  <a:t>]: only supports query like </a:t>
                </a:r>
                <a14:m>
                  <m:oMath xmlns:m="http://schemas.openxmlformats.org/officeDocument/2006/math">
                    <m:sSub>
                      <m:sSubPr>
                        <m:ctrlPr>
                          <a:rPr lang="en-US" sz="2400" b="1" i="1">
                            <a:latin typeface="Cambria Math" panose="02040503050406030204" pitchFamily="18" charset="0"/>
                          </a:rPr>
                        </m:ctrlPr>
                      </m:sSubPr>
                      <m:e>
                        <m:r>
                          <a:rPr lang="en-US" sz="2400" b="1" i="1">
                            <a:latin typeface="Cambria Math" charset="0"/>
                          </a:rPr>
                          <m:t>𝒑</m:t>
                        </m:r>
                      </m:e>
                      <m:sub>
                        <m:r>
                          <a:rPr lang="en-US" sz="2400" i="1">
                            <a:latin typeface="Cambria Math" charset="0"/>
                          </a:rPr>
                          <m:t>𝑢</m:t>
                        </m:r>
                      </m:sub>
                    </m:sSub>
                    <m:d>
                      <m:dPr>
                        <m:ctrlPr>
                          <a:rPr lang="en-US" sz="2400" i="1">
                            <a:latin typeface="Cambria Math" panose="02040503050406030204" pitchFamily="18" charset="0"/>
                          </a:rPr>
                        </m:ctrlPr>
                      </m:dPr>
                      <m:e>
                        <m:r>
                          <a:rPr lang="en-US" sz="2400" i="1">
                            <a:latin typeface="Cambria Math" charset="0"/>
                          </a:rPr>
                          <m:t>𝑣</m:t>
                        </m:r>
                      </m:e>
                    </m:d>
                  </m:oMath>
                </a14:m>
                <a:endParaRPr lang="en-US" sz="2400" dirty="0"/>
              </a:p>
              <a:p>
                <a:r>
                  <a:rPr lang="en-US" sz="2400" i="1" dirty="0"/>
                  <a:t>BEAR</a:t>
                </a:r>
                <a:r>
                  <a:rPr lang="en-US" sz="2400" dirty="0"/>
                  <a:t>[SIGMOD’15]</a:t>
                </a:r>
                <a:r>
                  <a:rPr lang="en-US" sz="2400" i="1" dirty="0"/>
                  <a:t>, </a:t>
                </a:r>
                <a:r>
                  <a:rPr lang="en-US" sz="2400" dirty="0"/>
                  <a:t>Fujiwara</a:t>
                </a:r>
                <a:r>
                  <a:rPr lang="en-US" sz="2400" i="1" dirty="0"/>
                  <a:t>'s</a:t>
                </a:r>
                <a:r>
                  <a:rPr lang="en-US" sz="2400" dirty="0"/>
                  <a:t>[</a:t>
                </a:r>
                <a:r>
                  <a:rPr lang="en-US" sz="2400" dirty="0" err="1"/>
                  <a:t>KDD’12</a:t>
                </a:r>
                <a:r>
                  <a:rPr lang="en-US" sz="2400" dirty="0"/>
                  <a:t>]:</a:t>
                </a:r>
                <a:br>
                  <a:rPr lang="en-US" sz="2400" dirty="0"/>
                </a:br>
                <a:r>
                  <a:rPr lang="en-US" sz="2400" dirty="0"/>
                  <a:t>single machine in-memory, not scalable</a:t>
                </a:r>
              </a:p>
              <a:p>
                <a:r>
                  <a:rPr lang="en-US" sz="2400" i="1" dirty="0"/>
                  <a:t>Monte-Carlo method</a:t>
                </a:r>
                <a:r>
                  <a:rPr lang="en-US" sz="2400" dirty="0"/>
                  <a:t>[</a:t>
                </a:r>
                <a:r>
                  <a:rPr lang="en-US" sz="2400" dirty="0" err="1"/>
                  <a:t>InternetMathematics’05</a:t>
                </a:r>
                <a:r>
                  <a:rPr lang="en-US" sz="2400" dirty="0"/>
                  <a:t>, SIGMOD’11, </a:t>
                </a:r>
                <a:r>
                  <a:rPr lang="en-US" sz="2400" dirty="0" err="1"/>
                  <a:t>RecSys’13</a:t>
                </a:r>
                <a:r>
                  <a:rPr lang="en-US" sz="2400" dirty="0"/>
                  <a:t>]: precompute </a:t>
                </a:r>
                <a:r>
                  <a:rPr lang="en-US" sz="2400" dirty="0" err="1"/>
                  <a:t>PPR</a:t>
                </a:r>
                <a:r>
                  <a:rPr lang="en-US" sz="2400" dirty="0"/>
                  <a:t> for all vertices</a:t>
                </a:r>
              </a:p>
              <a:p>
                <a:pPr lvl="1"/>
                <a:r>
                  <a:rPr lang="en-US" sz="2000" dirty="0"/>
                  <a:t>Long preprocessing time</a:t>
                </a:r>
              </a:p>
              <a:p>
                <a:pPr lvl="1"/>
                <a:r>
                  <a:rPr lang="en-US" sz="2000" dirty="0"/>
                  <a:t>High memory consumption in online phase</a:t>
                </a:r>
              </a:p>
              <a:p>
                <a:r>
                  <a:rPr lang="en-US" sz="2400" dirty="0"/>
                  <a:t>Can we do it better by exploiting recent graph engines like </a:t>
                </a:r>
                <a:r>
                  <a:rPr lang="en-US" sz="2400" i="1" dirty="0" err="1"/>
                  <a:t>PowerGraph</a:t>
                </a:r>
                <a:r>
                  <a:rPr lang="en-US" sz="2400" dirty="0"/>
                  <a:t>[</a:t>
                </a:r>
                <a:r>
                  <a:rPr lang="en-US" sz="2400" dirty="0" err="1"/>
                  <a:t>OSDI’12</a:t>
                </a:r>
                <a:r>
                  <a:rPr lang="en-US" sz="2400" dirty="0"/>
                  <a:t>] and </a:t>
                </a:r>
                <a:r>
                  <a:rPr lang="en-US" sz="2400" i="1" dirty="0"/>
                  <a:t>VENUS</a:t>
                </a:r>
                <a:r>
                  <a:rPr lang="en-US" sz="2400" dirty="0"/>
                  <a:t>[</a:t>
                </a:r>
                <a:r>
                  <a:rPr lang="en-US" sz="2400" dirty="0" err="1"/>
                  <a:t>ICDE’15</a:t>
                </a:r>
                <a:r>
                  <a:rPr lang="en-US" sz="2400"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963" t="-107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1F2B13A8-9742-0049-8477-99B1E1162BF9}" type="slidenum">
              <a:rPr kumimoji="1" lang="zh-CN" altLang="en-US" smtClean="0"/>
              <a:pPr/>
              <a:t>4</a:t>
            </a:fld>
            <a:endParaRPr kumimoji="1" lang="zh-CN" altLang="en-US" dirty="0"/>
          </a:p>
        </p:txBody>
      </p:sp>
    </p:spTree>
    <p:extLst>
      <p:ext uri="{BB962C8B-B14F-4D97-AF65-F5344CB8AC3E}">
        <p14:creationId xmlns:p14="http://schemas.microsoft.com/office/powerpoint/2010/main" val="144155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Contributions</a:t>
            </a:r>
          </a:p>
        </p:txBody>
      </p:sp>
      <p:sp>
        <p:nvSpPr>
          <p:cNvPr id="3" name="Content Placeholder 2"/>
          <p:cNvSpPr>
            <a:spLocks noGrp="1"/>
          </p:cNvSpPr>
          <p:nvPr>
            <p:ph idx="1"/>
          </p:nvPr>
        </p:nvSpPr>
        <p:spPr/>
        <p:txBody>
          <a:bodyPr>
            <a:normAutofit/>
          </a:bodyPr>
          <a:lstStyle/>
          <a:p>
            <a:r>
              <a:rPr lang="en-US" sz="2800" dirty="0"/>
              <a:t>A scalable framework, </a:t>
            </a:r>
            <a:r>
              <a:rPr lang="en-US" sz="2800" dirty="0" err="1">
                <a:solidFill>
                  <a:schemeClr val="accent1"/>
                </a:solidFill>
              </a:rPr>
              <a:t>PowerWalk</a:t>
            </a:r>
            <a:r>
              <a:rPr lang="en-US" sz="2800" dirty="0"/>
              <a:t>, for answering queries to any </a:t>
            </a:r>
            <a:r>
              <a:rPr lang="en-US" sz="2800" dirty="0" err="1"/>
              <a:t>PPR</a:t>
            </a:r>
            <a:r>
              <a:rPr lang="en-US" sz="2800" dirty="0"/>
              <a:t> vectors</a:t>
            </a:r>
          </a:p>
          <a:p>
            <a:pPr lvl="1"/>
            <a:r>
              <a:rPr lang="en-US" sz="2400" dirty="0"/>
              <a:t>Trade off offline preprocessing and online query according to memory budget</a:t>
            </a:r>
          </a:p>
          <a:p>
            <a:endParaRPr lang="en-US" sz="2800" dirty="0"/>
          </a:p>
          <a:p>
            <a:r>
              <a:rPr lang="en-US" sz="2800" dirty="0"/>
              <a:t>Experiments on billion-scale real-world graphs </a:t>
            </a:r>
          </a:p>
          <a:p>
            <a:pPr lvl="1"/>
            <a:r>
              <a:rPr lang="en-US" sz="2400" dirty="0"/>
              <a:t>Response to a batch of </a:t>
            </a:r>
            <a:r>
              <a:rPr lang="en-US" sz="2400" dirty="0" err="1"/>
              <a:t>PPR</a:t>
            </a:r>
            <a:r>
              <a:rPr lang="en-US" sz="2400" dirty="0"/>
              <a:t> queries in seconds</a:t>
            </a:r>
          </a:p>
          <a:p>
            <a:pPr lvl="1"/>
            <a:r>
              <a:rPr lang="en-US" sz="2400" dirty="0" err="1"/>
              <a:t>3.64s</a:t>
            </a:r>
            <a:r>
              <a:rPr lang="en-US" sz="2400" dirty="0"/>
              <a:t> for 10,000 queries on twitter graph (</a:t>
            </a:r>
            <a:r>
              <a:rPr lang="en-US" sz="2400" dirty="0" err="1"/>
              <a:t>1.5B</a:t>
            </a:r>
            <a:r>
              <a:rPr lang="en-US" sz="2400" dirty="0"/>
              <a:t> edges)</a:t>
            </a:r>
          </a:p>
        </p:txBody>
      </p:sp>
      <p:sp>
        <p:nvSpPr>
          <p:cNvPr id="4" name="Slide Number Placeholder 3"/>
          <p:cNvSpPr>
            <a:spLocks noGrp="1"/>
          </p:cNvSpPr>
          <p:nvPr>
            <p:ph type="sldNum" sz="quarter" idx="12"/>
          </p:nvPr>
        </p:nvSpPr>
        <p:spPr/>
        <p:txBody>
          <a:bodyPr/>
          <a:lstStyle/>
          <a:p>
            <a:fld id="{1F2B13A8-9742-0049-8477-99B1E1162BF9}" type="slidenum">
              <a:rPr kumimoji="1" lang="zh-CN" altLang="en-US" smtClean="0"/>
              <a:pPr/>
              <a:t>5</a:t>
            </a:fld>
            <a:endParaRPr kumimoji="1" lang="zh-CN" altLang="en-US"/>
          </a:p>
        </p:txBody>
      </p:sp>
    </p:spTree>
    <p:extLst>
      <p:ext uri="{BB962C8B-B14F-4D97-AF65-F5344CB8AC3E}">
        <p14:creationId xmlns:p14="http://schemas.microsoft.com/office/powerpoint/2010/main" val="1497527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a:t>
            </a:r>
            <a:r>
              <a:rPr lang="en-US" dirty="0" err="1"/>
              <a:t>PowerWalk</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2800" b="1" dirty="0"/>
                  <a:t>Offline preprocessing</a:t>
                </a:r>
              </a:p>
              <a:p>
                <a:pPr lvl="1"/>
                <a:r>
                  <a:rPr lang="en-US" sz="2400" dirty="0"/>
                  <a:t>Approximate </a:t>
                </a:r>
                <a14:m>
                  <m:oMath xmlns:m="http://schemas.openxmlformats.org/officeDocument/2006/math">
                    <m:sSub>
                      <m:sSubPr>
                        <m:ctrlPr>
                          <a:rPr lang="en-US" sz="2400" b="0" i="1" smtClean="0">
                            <a:latin typeface="Cambria Math" panose="02040503050406030204" pitchFamily="18" charset="0"/>
                          </a:rPr>
                        </m:ctrlPr>
                      </m:sSubPr>
                      <m:e>
                        <m:r>
                          <a:rPr lang="en-US" sz="2400" b="1" i="1" smtClean="0">
                            <a:latin typeface="Cambria Math" charset="0"/>
                          </a:rPr>
                          <m:t>𝒑</m:t>
                        </m:r>
                      </m:e>
                      <m:sub>
                        <m:r>
                          <a:rPr lang="en-US" sz="2400" b="0" i="1" smtClean="0">
                            <a:latin typeface="Cambria Math" charset="0"/>
                          </a:rPr>
                          <m:t>𝑢</m:t>
                        </m:r>
                      </m:sub>
                    </m:sSub>
                  </m:oMath>
                </a14:m>
                <a:r>
                  <a:rPr lang="en-US" sz="2400" dirty="0"/>
                  <a:t> for each </a:t>
                </a:r>
                <a14:m>
                  <m:oMath xmlns:m="http://schemas.openxmlformats.org/officeDocument/2006/math">
                    <m:r>
                      <a:rPr lang="en-US" sz="2400" i="1">
                        <a:latin typeface="Cambria Math" charset="0"/>
                      </a:rPr>
                      <m:t>𝑢</m:t>
                    </m:r>
                    <m:r>
                      <a:rPr lang="en-US" sz="2400" b="0" i="1" smtClean="0">
                        <a:latin typeface="Cambria Math" charset="0"/>
                      </a:rPr>
                      <m:t>∈</m:t>
                    </m:r>
                    <m:r>
                      <a:rPr lang="en-US" sz="2400" b="0" i="1" smtClean="0">
                        <a:latin typeface="Cambria Math" charset="0"/>
                      </a:rPr>
                      <m:t>𝑉</m:t>
                    </m:r>
                  </m:oMath>
                </a14:m>
                <a:r>
                  <a:rPr lang="en-US" sz="2400" dirty="0"/>
                  <a:t> with </a:t>
                </a:r>
                <a:r>
                  <a:rPr lang="en-US" sz="2400" i="1" dirty="0">
                    <a:solidFill>
                      <a:schemeClr val="accent1"/>
                    </a:solidFill>
                  </a:rPr>
                  <a:t>the</a:t>
                </a:r>
                <a:r>
                  <a:rPr lang="en-US" sz="2400" dirty="0"/>
                  <a:t> </a:t>
                </a:r>
                <a:r>
                  <a:rPr lang="en-US" sz="2400" i="1" dirty="0">
                    <a:solidFill>
                      <a:schemeClr val="accent1"/>
                    </a:solidFill>
                  </a:rPr>
                  <a:t>Monte-Carlo method</a:t>
                </a:r>
              </a:p>
              <a:p>
                <a:pPr lvl="1"/>
                <a:r>
                  <a:rPr lang="en-US" sz="2400" i="1" dirty="0">
                    <a:solidFill>
                      <a:schemeClr val="accent1"/>
                    </a:solidFill>
                  </a:rPr>
                  <a:t>PPR index</a:t>
                </a:r>
                <a:r>
                  <a:rPr lang="en-US" sz="2400" dirty="0"/>
                  <a:t>: </a:t>
                </a:r>
                <a14:m>
                  <m:oMath xmlns:m="http://schemas.openxmlformats.org/officeDocument/2006/math">
                    <m:r>
                      <a:rPr lang="en-US" sz="2400" b="0" i="1" smtClean="0">
                        <a:latin typeface="Cambria Math" charset="0"/>
                      </a:rPr>
                      <m:t>𝑁</m:t>
                    </m:r>
                  </m:oMath>
                </a14:m>
                <a:r>
                  <a:rPr lang="en-US" sz="2400" dirty="0"/>
                  <a:t> approximate </a:t>
                </a:r>
                <a:r>
                  <a:rPr lang="en-US" sz="2400" dirty="0" err="1"/>
                  <a:t>PPR</a:t>
                </a:r>
                <a:r>
                  <a:rPr lang="en-US" sz="2400" dirty="0"/>
                  <a:t> vectors</a:t>
                </a:r>
              </a:p>
              <a:p>
                <a:pPr lvl="1"/>
                <a:r>
                  <a:rPr lang="en-US" sz="2400" dirty="0"/>
                  <a:t>The accuracy of index can be adjusted according to memory budget</a:t>
                </a:r>
              </a:p>
              <a:p>
                <a:r>
                  <a:rPr lang="en-US" sz="2800" b="1" dirty="0"/>
                  <a:t>Online batch query</a:t>
                </a:r>
              </a:p>
              <a:p>
                <a:pPr lvl="1"/>
                <a:r>
                  <a:rPr lang="en-US" sz="2400" dirty="0"/>
                  <a:t>Use </a:t>
                </a:r>
                <a:r>
                  <a:rPr lang="en-US" sz="2400" i="1" dirty="0">
                    <a:solidFill>
                      <a:schemeClr val="accent1"/>
                    </a:solidFill>
                  </a:rPr>
                  <a:t>vertex-centric decomposition (</a:t>
                </a:r>
                <a:r>
                  <a:rPr lang="en-US" sz="2400" i="1" dirty="0" err="1">
                    <a:solidFill>
                      <a:schemeClr val="accent1"/>
                    </a:solidFill>
                  </a:rPr>
                  <a:t>VERD</a:t>
                </a:r>
                <a:r>
                  <a:rPr lang="en-US" sz="2400" i="1" dirty="0">
                    <a:solidFill>
                      <a:schemeClr val="accent1"/>
                    </a:solidFill>
                  </a:rPr>
                  <a:t>)</a:t>
                </a:r>
                <a:r>
                  <a:rPr lang="en-US" sz="2400" dirty="0">
                    <a:solidFill>
                      <a:schemeClr val="accent1"/>
                    </a:solidFill>
                  </a:rPr>
                  <a:t> </a:t>
                </a:r>
                <a:r>
                  <a:rPr lang="en-US" sz="2400" dirty="0"/>
                  <a:t>algorithm to compute </a:t>
                </a:r>
                <a:r>
                  <a:rPr lang="en-US" sz="2400" dirty="0" err="1"/>
                  <a:t>PPR</a:t>
                </a:r>
                <a:r>
                  <a:rPr lang="en-US" sz="2400" dirty="0"/>
                  <a:t> vectors based on </a:t>
                </a:r>
                <a:r>
                  <a:rPr lang="en-US" sz="2400" dirty="0" err="1"/>
                  <a:t>PPR</a:t>
                </a:r>
                <a:r>
                  <a:rPr lang="en-US" sz="2400" dirty="0"/>
                  <a:t> index</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333" t="-148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1F2B13A8-9742-0049-8477-99B1E1162BF9}" type="slidenum">
              <a:rPr kumimoji="1" lang="zh-CN" altLang="en-US" smtClean="0"/>
              <a:pPr/>
              <a:t>6</a:t>
            </a:fld>
            <a:endParaRPr kumimoji="1" lang="zh-CN" altLang="en-US"/>
          </a:p>
        </p:txBody>
      </p:sp>
    </p:spTree>
    <p:extLst>
      <p:ext uri="{BB962C8B-B14F-4D97-AF65-F5344CB8AC3E}">
        <p14:creationId xmlns:p14="http://schemas.microsoft.com/office/powerpoint/2010/main" val="436500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Monte-Carlo Simulation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dirty="0"/>
                  <a:t>Personalized PageRank vector of </a:t>
                </a:r>
                <a14:m>
                  <m:oMath xmlns:m="http://schemas.openxmlformats.org/officeDocument/2006/math">
                    <m:r>
                      <a:rPr lang="en-US" i="1">
                        <a:latin typeface="Cambria Math" panose="02040503050406030204" pitchFamily="18" charset="0"/>
                      </a:rPr>
                      <m:t>𝑢</m:t>
                    </m:r>
                  </m:oMath>
                </a14:m>
                <a:r>
                  <a:rPr lang="en-US" dirty="0"/>
                  <a:t>, </a:t>
                </a:r>
                <a14:m>
                  <m:oMath xmlns:m="http://schemas.openxmlformats.org/officeDocument/2006/math">
                    <m:r>
                      <a:rPr lang="en-US">
                        <a:latin typeface="Cambria Math" charset="0"/>
                      </a:rPr>
                      <m:t> </m:t>
                    </m:r>
                    <m:sSub>
                      <m:sSubPr>
                        <m:ctrlPr>
                          <a:rPr lang="en-US" b="1" i="1">
                            <a:latin typeface="Cambria Math" panose="02040503050406030204" pitchFamily="18" charset="0"/>
                          </a:rPr>
                        </m:ctrlPr>
                      </m:sSubPr>
                      <m:e>
                        <m:r>
                          <a:rPr lang="en-US" b="1" i="1">
                            <a:latin typeface="Cambria Math" charset="0"/>
                          </a:rPr>
                          <m:t>𝒑</m:t>
                        </m:r>
                      </m:e>
                      <m:sub>
                        <m:r>
                          <a:rPr lang="en-US" i="1">
                            <a:latin typeface="Cambria Math" charset="0"/>
                          </a:rPr>
                          <m:t>𝑢</m:t>
                        </m:r>
                      </m:sub>
                    </m:sSub>
                  </m:oMath>
                </a14:m>
                <a:endParaRPr lang="en-US" dirty="0"/>
              </a:p>
              <a:p>
                <a:pPr marL="0" indent="0">
                  <a:buNone/>
                </a:pPr>
                <a:br>
                  <a:rPr lang="en-US" dirty="0"/>
                </a:br>
                <a14:m>
                  <m:oMathPara xmlns:m="http://schemas.openxmlformats.org/officeDocument/2006/math">
                    <m:oMathParaPr>
                      <m:jc m:val="centerGroup"/>
                    </m:oMathParaPr>
                    <m:oMath xmlns:m="http://schemas.openxmlformats.org/officeDocument/2006/math">
                      <m:sSub>
                        <m:sSubPr>
                          <m:ctrlPr>
                            <a:rPr lang="en-US" b="1" i="1">
                              <a:latin typeface="Cambria Math" panose="02040503050406030204" pitchFamily="18" charset="0"/>
                            </a:rPr>
                          </m:ctrlPr>
                        </m:sSubPr>
                        <m:e>
                          <m:r>
                            <a:rPr lang="en-US" b="1" i="1">
                              <a:latin typeface="Cambria Math" charset="0"/>
                            </a:rPr>
                            <m:t>𝒑</m:t>
                          </m:r>
                        </m:e>
                        <m:sub>
                          <m:r>
                            <a:rPr lang="en-US" i="1">
                              <a:latin typeface="Cambria Math" charset="0"/>
                            </a:rPr>
                            <m:t>𝑢</m:t>
                          </m:r>
                        </m:sub>
                      </m:sSub>
                      <m:d>
                        <m:dPr>
                          <m:ctrlPr>
                            <a:rPr lang="en-US" i="1">
                              <a:latin typeface="Cambria Math" panose="02040503050406030204" pitchFamily="18" charset="0"/>
                            </a:rPr>
                          </m:ctrlPr>
                        </m:dPr>
                        <m:e>
                          <m:r>
                            <a:rPr lang="en-US" i="1">
                              <a:latin typeface="Cambria Math" charset="0"/>
                            </a:rPr>
                            <m:t>𝑣</m:t>
                          </m:r>
                        </m:e>
                      </m:d>
                      <m:r>
                        <a:rPr lang="en-US" i="1">
                          <a:latin typeface="Cambria Math" charset="0"/>
                        </a:rPr>
                        <m:t>=</m:t>
                      </m:r>
                      <m:d>
                        <m:dPr>
                          <m:begChr m:val="{"/>
                          <m:endChr m:val=""/>
                          <m:ctrlPr>
                            <a:rPr lang="cs-CZ" i="1">
                              <a:latin typeface="Cambria Math" panose="02040503050406030204" pitchFamily="18" charset="0"/>
                            </a:rPr>
                          </m:ctrlPr>
                        </m:dPr>
                        <m:e>
                          <m:m>
                            <m:mPr>
                              <m:mcs>
                                <m:mc>
                                  <m:mcPr>
                                    <m:count m:val="2"/>
                                    <m:mcJc m:val="center"/>
                                  </m:mcPr>
                                </m:mc>
                              </m:mcs>
                              <m:ctrlPr>
                                <a:rPr lang="uk-UA" i="1">
                                  <a:latin typeface="Cambria Math" panose="02040503050406030204" pitchFamily="18" charset="0"/>
                                </a:rPr>
                              </m:ctrlPr>
                            </m:mPr>
                            <m:mr>
                              <m:e>
                                <m:r>
                                  <a:rPr lang="en-US" i="1">
                                    <a:latin typeface="Cambria Math" charset="0"/>
                                  </a:rPr>
                                  <m:t>(1−</m:t>
                                </m:r>
                                <m:r>
                                  <a:rPr lang="en-US" i="1">
                                    <a:latin typeface="Cambria Math" charset="0"/>
                                  </a:rPr>
                                  <m:t>𝑐</m:t>
                                </m:r>
                                <m:r>
                                  <a:rPr lang="en-US" i="1">
                                    <a:latin typeface="Cambria Math" charset="0"/>
                                  </a:rPr>
                                  <m:t>)</m:t>
                                </m:r>
                                <m:nary>
                                  <m:naryPr>
                                    <m:chr m:val="∑"/>
                                    <m:supHide m:val="on"/>
                                    <m:ctrlPr>
                                      <a:rPr lang="en-US" i="1">
                                        <a:latin typeface="Cambria Math" panose="02040503050406030204" pitchFamily="18" charset="0"/>
                                      </a:rPr>
                                    </m:ctrlPr>
                                  </m:naryPr>
                                  <m:sub>
                                    <m:r>
                                      <a:rPr lang="en-US" i="1">
                                        <a:latin typeface="Cambria Math" charset="0"/>
                                      </a:rPr>
                                      <m:t>𝑤</m:t>
                                    </m:r>
                                    <m:r>
                                      <a:rPr lang="en-US" i="1">
                                        <a:latin typeface="Cambria Math" charset="0"/>
                                      </a:rPr>
                                      <m:t>∈</m:t>
                                    </m:r>
                                    <m:r>
                                      <m:rPr>
                                        <m:sty m:val="p"/>
                                      </m:rPr>
                                      <a:rPr lang="en-US">
                                        <a:latin typeface="Cambria Math" panose="02040503050406030204" pitchFamily="18" charset="0"/>
                                      </a:rPr>
                                      <m:t>In</m:t>
                                    </m:r>
                                    <m:d>
                                      <m:dPr>
                                        <m:ctrlPr>
                                          <a:rPr lang="en-US" i="1">
                                            <a:latin typeface="Cambria Math" panose="02040503050406030204" pitchFamily="18" charset="0"/>
                                          </a:rPr>
                                        </m:ctrlPr>
                                      </m:dPr>
                                      <m:e>
                                        <m:r>
                                          <a:rPr lang="en-US" i="1">
                                            <a:latin typeface="Cambria Math" charset="0"/>
                                          </a:rPr>
                                          <m:t>𝑣</m:t>
                                        </m:r>
                                      </m:e>
                                    </m:d>
                                  </m:sub>
                                  <m:sup/>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b="1" i="1">
                                                <a:latin typeface="Cambria Math" charset="0"/>
                                              </a:rPr>
                                              <m:t>𝒑</m:t>
                                            </m:r>
                                          </m:e>
                                          <m:sub>
                                            <m:r>
                                              <a:rPr lang="en-US" i="1">
                                                <a:latin typeface="Cambria Math" panose="02040503050406030204" pitchFamily="18" charset="0"/>
                                              </a:rPr>
                                              <m:t>𝑢</m:t>
                                            </m:r>
                                          </m:sub>
                                        </m:sSub>
                                        <m:d>
                                          <m:dPr>
                                            <m:ctrlPr>
                                              <a:rPr lang="en-US" i="1">
                                                <a:latin typeface="Cambria Math" panose="02040503050406030204" pitchFamily="18" charset="0"/>
                                              </a:rPr>
                                            </m:ctrlPr>
                                          </m:dPr>
                                          <m:e>
                                            <m:r>
                                              <a:rPr lang="en-US" i="1">
                                                <a:latin typeface="Cambria Math" charset="0"/>
                                              </a:rPr>
                                              <m:t>𝑤</m:t>
                                            </m:r>
                                          </m:e>
                                        </m:d>
                                      </m:num>
                                      <m:den>
                                        <m:r>
                                          <a:rPr lang="en-US" i="1">
                                            <a:latin typeface="Cambria Math" panose="02040503050406030204" pitchFamily="18" charset="0"/>
                                          </a:rPr>
                                          <m:t>|</m:t>
                                        </m:r>
                                        <m:r>
                                          <m:rPr>
                                            <m:sty m:val="p"/>
                                          </m:rPr>
                                          <a:rPr lang="en-US">
                                            <a:latin typeface="Cambria Math" panose="02040503050406030204" pitchFamily="18" charset="0"/>
                                          </a:rPr>
                                          <m:t>Out</m:t>
                                        </m:r>
                                        <m:d>
                                          <m:dPr>
                                            <m:ctrlPr>
                                              <a:rPr lang="en-US" i="1">
                                                <a:latin typeface="Cambria Math" panose="02040503050406030204" pitchFamily="18" charset="0"/>
                                              </a:rPr>
                                            </m:ctrlPr>
                                          </m:dPr>
                                          <m:e>
                                            <m:r>
                                              <a:rPr lang="en-US" i="1">
                                                <a:latin typeface="Cambria Math" panose="02040503050406030204" pitchFamily="18" charset="0"/>
                                              </a:rPr>
                                              <m:t>𝑣</m:t>
                                            </m:r>
                                          </m:e>
                                        </m:d>
                                        <m:r>
                                          <a:rPr lang="en-US" i="1">
                                            <a:latin typeface="Cambria Math" panose="02040503050406030204" pitchFamily="18" charset="0"/>
                                          </a:rPr>
                                          <m:t>|</m:t>
                                        </m:r>
                                      </m:den>
                                    </m:f>
                                  </m:e>
                                </m:nary>
                                <m:r>
                                  <a:rPr lang="en-US" i="1">
                                    <a:latin typeface="Cambria Math" charset="0"/>
                                  </a:rPr>
                                  <m:t>+</m:t>
                                </m:r>
                                <m:r>
                                  <a:rPr lang="en-US" i="1">
                                    <a:latin typeface="Cambria Math" charset="0"/>
                                  </a:rPr>
                                  <m:t>𝑐</m:t>
                                </m:r>
                                <m:r>
                                  <m:rPr>
                                    <m:nor/>
                                  </m:rPr>
                                  <a:rPr lang="en-US" dirty="0"/>
                                  <m:t> </m:t>
                                </m:r>
                                <m:r>
                                  <a:rPr lang="en-US" i="1">
                                    <a:latin typeface="Cambria Math" charset="0"/>
                                  </a:rPr>
                                  <m:t>,</m:t>
                                </m:r>
                              </m:e>
                              <m:e>
                                <m:r>
                                  <a:rPr lang="en-US" i="1">
                                    <a:latin typeface="Cambria Math" charset="0"/>
                                  </a:rPr>
                                  <m:t>𝑣</m:t>
                                </m:r>
                                <m:r>
                                  <a:rPr lang="en-US" i="1">
                                    <a:latin typeface="Cambria Math" charset="0"/>
                                  </a:rPr>
                                  <m:t>=</m:t>
                                </m:r>
                                <m:r>
                                  <a:rPr lang="en-US" i="1">
                                    <a:latin typeface="Cambria Math" charset="0"/>
                                  </a:rPr>
                                  <m:t>𝑢</m:t>
                                </m:r>
                              </m:e>
                            </m:mr>
                            <m:mr>
                              <m:e>
                                <m:r>
                                  <a:rPr lang="en-US" i="1">
                                    <a:latin typeface="Cambria Math" charset="0"/>
                                  </a:rPr>
                                  <m:t>(1−</m:t>
                                </m:r>
                                <m:r>
                                  <a:rPr lang="en-US" i="1">
                                    <a:latin typeface="Cambria Math" charset="0"/>
                                  </a:rPr>
                                  <m:t>𝑐</m:t>
                                </m:r>
                                <m:r>
                                  <a:rPr lang="en-US" i="1">
                                    <a:latin typeface="Cambria Math" charset="0"/>
                                  </a:rPr>
                                  <m:t>)</m:t>
                                </m:r>
                                <m:nary>
                                  <m:naryPr>
                                    <m:chr m:val="∑"/>
                                    <m:supHide m:val="on"/>
                                    <m:ctrlPr>
                                      <a:rPr lang="en-US" i="1">
                                        <a:latin typeface="Cambria Math" panose="02040503050406030204" pitchFamily="18" charset="0"/>
                                      </a:rPr>
                                    </m:ctrlPr>
                                  </m:naryPr>
                                  <m:sub>
                                    <m:r>
                                      <a:rPr lang="en-US" i="1">
                                        <a:latin typeface="Cambria Math" charset="0"/>
                                      </a:rPr>
                                      <m:t>𝑤</m:t>
                                    </m:r>
                                    <m:r>
                                      <a:rPr lang="en-US" i="1">
                                        <a:latin typeface="Cambria Math" charset="0"/>
                                      </a:rPr>
                                      <m:t>∈</m:t>
                                    </m:r>
                                    <m:r>
                                      <m:rPr>
                                        <m:sty m:val="p"/>
                                      </m:rPr>
                                      <a:rPr lang="en-US">
                                        <a:latin typeface="Cambria Math" panose="02040503050406030204" pitchFamily="18" charset="0"/>
                                      </a:rPr>
                                      <m:t>In</m:t>
                                    </m:r>
                                    <m:d>
                                      <m:dPr>
                                        <m:ctrlPr>
                                          <a:rPr lang="en-US" i="1">
                                            <a:latin typeface="Cambria Math" panose="02040503050406030204" pitchFamily="18" charset="0"/>
                                          </a:rPr>
                                        </m:ctrlPr>
                                      </m:dPr>
                                      <m:e>
                                        <m:r>
                                          <a:rPr lang="en-US" i="1">
                                            <a:latin typeface="Cambria Math" charset="0"/>
                                          </a:rPr>
                                          <m:t>𝑣</m:t>
                                        </m:r>
                                      </m:e>
                                    </m:d>
                                  </m:sub>
                                  <m:sup/>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b="1" i="1">
                                                <a:latin typeface="Cambria Math" charset="0"/>
                                              </a:rPr>
                                              <m:t>𝒑</m:t>
                                            </m:r>
                                          </m:e>
                                          <m:sub>
                                            <m:r>
                                              <a:rPr lang="en-US" i="1">
                                                <a:latin typeface="Cambria Math" panose="02040503050406030204" pitchFamily="18" charset="0"/>
                                              </a:rPr>
                                              <m:t>𝑢</m:t>
                                            </m:r>
                                          </m:sub>
                                        </m:sSub>
                                        <m:d>
                                          <m:dPr>
                                            <m:ctrlPr>
                                              <a:rPr lang="en-US" i="1">
                                                <a:latin typeface="Cambria Math" panose="02040503050406030204" pitchFamily="18" charset="0"/>
                                              </a:rPr>
                                            </m:ctrlPr>
                                          </m:dPr>
                                          <m:e>
                                            <m:r>
                                              <a:rPr lang="en-US" i="1">
                                                <a:latin typeface="Cambria Math" charset="0"/>
                                              </a:rPr>
                                              <m:t>𝑤</m:t>
                                            </m:r>
                                          </m:e>
                                        </m:d>
                                      </m:num>
                                      <m:den>
                                        <m:r>
                                          <a:rPr lang="en-US" i="1">
                                            <a:latin typeface="Cambria Math" panose="02040503050406030204" pitchFamily="18" charset="0"/>
                                          </a:rPr>
                                          <m:t>|</m:t>
                                        </m:r>
                                        <m:r>
                                          <m:rPr>
                                            <m:sty m:val="p"/>
                                          </m:rPr>
                                          <a:rPr lang="en-US">
                                            <a:latin typeface="Cambria Math" panose="02040503050406030204" pitchFamily="18" charset="0"/>
                                          </a:rPr>
                                          <m:t>Out</m:t>
                                        </m:r>
                                        <m:d>
                                          <m:dPr>
                                            <m:ctrlPr>
                                              <a:rPr lang="en-US" i="1">
                                                <a:latin typeface="Cambria Math" panose="02040503050406030204" pitchFamily="18" charset="0"/>
                                              </a:rPr>
                                            </m:ctrlPr>
                                          </m:dPr>
                                          <m:e>
                                            <m:r>
                                              <a:rPr lang="en-US" i="1">
                                                <a:latin typeface="Cambria Math" panose="02040503050406030204" pitchFamily="18" charset="0"/>
                                              </a:rPr>
                                              <m:t>𝑣</m:t>
                                            </m:r>
                                          </m:e>
                                        </m:d>
                                        <m:r>
                                          <a:rPr lang="en-US" i="1">
                                            <a:latin typeface="Cambria Math" panose="02040503050406030204" pitchFamily="18" charset="0"/>
                                          </a:rPr>
                                          <m:t>|</m:t>
                                        </m:r>
                                      </m:den>
                                    </m:f>
                                  </m:e>
                                </m:nary>
                                <m:r>
                                  <a:rPr lang="en-US" i="1">
                                    <a:latin typeface="Cambria Math" charset="0"/>
                                  </a:rPr>
                                  <m:t>,</m:t>
                                </m:r>
                              </m:e>
                              <m:e>
                                <m:r>
                                  <a:rPr lang="en-US" i="1">
                                    <a:latin typeface="Cambria Math" charset="0"/>
                                  </a:rPr>
                                  <m:t>𝑣</m:t>
                                </m:r>
                                <m:r>
                                  <a:rPr lang="en-US" i="1">
                                    <a:latin typeface="Cambria Math" charset="0"/>
                                  </a:rPr>
                                  <m:t>≠</m:t>
                                </m:r>
                                <m:r>
                                  <a:rPr lang="en-US" i="1">
                                    <a:latin typeface="Cambria Math" charset="0"/>
                                  </a:rPr>
                                  <m:t>𝑢</m:t>
                                </m:r>
                              </m:e>
                            </m:mr>
                          </m:m>
                        </m:e>
                      </m:d>
                    </m:oMath>
                  </m:oMathPara>
                </a14:m>
                <a:endParaRPr lang="en-US" dirty="0"/>
              </a:p>
              <a:p>
                <a:endParaRPr lang="en-US" b="1" i="1" dirty="0">
                  <a:latin typeface="Cambria Math" charset="0"/>
                </a:endParaRPr>
              </a:p>
              <a:p>
                <a14:m>
                  <m:oMath xmlns:m="http://schemas.openxmlformats.org/officeDocument/2006/math">
                    <m:sSub>
                      <m:sSubPr>
                        <m:ctrlPr>
                          <a:rPr lang="en-US" b="1" i="1">
                            <a:latin typeface="Cambria Math" panose="02040503050406030204" pitchFamily="18" charset="0"/>
                          </a:rPr>
                        </m:ctrlPr>
                      </m:sSubPr>
                      <m:e>
                        <m:r>
                          <a:rPr lang="en-US" b="1" i="1">
                            <a:latin typeface="Cambria Math" charset="0"/>
                          </a:rPr>
                          <m:t>𝒑</m:t>
                        </m:r>
                      </m:e>
                      <m:sub>
                        <m:r>
                          <a:rPr lang="en-US" i="1">
                            <a:latin typeface="Cambria Math" charset="0"/>
                          </a:rPr>
                          <m:t>𝑢</m:t>
                        </m:r>
                      </m:sub>
                    </m:sSub>
                  </m:oMath>
                </a14:m>
                <a:r>
                  <a:rPr lang="en-US" dirty="0"/>
                  <a:t> describes the following </a:t>
                </a:r>
                <a:r>
                  <a:rPr lang="en-US" i="1" dirty="0"/>
                  <a:t>random walk</a:t>
                </a:r>
              </a:p>
              <a:p>
                <a:r>
                  <a:rPr lang="en-US" dirty="0"/>
                  <a:t>Start a random walk </a:t>
                </a:r>
                <a14:m>
                  <m:oMath xmlns:m="http://schemas.openxmlformats.org/officeDocument/2006/math">
                    <m:r>
                      <a:rPr lang="en-US" b="0" i="1" dirty="0" smtClean="0">
                        <a:latin typeface="Cambria Math" charset="0"/>
                      </a:rPr>
                      <m:t>𝑤</m:t>
                    </m:r>
                  </m:oMath>
                </a14:m>
                <a:r>
                  <a:rPr lang="en-US" dirty="0"/>
                  <a:t> on vertex </a:t>
                </a:r>
                <a14:m>
                  <m:oMath xmlns:m="http://schemas.openxmlformats.org/officeDocument/2006/math">
                    <m:r>
                      <a:rPr lang="en-US" altLang="zh-CN" b="0" i="1" dirty="0" smtClean="0">
                        <a:latin typeface="Cambria Math" charset="0"/>
                      </a:rPr>
                      <m:t>𝑢</m:t>
                    </m:r>
                  </m:oMath>
                </a14:m>
                <a:r>
                  <a:rPr lang="en-US" dirty="0"/>
                  <a:t>. For current vertex </a:t>
                </a:r>
                <a14:m>
                  <m:oMath xmlns:m="http://schemas.openxmlformats.org/officeDocument/2006/math">
                    <m:r>
                      <a:rPr lang="en-US" b="0" i="1" dirty="0" smtClean="0">
                        <a:latin typeface="Cambria Math" charset="0"/>
                      </a:rPr>
                      <m:t>𝑣</m:t>
                    </m:r>
                  </m:oMath>
                </a14:m>
                <a:endParaRPr lang="en-US" b="0" dirty="0"/>
              </a:p>
              <a:p>
                <a:pPr lvl="1"/>
                <a:r>
                  <a:rPr lang="en-US" dirty="0"/>
                  <a:t>with prob. </a:t>
                </a:r>
                <a14:m>
                  <m:oMath xmlns:m="http://schemas.openxmlformats.org/officeDocument/2006/math">
                    <m:r>
                      <a:rPr lang="en-US" b="0" i="1" dirty="0" smtClean="0">
                        <a:latin typeface="Cambria Math" charset="0"/>
                      </a:rPr>
                      <m:t>𝑐</m:t>
                    </m:r>
                  </m:oMath>
                </a14:m>
                <a:r>
                  <a:rPr lang="en-US" dirty="0"/>
                  <a:t>, </a:t>
                </a:r>
                <a14:m>
                  <m:oMath xmlns:m="http://schemas.openxmlformats.org/officeDocument/2006/math">
                    <m:r>
                      <a:rPr lang="en-US" i="1" dirty="0">
                        <a:latin typeface="Cambria Math" charset="0"/>
                      </a:rPr>
                      <m:t>𝑤</m:t>
                    </m:r>
                  </m:oMath>
                </a14:m>
                <a:r>
                  <a:rPr lang="en-US" dirty="0"/>
                  <a:t> moves back to </a:t>
                </a:r>
                <a14:m>
                  <m:oMath xmlns:m="http://schemas.openxmlformats.org/officeDocument/2006/math">
                    <m:r>
                      <a:rPr lang="en-US" i="1" dirty="0">
                        <a:latin typeface="Cambria Math" charset="0"/>
                      </a:rPr>
                      <m:t>𝑢</m:t>
                    </m:r>
                  </m:oMath>
                </a14:m>
                <a:endParaRPr lang="en-US" dirty="0"/>
              </a:p>
              <a:p>
                <a:pPr lvl="1"/>
                <a:r>
                  <a:rPr lang="en-US" dirty="0"/>
                  <a:t>otherwise, </a:t>
                </a:r>
                <a14:m>
                  <m:oMath xmlns:m="http://schemas.openxmlformats.org/officeDocument/2006/math">
                    <m:r>
                      <a:rPr lang="en-US" b="0" i="1" dirty="0" smtClean="0">
                        <a:latin typeface="Cambria Math" charset="0"/>
                      </a:rPr>
                      <m:t>𝑤</m:t>
                    </m:r>
                  </m:oMath>
                </a14:m>
                <a:r>
                  <a:rPr lang="en-US" dirty="0"/>
                  <a:t> moves to a random out-neighbor of </a:t>
                </a:r>
                <a14:m>
                  <m:oMath xmlns:m="http://schemas.openxmlformats.org/officeDocument/2006/math">
                    <m:r>
                      <a:rPr lang="en-US" i="1" dirty="0">
                        <a:latin typeface="Cambria Math" charset="0"/>
                      </a:rPr>
                      <m:t>𝑣</m:t>
                    </m:r>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696" t="-154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1F2B13A8-9742-0049-8477-99B1E1162BF9}" type="slidenum">
              <a:rPr kumimoji="1" lang="zh-CN" altLang="en-US" smtClean="0"/>
              <a:pPr/>
              <a:t>7</a:t>
            </a:fld>
            <a:endParaRPr kumimoji="1" lang="zh-CN" altLang="en-US"/>
          </a:p>
        </p:txBody>
      </p:sp>
    </p:spTree>
    <p:extLst>
      <p:ext uri="{BB962C8B-B14F-4D97-AF65-F5344CB8AC3E}">
        <p14:creationId xmlns:p14="http://schemas.microsoft.com/office/powerpoint/2010/main" val="466874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Monte-Carlo Simulation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2400" dirty="0"/>
                  <a:t>Simulate a very </a:t>
                </a:r>
                <a:r>
                  <a:rPr lang="en-US" sz="2400" i="1" dirty="0"/>
                  <a:t>long</a:t>
                </a:r>
                <a:r>
                  <a:rPr lang="en-US" sz="2400" dirty="0"/>
                  <a:t> random walk</a:t>
                </a:r>
                <a:endParaRPr lang="en-US" sz="2400" i="1" dirty="0">
                  <a:latin typeface="Cambria Math" charset="0"/>
                </a:endParaRPr>
              </a:p>
              <a:p>
                <a14:m>
                  <m:oMath xmlns:m="http://schemas.openxmlformats.org/officeDocument/2006/math">
                    <m:sSub>
                      <m:sSubPr>
                        <m:ctrlPr>
                          <a:rPr lang="en-US" sz="2400" b="1" i="1">
                            <a:latin typeface="Cambria Math" panose="02040503050406030204" pitchFamily="18" charset="0"/>
                          </a:rPr>
                        </m:ctrlPr>
                      </m:sSubPr>
                      <m:e>
                        <m:r>
                          <a:rPr lang="en-US" sz="2400" b="1" i="1">
                            <a:latin typeface="Cambria Math" charset="0"/>
                          </a:rPr>
                          <m:t>𝒑</m:t>
                        </m:r>
                      </m:e>
                      <m:sub>
                        <m:r>
                          <a:rPr lang="en-US" sz="2400" i="1">
                            <a:latin typeface="Cambria Math" charset="0"/>
                          </a:rPr>
                          <m:t>𝑢</m:t>
                        </m:r>
                      </m:sub>
                    </m:sSub>
                  </m:oMath>
                </a14:m>
                <a:r>
                  <a:rPr lang="en-US" sz="2400" dirty="0"/>
                  <a:t> can be approximated by the distribution of </a:t>
                </a:r>
                <a:r>
                  <a:rPr lang="en-US" sz="2400" b="1" dirty="0"/>
                  <a:t>all vertices</a:t>
                </a:r>
                <a:r>
                  <a:rPr lang="en-US" sz="2400" dirty="0"/>
                  <a:t> on the walk</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963" t="-107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1F2B13A8-9742-0049-8477-99B1E1162BF9}" type="slidenum">
              <a:rPr kumimoji="1" lang="zh-CN" altLang="en-US" smtClean="0"/>
              <a:pPr/>
              <a:t>8</a:t>
            </a:fld>
            <a:endParaRPr kumimoji="1" lang="zh-CN" altLang="en-US"/>
          </a:p>
        </p:txBody>
      </p:sp>
      <p:pic>
        <p:nvPicPr>
          <p:cNvPr id="7" name="Picture 6"/>
          <p:cNvPicPr>
            <a:picLocks noChangeAspect="1"/>
          </p:cNvPicPr>
          <p:nvPr/>
        </p:nvPicPr>
        <p:blipFill>
          <a:blip r:embed="rId4"/>
          <a:stretch>
            <a:fillRect/>
          </a:stretch>
        </p:blipFill>
        <p:spPr>
          <a:xfrm>
            <a:off x="1873642" y="3237781"/>
            <a:ext cx="5396715" cy="2888382"/>
          </a:xfrm>
          <a:prstGeom prst="rect">
            <a:avLst/>
          </a:prstGeom>
        </p:spPr>
      </p:pic>
    </p:spTree>
    <p:extLst>
      <p:ext uri="{BB962C8B-B14F-4D97-AF65-F5344CB8AC3E}">
        <p14:creationId xmlns:p14="http://schemas.microsoft.com/office/powerpoint/2010/main" val="2005471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Monte-Carlo Simulation</a:t>
            </a:r>
          </a:p>
        </p:txBody>
      </p:sp>
      <p:sp>
        <p:nvSpPr>
          <p:cNvPr id="3" name="Content Placeholder 2"/>
          <p:cNvSpPr>
            <a:spLocks noGrp="1"/>
          </p:cNvSpPr>
          <p:nvPr>
            <p:ph idx="1"/>
          </p:nvPr>
        </p:nvSpPr>
        <p:spPr/>
        <p:txBody>
          <a:bodyPr>
            <a:normAutofit/>
          </a:bodyPr>
          <a:lstStyle/>
          <a:p>
            <a:r>
              <a:rPr lang="en-US" sz="2400" dirty="0"/>
              <a:t>Break a </a:t>
            </a:r>
            <a:r>
              <a:rPr lang="en-US" sz="2400" i="1" dirty="0"/>
              <a:t>long</a:t>
            </a:r>
            <a:r>
              <a:rPr lang="en-US" sz="2400" dirty="0"/>
              <a:t> walk into many </a:t>
            </a:r>
            <a:r>
              <a:rPr lang="en-US" sz="2400" i="1" dirty="0">
                <a:solidFill>
                  <a:schemeClr val="accent1"/>
                </a:solidFill>
              </a:rPr>
              <a:t>parallel</a:t>
            </a:r>
            <a:r>
              <a:rPr lang="en-US" sz="2400" dirty="0"/>
              <a:t> </a:t>
            </a:r>
            <a:r>
              <a:rPr lang="en-US" sz="2400" i="1" dirty="0"/>
              <a:t>short</a:t>
            </a:r>
            <a:r>
              <a:rPr lang="en-US" sz="2400" dirty="0"/>
              <a:t> walks</a:t>
            </a:r>
          </a:p>
        </p:txBody>
      </p:sp>
      <p:sp>
        <p:nvSpPr>
          <p:cNvPr id="4" name="Slide Number Placeholder 3"/>
          <p:cNvSpPr>
            <a:spLocks noGrp="1"/>
          </p:cNvSpPr>
          <p:nvPr>
            <p:ph type="sldNum" sz="quarter" idx="12"/>
          </p:nvPr>
        </p:nvSpPr>
        <p:spPr/>
        <p:txBody>
          <a:bodyPr/>
          <a:lstStyle/>
          <a:p>
            <a:fld id="{1F2B13A8-9742-0049-8477-99B1E1162BF9}" type="slidenum">
              <a:rPr kumimoji="1" lang="zh-CN" altLang="en-US" smtClean="0"/>
              <a:pPr/>
              <a:t>9</a:t>
            </a:fld>
            <a:endParaRPr kumimoji="1" lang="zh-CN" altLang="en-US"/>
          </a:p>
        </p:txBody>
      </p:sp>
      <p:pic>
        <p:nvPicPr>
          <p:cNvPr id="5" name="Picture 4"/>
          <p:cNvPicPr>
            <a:picLocks noChangeAspect="1"/>
          </p:cNvPicPr>
          <p:nvPr/>
        </p:nvPicPr>
        <p:blipFill>
          <a:blip r:embed="rId3"/>
          <a:stretch>
            <a:fillRect/>
          </a:stretch>
        </p:blipFill>
        <p:spPr>
          <a:xfrm>
            <a:off x="1843338" y="3339445"/>
            <a:ext cx="5457323" cy="2786718"/>
          </a:xfrm>
          <a:prstGeom prst="rect">
            <a:avLst/>
          </a:prstGeom>
        </p:spPr>
      </p:pic>
    </p:spTree>
    <p:extLst>
      <p:ext uri="{BB962C8B-B14F-4D97-AF65-F5344CB8AC3E}">
        <p14:creationId xmlns:p14="http://schemas.microsoft.com/office/powerpoint/2010/main" val="1206551639"/>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TM02900688[[fn=平面]]</Template>
  <TotalTime>705</TotalTime>
  <Words>2441</Words>
  <Application>Microsoft Office PowerPoint</Application>
  <PresentationFormat>全屏显示(4:3)</PresentationFormat>
  <Paragraphs>330</Paragraphs>
  <Slides>21</Slides>
  <Notes>19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21</vt:i4>
      </vt:variant>
    </vt:vector>
  </HeadingPairs>
  <TitlesOfParts>
    <vt:vector size="31" baseType="lpstr">
      <vt:lpstr>宋体</vt:lpstr>
      <vt:lpstr>DengXian</vt:lpstr>
      <vt:lpstr>Arial</vt:lpstr>
      <vt:lpstr>Calibri</vt:lpstr>
      <vt:lpstr>Calibri Light</vt:lpstr>
      <vt:lpstr>Cambria Math</vt:lpstr>
      <vt:lpstr>Georgia</vt:lpstr>
      <vt:lpstr>Lucida Console</vt:lpstr>
      <vt:lpstr>Wingdings 2</vt:lpstr>
      <vt:lpstr>HDOfficeLightV0</vt:lpstr>
      <vt:lpstr>PowerWalk: Scalable Personalized PageRank via Random Walks with Vertex-Centric Decomposition</vt:lpstr>
      <vt:lpstr>Background</vt:lpstr>
      <vt:lpstr>Definition of PPR</vt:lpstr>
      <vt:lpstr>Related Work</vt:lpstr>
      <vt:lpstr>Our Contributions</vt:lpstr>
      <vt:lpstr>Overview of PowerWalk</vt:lpstr>
      <vt:lpstr>Monte-Carlo Simulation</vt:lpstr>
      <vt:lpstr>Monte-Carlo Simulation</vt:lpstr>
      <vt:lpstr>Monte-Carlo Simulation</vt:lpstr>
      <vt:lpstr>Monte-Carlo Simulation</vt:lpstr>
      <vt:lpstr>Comparison of Monte-Carlo Methods</vt:lpstr>
      <vt:lpstr>Online Query</vt:lpstr>
      <vt:lpstr>Implementation</vt:lpstr>
      <vt:lpstr>Random Walks on VENUS</vt:lpstr>
      <vt:lpstr>Efficient Storage for Walk States</vt:lpstr>
      <vt:lpstr>Online Batch Query</vt:lpstr>
      <vt:lpstr>Evaluation</vt:lpstr>
      <vt:lpstr>Preprocessing Costs</vt:lpstr>
      <vt:lpstr>Query Performance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Scalable Personalized PageRank Computation</dc:title>
  <dc:creator>LIU, Qin</dc:creator>
  <cp:lastModifiedBy>LIU, Qin</cp:lastModifiedBy>
  <cp:revision>39</cp:revision>
  <dcterms:created xsi:type="dcterms:W3CDTF">2016-10-18T05:14:38Z</dcterms:created>
  <dcterms:modified xsi:type="dcterms:W3CDTF">2016-10-20T16:52:52Z</dcterms:modified>
</cp:coreProperties>
</file>