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8"/>
    <p:restoredTop sz="96208"/>
  </p:normalViewPr>
  <p:slideViewPr>
    <p:cSldViewPr snapToGrid="0" snapToObjects="1">
      <p:cViewPr varScale="1">
        <p:scale>
          <a:sx n="101" d="100"/>
          <a:sy n="101" d="100"/>
        </p:scale>
        <p:origin x="200"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9/7/20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7506-F89A-464A-8FF4-BAD2EA952B5C}"/>
              </a:ext>
            </a:extLst>
          </p:cNvPr>
          <p:cNvSpPr>
            <a:spLocks noGrp="1"/>
          </p:cNvSpPr>
          <p:nvPr>
            <p:ph type="ctrTitle"/>
          </p:nvPr>
        </p:nvSpPr>
        <p:spPr/>
        <p:txBody>
          <a:bodyPr/>
          <a:lstStyle/>
          <a:p>
            <a:r>
              <a:rPr lang="en-US" dirty="0"/>
              <a:t>CAR ACCIDENTS SEVERITY PREDICTION</a:t>
            </a:r>
          </a:p>
        </p:txBody>
      </p:sp>
      <p:sp>
        <p:nvSpPr>
          <p:cNvPr id="3" name="Subtitle 2">
            <a:extLst>
              <a:ext uri="{FF2B5EF4-FFF2-40B4-BE49-F238E27FC236}">
                <a16:creationId xmlns:a16="http://schemas.microsoft.com/office/drawing/2014/main" id="{CF3AF9E6-0FB3-2240-8FF2-EF9EF50902C3}"/>
              </a:ext>
            </a:extLst>
          </p:cNvPr>
          <p:cNvSpPr>
            <a:spLocks noGrp="1"/>
          </p:cNvSpPr>
          <p:nvPr>
            <p:ph type="subTitle" idx="1"/>
          </p:nvPr>
        </p:nvSpPr>
        <p:spPr/>
        <p:txBody>
          <a:bodyPr/>
          <a:lstStyle/>
          <a:p>
            <a:r>
              <a:rPr lang="en-US" dirty="0"/>
              <a:t>LIUQI QIAN</a:t>
            </a:r>
          </a:p>
        </p:txBody>
      </p:sp>
    </p:spTree>
    <p:extLst>
      <p:ext uri="{BB962C8B-B14F-4D97-AF65-F5344CB8AC3E}">
        <p14:creationId xmlns:p14="http://schemas.microsoft.com/office/powerpoint/2010/main" val="54383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D139-0248-1F4C-AEFA-5E9F866B4422}"/>
              </a:ext>
            </a:extLst>
          </p:cNvPr>
          <p:cNvSpPr>
            <a:spLocks noGrp="1"/>
          </p:cNvSpPr>
          <p:nvPr>
            <p:ph type="title"/>
          </p:nvPr>
        </p:nvSpPr>
        <p:spPr/>
        <p:txBody>
          <a:bodyPr/>
          <a:lstStyle/>
          <a:p>
            <a:r>
              <a:rPr lang="en-US" dirty="0"/>
              <a:t>CONVERT TYPE, EXTRACT NEW COLUMNS</a:t>
            </a:r>
          </a:p>
        </p:txBody>
      </p:sp>
      <p:pic>
        <p:nvPicPr>
          <p:cNvPr id="5" name="Content Placeholder 4" descr="A picture containing drawing&#10;&#10;Description automatically generated">
            <a:extLst>
              <a:ext uri="{FF2B5EF4-FFF2-40B4-BE49-F238E27FC236}">
                <a16:creationId xmlns:a16="http://schemas.microsoft.com/office/drawing/2014/main" id="{0DF6241D-1D7D-324D-B95B-D5BFCF5A6A8A}"/>
              </a:ext>
            </a:extLst>
          </p:cNvPr>
          <p:cNvPicPr>
            <a:picLocks noGrp="1" noChangeAspect="1"/>
          </p:cNvPicPr>
          <p:nvPr>
            <p:ph idx="1"/>
          </p:nvPr>
        </p:nvPicPr>
        <p:blipFill>
          <a:blip r:embed="rId2"/>
          <a:stretch>
            <a:fillRect/>
          </a:stretch>
        </p:blipFill>
        <p:spPr>
          <a:xfrm>
            <a:off x="685801" y="2628251"/>
            <a:ext cx="4744351" cy="2885858"/>
          </a:xfrm>
        </p:spPr>
      </p:pic>
      <p:pic>
        <p:nvPicPr>
          <p:cNvPr id="7" name="Picture 6" descr="A screenshot of a cell phone&#10;&#10;Description automatically generated">
            <a:extLst>
              <a:ext uri="{FF2B5EF4-FFF2-40B4-BE49-F238E27FC236}">
                <a16:creationId xmlns:a16="http://schemas.microsoft.com/office/drawing/2014/main" id="{0CA1E8E6-FF3C-2E4B-AF93-52FC77B64F84}"/>
              </a:ext>
            </a:extLst>
          </p:cNvPr>
          <p:cNvPicPr>
            <a:picLocks noChangeAspect="1"/>
          </p:cNvPicPr>
          <p:nvPr/>
        </p:nvPicPr>
        <p:blipFill>
          <a:blip r:embed="rId3"/>
          <a:stretch>
            <a:fillRect/>
          </a:stretch>
        </p:blipFill>
        <p:spPr>
          <a:xfrm>
            <a:off x="6289964" y="2617127"/>
            <a:ext cx="4527262" cy="2966548"/>
          </a:xfrm>
          <a:prstGeom prst="rect">
            <a:avLst/>
          </a:prstGeom>
        </p:spPr>
      </p:pic>
    </p:spTree>
    <p:extLst>
      <p:ext uri="{BB962C8B-B14F-4D97-AF65-F5344CB8AC3E}">
        <p14:creationId xmlns:p14="http://schemas.microsoft.com/office/powerpoint/2010/main" val="329154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E744-A8F9-0347-9DF8-AD28DFC484E2}"/>
              </a:ext>
            </a:extLst>
          </p:cNvPr>
          <p:cNvSpPr>
            <a:spLocks noGrp="1"/>
          </p:cNvSpPr>
          <p:nvPr>
            <p:ph type="title"/>
          </p:nvPr>
        </p:nvSpPr>
        <p:spPr/>
        <p:txBody>
          <a:bodyPr/>
          <a:lstStyle/>
          <a:p>
            <a:r>
              <a:rPr lang="en-US" dirty="0"/>
              <a:t>SEVERITY CODE BAR CHART</a:t>
            </a:r>
          </a:p>
        </p:txBody>
      </p:sp>
      <p:pic>
        <p:nvPicPr>
          <p:cNvPr id="4" name="Content Placeholder 3" descr="A screenshot of a social media post&#10;&#10;Description automatically generated">
            <a:extLst>
              <a:ext uri="{FF2B5EF4-FFF2-40B4-BE49-F238E27FC236}">
                <a16:creationId xmlns:a16="http://schemas.microsoft.com/office/drawing/2014/main" id="{C83494A9-42AC-C04D-8349-6C39A738CC1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59529" y="2141538"/>
            <a:ext cx="5383966" cy="3649662"/>
          </a:xfrm>
          <a:prstGeom prst="rect">
            <a:avLst/>
          </a:prstGeom>
        </p:spPr>
      </p:pic>
    </p:spTree>
    <p:extLst>
      <p:ext uri="{BB962C8B-B14F-4D97-AF65-F5344CB8AC3E}">
        <p14:creationId xmlns:p14="http://schemas.microsoft.com/office/powerpoint/2010/main" val="101780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BFD6-75E0-B643-9B24-0FC021160490}"/>
              </a:ext>
            </a:extLst>
          </p:cNvPr>
          <p:cNvSpPr>
            <a:spLocks noGrp="1"/>
          </p:cNvSpPr>
          <p:nvPr>
            <p:ph type="title"/>
          </p:nvPr>
        </p:nvSpPr>
        <p:spPr/>
        <p:txBody>
          <a:bodyPr/>
          <a:lstStyle/>
          <a:p>
            <a:r>
              <a:rPr lang="en-US" dirty="0"/>
              <a:t>MODEL – LINEAR REGRESSION</a:t>
            </a:r>
          </a:p>
        </p:txBody>
      </p:sp>
      <p:pic>
        <p:nvPicPr>
          <p:cNvPr id="4" name="Picture 3" descr="A screenshot of a social media post&#10;&#10;Description automatically generated">
            <a:extLst>
              <a:ext uri="{FF2B5EF4-FFF2-40B4-BE49-F238E27FC236}">
                <a16:creationId xmlns:a16="http://schemas.microsoft.com/office/drawing/2014/main" id="{D9773868-F07A-1E43-B8BA-506414414AC8}"/>
              </a:ext>
            </a:extLst>
          </p:cNvPr>
          <p:cNvPicPr/>
          <p:nvPr/>
        </p:nvPicPr>
        <p:blipFill>
          <a:blip r:embed="rId2">
            <a:extLst>
              <a:ext uri="{28A0092B-C50C-407E-A947-70E740481C1C}">
                <a14:useLocalDpi xmlns:a14="http://schemas.microsoft.com/office/drawing/2010/main" val="0"/>
              </a:ext>
            </a:extLst>
          </a:blip>
          <a:stretch>
            <a:fillRect/>
          </a:stretch>
        </p:blipFill>
        <p:spPr>
          <a:xfrm>
            <a:off x="2182090" y="2926715"/>
            <a:ext cx="5943600" cy="2864485"/>
          </a:xfrm>
          <a:prstGeom prst="rect">
            <a:avLst/>
          </a:prstGeom>
        </p:spPr>
      </p:pic>
      <p:sp>
        <p:nvSpPr>
          <p:cNvPr id="6" name="Content Placeholder 5">
            <a:extLst>
              <a:ext uri="{FF2B5EF4-FFF2-40B4-BE49-F238E27FC236}">
                <a16:creationId xmlns:a16="http://schemas.microsoft.com/office/drawing/2014/main" id="{63112F4B-7A48-514E-88D2-6E539D92043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0220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F490-771B-6942-BCF6-8DC62415F3B3}"/>
              </a:ext>
            </a:extLst>
          </p:cNvPr>
          <p:cNvSpPr>
            <a:spLocks noGrp="1"/>
          </p:cNvSpPr>
          <p:nvPr>
            <p:ph type="title"/>
          </p:nvPr>
        </p:nvSpPr>
        <p:spPr/>
        <p:txBody>
          <a:bodyPr/>
          <a:lstStyle/>
          <a:p>
            <a:r>
              <a:rPr lang="en-US" dirty="0"/>
              <a:t>MODELS - DECISION TREE</a:t>
            </a:r>
          </a:p>
        </p:txBody>
      </p:sp>
      <p:pic>
        <p:nvPicPr>
          <p:cNvPr id="4" name="Content Placeholder 3" descr="A screenshot of a cell phone&#10;&#10;Description automatically generated">
            <a:extLst>
              <a:ext uri="{FF2B5EF4-FFF2-40B4-BE49-F238E27FC236}">
                <a16:creationId xmlns:a16="http://schemas.microsoft.com/office/drawing/2014/main" id="{7837E2AC-86BB-8542-9D1C-8B2C47E5A49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81062" y="2156619"/>
            <a:ext cx="9740900" cy="3619500"/>
          </a:xfrm>
          <a:prstGeom prst="rect">
            <a:avLst/>
          </a:prstGeom>
        </p:spPr>
      </p:pic>
    </p:spTree>
    <p:extLst>
      <p:ext uri="{BB962C8B-B14F-4D97-AF65-F5344CB8AC3E}">
        <p14:creationId xmlns:p14="http://schemas.microsoft.com/office/powerpoint/2010/main" val="48630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62EB-8C03-C544-9BBA-E1F57E33224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A00187-3A09-714B-8922-CFCA9E4BCAC5}"/>
              </a:ext>
            </a:extLst>
          </p:cNvPr>
          <p:cNvSpPr>
            <a:spLocks noGrp="1"/>
          </p:cNvSpPr>
          <p:nvPr>
            <p:ph idx="1"/>
          </p:nvPr>
        </p:nvSpPr>
        <p:spPr/>
        <p:txBody>
          <a:bodyPr/>
          <a:lstStyle/>
          <a:p>
            <a:r>
              <a:rPr lang="en-US" dirty="0"/>
              <a:t>It is useful to use the machine learning to predict the severity of car accidents. Most of the algorithms are biased towards to most frequent class. Proper preprocessing of the data will give optimal results. </a:t>
            </a:r>
          </a:p>
          <a:p>
            <a:pPr marL="0" indent="0">
              <a:buNone/>
            </a:pPr>
            <a:endParaRPr lang="en-US" dirty="0"/>
          </a:p>
        </p:txBody>
      </p:sp>
    </p:spTree>
    <p:extLst>
      <p:ext uri="{BB962C8B-B14F-4D97-AF65-F5344CB8AC3E}">
        <p14:creationId xmlns:p14="http://schemas.microsoft.com/office/powerpoint/2010/main" val="285610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6B18-8A0C-9F4E-8E80-E9CAE56EF11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6D512B7-1C61-0745-9D9E-09ED3E61BE05}"/>
              </a:ext>
            </a:extLst>
          </p:cNvPr>
          <p:cNvSpPr>
            <a:spLocks noGrp="1"/>
          </p:cNvSpPr>
          <p:nvPr>
            <p:ph idx="1"/>
          </p:nvPr>
        </p:nvSpPr>
        <p:spPr/>
        <p:txBody>
          <a:bodyPr/>
          <a:lstStyle/>
          <a:p>
            <a:r>
              <a:rPr lang="en-US" dirty="0"/>
              <a:t>As the most commonly used transports, automobiles play an important role in daily life. People drive cars to work, study, travel, and even move to a new house. With the widespread use of automobiles, the possibility of traffic accidents increases inevitably. Besides, the environmental factors including weather, location light, and more will also affect the probability of accidents. </a:t>
            </a:r>
          </a:p>
          <a:p>
            <a:endParaRPr lang="en-US" dirty="0"/>
          </a:p>
          <a:p>
            <a:r>
              <a:rPr lang="en-US" dirty="0"/>
              <a:t>Help the people who are involved in the accidents, this project will utilize certain know conditions to predict the severity of the accidents and reduce the risks of accidents happen by taking actions.</a:t>
            </a:r>
          </a:p>
          <a:p>
            <a:pPr marL="0" indent="0">
              <a:buNone/>
            </a:pPr>
            <a:endParaRPr lang="en-US" dirty="0"/>
          </a:p>
          <a:p>
            <a:endParaRPr lang="en-US" dirty="0"/>
          </a:p>
        </p:txBody>
      </p:sp>
    </p:spTree>
    <p:extLst>
      <p:ext uri="{BB962C8B-B14F-4D97-AF65-F5344CB8AC3E}">
        <p14:creationId xmlns:p14="http://schemas.microsoft.com/office/powerpoint/2010/main" val="391233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82A1-A900-5F4F-8EA2-46053026757E}"/>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FE30E635-6DB6-BE4A-9B41-71283BBD5999}"/>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r>
              <a:rPr lang="en-US" dirty="0"/>
              <a:t>Seattle weekly collision (starts 2004)</a:t>
            </a:r>
          </a:p>
          <a:p>
            <a:endParaRPr lang="en-US" dirty="0"/>
          </a:p>
          <a:p>
            <a:r>
              <a:rPr lang="en-US" dirty="0"/>
              <a:t>Original csv file : </a:t>
            </a:r>
            <a:r>
              <a:rPr lang="en-US" dirty="0">
                <a:hlinkClick r:id="rId2"/>
              </a:rPr>
              <a:t>CSV FILE</a:t>
            </a:r>
            <a:endParaRPr lang="en-US" dirty="0"/>
          </a:p>
          <a:p>
            <a:endParaRPr lang="en-US" dirty="0"/>
          </a:p>
          <a:p>
            <a:r>
              <a:rPr lang="en-US" dirty="0"/>
              <a:t>Metadata: </a:t>
            </a:r>
            <a:r>
              <a:rPr lang="en-US" dirty="0">
                <a:hlinkClick r:id="rId3"/>
              </a:rPr>
              <a:t>ArcGIS Metadata Form</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9138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160F-92E8-9B46-99A2-58AEE35F7761}"/>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1A470549-5BF7-F446-AE2D-7A8CBF9FD65B}"/>
              </a:ext>
            </a:extLst>
          </p:cNvPr>
          <p:cNvSpPr>
            <a:spLocks noGrp="1"/>
          </p:cNvSpPr>
          <p:nvPr>
            <p:ph idx="1"/>
          </p:nvPr>
        </p:nvSpPr>
        <p:spPr/>
        <p:txBody>
          <a:bodyPr/>
          <a:lstStyle/>
          <a:p>
            <a:r>
              <a:rPr lang="en-US" dirty="0"/>
              <a:t>Total 194,673 rows, 38 columns </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32D94EC1-9094-5D42-8A20-08F68081DCDA}"/>
              </a:ext>
            </a:extLst>
          </p:cNvPr>
          <p:cNvPicPr/>
          <p:nvPr/>
        </p:nvPicPr>
        <p:blipFill>
          <a:blip r:embed="rId2">
            <a:extLst>
              <a:ext uri="{28A0092B-C50C-407E-A947-70E740481C1C}">
                <a14:useLocalDpi xmlns:a14="http://schemas.microsoft.com/office/drawing/2010/main" val="0"/>
              </a:ext>
            </a:extLst>
          </a:blip>
          <a:stretch>
            <a:fillRect/>
          </a:stretch>
        </p:blipFill>
        <p:spPr>
          <a:xfrm>
            <a:off x="1374774" y="3006195"/>
            <a:ext cx="8600499" cy="3242205"/>
          </a:xfrm>
          <a:prstGeom prst="rect">
            <a:avLst/>
          </a:prstGeom>
        </p:spPr>
      </p:pic>
    </p:spTree>
    <p:extLst>
      <p:ext uri="{BB962C8B-B14F-4D97-AF65-F5344CB8AC3E}">
        <p14:creationId xmlns:p14="http://schemas.microsoft.com/office/powerpoint/2010/main" val="333375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87C9-E24C-E942-9E6A-2F68E390440D}"/>
              </a:ext>
            </a:extLst>
          </p:cNvPr>
          <p:cNvSpPr>
            <a:spLocks noGrp="1"/>
          </p:cNvSpPr>
          <p:nvPr>
            <p:ph type="title"/>
          </p:nvPr>
        </p:nvSpPr>
        <p:spPr/>
        <p:txBody>
          <a:bodyPr/>
          <a:lstStyle/>
          <a:p>
            <a:r>
              <a:rPr lang="en-US" dirty="0"/>
              <a:t>Target variable</a:t>
            </a:r>
          </a:p>
        </p:txBody>
      </p:sp>
      <p:sp>
        <p:nvSpPr>
          <p:cNvPr id="3" name="Content Placeholder 2">
            <a:extLst>
              <a:ext uri="{FF2B5EF4-FFF2-40B4-BE49-F238E27FC236}">
                <a16:creationId xmlns:a16="http://schemas.microsoft.com/office/drawing/2014/main" id="{E959CEB2-2163-3F48-8BDE-012821E04C9E}"/>
              </a:ext>
            </a:extLst>
          </p:cNvPr>
          <p:cNvSpPr>
            <a:spLocks noGrp="1"/>
          </p:cNvSpPr>
          <p:nvPr>
            <p:ph idx="1"/>
          </p:nvPr>
        </p:nvSpPr>
        <p:spPr/>
        <p:txBody>
          <a:bodyPr/>
          <a:lstStyle/>
          <a:p>
            <a:r>
              <a:rPr lang="en-US" dirty="0"/>
              <a:t>Severity Code</a:t>
            </a:r>
          </a:p>
          <a:p>
            <a:endParaRPr lang="en-US" dirty="0"/>
          </a:p>
          <a:p>
            <a:r>
              <a:rPr lang="en-US" dirty="0"/>
              <a:t>136,485  code 1 </a:t>
            </a:r>
            <a:r>
              <a:rPr lang="en-US" dirty="0">
                <a:sym typeface="Wingdings" pitchFamily="2" charset="2"/>
              </a:rPr>
              <a:t>  prop damage</a:t>
            </a:r>
          </a:p>
          <a:p>
            <a:pPr marL="0" indent="0">
              <a:buNone/>
            </a:pPr>
            <a:endParaRPr lang="en-US" dirty="0">
              <a:sym typeface="Wingdings" pitchFamily="2" charset="2"/>
            </a:endParaRPr>
          </a:p>
          <a:p>
            <a:r>
              <a:rPr lang="en-US" dirty="0">
                <a:sym typeface="Wingdings" pitchFamily="2" charset="2"/>
              </a:rPr>
              <a:t>58,188    code 2   injury</a:t>
            </a:r>
          </a:p>
        </p:txBody>
      </p:sp>
    </p:spTree>
    <p:extLst>
      <p:ext uri="{BB962C8B-B14F-4D97-AF65-F5344CB8AC3E}">
        <p14:creationId xmlns:p14="http://schemas.microsoft.com/office/powerpoint/2010/main" val="182995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0890-AF67-5A48-9C22-116156D585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0C0ACD-82C2-3C43-BAE9-233A11637B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855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FBEB-0233-274D-8DD8-D8C48B221318}"/>
              </a:ext>
            </a:extLst>
          </p:cNvPr>
          <p:cNvSpPr>
            <a:spLocks noGrp="1"/>
          </p:cNvSpPr>
          <p:nvPr>
            <p:ph type="title"/>
          </p:nvPr>
        </p:nvSpPr>
        <p:spPr/>
        <p:txBody>
          <a:bodyPr/>
          <a:lstStyle/>
          <a:p>
            <a:r>
              <a:rPr lang="en-US" dirty="0"/>
              <a:t>NA VALUES </a:t>
            </a:r>
          </a:p>
        </p:txBody>
      </p:sp>
      <p:sp>
        <p:nvSpPr>
          <p:cNvPr id="3" name="Content Placeholder 2">
            <a:extLst>
              <a:ext uri="{FF2B5EF4-FFF2-40B4-BE49-F238E27FC236}">
                <a16:creationId xmlns:a16="http://schemas.microsoft.com/office/drawing/2014/main" id="{2F0B107F-DC1A-D84E-B383-1326AD9C2886}"/>
              </a:ext>
            </a:extLst>
          </p:cNvPr>
          <p:cNvSpPr>
            <a:spLocks noGrp="1"/>
          </p:cNvSpPr>
          <p:nvPr>
            <p:ph idx="1"/>
          </p:nvPr>
        </p:nvSpPr>
        <p:spPr/>
        <p:txBody>
          <a:bodyPr/>
          <a:lstStyle/>
          <a:p>
            <a:r>
              <a:rPr lang="en-US" dirty="0"/>
              <a:t>Drop columns which have more than 40% NA values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818B4125-0875-874D-ADB6-14E49409A0B7}"/>
              </a:ext>
            </a:extLst>
          </p:cNvPr>
          <p:cNvPicPr/>
          <p:nvPr/>
        </p:nvPicPr>
        <p:blipFill>
          <a:blip r:embed="rId2">
            <a:extLst>
              <a:ext uri="{28A0092B-C50C-407E-A947-70E740481C1C}">
                <a14:useLocalDpi xmlns:a14="http://schemas.microsoft.com/office/drawing/2010/main" val="0"/>
              </a:ext>
            </a:extLst>
          </a:blip>
          <a:stretch>
            <a:fillRect/>
          </a:stretch>
        </p:blipFill>
        <p:spPr>
          <a:xfrm>
            <a:off x="1374774" y="3031278"/>
            <a:ext cx="7990899" cy="2836122"/>
          </a:xfrm>
          <a:prstGeom prst="rect">
            <a:avLst/>
          </a:prstGeom>
        </p:spPr>
      </p:pic>
    </p:spTree>
    <p:extLst>
      <p:ext uri="{BB962C8B-B14F-4D97-AF65-F5344CB8AC3E}">
        <p14:creationId xmlns:p14="http://schemas.microsoft.com/office/powerpoint/2010/main" val="211603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8A54-9390-F34E-AE75-8BF666E3F5B1}"/>
              </a:ext>
            </a:extLst>
          </p:cNvPr>
          <p:cNvSpPr>
            <a:spLocks noGrp="1"/>
          </p:cNvSpPr>
          <p:nvPr>
            <p:ph type="title"/>
          </p:nvPr>
        </p:nvSpPr>
        <p:spPr/>
        <p:txBody>
          <a:bodyPr/>
          <a:lstStyle/>
          <a:p>
            <a:r>
              <a:rPr lang="en-US" dirty="0"/>
              <a:t>Drop unrelated columns</a:t>
            </a:r>
          </a:p>
        </p:txBody>
      </p:sp>
      <p:sp>
        <p:nvSpPr>
          <p:cNvPr id="3" name="Content Placeholder 2">
            <a:extLst>
              <a:ext uri="{FF2B5EF4-FFF2-40B4-BE49-F238E27FC236}">
                <a16:creationId xmlns:a16="http://schemas.microsoft.com/office/drawing/2014/main" id="{B94A4286-2332-2248-8F72-DE58D7E9C515}"/>
              </a:ext>
            </a:extLst>
          </p:cNvPr>
          <p:cNvSpPr>
            <a:spLocks noGrp="1"/>
          </p:cNvSpPr>
          <p:nvPr>
            <p:ph idx="1"/>
          </p:nvPr>
        </p:nvSpPr>
        <p:spPr/>
        <p:txBody>
          <a:bodyPr/>
          <a:lstStyle/>
          <a:p>
            <a:r>
              <a:rPr lang="en-US" dirty="0"/>
              <a:t>WEATHER</a:t>
            </a:r>
          </a:p>
          <a:p>
            <a:r>
              <a:rPr lang="en-US" dirty="0"/>
              <a:t>X, Y, LOCATION</a:t>
            </a:r>
          </a:p>
          <a:p>
            <a:r>
              <a:rPr lang="en-US" dirty="0"/>
              <a:t>INCDTTM</a:t>
            </a:r>
          </a:p>
          <a:p>
            <a:r>
              <a:rPr lang="en-US" dirty="0"/>
              <a:t>PEDCOUNT, PEDCYLCOUNT</a:t>
            </a:r>
          </a:p>
          <a:p>
            <a:r>
              <a:rPr lang="en-US" dirty="0"/>
              <a:t>ST_COLCODE, ST_COLDESC, STOD_COLCODE, STOD_COLDESC</a:t>
            </a:r>
          </a:p>
          <a:p>
            <a:r>
              <a:rPr lang="en-US" dirty="0"/>
              <a:t>HITPARKEDCAR</a:t>
            </a:r>
          </a:p>
          <a:p>
            <a:r>
              <a:rPr lang="en-US" dirty="0"/>
              <a:t>JUNCTIONTYPE</a:t>
            </a:r>
          </a:p>
          <a:p>
            <a:r>
              <a:rPr lang="en-US" dirty="0"/>
              <a:t>STATUS</a:t>
            </a:r>
          </a:p>
          <a:p>
            <a:endParaRPr lang="en-US" dirty="0"/>
          </a:p>
        </p:txBody>
      </p:sp>
    </p:spTree>
    <p:extLst>
      <p:ext uri="{BB962C8B-B14F-4D97-AF65-F5344CB8AC3E}">
        <p14:creationId xmlns:p14="http://schemas.microsoft.com/office/powerpoint/2010/main" val="277124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F28B-8083-6B49-AFAE-E6B833C1931A}"/>
              </a:ext>
            </a:extLst>
          </p:cNvPr>
          <p:cNvSpPr>
            <a:spLocks noGrp="1"/>
          </p:cNvSpPr>
          <p:nvPr>
            <p:ph type="title"/>
          </p:nvPr>
        </p:nvSpPr>
        <p:spPr/>
        <p:txBody>
          <a:bodyPr/>
          <a:lstStyle/>
          <a:p>
            <a:endParaRPr lang="en-US"/>
          </a:p>
        </p:txBody>
      </p:sp>
      <p:pic>
        <p:nvPicPr>
          <p:cNvPr id="4" name="Content Placeholder 3" descr="A screenshot of a cell phone&#10;&#10;Description automatically generated">
            <a:extLst>
              <a:ext uri="{FF2B5EF4-FFF2-40B4-BE49-F238E27FC236}">
                <a16:creationId xmlns:a16="http://schemas.microsoft.com/office/drawing/2014/main" id="{66320938-B9D3-5B44-9BC7-57BDE4278F3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5800" y="3017536"/>
            <a:ext cx="10131425" cy="1897665"/>
          </a:xfrm>
          <a:prstGeom prst="rect">
            <a:avLst/>
          </a:prstGeom>
        </p:spPr>
      </p:pic>
    </p:spTree>
    <p:extLst>
      <p:ext uri="{BB962C8B-B14F-4D97-AF65-F5344CB8AC3E}">
        <p14:creationId xmlns:p14="http://schemas.microsoft.com/office/powerpoint/2010/main" val="1997061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TotalTime>
  <Words>255</Words>
  <Application>Microsoft Macintosh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CAR ACCIDENTS SEVERITY PREDICTION</vt:lpstr>
      <vt:lpstr>introduction</vt:lpstr>
      <vt:lpstr>DATA SOURCE</vt:lpstr>
      <vt:lpstr>DATA DESCRIPTION</vt:lpstr>
      <vt:lpstr>Target variable</vt:lpstr>
      <vt:lpstr>PowerPoint Presentation</vt:lpstr>
      <vt:lpstr>NA VALUES </vt:lpstr>
      <vt:lpstr>Drop unrelated columns</vt:lpstr>
      <vt:lpstr>PowerPoint Presentation</vt:lpstr>
      <vt:lpstr>CONVERT TYPE, EXTRACT NEW COLUMNS</vt:lpstr>
      <vt:lpstr>SEVERITY CODE BAR CHART</vt:lpstr>
      <vt:lpstr>MODEL – LINEAR REGRESSION</vt:lpstr>
      <vt:lpstr>MODELS - DECISION TREE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SEVERITY PREDICTION</dc:title>
  <dc:creator>Liuqi Qian</dc:creator>
  <cp:lastModifiedBy>Liuqi Qian</cp:lastModifiedBy>
  <cp:revision>3</cp:revision>
  <dcterms:created xsi:type="dcterms:W3CDTF">2020-09-07T22:54:11Z</dcterms:created>
  <dcterms:modified xsi:type="dcterms:W3CDTF">2020-09-07T23:10:23Z</dcterms:modified>
</cp:coreProperties>
</file>