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1" r:id="rId7"/>
    <p:sldId id="281" r:id="rId8"/>
    <p:sldId id="280" r:id="rId9"/>
    <p:sldId id="282" r:id="rId10"/>
    <p:sldId id="283" r:id="rId11"/>
    <p:sldId id="284" r:id="rId12"/>
    <p:sldId id="288" r:id="rId13"/>
    <p:sldId id="286" r:id="rId14"/>
    <p:sldId id="262" r:id="rId15"/>
    <p:sldId id="263" r:id="rId16"/>
    <p:sldId id="265" r:id="rId17"/>
    <p:sldId id="267" r:id="rId18"/>
    <p:sldId id="269" r:id="rId19"/>
    <p:sldId id="270" r:id="rId20"/>
    <p:sldId id="272" r:id="rId21"/>
    <p:sldId id="277" r:id="rId22"/>
    <p:sldId id="278"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1F9CA3-105E-4857-9057-6DB6197DA786}"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1F9CA3-105E-4857-9057-6DB6197DA786}"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01F9CA3-105E-4857-9057-6DB6197DA786}"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3/2/16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17375" y="1934157"/>
            <a:ext cx="8749967" cy="1750142"/>
          </a:xfrm>
        </p:spPr>
        <p:txBody>
          <a:bodyPr/>
          <a:lstStyle/>
          <a:p>
            <a:r>
              <a:rPr kumimoji="1" lang="en-US" altLang="zh-CN" sz="4200" b="1" dirty="0" smtClean="0">
                <a:solidFill>
                  <a:srgbClr val="184B5B"/>
                </a:solidFill>
                <a:latin typeface="Rockwell Extra Bold"/>
                <a:cs typeface="Rockwell Extra Bold"/>
              </a:rPr>
              <a:t>High School Graduation Rate Analysis and Prediction</a:t>
            </a:r>
            <a:endParaRPr kumimoji="1" lang="zh-CN" altLang="en-US" sz="4200" b="1" dirty="0">
              <a:solidFill>
                <a:srgbClr val="184B5B"/>
              </a:solidFill>
              <a:latin typeface="Rockwell Extra Bold"/>
              <a:cs typeface="Rockwell Extra Bold"/>
            </a:endParaRPr>
          </a:p>
        </p:txBody>
      </p:sp>
      <p:sp>
        <p:nvSpPr>
          <p:cNvPr id="3" name="副标题 2"/>
          <p:cNvSpPr>
            <a:spLocks noGrp="1"/>
          </p:cNvSpPr>
          <p:nvPr>
            <p:ph type="subTitle" idx="1"/>
          </p:nvPr>
        </p:nvSpPr>
        <p:spPr>
          <a:xfrm>
            <a:off x="2188711" y="5289261"/>
            <a:ext cx="3942674" cy="916641"/>
          </a:xfrm>
        </p:spPr>
        <p:txBody>
          <a:bodyPr>
            <a:normAutofit/>
          </a:bodyPr>
          <a:lstStyle/>
          <a:p>
            <a:r>
              <a:rPr kumimoji="1" lang="en-US" altLang="zh-CN" sz="3600" dirty="0" smtClean="0">
                <a:solidFill>
                  <a:schemeClr val="accent2"/>
                </a:solidFill>
                <a:latin typeface="Rockwell Extra Bold"/>
                <a:cs typeface="Rockwell Extra Bold"/>
              </a:rPr>
              <a:t>Lexi Liu</a:t>
            </a:r>
            <a:endParaRPr kumimoji="1" lang="zh-CN" altLang="en-US" sz="3600" dirty="0">
              <a:solidFill>
                <a:schemeClr val="accent2"/>
              </a:solidFill>
              <a:latin typeface="Rockwell Extra Bold"/>
              <a:cs typeface="Rockwell Extra Bold"/>
            </a:endParaRPr>
          </a:p>
        </p:txBody>
      </p:sp>
    </p:spTree>
    <p:extLst>
      <p:ext uri="{BB962C8B-B14F-4D97-AF65-F5344CB8AC3E}">
        <p14:creationId xmlns:p14="http://schemas.microsoft.com/office/powerpoint/2010/main" val="31077289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t>School-System Quality ranking on State Level </a:t>
            </a:r>
            <a:endParaRPr kumimoji="1" lang="zh-CN" altLang="en-US" sz="4400"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4323" b="4323"/>
          <a:stretch>
            <a:fillRect/>
          </a:stretch>
        </p:blipFill>
        <p:spPr>
          <a:prstGeom prst="rect">
            <a:avLst/>
          </a:prstGeom>
        </p:spPr>
      </p:pic>
      <p:sp>
        <p:nvSpPr>
          <p:cNvPr id="3" name="矩形 2"/>
          <p:cNvSpPr/>
          <p:nvPr/>
        </p:nvSpPr>
        <p:spPr>
          <a:xfrm>
            <a:off x="549275" y="5591309"/>
            <a:ext cx="2472928" cy="369332"/>
          </a:xfrm>
          <a:prstGeom prst="rect">
            <a:avLst/>
          </a:prstGeom>
        </p:spPr>
        <p:txBody>
          <a:bodyPr wrap="none">
            <a:spAutoFit/>
          </a:bodyPr>
          <a:lstStyle/>
          <a:p>
            <a:r>
              <a:rPr kumimoji="1" lang="en-US" altLang="zh-CN" b="1" dirty="0" err="1" smtClean="0">
                <a:solidFill>
                  <a:schemeClr val="bg2">
                    <a:lumMod val="25000"/>
                  </a:schemeClr>
                </a:solidFill>
              </a:rPr>
              <a:t>Red:good</a:t>
            </a:r>
            <a:r>
              <a:rPr kumimoji="1" lang="en-US" altLang="zh-CN" b="1" dirty="0" smtClean="0">
                <a:solidFill>
                  <a:schemeClr val="bg2">
                    <a:lumMod val="25000"/>
                  </a:schemeClr>
                </a:solidFill>
              </a:rPr>
              <a:t>  </a:t>
            </a:r>
            <a:r>
              <a:rPr kumimoji="1" lang="en-US" altLang="zh-CN" b="1" dirty="0" err="1" smtClean="0">
                <a:solidFill>
                  <a:schemeClr val="bg2">
                    <a:lumMod val="25000"/>
                  </a:schemeClr>
                </a:solidFill>
              </a:rPr>
              <a:t>Blue:bad</a:t>
            </a:r>
            <a:endParaRPr kumimoji="1" lang="zh-CN" altLang="en-US" b="1" dirty="0">
              <a:solidFill>
                <a:schemeClr val="bg2">
                  <a:lumMod val="25000"/>
                </a:schemeClr>
              </a:solidFill>
            </a:endParaRPr>
          </a:p>
        </p:txBody>
      </p:sp>
    </p:spTree>
    <p:extLst>
      <p:ext uri="{BB962C8B-B14F-4D97-AF65-F5344CB8AC3E}">
        <p14:creationId xmlns:p14="http://schemas.microsoft.com/office/powerpoint/2010/main" val="156948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2678" r="-2678"/>
          <a:stretch>
            <a:fillRect/>
          </a:stretch>
        </p:blipFill>
        <p:spPr>
          <a:xfrm>
            <a:off x="2784856" y="0"/>
            <a:ext cx="5965884" cy="3471963"/>
          </a:xfrm>
          <a:prstGeom prst="rect">
            <a:avLst/>
          </a:prstGeom>
        </p:spPr>
      </p:pic>
      <p:pic>
        <p:nvPicPr>
          <p:cNvPr id="5" name="内容占位符 3"/>
          <p:cNvPicPr>
            <a:picLocks/>
          </p:cNvPicPr>
          <p:nvPr/>
        </p:nvPicPr>
        <p:blipFill>
          <a:blip r:embed="rId3">
            <a:extLst>
              <a:ext uri="{28A0092B-C50C-407E-A947-70E740481C1C}">
                <a14:useLocalDpi xmlns:a14="http://schemas.microsoft.com/office/drawing/2010/main" val="0"/>
              </a:ext>
            </a:extLst>
          </a:blip>
          <a:srcRect l="-2013" r="-2013"/>
          <a:stretch>
            <a:fillRect/>
          </a:stretch>
        </p:blipFill>
        <p:spPr>
          <a:xfrm>
            <a:off x="2784856" y="3384458"/>
            <a:ext cx="5969824" cy="3473542"/>
          </a:xfrm>
          <a:prstGeom prst="rect">
            <a:avLst/>
          </a:prstGeom>
        </p:spPr>
      </p:pic>
      <p:sp>
        <p:nvSpPr>
          <p:cNvPr id="6" name="矩形 5"/>
          <p:cNvSpPr/>
          <p:nvPr/>
        </p:nvSpPr>
        <p:spPr>
          <a:xfrm>
            <a:off x="387619" y="1033651"/>
            <a:ext cx="1605578" cy="707886"/>
          </a:xfrm>
          <a:prstGeom prst="rect">
            <a:avLst/>
          </a:prstGeom>
          <a:noFill/>
        </p:spPr>
        <p:txBody>
          <a:bodyPr wrap="none" lIns="91440" tIns="45720" rIns="91440" bIns="45720">
            <a:spAutoFit/>
          </a:bodyPr>
          <a:lstStyle/>
          <a:p>
            <a:pPr algn="ct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North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381107" y="4752019"/>
            <a:ext cx="1612090" cy="707886"/>
          </a:xfrm>
          <a:prstGeom prst="rect">
            <a:avLst/>
          </a:prstGeom>
          <a:noFill/>
        </p:spPr>
        <p:txBody>
          <a:bodyPr wrap="none" lIns="91440" tIns="45720" rIns="91440" bIns="45720">
            <a:spAutoFit/>
          </a:bodyPr>
          <a:lstStyle/>
          <a:p>
            <a:pPr algn="ctr"/>
            <a:r>
              <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Sou</a:t>
            </a: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82778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t> School Safety ranking vs. graduation </a:t>
            </a:r>
            <a:r>
              <a:rPr lang="en-US" altLang="zh-CN" sz="4400" b="1" dirty="0" smtClean="0"/>
              <a:t>rate</a:t>
            </a:r>
            <a:endParaRPr kumimoji="1" lang="zh-CN" altLang="en-US" sz="4400"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1925" b="1925"/>
          <a:stretch>
            <a:fillRect/>
          </a:stretch>
        </p:blipFill>
        <p:spPr>
          <a:prstGeom prst="rect">
            <a:avLst/>
          </a:prstGeom>
        </p:spPr>
      </p:pic>
      <p:sp>
        <p:nvSpPr>
          <p:cNvPr id="3" name="矩形 2"/>
          <p:cNvSpPr/>
          <p:nvPr/>
        </p:nvSpPr>
        <p:spPr>
          <a:xfrm>
            <a:off x="549275" y="5591309"/>
            <a:ext cx="2762370" cy="369332"/>
          </a:xfrm>
          <a:prstGeom prst="rect">
            <a:avLst/>
          </a:prstGeom>
        </p:spPr>
        <p:txBody>
          <a:bodyPr wrap="none">
            <a:spAutoFit/>
          </a:bodyPr>
          <a:lstStyle/>
          <a:p>
            <a:r>
              <a:rPr kumimoji="1" lang="en-US" altLang="zh-CN" b="1" dirty="0" err="1" smtClean="0">
                <a:solidFill>
                  <a:schemeClr val="bg2">
                    <a:lumMod val="25000"/>
                  </a:schemeClr>
                </a:solidFill>
              </a:rPr>
              <a:t>Orange:good</a:t>
            </a:r>
            <a:r>
              <a:rPr kumimoji="1" lang="en-US" altLang="zh-CN" b="1" dirty="0" smtClean="0">
                <a:solidFill>
                  <a:schemeClr val="bg2">
                    <a:lumMod val="25000"/>
                  </a:schemeClr>
                </a:solidFill>
              </a:rPr>
              <a:t>  </a:t>
            </a:r>
            <a:r>
              <a:rPr kumimoji="1" lang="en-US" altLang="zh-CN" b="1" dirty="0" err="1" smtClean="0">
                <a:solidFill>
                  <a:schemeClr val="bg2">
                    <a:lumMod val="25000"/>
                  </a:schemeClr>
                </a:solidFill>
              </a:rPr>
              <a:t>Blue:bad</a:t>
            </a:r>
            <a:endParaRPr kumimoji="1" lang="zh-CN" altLang="en-US" b="1" dirty="0">
              <a:solidFill>
                <a:schemeClr val="bg2">
                  <a:lumMod val="25000"/>
                </a:schemeClr>
              </a:solidFill>
            </a:endParaRPr>
          </a:p>
        </p:txBody>
      </p:sp>
    </p:spTree>
    <p:extLst>
      <p:ext uri="{BB962C8B-B14F-4D97-AF65-F5344CB8AC3E}">
        <p14:creationId xmlns:p14="http://schemas.microsoft.com/office/powerpoint/2010/main" val="236438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253" r="-253"/>
          <a:stretch>
            <a:fillRect/>
          </a:stretch>
        </p:blipFill>
        <p:spPr>
          <a:xfrm>
            <a:off x="3320853" y="0"/>
            <a:ext cx="5270697" cy="3646726"/>
          </a:xfrm>
          <a:prstGeom prst="rect">
            <a:avLst/>
          </a:prstGeom>
        </p:spPr>
      </p:pic>
      <p:pic>
        <p:nvPicPr>
          <p:cNvPr id="5" name="内容占位符 3"/>
          <p:cNvPicPr>
            <a:picLocks/>
          </p:cNvPicPr>
          <p:nvPr/>
        </p:nvPicPr>
        <p:blipFill>
          <a:blip r:embed="rId3">
            <a:extLst>
              <a:ext uri="{28A0092B-C50C-407E-A947-70E740481C1C}">
                <a14:useLocalDpi xmlns:a14="http://schemas.microsoft.com/office/drawing/2010/main" val="0"/>
              </a:ext>
            </a:extLst>
          </a:blip>
          <a:srcRect t="-819" b="-819"/>
          <a:stretch>
            <a:fillRect/>
          </a:stretch>
        </p:blipFill>
        <p:spPr>
          <a:xfrm>
            <a:off x="3425723" y="3095034"/>
            <a:ext cx="5002697" cy="3762966"/>
          </a:xfrm>
          <a:prstGeom prst="rect">
            <a:avLst/>
          </a:prstGeom>
        </p:spPr>
      </p:pic>
      <p:sp>
        <p:nvSpPr>
          <p:cNvPr id="6" name="矩形 5"/>
          <p:cNvSpPr/>
          <p:nvPr/>
        </p:nvSpPr>
        <p:spPr>
          <a:xfrm>
            <a:off x="574053" y="1033651"/>
            <a:ext cx="1605578" cy="707886"/>
          </a:xfrm>
          <a:prstGeom prst="rect">
            <a:avLst/>
          </a:prstGeom>
          <a:noFill/>
        </p:spPr>
        <p:txBody>
          <a:bodyPr wrap="none" lIns="91440" tIns="45720" rIns="91440" bIns="45720">
            <a:spAutoFit/>
          </a:bodyPr>
          <a:lstStyle/>
          <a:p>
            <a:pPr algn="ct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North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矩形 6"/>
          <p:cNvSpPr/>
          <p:nvPr/>
        </p:nvSpPr>
        <p:spPr>
          <a:xfrm>
            <a:off x="567541" y="4752019"/>
            <a:ext cx="1612090" cy="707886"/>
          </a:xfrm>
          <a:prstGeom prst="rect">
            <a:avLst/>
          </a:prstGeom>
          <a:noFill/>
        </p:spPr>
        <p:txBody>
          <a:bodyPr wrap="none" lIns="91440" tIns="45720" rIns="91440" bIns="45720">
            <a:spAutoFit/>
          </a:bodyPr>
          <a:lstStyle/>
          <a:p>
            <a:pPr algn="ctr"/>
            <a:r>
              <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Sou</a:t>
            </a: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0446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Feature Importance</a:t>
            </a:r>
            <a:endParaRPr kumimoji="1" lang="zh-CN" altLang="en-US" b="1"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446188" y="1696254"/>
            <a:ext cx="7436472" cy="4013264"/>
          </a:xfrm>
          <a:prstGeom prst="rect">
            <a:avLst/>
          </a:prstGeom>
        </p:spPr>
      </p:pic>
      <p:pic>
        <p:nvPicPr>
          <p:cNvPr id="4" name="内容占位符 3"/>
          <p:cNvPicPr>
            <a:picLocks noGrp="1"/>
          </p:cNvPicPr>
          <p:nvPr>
            <p:ph idx="1"/>
          </p:nvPr>
        </p:nvPicPr>
        <p:blipFill rotWithShape="1">
          <a:blip r:embed="rId3">
            <a:extLst>
              <a:ext uri="{28A0092B-C50C-407E-A947-70E740481C1C}">
                <a14:useLocalDpi xmlns:a14="http://schemas.microsoft.com/office/drawing/2010/main" val="0"/>
              </a:ext>
            </a:extLst>
          </a:blip>
          <a:srcRect l="15243" t="-1550" b="-1550"/>
          <a:stretch/>
        </p:blipFill>
        <p:spPr>
          <a:xfrm>
            <a:off x="4584436" y="2151081"/>
            <a:ext cx="4144837" cy="2711734"/>
          </a:xfrm>
          <a:prstGeom prst="rect">
            <a:avLst/>
          </a:prstGeom>
        </p:spPr>
      </p:pic>
      <p:sp>
        <p:nvSpPr>
          <p:cNvPr id="3" name="文本框 2"/>
          <p:cNvSpPr txBox="1"/>
          <p:nvPr/>
        </p:nvSpPr>
        <p:spPr>
          <a:xfrm>
            <a:off x="1398254" y="6087944"/>
            <a:ext cx="1846817" cy="369332"/>
          </a:xfrm>
          <a:prstGeom prst="rect">
            <a:avLst/>
          </a:prstGeom>
          <a:noFill/>
        </p:spPr>
        <p:txBody>
          <a:bodyPr wrap="none" rtlCol="0">
            <a:spAutoFit/>
          </a:bodyPr>
          <a:lstStyle/>
          <a:p>
            <a:r>
              <a:rPr kumimoji="1" lang="en-US" altLang="zh-CN" b="1" dirty="0" smtClean="0">
                <a:solidFill>
                  <a:srgbClr val="184B5B"/>
                </a:solidFill>
              </a:rPr>
              <a:t>Random Forest</a:t>
            </a:r>
            <a:endParaRPr kumimoji="1" lang="zh-CN" altLang="en-US" b="1" dirty="0">
              <a:solidFill>
                <a:srgbClr val="184B5B"/>
              </a:solidFill>
            </a:endParaRPr>
          </a:p>
        </p:txBody>
      </p:sp>
      <p:sp>
        <p:nvSpPr>
          <p:cNvPr id="6" name="文本框 5"/>
          <p:cNvSpPr txBox="1"/>
          <p:nvPr/>
        </p:nvSpPr>
        <p:spPr>
          <a:xfrm>
            <a:off x="5489070" y="6097846"/>
            <a:ext cx="1711000" cy="369332"/>
          </a:xfrm>
          <a:prstGeom prst="rect">
            <a:avLst/>
          </a:prstGeom>
          <a:noFill/>
        </p:spPr>
        <p:txBody>
          <a:bodyPr wrap="none" rtlCol="0">
            <a:spAutoFit/>
          </a:bodyPr>
          <a:lstStyle/>
          <a:p>
            <a:r>
              <a:rPr kumimoji="1" lang="en-US" altLang="zh-CN" b="1" dirty="0" smtClean="0">
                <a:solidFill>
                  <a:srgbClr val="184B5B"/>
                </a:solidFill>
              </a:rPr>
              <a:t>Decision Tree</a:t>
            </a:r>
            <a:endParaRPr kumimoji="1" lang="zh-CN" altLang="en-US" b="1" dirty="0">
              <a:solidFill>
                <a:srgbClr val="184B5B"/>
              </a:solidFill>
            </a:endParaRPr>
          </a:p>
        </p:txBody>
      </p:sp>
    </p:spTree>
    <p:extLst>
      <p:ext uri="{BB962C8B-B14F-4D97-AF65-F5344CB8AC3E}">
        <p14:creationId xmlns:p14="http://schemas.microsoft.com/office/powerpoint/2010/main" val="316215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Feature Importance</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7108" b="-7108"/>
          <a:stretch>
            <a:fillRect/>
          </a:stretch>
        </p:blipFill>
        <p:spPr>
          <a:xfrm>
            <a:off x="174625" y="1600200"/>
            <a:ext cx="8867775" cy="4935538"/>
          </a:xfrm>
          <a:prstGeom prst="rect">
            <a:avLst/>
          </a:prstGeom>
        </p:spPr>
      </p:pic>
    </p:spTree>
    <p:extLst>
      <p:ext uri="{BB962C8B-B14F-4D97-AF65-F5344CB8AC3E}">
        <p14:creationId xmlns:p14="http://schemas.microsoft.com/office/powerpoint/2010/main" val="381587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Poverty vs. Graduation rate </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7734" b="7734"/>
          <a:stretch>
            <a:fillRect/>
          </a:stretch>
        </p:blipFill>
        <p:spPr>
          <a:xfrm>
            <a:off x="549275" y="1627603"/>
            <a:ext cx="8042275" cy="4499068"/>
          </a:xfrm>
          <a:prstGeom prst="rect">
            <a:avLst/>
          </a:prstGeom>
        </p:spPr>
      </p:pic>
    </p:spTree>
    <p:extLst>
      <p:ext uri="{BB962C8B-B14F-4D97-AF65-F5344CB8AC3E}">
        <p14:creationId xmlns:p14="http://schemas.microsoft.com/office/powerpoint/2010/main" val="132086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2242" y="279205"/>
            <a:ext cx="8042276" cy="1336956"/>
          </a:xfrm>
        </p:spPr>
        <p:txBody>
          <a:bodyPr/>
          <a:lstStyle/>
          <a:p>
            <a:r>
              <a:rPr lang="en-US" altLang="zh-CN" sz="4000" b="1" dirty="0"/>
              <a:t>Household Movement vs. Graduation </a:t>
            </a:r>
            <a:r>
              <a:rPr lang="en-US" altLang="zh-CN" sz="4000" b="1" dirty="0" smtClean="0"/>
              <a:t>Rate</a:t>
            </a:r>
            <a:endParaRPr kumimoji="1" lang="zh-CN" altLang="en-US" sz="4000" b="1" dirty="0"/>
          </a:p>
        </p:txBody>
      </p:sp>
      <p:pic>
        <p:nvPicPr>
          <p:cNvPr id="4" name="内容占位符 3"/>
          <p:cNvPicPr>
            <a:picLocks noGrp="1"/>
          </p:cNvPicPr>
          <p:nvPr>
            <p:ph idx="1"/>
          </p:nvPr>
        </p:nvPicPr>
        <p:blipFill rotWithShape="1">
          <a:blip r:embed="rId2">
            <a:extLst>
              <a:ext uri="{28A0092B-C50C-407E-A947-70E740481C1C}">
                <a14:useLocalDpi xmlns:a14="http://schemas.microsoft.com/office/drawing/2010/main" val="0"/>
              </a:ext>
            </a:extLst>
          </a:blip>
          <a:srcRect t="1665" r="12682" b="251"/>
          <a:stretch/>
        </p:blipFill>
        <p:spPr>
          <a:xfrm>
            <a:off x="302955" y="1616161"/>
            <a:ext cx="8587611" cy="4978238"/>
          </a:xfrm>
          <a:prstGeom prst="rect">
            <a:avLst/>
          </a:prstGeom>
        </p:spPr>
      </p:pic>
    </p:spTree>
    <p:extLst>
      <p:ext uri="{BB962C8B-B14F-4D97-AF65-F5344CB8AC3E}">
        <p14:creationId xmlns:p14="http://schemas.microsoft.com/office/powerpoint/2010/main" val="251861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107576"/>
            <a:ext cx="8042276" cy="979406"/>
          </a:xfrm>
        </p:spPr>
        <p:txBody>
          <a:bodyPr/>
          <a:lstStyle/>
          <a:p>
            <a:r>
              <a:rPr kumimoji="1" lang="en-US" altLang="zh-CN" b="1" dirty="0" smtClean="0"/>
              <a:t>Poverty, Movement &amp; GR</a:t>
            </a:r>
            <a:endParaRPr kumimoji="1" lang="zh-CN" altLang="en-US"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20900" r="-20900"/>
          <a:stretch>
            <a:fillRect/>
          </a:stretch>
        </p:blipFill>
        <p:spPr>
          <a:xfrm>
            <a:off x="549274" y="1086982"/>
            <a:ext cx="8191439" cy="5595099"/>
          </a:xfrm>
          <a:prstGeom prst="rect">
            <a:avLst/>
          </a:prstGeom>
        </p:spPr>
      </p:pic>
    </p:spTree>
    <p:extLst>
      <p:ext uri="{BB962C8B-B14F-4D97-AF65-F5344CB8AC3E}">
        <p14:creationId xmlns:p14="http://schemas.microsoft.com/office/powerpoint/2010/main" val="25978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107575"/>
            <a:ext cx="8042276" cy="1492625"/>
          </a:xfrm>
        </p:spPr>
        <p:txBody>
          <a:bodyPr/>
          <a:lstStyle/>
          <a:p>
            <a:r>
              <a:rPr kumimoji="1" lang="en-US" altLang="zh-CN" b="1" dirty="0" smtClean="0"/>
              <a:t>Population E</a:t>
            </a:r>
            <a:r>
              <a:rPr kumimoji="1" lang="en-US" altLang="zh-CN" b="1" dirty="0" smtClean="0"/>
              <a:t>ducation</a:t>
            </a:r>
            <a:r>
              <a:rPr kumimoji="1" lang="en-US" altLang="zh-CN" b="1" dirty="0" smtClean="0"/>
              <a:t> </a:t>
            </a:r>
            <a:r>
              <a:rPr kumimoji="1" lang="en-US" altLang="zh-CN" b="1" dirty="0" smtClean="0"/>
              <a:t>Level vs. GR</a:t>
            </a:r>
            <a:endParaRPr kumimoji="1" lang="zh-CN" altLang="en-US" b="1" dirty="0"/>
          </a:p>
        </p:txBody>
      </p:sp>
      <p:pic>
        <p:nvPicPr>
          <p:cNvPr id="7" name="内容占位符 6" descr="college.PNG"/>
          <p:cNvPicPr>
            <a:picLocks noGrp="1"/>
          </p:cNvPicPr>
          <p:nvPr>
            <p:ph idx="1"/>
          </p:nvPr>
        </p:nvPicPr>
        <p:blipFill>
          <a:blip r:embed="rId2"/>
          <a:srcRect l="-1219" r="-1219"/>
          <a:stretch>
            <a:fillRect/>
          </a:stretch>
        </p:blipFill>
        <p:spPr>
          <a:xfrm>
            <a:off x="549275" y="1600201"/>
            <a:ext cx="8042276" cy="4967460"/>
          </a:xfrm>
          <a:prstGeom prst="rect">
            <a:avLst/>
          </a:prstGeom>
        </p:spPr>
      </p:pic>
    </p:spTree>
    <p:extLst>
      <p:ext uri="{BB962C8B-B14F-4D97-AF65-F5344CB8AC3E}">
        <p14:creationId xmlns:p14="http://schemas.microsoft.com/office/powerpoint/2010/main" val="33029703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Introduction</a:t>
            </a:r>
            <a:endParaRPr kumimoji="1" lang="zh-CN" altLang="en-US" b="1" dirty="0"/>
          </a:p>
        </p:txBody>
      </p:sp>
      <p:sp>
        <p:nvSpPr>
          <p:cNvPr id="3" name="内容占位符 2"/>
          <p:cNvSpPr>
            <a:spLocks noGrp="1"/>
          </p:cNvSpPr>
          <p:nvPr>
            <p:ph idx="1"/>
          </p:nvPr>
        </p:nvSpPr>
        <p:spPr/>
        <p:txBody>
          <a:bodyPr>
            <a:normAutofit lnSpcReduction="10000"/>
          </a:bodyPr>
          <a:lstStyle/>
          <a:p>
            <a:r>
              <a:rPr lang="en-US" altLang="zh-CN" dirty="0"/>
              <a:t>In 2004, there are only 71.7% students were graduated from high school successfully.  </a:t>
            </a:r>
            <a:endParaRPr lang="en-US" altLang="zh-CN" dirty="0" smtClean="0"/>
          </a:p>
          <a:p>
            <a:r>
              <a:rPr lang="en-US" altLang="zh-CN" dirty="0" smtClean="0"/>
              <a:t>In </a:t>
            </a:r>
            <a:r>
              <a:rPr lang="en-US" altLang="zh-CN" dirty="0"/>
              <a:t>2013, it increased to 81.4% with 1.8 million more people graduated successfully. </a:t>
            </a:r>
          </a:p>
          <a:p>
            <a:r>
              <a:rPr lang="en-US" altLang="zh-CN" dirty="0"/>
              <a:t>The government set up a goal that 90% of students will graduate from high school successfully in 2020. </a:t>
            </a:r>
            <a:endParaRPr lang="en-US" altLang="zh-CN" dirty="0" smtClean="0"/>
          </a:p>
          <a:p>
            <a:r>
              <a:rPr lang="en-US" altLang="zh-CN" dirty="0" smtClean="0"/>
              <a:t>To </a:t>
            </a:r>
            <a:r>
              <a:rPr lang="en-US" altLang="zh-CN" dirty="0"/>
              <a:t>achieve this goal, it is necessary to find out root causes lead to high school graduation rate and </a:t>
            </a:r>
            <a:r>
              <a:rPr lang="en-US" altLang="zh-CN" dirty="0" smtClean="0"/>
              <a:t>build models to predict future graduation rate.</a:t>
            </a:r>
            <a:endParaRPr lang="en-US" altLang="zh-CN" dirty="0"/>
          </a:p>
          <a:p>
            <a:endParaRPr kumimoji="1" lang="zh-CN" altLang="en-US" dirty="0"/>
          </a:p>
        </p:txBody>
      </p:sp>
    </p:spTree>
    <p:extLst>
      <p:ext uri="{BB962C8B-B14F-4D97-AF65-F5344CB8AC3E}">
        <p14:creationId xmlns:p14="http://schemas.microsoft.com/office/powerpoint/2010/main" val="6744959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Linear regression of GR vs. family marriage status </a:t>
            </a:r>
            <a:endParaRPr kumimoji="1" lang="zh-CN" altLang="en-US" sz="4000" b="1"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l="-33440" r="-33440"/>
          <a:stretch>
            <a:fillRect/>
          </a:stretch>
        </p:blipFill>
        <p:spPr>
          <a:xfrm>
            <a:off x="205933" y="1600201"/>
            <a:ext cx="8832240" cy="5047554"/>
          </a:xfrm>
          <a:prstGeom prst="rect">
            <a:avLst/>
          </a:prstGeom>
        </p:spPr>
      </p:pic>
    </p:spTree>
    <p:extLst>
      <p:ext uri="{BB962C8B-B14F-4D97-AF65-F5344CB8AC3E}">
        <p14:creationId xmlns:p14="http://schemas.microsoft.com/office/powerpoint/2010/main" val="40367365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107576"/>
            <a:ext cx="8042276" cy="933639"/>
          </a:xfrm>
        </p:spPr>
        <p:txBody>
          <a:bodyPr/>
          <a:lstStyle/>
          <a:p>
            <a:r>
              <a:rPr lang="en-US" altLang="zh-CN" sz="4400" b="1" dirty="0" smtClean="0"/>
              <a:t>Conclusion </a:t>
            </a:r>
            <a:endParaRPr kumimoji="1" lang="zh-CN" altLang="en-US" sz="4400" dirty="0"/>
          </a:p>
        </p:txBody>
      </p:sp>
      <p:sp>
        <p:nvSpPr>
          <p:cNvPr id="3" name="内容占位符 2"/>
          <p:cNvSpPr>
            <a:spLocks noGrp="1"/>
          </p:cNvSpPr>
          <p:nvPr>
            <p:ph idx="1"/>
          </p:nvPr>
        </p:nvSpPr>
        <p:spPr>
          <a:xfrm>
            <a:off x="549275" y="1201401"/>
            <a:ext cx="8042276" cy="5377702"/>
          </a:xfrm>
        </p:spPr>
        <p:txBody>
          <a:bodyPr>
            <a:normAutofit/>
          </a:bodyPr>
          <a:lstStyle/>
          <a:p>
            <a:r>
              <a:rPr lang="en-US" altLang="zh-CN" dirty="0"/>
              <a:t>1. Northern states have higher average graduation rate than southern states, due to better school-system quality in northern states.  Government should improve school system in southern </a:t>
            </a:r>
            <a:r>
              <a:rPr lang="en-US" altLang="zh-CN" dirty="0" smtClean="0"/>
              <a:t>states</a:t>
            </a:r>
          </a:p>
          <a:p>
            <a:r>
              <a:rPr lang="en-US" altLang="zh-CN" dirty="0" smtClean="0"/>
              <a:t>2</a:t>
            </a:r>
            <a:r>
              <a:rPr lang="en-US" altLang="zh-CN" dirty="0"/>
              <a:t>. Poverty level has negative </a:t>
            </a:r>
            <a:r>
              <a:rPr lang="en-US" altLang="zh-CN" dirty="0" smtClean="0"/>
              <a:t>correlation with </a:t>
            </a:r>
            <a:r>
              <a:rPr lang="en-US" altLang="zh-CN" dirty="0"/>
              <a:t>graduation </a:t>
            </a:r>
            <a:r>
              <a:rPr lang="en-US" altLang="zh-CN" dirty="0" smtClean="0"/>
              <a:t>rate.  Government </a:t>
            </a:r>
            <a:r>
              <a:rPr lang="en-US" altLang="zh-CN" dirty="0"/>
              <a:t>can </a:t>
            </a:r>
            <a:r>
              <a:rPr lang="en-US" altLang="zh-CN" dirty="0" smtClean="0"/>
              <a:t>provide </a:t>
            </a:r>
            <a:r>
              <a:rPr lang="en-US" altLang="zh-CN" dirty="0"/>
              <a:t>more benefits for </a:t>
            </a:r>
            <a:r>
              <a:rPr lang="en-US" altLang="zh-CN" dirty="0" smtClean="0"/>
              <a:t>poverty families </a:t>
            </a:r>
            <a:r>
              <a:rPr lang="en-US" altLang="zh-CN" dirty="0"/>
              <a:t>with students going to high school. </a:t>
            </a:r>
          </a:p>
          <a:p>
            <a:r>
              <a:rPr lang="en-US" altLang="zh-CN" dirty="0"/>
              <a:t>3. </a:t>
            </a:r>
            <a:r>
              <a:rPr lang="en-US" altLang="zh-CN" dirty="0" smtClean="0"/>
              <a:t>The </a:t>
            </a:r>
            <a:r>
              <a:rPr lang="en-US" altLang="zh-CN" dirty="0"/>
              <a:t>more frequency a household moves, the lower the graduation rate.  The government should </a:t>
            </a:r>
            <a:r>
              <a:rPr lang="en-US" altLang="zh-CN" dirty="0" smtClean="0"/>
              <a:t> make movement and transfer process simpler.</a:t>
            </a:r>
            <a:endParaRPr kumimoji="1" lang="zh-CN" altLang="en-US" dirty="0"/>
          </a:p>
        </p:txBody>
      </p:sp>
    </p:spTree>
    <p:extLst>
      <p:ext uri="{BB962C8B-B14F-4D97-AF65-F5344CB8AC3E}">
        <p14:creationId xmlns:p14="http://schemas.microsoft.com/office/powerpoint/2010/main" val="70307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43211"/>
            <a:ext cx="8042276" cy="969632"/>
          </a:xfrm>
        </p:spPr>
        <p:txBody>
          <a:bodyPr/>
          <a:lstStyle/>
          <a:p>
            <a:r>
              <a:rPr lang="en-US" altLang="zh-CN" sz="4800" b="1" dirty="0" smtClean="0"/>
              <a:t>Conclusion</a:t>
            </a:r>
            <a:endParaRPr kumimoji="1" lang="zh-CN" altLang="en-US" dirty="0"/>
          </a:p>
        </p:txBody>
      </p:sp>
      <p:sp>
        <p:nvSpPr>
          <p:cNvPr id="3" name="内容占位符 2"/>
          <p:cNvSpPr>
            <a:spLocks noGrp="1"/>
          </p:cNvSpPr>
          <p:nvPr>
            <p:ph idx="1"/>
          </p:nvPr>
        </p:nvSpPr>
        <p:spPr>
          <a:xfrm>
            <a:off x="549275" y="1521775"/>
            <a:ext cx="8042276" cy="4570571"/>
          </a:xfrm>
        </p:spPr>
        <p:txBody>
          <a:bodyPr>
            <a:normAutofit/>
          </a:bodyPr>
          <a:lstStyle/>
          <a:p>
            <a:r>
              <a:rPr lang="en-US" altLang="zh-CN" dirty="0"/>
              <a:t>4. Higher percentage of English-speaking student leads to higher graduation rate.  Schools should provide more tutoring for non-</a:t>
            </a:r>
            <a:r>
              <a:rPr lang="en-US" altLang="zh-CN" dirty="0" smtClean="0"/>
              <a:t>native students.</a:t>
            </a:r>
            <a:endParaRPr lang="en-US" altLang="zh-CN" dirty="0"/>
          </a:p>
          <a:p>
            <a:r>
              <a:rPr lang="en-US" altLang="zh-CN" dirty="0"/>
              <a:t>5. Students with both parents have higher graduation rate than single family.  Schools can build connection with single families and give concern about these students to see if they have problem in living and learning.  Government can provide more subsidies for single families as well.</a:t>
            </a:r>
          </a:p>
          <a:p>
            <a:endParaRPr kumimoji="1" lang="zh-CN" altLang="en-US" dirty="0"/>
          </a:p>
        </p:txBody>
      </p:sp>
    </p:spTree>
    <p:extLst>
      <p:ext uri="{BB962C8B-B14F-4D97-AF65-F5344CB8AC3E}">
        <p14:creationId xmlns:p14="http://schemas.microsoft.com/office/powerpoint/2010/main" val="1675689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4276" y="2830032"/>
            <a:ext cx="5515452" cy="1200329"/>
          </a:xfrm>
          <a:prstGeom prst="rect">
            <a:avLst/>
          </a:prstGeom>
          <a:noFill/>
        </p:spPr>
        <p:txBody>
          <a:bodyPr wrap="none" lIns="91440" tIns="45720" rIns="91440" bIns="45720">
            <a:spAutoFit/>
          </a:bodyPr>
          <a:lstStyle/>
          <a:p>
            <a:pPr algn="ctr"/>
            <a:r>
              <a:rPr lang="en-US" altLang="zh-CN"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Questions??</a:t>
            </a:r>
            <a:endParaRPr lang="zh-CN" altLang="en-US"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62059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90647"/>
            <a:ext cx="8042276" cy="842103"/>
          </a:xfrm>
        </p:spPr>
        <p:txBody>
          <a:bodyPr/>
          <a:lstStyle/>
          <a:p>
            <a:r>
              <a:rPr kumimoji="1" lang="en-US" altLang="zh-CN" b="1" dirty="0" smtClean="0"/>
              <a:t>Dataset</a:t>
            </a:r>
            <a:endParaRPr kumimoji="1" lang="zh-CN" altLang="en-US" b="1" dirty="0"/>
          </a:p>
        </p:txBody>
      </p:sp>
      <p:sp>
        <p:nvSpPr>
          <p:cNvPr id="3" name="内容占位符 2"/>
          <p:cNvSpPr>
            <a:spLocks noGrp="1"/>
          </p:cNvSpPr>
          <p:nvPr>
            <p:ph idx="1"/>
          </p:nvPr>
        </p:nvSpPr>
        <p:spPr>
          <a:xfrm>
            <a:off x="549275" y="1132750"/>
            <a:ext cx="8042276" cy="5062573"/>
          </a:xfrm>
        </p:spPr>
        <p:txBody>
          <a:bodyPr>
            <a:normAutofit lnSpcReduction="10000"/>
          </a:bodyPr>
          <a:lstStyle/>
          <a:p>
            <a:r>
              <a:rPr lang="en-US" altLang="zh-CN" dirty="0" smtClean="0"/>
              <a:t>AT&amp;T data </a:t>
            </a:r>
            <a:r>
              <a:rPr lang="en-US" altLang="zh-CN" dirty="0"/>
              <a:t>for diplomas</a:t>
            </a:r>
            <a:r>
              <a:rPr lang="en-US" altLang="zh-CN" dirty="0" smtClean="0"/>
              <a:t>:</a:t>
            </a:r>
          </a:p>
          <a:p>
            <a:r>
              <a:rPr lang="en-US" altLang="zh-CN" dirty="0" smtClean="0"/>
              <a:t>http</a:t>
            </a:r>
            <a:r>
              <a:rPr lang="en-US" altLang="zh-CN" dirty="0"/>
              <a:t>://</a:t>
            </a:r>
            <a:r>
              <a:rPr lang="en-US" altLang="zh-CN" dirty="0" err="1"/>
              <a:t>datafordiplomas.devpost.com</a:t>
            </a:r>
            <a:r>
              <a:rPr lang="en-US" altLang="zh-CN" dirty="0"/>
              <a:t>/details/</a:t>
            </a:r>
            <a:r>
              <a:rPr lang="en-US" altLang="zh-CN" dirty="0" smtClean="0"/>
              <a:t>resources</a:t>
            </a:r>
          </a:p>
          <a:p>
            <a:r>
              <a:rPr lang="en-US" altLang="zh-CN" dirty="0" smtClean="0"/>
              <a:t>2010 </a:t>
            </a:r>
            <a:r>
              <a:rPr lang="en-US" altLang="zh-CN" dirty="0"/>
              <a:t>census data merged 2013 graduation data </a:t>
            </a:r>
          </a:p>
          <a:p>
            <a:r>
              <a:rPr lang="en-US" altLang="zh-CN" dirty="0" smtClean="0"/>
              <a:t>2317 records with missing value</a:t>
            </a:r>
            <a:r>
              <a:rPr lang="en-US" altLang="zh-CN" dirty="0"/>
              <a:t> </a:t>
            </a:r>
            <a:r>
              <a:rPr lang="en-US" altLang="zh-CN" dirty="0" smtClean="0"/>
              <a:t>and error</a:t>
            </a:r>
          </a:p>
          <a:p>
            <a:r>
              <a:rPr lang="en-US" altLang="zh-CN" dirty="0" smtClean="0"/>
              <a:t>565 variables including census/graduation factors</a:t>
            </a:r>
          </a:p>
          <a:p>
            <a:r>
              <a:rPr lang="en-US" altLang="zh-CN" dirty="0" smtClean="0"/>
              <a:t>Average yearly temperature </a:t>
            </a:r>
            <a:r>
              <a:rPr lang="en-US" altLang="zh-CN" dirty="0"/>
              <a:t>data on state level</a:t>
            </a:r>
          </a:p>
          <a:p>
            <a:r>
              <a:rPr lang="en-US" altLang="zh-CN" dirty="0" smtClean="0"/>
              <a:t>Average </a:t>
            </a:r>
            <a:r>
              <a:rPr lang="en-US" altLang="zh-CN" dirty="0"/>
              <a:t>winter temperature data on state level</a:t>
            </a:r>
          </a:p>
          <a:p>
            <a:r>
              <a:rPr lang="en-US" altLang="zh-CN" dirty="0" smtClean="0"/>
              <a:t>School </a:t>
            </a:r>
            <a:r>
              <a:rPr lang="en-US" altLang="zh-CN" dirty="0"/>
              <a:t>system quality/safety </a:t>
            </a:r>
            <a:r>
              <a:rPr lang="en-US" altLang="zh-CN" dirty="0" smtClean="0"/>
              <a:t>data on state level</a:t>
            </a:r>
            <a:endParaRPr lang="en-US" altLang="zh-CN" dirty="0"/>
          </a:p>
          <a:p>
            <a:endParaRPr kumimoji="1" lang="zh-CN" altLang="en-US" dirty="0"/>
          </a:p>
        </p:txBody>
      </p:sp>
    </p:spTree>
    <p:extLst>
      <p:ext uri="{BB962C8B-B14F-4D97-AF65-F5344CB8AC3E}">
        <p14:creationId xmlns:p14="http://schemas.microsoft.com/office/powerpoint/2010/main" val="7756918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Pre-processing </a:t>
            </a:r>
            <a:r>
              <a:rPr lang="en-US" altLang="zh-CN" b="1" dirty="0" smtClean="0"/>
              <a:t>Dataset</a:t>
            </a:r>
            <a:endParaRPr kumimoji="1" lang="zh-CN" altLang="en-US" dirty="0"/>
          </a:p>
        </p:txBody>
      </p:sp>
      <p:sp>
        <p:nvSpPr>
          <p:cNvPr id="3" name="内容占位符 2"/>
          <p:cNvSpPr>
            <a:spLocks noGrp="1"/>
          </p:cNvSpPr>
          <p:nvPr>
            <p:ph idx="1"/>
          </p:nvPr>
        </p:nvSpPr>
        <p:spPr>
          <a:xfrm>
            <a:off x="549275" y="1853591"/>
            <a:ext cx="8042276" cy="4181546"/>
          </a:xfrm>
        </p:spPr>
        <p:txBody>
          <a:bodyPr/>
          <a:lstStyle/>
          <a:p>
            <a:r>
              <a:rPr lang="en-US" altLang="zh-CN" dirty="0"/>
              <a:t>1. Choose variables most related to topic, used calculated percentage variables only</a:t>
            </a:r>
          </a:p>
          <a:p>
            <a:r>
              <a:rPr lang="en-US" altLang="zh-CN" dirty="0"/>
              <a:t>2. Clean data, eliminate most of the missing values</a:t>
            </a:r>
          </a:p>
          <a:p>
            <a:r>
              <a:rPr lang="en-US" altLang="zh-CN" dirty="0"/>
              <a:t>3. Analyze feature importance to choose </a:t>
            </a:r>
            <a:r>
              <a:rPr lang="en-US" altLang="zh-CN" dirty="0" smtClean="0"/>
              <a:t>features</a:t>
            </a:r>
          </a:p>
          <a:p>
            <a:r>
              <a:rPr lang="en-US" altLang="zh-CN" dirty="0" smtClean="0"/>
              <a:t>4.Fill </a:t>
            </a:r>
            <a:r>
              <a:rPr lang="en-US" altLang="zh-CN" dirty="0"/>
              <a:t>in average value for </a:t>
            </a:r>
            <a:r>
              <a:rPr lang="en-US" altLang="zh-CN" dirty="0" smtClean="0"/>
              <a:t>missing </a:t>
            </a:r>
            <a:r>
              <a:rPr lang="en-US" altLang="zh-CN" dirty="0"/>
              <a:t>value columns in </a:t>
            </a:r>
            <a:r>
              <a:rPr lang="en-US" altLang="zh-CN" dirty="0" smtClean="0"/>
              <a:t>Python</a:t>
            </a:r>
          </a:p>
        </p:txBody>
      </p:sp>
    </p:spTree>
    <p:extLst>
      <p:ext uri="{BB962C8B-B14F-4D97-AF65-F5344CB8AC3E}">
        <p14:creationId xmlns:p14="http://schemas.microsoft.com/office/powerpoint/2010/main" val="311896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361634"/>
            <a:ext cx="8042276" cy="1336956"/>
          </a:xfrm>
        </p:spPr>
        <p:txBody>
          <a:bodyPr/>
          <a:lstStyle/>
          <a:p>
            <a:r>
              <a:rPr kumimoji="1" lang="en-US" altLang="zh-CN" sz="9600" b="1" dirty="0" smtClean="0"/>
              <a:t>Analysis</a:t>
            </a:r>
            <a:endParaRPr kumimoji="1" lang="zh-CN" altLang="en-US" sz="9600" b="1" dirty="0"/>
          </a:p>
        </p:txBody>
      </p:sp>
    </p:spTree>
    <p:extLst>
      <p:ext uri="{BB962C8B-B14F-4D97-AF65-F5344CB8AC3E}">
        <p14:creationId xmlns:p14="http://schemas.microsoft.com/office/powerpoint/2010/main" val="87081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Graduation Rate </a:t>
            </a:r>
            <a:r>
              <a:rPr lang="en-US" altLang="zh-CN" sz="4000" b="1" dirty="0"/>
              <a:t>O</a:t>
            </a:r>
            <a:r>
              <a:rPr lang="en-US" altLang="zh-CN" sz="4000" b="1" dirty="0" smtClean="0"/>
              <a:t>verview on </a:t>
            </a:r>
            <a:r>
              <a:rPr lang="en-US" altLang="zh-CN" sz="4000" b="1" dirty="0"/>
              <a:t>S</a:t>
            </a:r>
            <a:r>
              <a:rPr lang="en-US" altLang="zh-CN" sz="4000" b="1" dirty="0" smtClean="0"/>
              <a:t>tate Level</a:t>
            </a:r>
            <a:endParaRPr kumimoji="1" lang="zh-CN" altLang="en-US" sz="4000"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t="550" b="550"/>
          <a:stretch>
            <a:fillRect/>
          </a:stretch>
        </p:blipFill>
        <p:spPr>
          <a:prstGeom prst="rect">
            <a:avLst/>
          </a:prstGeom>
        </p:spPr>
      </p:pic>
    </p:spTree>
    <p:extLst>
      <p:ext uri="{BB962C8B-B14F-4D97-AF65-F5344CB8AC3E}">
        <p14:creationId xmlns:p14="http://schemas.microsoft.com/office/powerpoint/2010/main" val="191065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263244"/>
            <a:ext cx="8042276" cy="1336956"/>
          </a:xfrm>
        </p:spPr>
        <p:txBody>
          <a:bodyPr/>
          <a:lstStyle/>
          <a:p>
            <a:r>
              <a:rPr lang="en-US" altLang="zh-CN" b="1" dirty="0"/>
              <a:t>Average </a:t>
            </a:r>
            <a:r>
              <a:rPr lang="en-US" altLang="zh-CN" b="1" dirty="0" smtClean="0"/>
              <a:t>Yearly temperature </a:t>
            </a:r>
            <a:r>
              <a:rPr lang="en-US" altLang="zh-CN" b="1" dirty="0"/>
              <a:t>vs. Graduation rate</a:t>
            </a:r>
            <a:endParaRPr kumimoji="1" lang="zh-CN" altLang="en-US" b="1" dirty="0"/>
          </a:p>
        </p:txBody>
      </p:sp>
      <p:pic>
        <p:nvPicPr>
          <p:cNvPr id="4" name="内容占位符 3" descr="temp.PNG"/>
          <p:cNvPicPr>
            <a:picLocks noGrp="1"/>
          </p:cNvPicPr>
          <p:nvPr>
            <p:ph idx="1"/>
          </p:nvPr>
        </p:nvPicPr>
        <p:blipFill>
          <a:blip r:embed="rId2"/>
          <a:srcRect t="-1167" b="-1167"/>
          <a:stretch>
            <a:fillRect/>
          </a:stretch>
        </p:blipFill>
        <p:spPr>
          <a:xfrm>
            <a:off x="549275" y="1600200"/>
            <a:ext cx="8042276" cy="4898809"/>
          </a:xfrm>
          <a:prstGeom prst="rect">
            <a:avLst/>
          </a:prstGeom>
        </p:spPr>
      </p:pic>
      <p:sp>
        <p:nvSpPr>
          <p:cNvPr id="3" name="文本框 2"/>
          <p:cNvSpPr txBox="1"/>
          <p:nvPr/>
        </p:nvSpPr>
        <p:spPr>
          <a:xfrm>
            <a:off x="734083" y="6046807"/>
            <a:ext cx="2460304" cy="369332"/>
          </a:xfrm>
          <a:prstGeom prst="rect">
            <a:avLst/>
          </a:prstGeom>
          <a:noFill/>
        </p:spPr>
        <p:txBody>
          <a:bodyPr wrap="none" rtlCol="0">
            <a:spAutoFit/>
          </a:bodyPr>
          <a:lstStyle/>
          <a:p>
            <a:r>
              <a:rPr kumimoji="1" lang="en-US" altLang="zh-CN" b="1" dirty="0" err="1" smtClean="0">
                <a:solidFill>
                  <a:schemeClr val="bg2">
                    <a:lumMod val="25000"/>
                  </a:schemeClr>
                </a:solidFill>
              </a:rPr>
              <a:t>Red:low</a:t>
            </a:r>
            <a:r>
              <a:rPr kumimoji="1" lang="en-US" altLang="zh-CN" b="1" dirty="0">
                <a:solidFill>
                  <a:schemeClr val="bg2">
                    <a:lumMod val="25000"/>
                  </a:schemeClr>
                </a:solidFill>
              </a:rPr>
              <a:t> </a:t>
            </a:r>
            <a:r>
              <a:rPr kumimoji="1" lang="en-US" altLang="zh-CN" b="1" dirty="0" smtClean="0">
                <a:solidFill>
                  <a:schemeClr val="bg2">
                    <a:lumMod val="25000"/>
                  </a:schemeClr>
                </a:solidFill>
              </a:rPr>
              <a:t> </a:t>
            </a:r>
            <a:r>
              <a:rPr kumimoji="1" lang="en-US" altLang="zh-CN" b="1" dirty="0" err="1" smtClean="0">
                <a:solidFill>
                  <a:schemeClr val="bg2">
                    <a:lumMod val="25000"/>
                  </a:schemeClr>
                </a:solidFill>
              </a:rPr>
              <a:t>Green:high</a:t>
            </a:r>
            <a:endParaRPr kumimoji="1" lang="zh-CN" altLang="en-US" b="1" dirty="0">
              <a:solidFill>
                <a:schemeClr val="bg2">
                  <a:lumMod val="25000"/>
                </a:schemeClr>
              </a:solidFill>
            </a:endParaRPr>
          </a:p>
        </p:txBody>
      </p:sp>
    </p:spTree>
    <p:extLst>
      <p:ext uri="{BB962C8B-B14F-4D97-AF65-F5344CB8AC3E}">
        <p14:creationId xmlns:p14="http://schemas.microsoft.com/office/powerpoint/2010/main" val="25960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886" y="144752"/>
            <a:ext cx="8042276" cy="1336956"/>
          </a:xfrm>
        </p:spPr>
        <p:txBody>
          <a:bodyPr/>
          <a:lstStyle/>
          <a:p>
            <a:r>
              <a:rPr lang="en-US" altLang="zh-CN" b="1" dirty="0"/>
              <a:t>Average </a:t>
            </a:r>
            <a:r>
              <a:rPr lang="en-US" altLang="zh-CN" b="1" dirty="0" smtClean="0"/>
              <a:t>winter temperature </a:t>
            </a:r>
            <a:r>
              <a:rPr lang="en-US" altLang="zh-CN" b="1" dirty="0"/>
              <a:t>vs. Graduation </a:t>
            </a:r>
            <a:r>
              <a:rPr lang="en-US" altLang="zh-CN" b="1" dirty="0" smtClean="0"/>
              <a:t>rate</a:t>
            </a:r>
            <a:endParaRPr kumimoji="1" lang="zh-CN" altLang="en-US" b="1" dirty="0"/>
          </a:p>
        </p:txBody>
      </p:sp>
      <p:pic>
        <p:nvPicPr>
          <p:cNvPr id="4" name="内容占位符 3" descr="winter TEMP.jpg"/>
          <p:cNvPicPr>
            <a:picLocks noGrp="1"/>
          </p:cNvPicPr>
          <p:nvPr>
            <p:ph idx="1"/>
          </p:nvPr>
        </p:nvPicPr>
        <p:blipFill>
          <a:blip r:embed="rId2"/>
          <a:srcRect l="-19788" r="-19788"/>
          <a:stretch>
            <a:fillRect/>
          </a:stretch>
        </p:blipFill>
        <p:spPr>
          <a:xfrm>
            <a:off x="549275" y="1600200"/>
            <a:ext cx="8042276" cy="5257799"/>
          </a:xfrm>
          <a:prstGeom prst="rect">
            <a:avLst/>
          </a:prstGeom>
        </p:spPr>
      </p:pic>
    </p:spTree>
    <p:extLst>
      <p:ext uri="{BB962C8B-B14F-4D97-AF65-F5344CB8AC3E}">
        <p14:creationId xmlns:p14="http://schemas.microsoft.com/office/powerpoint/2010/main" val="56381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north.PNG"/>
          <p:cNvPicPr>
            <a:picLocks noGrp="1"/>
          </p:cNvPicPr>
          <p:nvPr>
            <p:ph idx="1"/>
          </p:nvPr>
        </p:nvPicPr>
        <p:blipFill>
          <a:blip r:embed="rId2"/>
          <a:srcRect l="-13901" r="-13901"/>
          <a:stretch>
            <a:fillRect/>
          </a:stretch>
        </p:blipFill>
        <p:spPr>
          <a:xfrm>
            <a:off x="1052667" y="0"/>
            <a:ext cx="7459233" cy="3649345"/>
          </a:xfrm>
          <a:prstGeom prst="rect">
            <a:avLst/>
          </a:prstGeom>
        </p:spPr>
      </p:pic>
      <p:pic>
        <p:nvPicPr>
          <p:cNvPr id="5" name="图片 4" descr="south.PNG"/>
          <p:cNvPicPr/>
          <p:nvPr/>
        </p:nvPicPr>
        <p:blipFill>
          <a:blip r:embed="rId3"/>
          <a:stretch>
            <a:fillRect/>
          </a:stretch>
        </p:blipFill>
        <p:spPr>
          <a:xfrm>
            <a:off x="1887719" y="3649345"/>
            <a:ext cx="5823329" cy="3208655"/>
          </a:xfrm>
          <a:prstGeom prst="rect">
            <a:avLst/>
          </a:prstGeom>
        </p:spPr>
      </p:pic>
      <p:sp>
        <p:nvSpPr>
          <p:cNvPr id="6" name="矩形 5"/>
          <p:cNvSpPr/>
          <p:nvPr/>
        </p:nvSpPr>
        <p:spPr>
          <a:xfrm>
            <a:off x="119620" y="1033651"/>
            <a:ext cx="1605578" cy="707886"/>
          </a:xfrm>
          <a:prstGeom prst="rect">
            <a:avLst/>
          </a:prstGeom>
          <a:noFill/>
        </p:spPr>
        <p:txBody>
          <a:bodyPr wrap="none" lIns="91440" tIns="45720" rIns="91440" bIns="45720">
            <a:spAutoFit/>
          </a:bodyPr>
          <a:lstStyle/>
          <a:p>
            <a:pPr algn="ct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North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119620" y="4752019"/>
            <a:ext cx="1612090" cy="707886"/>
          </a:xfrm>
          <a:prstGeom prst="rect">
            <a:avLst/>
          </a:prstGeom>
          <a:noFill/>
        </p:spPr>
        <p:txBody>
          <a:bodyPr wrap="none" lIns="91440" tIns="45720" rIns="91440" bIns="45720">
            <a:spAutoFit/>
          </a:bodyPr>
          <a:lstStyle/>
          <a:p>
            <a:pPr algn="ctr"/>
            <a:r>
              <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Sou</a:t>
            </a:r>
            <a:r>
              <a:rPr lang="en-US" altLang="zh-CN"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7077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微风">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微风.thmx</Template>
  <TotalTime>2570</TotalTime>
  <Words>451</Words>
  <Application>Microsoft Macintosh PowerPoint</Application>
  <PresentationFormat>全屏显示(4:3)</PresentationFormat>
  <Paragraphs>53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微风</vt:lpstr>
      <vt:lpstr>High School Graduation Rate Analysis and Prediction</vt:lpstr>
      <vt:lpstr>Introduction</vt:lpstr>
      <vt:lpstr>Dataset</vt:lpstr>
      <vt:lpstr>Pre-processing Dataset</vt:lpstr>
      <vt:lpstr>Analysis</vt:lpstr>
      <vt:lpstr>Graduation Rate Overview on State Level</vt:lpstr>
      <vt:lpstr>Average Yearly temperature vs. Graduation rate</vt:lpstr>
      <vt:lpstr>Average winter temperature vs. Graduation rate</vt:lpstr>
      <vt:lpstr>PowerPoint 演示文稿</vt:lpstr>
      <vt:lpstr>School-System Quality ranking on State Level </vt:lpstr>
      <vt:lpstr>PowerPoint 演示文稿</vt:lpstr>
      <vt:lpstr> School Safety ranking vs. graduation rate</vt:lpstr>
      <vt:lpstr>PowerPoint 演示文稿</vt:lpstr>
      <vt:lpstr>Feature Importance</vt:lpstr>
      <vt:lpstr>Feature Importance</vt:lpstr>
      <vt:lpstr>Poverty vs. Graduation rate </vt:lpstr>
      <vt:lpstr>Household Movement vs. Graduation Rate</vt:lpstr>
      <vt:lpstr>Poverty, Movement &amp; GR</vt:lpstr>
      <vt:lpstr>Population Education Level vs. GR</vt:lpstr>
      <vt:lpstr>Linear regression of GR vs. family marriage status </vt:lpstr>
      <vt:lpstr>Conclusion </vt:lpstr>
      <vt:lpstr>Conclusion</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School Graduation Rate Analysis and Prediction</dc:title>
  <dc:creator>Lexi Liu</dc:creator>
  <cp:lastModifiedBy>Lexi Liu</cp:lastModifiedBy>
  <cp:revision>45</cp:revision>
  <dcterms:created xsi:type="dcterms:W3CDTF">2016-02-28T02:14:30Z</dcterms:created>
  <dcterms:modified xsi:type="dcterms:W3CDTF">2016-03-03T02:36:57Z</dcterms:modified>
</cp:coreProperties>
</file>