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81" r:id="rId8"/>
    <p:sldId id="280" r:id="rId9"/>
    <p:sldId id="282" r:id="rId10"/>
    <p:sldId id="283" r:id="rId11"/>
    <p:sldId id="284" r:id="rId12"/>
    <p:sldId id="288" r:id="rId13"/>
    <p:sldId id="286" r:id="rId14"/>
    <p:sldId id="262" r:id="rId15"/>
    <p:sldId id="263" r:id="rId16"/>
    <p:sldId id="265" r:id="rId17"/>
    <p:sldId id="267" r:id="rId18"/>
    <p:sldId id="269" r:id="rId19"/>
    <p:sldId id="270" r:id="rId20"/>
    <p:sldId id="272" r:id="rId21"/>
    <p:sldId id="289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17375" y="1934157"/>
            <a:ext cx="8749967" cy="1750142"/>
          </a:xfrm>
        </p:spPr>
        <p:txBody>
          <a:bodyPr/>
          <a:lstStyle/>
          <a:p>
            <a:r>
              <a:rPr kumimoji="1" lang="en-US" altLang="zh-CN" sz="4200" b="1" dirty="0" smtClean="0">
                <a:solidFill>
                  <a:srgbClr val="184B5B"/>
                </a:solidFill>
                <a:latin typeface="Rockwell Extra Bold"/>
                <a:cs typeface="Rockwell Extra Bold"/>
              </a:rPr>
              <a:t>High School Graduation Rate Analysis and Prediction</a:t>
            </a:r>
            <a:endParaRPr kumimoji="1" lang="zh-CN" altLang="en-US" sz="4200" b="1" dirty="0">
              <a:solidFill>
                <a:srgbClr val="184B5B"/>
              </a:solidFill>
              <a:latin typeface="Rockwell Extra Bold"/>
              <a:cs typeface="Rockwell Extra Bold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88711" y="5289261"/>
            <a:ext cx="3942674" cy="916641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solidFill>
                  <a:schemeClr val="accent2"/>
                </a:solidFill>
                <a:latin typeface="Rockwell Extra Bold"/>
                <a:cs typeface="Rockwell Extra Bold"/>
              </a:rPr>
              <a:t>Lexi Liu</a:t>
            </a:r>
            <a:endParaRPr kumimoji="1" lang="zh-CN" altLang="en-US" sz="3600" dirty="0">
              <a:solidFill>
                <a:schemeClr val="accent2"/>
              </a:solidFill>
              <a:latin typeface="Rockwell Extra Bold"/>
              <a:cs typeface="Rockwell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107728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School-System Quality ranking on State Level </a:t>
            </a:r>
            <a:endParaRPr kumimoji="1" lang="zh-CN" altLang="en-US" sz="4400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3" b="432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9275" y="5591309"/>
            <a:ext cx="2472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err="1" smtClean="0">
                <a:solidFill>
                  <a:schemeClr val="bg2">
                    <a:lumMod val="25000"/>
                  </a:schemeClr>
                </a:solidFill>
              </a:rPr>
              <a:t>Red:good</a:t>
            </a:r>
            <a:r>
              <a:rPr kumimoji="1"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kumimoji="1" lang="en-US" altLang="zh-CN" b="1" dirty="0" err="1" smtClean="0">
                <a:solidFill>
                  <a:schemeClr val="bg2">
                    <a:lumMod val="25000"/>
                  </a:schemeClr>
                </a:solidFill>
              </a:rPr>
              <a:t>Blue:bad</a:t>
            </a:r>
            <a:endParaRPr kumimoji="1"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8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78" r="-2678"/>
          <a:stretch>
            <a:fillRect/>
          </a:stretch>
        </p:blipFill>
        <p:spPr>
          <a:xfrm>
            <a:off x="2784856" y="0"/>
            <a:ext cx="5965884" cy="3471963"/>
          </a:xfrm>
          <a:prstGeom prst="rect">
            <a:avLst/>
          </a:prstGeom>
        </p:spPr>
      </p:pic>
      <p:pic>
        <p:nvPicPr>
          <p:cNvPr id="5" name="内容占位符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" r="-2013"/>
          <a:stretch>
            <a:fillRect/>
          </a:stretch>
        </p:blipFill>
        <p:spPr>
          <a:xfrm>
            <a:off x="2784856" y="3384458"/>
            <a:ext cx="5969824" cy="34735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7619" y="1033651"/>
            <a:ext cx="16055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North</a:t>
            </a:r>
            <a:endParaRPr lang="zh-CN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107" y="4752019"/>
            <a:ext cx="16120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Sou</a:t>
            </a:r>
            <a:r>
              <a:rPr lang="en-US" altLang="zh-CN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endParaRPr lang="zh-CN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778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 School Safety ranking vs. graduation </a:t>
            </a:r>
            <a:r>
              <a:rPr lang="en-US" altLang="zh-CN" sz="4400" b="1" dirty="0" smtClean="0"/>
              <a:t>rate</a:t>
            </a:r>
            <a:endParaRPr kumimoji="1" lang="zh-CN" altLang="en-US" sz="4400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" b="192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9275" y="5591309"/>
            <a:ext cx="276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err="1" smtClean="0">
                <a:solidFill>
                  <a:schemeClr val="bg2">
                    <a:lumMod val="25000"/>
                  </a:schemeClr>
                </a:solidFill>
              </a:rPr>
              <a:t>Orange:good</a:t>
            </a:r>
            <a:r>
              <a:rPr kumimoji="1"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kumimoji="1" lang="en-US" altLang="zh-CN" b="1" dirty="0" err="1" smtClean="0">
                <a:solidFill>
                  <a:schemeClr val="bg2">
                    <a:lumMod val="25000"/>
                  </a:schemeClr>
                </a:solidFill>
              </a:rPr>
              <a:t>Blue:bad</a:t>
            </a:r>
            <a:endParaRPr kumimoji="1"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8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3" r="-253"/>
          <a:stretch>
            <a:fillRect/>
          </a:stretch>
        </p:blipFill>
        <p:spPr>
          <a:xfrm>
            <a:off x="3320853" y="0"/>
            <a:ext cx="5270697" cy="3646726"/>
          </a:xfrm>
          <a:prstGeom prst="rect">
            <a:avLst/>
          </a:prstGeom>
        </p:spPr>
      </p:pic>
      <p:pic>
        <p:nvPicPr>
          <p:cNvPr id="5" name="内容占位符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9" b="-819"/>
          <a:stretch>
            <a:fillRect/>
          </a:stretch>
        </p:blipFill>
        <p:spPr>
          <a:xfrm>
            <a:off x="3425723" y="3095034"/>
            <a:ext cx="5002697" cy="376296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4053" y="1033651"/>
            <a:ext cx="16055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North</a:t>
            </a:r>
            <a:endParaRPr lang="zh-CN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7541" y="4752019"/>
            <a:ext cx="16120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Sou</a:t>
            </a:r>
            <a:r>
              <a:rPr lang="en-US" altLang="zh-CN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endParaRPr lang="zh-CN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446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Feature Importance</a:t>
            </a:r>
            <a:endParaRPr kumimoji="1" lang="zh-CN" altLang="en-US" b="1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8" y="1696254"/>
            <a:ext cx="7436472" cy="4013264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3" t="-1550" b="-1550"/>
          <a:stretch/>
        </p:blipFill>
        <p:spPr>
          <a:xfrm>
            <a:off x="4584436" y="2151081"/>
            <a:ext cx="4144837" cy="27117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98254" y="6087944"/>
            <a:ext cx="184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184B5B"/>
                </a:solidFill>
              </a:rPr>
              <a:t>Random Forest</a:t>
            </a:r>
            <a:endParaRPr kumimoji="1" lang="zh-CN" altLang="en-US" b="1" dirty="0">
              <a:solidFill>
                <a:srgbClr val="184B5B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9070" y="6097846"/>
            <a:ext cx="171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184B5B"/>
                </a:solidFill>
              </a:rPr>
              <a:t>Decision Tree</a:t>
            </a:r>
            <a:endParaRPr kumimoji="1" lang="zh-CN" altLang="en-US" b="1" dirty="0">
              <a:solidFill>
                <a:srgbClr val="184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5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Feature Importance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08" b="-7108"/>
          <a:stretch>
            <a:fillRect/>
          </a:stretch>
        </p:blipFill>
        <p:spPr>
          <a:xfrm>
            <a:off x="174625" y="1600200"/>
            <a:ext cx="8867775" cy="493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7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Poverty vs. Graduation rate 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4" b="7734"/>
          <a:stretch>
            <a:fillRect/>
          </a:stretch>
        </p:blipFill>
        <p:spPr>
          <a:xfrm>
            <a:off x="549275" y="1627603"/>
            <a:ext cx="8042275" cy="449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6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242" y="279205"/>
            <a:ext cx="8042276" cy="1336956"/>
          </a:xfrm>
        </p:spPr>
        <p:txBody>
          <a:bodyPr/>
          <a:lstStyle/>
          <a:p>
            <a:r>
              <a:rPr lang="en-US" altLang="zh-CN" sz="4000" b="1" dirty="0"/>
              <a:t>Household Movement vs. Graduation </a:t>
            </a:r>
            <a:r>
              <a:rPr lang="en-US" altLang="zh-CN" sz="4000" b="1" dirty="0" smtClean="0"/>
              <a:t>Rate</a:t>
            </a:r>
            <a:endParaRPr kumimoji="1" lang="zh-CN" altLang="en-US" sz="4000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" r="12682" b="251"/>
          <a:stretch/>
        </p:blipFill>
        <p:spPr>
          <a:xfrm>
            <a:off x="302955" y="1616161"/>
            <a:ext cx="8587611" cy="49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17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79406"/>
          </a:xfrm>
        </p:spPr>
        <p:txBody>
          <a:bodyPr/>
          <a:lstStyle/>
          <a:p>
            <a:r>
              <a:rPr kumimoji="1" lang="en-US" altLang="zh-CN" b="1" dirty="0" smtClean="0"/>
              <a:t>Poverty, Movement &amp; GR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00" r="-20900"/>
          <a:stretch>
            <a:fillRect/>
          </a:stretch>
        </p:blipFill>
        <p:spPr>
          <a:xfrm>
            <a:off x="549274" y="1086982"/>
            <a:ext cx="8191439" cy="559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5"/>
            <a:ext cx="8042276" cy="1492625"/>
          </a:xfrm>
        </p:spPr>
        <p:txBody>
          <a:bodyPr/>
          <a:lstStyle/>
          <a:p>
            <a:r>
              <a:rPr kumimoji="1" lang="en-US" altLang="zh-CN" b="1" dirty="0" smtClean="0"/>
              <a:t>Population Education Level vs. GR</a:t>
            </a:r>
            <a:endParaRPr kumimoji="1" lang="zh-CN" altLang="en-US" b="1" dirty="0"/>
          </a:p>
        </p:txBody>
      </p:sp>
      <p:pic>
        <p:nvPicPr>
          <p:cNvPr id="7" name="内容占位符 6" descr="college.PNG"/>
          <p:cNvPicPr>
            <a:picLocks noGrp="1"/>
          </p:cNvPicPr>
          <p:nvPr>
            <p:ph idx="1"/>
          </p:nvPr>
        </p:nvPicPr>
        <p:blipFill>
          <a:blip r:embed="rId2"/>
          <a:srcRect l="-1219" r="-1219"/>
          <a:stretch>
            <a:fillRect/>
          </a:stretch>
        </p:blipFill>
        <p:spPr>
          <a:xfrm>
            <a:off x="549275" y="1600201"/>
            <a:ext cx="8042276" cy="49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7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Introduction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 2004, there are only 71.7% students were graduated from high school successfully.  </a:t>
            </a:r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2013, it increased to 81.4% with 1.8 million more people graduated successfully. </a:t>
            </a:r>
          </a:p>
          <a:p>
            <a:r>
              <a:rPr lang="en-US" altLang="zh-CN" dirty="0"/>
              <a:t>The government set up a goal that 90% of students will graduate from high school successfully in 2020. </a:t>
            </a:r>
            <a:endParaRPr lang="en-US" altLang="zh-CN" dirty="0" smtClean="0"/>
          </a:p>
          <a:p>
            <a:r>
              <a:rPr lang="en-US" altLang="zh-CN" dirty="0" smtClean="0"/>
              <a:t>To </a:t>
            </a:r>
            <a:r>
              <a:rPr lang="en-US" altLang="zh-CN" dirty="0"/>
              <a:t>achieve this goal, it is necessary to find out root causes lead to high school graduation rate and </a:t>
            </a:r>
            <a:r>
              <a:rPr lang="en-US" altLang="zh-CN" dirty="0" smtClean="0"/>
              <a:t>build models to predict future graduation rate.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49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Linear regression of GR vs. family marriage status </a:t>
            </a:r>
            <a:endParaRPr kumimoji="1" lang="zh-CN" altLang="en-US" sz="4000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40" r="-33440"/>
          <a:stretch>
            <a:fillRect/>
          </a:stretch>
        </p:blipFill>
        <p:spPr>
          <a:xfrm>
            <a:off x="205933" y="1600201"/>
            <a:ext cx="8832240" cy="504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3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Next Step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932017"/>
            <a:ext cx="8042276" cy="4343400"/>
          </a:xfrm>
        </p:spPr>
        <p:txBody>
          <a:bodyPr/>
          <a:lstStyle/>
          <a:p>
            <a:r>
              <a:rPr kumimoji="1" lang="en-US" altLang="zh-CN" dirty="0" smtClean="0"/>
              <a:t>Trying more models to analyze root causes</a:t>
            </a:r>
          </a:p>
          <a:p>
            <a:r>
              <a:rPr kumimoji="1" lang="en-US" altLang="zh-CN" dirty="0" smtClean="0"/>
              <a:t>Built different models to predict future graduation rate and dropout rate</a:t>
            </a:r>
          </a:p>
          <a:p>
            <a:r>
              <a:rPr kumimoji="1" lang="en-US" altLang="zh-CN" dirty="0" smtClean="0"/>
              <a:t>Use more variables for analysis</a:t>
            </a:r>
          </a:p>
          <a:p>
            <a:r>
              <a:rPr kumimoji="1" lang="en-US" altLang="zh-CN" dirty="0" smtClean="0"/>
              <a:t>Collaborate other related dataset for analysis and give more accuracy suggestion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229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4276" y="2830032"/>
            <a:ext cx="551545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Questions??</a:t>
            </a:r>
            <a:endParaRPr lang="zh-CN" altLang="en-US" sz="7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2059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90647"/>
            <a:ext cx="8042276" cy="842103"/>
          </a:xfrm>
        </p:spPr>
        <p:txBody>
          <a:bodyPr/>
          <a:lstStyle/>
          <a:p>
            <a:r>
              <a:rPr kumimoji="1" lang="en-US" altLang="zh-CN" b="1" dirty="0" smtClean="0"/>
              <a:t>Dataset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132750"/>
            <a:ext cx="8042276" cy="506257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AT&amp;T data </a:t>
            </a:r>
            <a:r>
              <a:rPr lang="en-US" altLang="zh-CN" dirty="0"/>
              <a:t>for diplomas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datafordiplomas.devpost.com</a:t>
            </a:r>
            <a:r>
              <a:rPr lang="en-US" altLang="zh-CN" dirty="0"/>
              <a:t>/details/</a:t>
            </a:r>
            <a:r>
              <a:rPr lang="en-US" altLang="zh-CN" dirty="0" smtClean="0"/>
              <a:t>resources</a:t>
            </a:r>
          </a:p>
          <a:p>
            <a:r>
              <a:rPr lang="en-US" altLang="zh-CN" dirty="0" smtClean="0"/>
              <a:t>2010 </a:t>
            </a:r>
            <a:r>
              <a:rPr lang="en-US" altLang="zh-CN" dirty="0"/>
              <a:t>census data merged 2013 graduation data </a:t>
            </a:r>
          </a:p>
          <a:p>
            <a:r>
              <a:rPr lang="en-US" altLang="zh-CN" dirty="0" smtClean="0"/>
              <a:t>2317 records with missing value</a:t>
            </a:r>
            <a:r>
              <a:rPr lang="en-US" altLang="zh-CN" dirty="0"/>
              <a:t> </a:t>
            </a:r>
            <a:r>
              <a:rPr lang="en-US" altLang="zh-CN" dirty="0" smtClean="0"/>
              <a:t>and error</a:t>
            </a:r>
          </a:p>
          <a:p>
            <a:r>
              <a:rPr lang="en-US" altLang="zh-CN" dirty="0" smtClean="0"/>
              <a:t>565 variables including census/graduation factors</a:t>
            </a:r>
          </a:p>
          <a:p>
            <a:r>
              <a:rPr lang="en-US" altLang="zh-CN" dirty="0" smtClean="0"/>
              <a:t>Average yearly temperature </a:t>
            </a:r>
            <a:r>
              <a:rPr lang="en-US" altLang="zh-CN" dirty="0"/>
              <a:t>data on state level</a:t>
            </a:r>
          </a:p>
          <a:p>
            <a:r>
              <a:rPr lang="en-US" altLang="zh-CN" dirty="0" smtClean="0"/>
              <a:t>Average </a:t>
            </a:r>
            <a:r>
              <a:rPr lang="en-US" altLang="zh-CN" dirty="0"/>
              <a:t>winter temperature data on state level</a:t>
            </a:r>
          </a:p>
          <a:p>
            <a:r>
              <a:rPr lang="en-US" altLang="zh-CN" dirty="0" smtClean="0"/>
              <a:t>School </a:t>
            </a:r>
            <a:r>
              <a:rPr lang="en-US" altLang="zh-CN" dirty="0"/>
              <a:t>system quality/safety </a:t>
            </a:r>
            <a:r>
              <a:rPr lang="en-US" altLang="zh-CN" dirty="0" smtClean="0"/>
              <a:t>data on state level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69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Pre-processing </a:t>
            </a:r>
            <a:r>
              <a:rPr lang="en-US" altLang="zh-CN" b="1" dirty="0" smtClean="0"/>
              <a:t>Dataset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853591"/>
            <a:ext cx="8042276" cy="4181546"/>
          </a:xfrm>
        </p:spPr>
        <p:txBody>
          <a:bodyPr/>
          <a:lstStyle/>
          <a:p>
            <a:r>
              <a:rPr lang="en-US" altLang="zh-CN" dirty="0"/>
              <a:t>1. Choose variables most related to topic, used calculated percentage variables only</a:t>
            </a:r>
          </a:p>
          <a:p>
            <a:r>
              <a:rPr lang="en-US" altLang="zh-CN" dirty="0"/>
              <a:t>2. Clean data, eliminate most of the missing values</a:t>
            </a:r>
          </a:p>
          <a:p>
            <a:r>
              <a:rPr lang="en-US" altLang="zh-CN" dirty="0"/>
              <a:t>3. Analyze feature importance to choose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4.Fill </a:t>
            </a:r>
            <a:r>
              <a:rPr lang="en-US" altLang="zh-CN" dirty="0"/>
              <a:t>in average value for </a:t>
            </a:r>
            <a:r>
              <a:rPr lang="en-US" altLang="zh-CN" dirty="0" smtClean="0"/>
              <a:t>missing </a:t>
            </a:r>
            <a:r>
              <a:rPr lang="en-US" altLang="zh-CN" dirty="0"/>
              <a:t>value columns in </a:t>
            </a:r>
            <a:r>
              <a:rPr lang="en-US" altLang="zh-CN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11896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361634"/>
            <a:ext cx="8042276" cy="1336956"/>
          </a:xfrm>
        </p:spPr>
        <p:txBody>
          <a:bodyPr/>
          <a:lstStyle/>
          <a:p>
            <a:r>
              <a:rPr kumimoji="1" lang="en-US" altLang="zh-CN" sz="9600" b="1" dirty="0" smtClean="0"/>
              <a:t>Analysis</a:t>
            </a:r>
            <a:endParaRPr kumimoji="1"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87081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Graduation Rate </a:t>
            </a:r>
            <a:r>
              <a:rPr lang="en-US" altLang="zh-CN" sz="4000" b="1" dirty="0"/>
              <a:t>O</a:t>
            </a:r>
            <a:r>
              <a:rPr lang="en-US" altLang="zh-CN" sz="4000" b="1" dirty="0" smtClean="0"/>
              <a:t>verview on </a:t>
            </a:r>
            <a:r>
              <a:rPr lang="en-US" altLang="zh-CN" sz="4000" b="1" dirty="0"/>
              <a:t>S</a:t>
            </a:r>
            <a:r>
              <a:rPr lang="en-US" altLang="zh-CN" sz="4000" b="1" dirty="0" smtClean="0"/>
              <a:t>tate Level</a:t>
            </a:r>
            <a:endParaRPr kumimoji="1" lang="zh-CN" altLang="en-US" sz="40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71" b="-4471"/>
          <a:stretch>
            <a:fillRect/>
          </a:stretch>
        </p:blipFill>
        <p:spPr>
          <a:xfrm>
            <a:off x="549275" y="1600201"/>
            <a:ext cx="8042276" cy="47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5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63244"/>
            <a:ext cx="8042276" cy="1336956"/>
          </a:xfrm>
        </p:spPr>
        <p:txBody>
          <a:bodyPr/>
          <a:lstStyle/>
          <a:p>
            <a:r>
              <a:rPr lang="en-US" altLang="zh-CN" b="1" dirty="0"/>
              <a:t>Average </a:t>
            </a:r>
            <a:r>
              <a:rPr lang="en-US" altLang="zh-CN" b="1" dirty="0" smtClean="0"/>
              <a:t>Yearly temperature </a:t>
            </a:r>
            <a:r>
              <a:rPr lang="en-US" altLang="zh-CN" b="1" dirty="0"/>
              <a:t>vs. Graduation rate</a:t>
            </a:r>
            <a:endParaRPr kumimoji="1" lang="zh-CN" altLang="en-US" b="1" dirty="0"/>
          </a:p>
        </p:txBody>
      </p:sp>
      <p:pic>
        <p:nvPicPr>
          <p:cNvPr id="4" name="内容占位符 3" descr="temp.PNG"/>
          <p:cNvPicPr>
            <a:picLocks noGrp="1"/>
          </p:cNvPicPr>
          <p:nvPr>
            <p:ph idx="1"/>
          </p:nvPr>
        </p:nvPicPr>
        <p:blipFill>
          <a:blip r:embed="rId2"/>
          <a:srcRect t="-1167" b="-1167"/>
          <a:stretch>
            <a:fillRect/>
          </a:stretch>
        </p:blipFill>
        <p:spPr>
          <a:xfrm>
            <a:off x="549275" y="1600200"/>
            <a:ext cx="8042276" cy="48988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4083" y="6046807"/>
            <a:ext cx="246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>
                <a:solidFill>
                  <a:schemeClr val="bg2">
                    <a:lumMod val="25000"/>
                  </a:schemeClr>
                </a:solidFill>
              </a:rPr>
              <a:t>Red:low</a:t>
            </a:r>
            <a:r>
              <a:rPr kumimoji="1" lang="en-US" altLang="zh-CN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zh-CN" b="1" dirty="0" err="1" smtClean="0">
                <a:solidFill>
                  <a:schemeClr val="bg2">
                    <a:lumMod val="25000"/>
                  </a:schemeClr>
                </a:solidFill>
              </a:rPr>
              <a:t>Green:high</a:t>
            </a:r>
            <a:endParaRPr kumimoji="1"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886" y="144752"/>
            <a:ext cx="8042276" cy="1336956"/>
          </a:xfrm>
        </p:spPr>
        <p:txBody>
          <a:bodyPr/>
          <a:lstStyle/>
          <a:p>
            <a:r>
              <a:rPr lang="en-US" altLang="zh-CN" b="1" dirty="0"/>
              <a:t>Average </a:t>
            </a:r>
            <a:r>
              <a:rPr lang="en-US" altLang="zh-CN" b="1" dirty="0" smtClean="0"/>
              <a:t>winter temperature </a:t>
            </a:r>
            <a:r>
              <a:rPr lang="en-US" altLang="zh-CN" b="1" dirty="0"/>
              <a:t>vs. Graduation </a:t>
            </a:r>
            <a:r>
              <a:rPr lang="en-US" altLang="zh-CN" b="1" dirty="0" smtClean="0"/>
              <a:t>rate</a:t>
            </a:r>
            <a:endParaRPr kumimoji="1" lang="zh-CN" altLang="en-US" b="1" dirty="0"/>
          </a:p>
        </p:txBody>
      </p:sp>
      <p:pic>
        <p:nvPicPr>
          <p:cNvPr id="4" name="内容占位符 3" descr="winter TEMP.jpg"/>
          <p:cNvPicPr>
            <a:picLocks noGrp="1"/>
          </p:cNvPicPr>
          <p:nvPr>
            <p:ph idx="1"/>
          </p:nvPr>
        </p:nvPicPr>
        <p:blipFill>
          <a:blip r:embed="rId2"/>
          <a:srcRect l="-19788" r="-19788"/>
          <a:stretch>
            <a:fillRect/>
          </a:stretch>
        </p:blipFill>
        <p:spPr>
          <a:xfrm>
            <a:off x="549275" y="1600200"/>
            <a:ext cx="8042276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1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north.PNG"/>
          <p:cNvPicPr>
            <a:picLocks noGrp="1"/>
          </p:cNvPicPr>
          <p:nvPr>
            <p:ph idx="1"/>
          </p:nvPr>
        </p:nvPicPr>
        <p:blipFill>
          <a:blip r:embed="rId2"/>
          <a:srcRect l="-13901" r="-13901"/>
          <a:stretch>
            <a:fillRect/>
          </a:stretch>
        </p:blipFill>
        <p:spPr>
          <a:xfrm>
            <a:off x="1052667" y="0"/>
            <a:ext cx="7459233" cy="3649345"/>
          </a:xfrm>
          <a:prstGeom prst="rect">
            <a:avLst/>
          </a:prstGeom>
        </p:spPr>
      </p:pic>
      <p:pic>
        <p:nvPicPr>
          <p:cNvPr id="5" name="图片 4" descr="south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887719" y="3649345"/>
            <a:ext cx="5823329" cy="32086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9620" y="1033651"/>
            <a:ext cx="16055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North</a:t>
            </a:r>
            <a:endParaRPr lang="zh-CN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620" y="4752019"/>
            <a:ext cx="16120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Sou</a:t>
            </a:r>
            <a:r>
              <a:rPr lang="en-US" altLang="zh-CN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endParaRPr lang="zh-CN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077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2573</TotalTime>
  <Words>327</Words>
  <Application>Microsoft Macintosh PowerPoint</Application>
  <PresentationFormat>全屏显示(4:3)</PresentationFormat>
  <Paragraphs>51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微风</vt:lpstr>
      <vt:lpstr>High School Graduation Rate Analysis and Prediction</vt:lpstr>
      <vt:lpstr>Introduction</vt:lpstr>
      <vt:lpstr>Dataset</vt:lpstr>
      <vt:lpstr>Pre-processing Dataset</vt:lpstr>
      <vt:lpstr>Analysis</vt:lpstr>
      <vt:lpstr>Graduation Rate Overview on State Level</vt:lpstr>
      <vt:lpstr>Average Yearly temperature vs. Graduation rate</vt:lpstr>
      <vt:lpstr>Average winter temperature vs. Graduation rate</vt:lpstr>
      <vt:lpstr>PowerPoint 演示文稿</vt:lpstr>
      <vt:lpstr>School-System Quality ranking on State Level </vt:lpstr>
      <vt:lpstr>PowerPoint 演示文稿</vt:lpstr>
      <vt:lpstr> School Safety ranking vs. graduation rate</vt:lpstr>
      <vt:lpstr>PowerPoint 演示文稿</vt:lpstr>
      <vt:lpstr>Feature Importance</vt:lpstr>
      <vt:lpstr>Feature Importance</vt:lpstr>
      <vt:lpstr>Poverty vs. Graduation rate </vt:lpstr>
      <vt:lpstr>Household Movement vs. Graduation Rate</vt:lpstr>
      <vt:lpstr>Poverty, Movement &amp; GR</vt:lpstr>
      <vt:lpstr>Population Education Level vs. GR</vt:lpstr>
      <vt:lpstr>Linear regression of GR vs. family marriage status </vt:lpstr>
      <vt:lpstr>Next Step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School Graduation Rate Analysis and Prediction</dc:title>
  <dc:creator>Lexi Liu</dc:creator>
  <cp:lastModifiedBy>Lexi Liu</cp:lastModifiedBy>
  <cp:revision>48</cp:revision>
  <dcterms:created xsi:type="dcterms:W3CDTF">2016-02-28T02:14:30Z</dcterms:created>
  <dcterms:modified xsi:type="dcterms:W3CDTF">2016-03-03T02:44:46Z</dcterms:modified>
</cp:coreProperties>
</file>