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6"/>
  </p:notesMasterIdLst>
  <p:sldIdLst>
    <p:sldId id="256" r:id="rId4"/>
    <p:sldId id="587" r:id="rId5"/>
    <p:sldId id="708" r:id="rId7"/>
    <p:sldId id="734" r:id="rId8"/>
    <p:sldId id="735" r:id="rId9"/>
    <p:sldId id="736" r:id="rId10"/>
    <p:sldId id="737" r:id="rId11"/>
    <p:sldId id="738" r:id="rId12"/>
    <p:sldId id="739" r:id="rId13"/>
    <p:sldId id="740" r:id="rId14"/>
    <p:sldId id="275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z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3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 snapToObjects="1">
      <p:cViewPr varScale="1">
        <p:scale>
          <a:sx n="86" d="100"/>
          <a:sy n="86" d="100"/>
        </p:scale>
        <p:origin x="-684" y="-90"/>
      </p:cViewPr>
      <p:guideLst>
        <p:guide orient="horz" pos="169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29" name="Shape 2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defTabSz="4572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defTabSz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defTabSz="4572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defTabSz="4572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defTabSz="4572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defTabSz="4572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defTabSz="457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defTabSz="4572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变态严管    让学习成为一种习惯"/>
          <p:cNvSpPr/>
          <p:nvPr userDrawn="1"/>
        </p:nvSpPr>
        <p:spPr>
          <a:xfrm>
            <a:off x="-9526" y="4755991"/>
            <a:ext cx="9163051" cy="399572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400">
                <a:solidFill>
                  <a:srgbClr val="FFFFFF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pic>
        <p:nvPicPr>
          <p:cNvPr id="2" name="图片 1" descr="slogen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51150" y="4808855"/>
            <a:ext cx="3800475" cy="321945"/>
          </a:xfrm>
          <a:prstGeom prst="rect">
            <a:avLst/>
          </a:prstGeom>
        </p:spPr>
      </p:pic>
      <p:grpSp>
        <p:nvGrpSpPr>
          <p:cNvPr id="8" name="组合 7"/>
          <p:cNvGrpSpPr/>
          <p:nvPr userDrawn="1"/>
        </p:nvGrpSpPr>
        <p:grpSpPr>
          <a:xfrm>
            <a:off x="210820" y="605790"/>
            <a:ext cx="8722360" cy="323850"/>
            <a:chOff x="332" y="954"/>
            <a:chExt cx="13736" cy="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4" name="直接连接符 3"/>
            <p:cNvCxnSpPr/>
            <p:nvPr userDrawn="1"/>
          </p:nvCxnSpPr>
          <p:spPr>
            <a:xfrm>
              <a:off x="332" y="1209"/>
              <a:ext cx="13736" cy="0"/>
            </a:xfrm>
            <a:prstGeom prst="line">
              <a:avLst/>
            </a:prstGeom>
            <a:solidFill>
              <a:srgbClr val="1E8380"/>
            </a:solidFill>
            <a:ln w="28575">
              <a:solidFill>
                <a:srgbClr val="1E83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任意多边形: 形状 10"/>
            <p:cNvSpPr/>
            <p:nvPr userDrawn="1"/>
          </p:nvSpPr>
          <p:spPr>
            <a:xfrm rot="2700000">
              <a:off x="12103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" name="任意多边形: 形状 11"/>
            <p:cNvSpPr/>
            <p:nvPr userDrawn="1"/>
          </p:nvSpPr>
          <p:spPr>
            <a:xfrm rot="2700000">
              <a:off x="12637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7" name="任意多边形: 形状 12"/>
            <p:cNvSpPr/>
            <p:nvPr userDrawn="1"/>
          </p:nvSpPr>
          <p:spPr>
            <a:xfrm rot="2700000">
              <a:off x="13170" y="954"/>
              <a:ext cx="511" cy="511"/>
            </a:xfrm>
            <a:custGeom>
              <a:avLst/>
              <a:gdLst>
                <a:gd name="connsiteX0" fmla="*/ 29688 w 542085"/>
                <a:gd name="connsiteY0" fmla="*/ 29687 h 542085"/>
                <a:gd name="connsiteX1" fmla="*/ 101359 w 542085"/>
                <a:gd name="connsiteY1" fmla="*/ 0 h 542085"/>
                <a:gd name="connsiteX2" fmla="*/ 506782 w 542085"/>
                <a:gd name="connsiteY2" fmla="*/ 0 h 542085"/>
                <a:gd name="connsiteX3" fmla="*/ 542085 w 542085"/>
                <a:gd name="connsiteY3" fmla="*/ 7127 h 542085"/>
                <a:gd name="connsiteX4" fmla="*/ 7127 w 542085"/>
                <a:gd name="connsiteY4" fmla="*/ 542085 h 542085"/>
                <a:gd name="connsiteX5" fmla="*/ 0 w 542085"/>
                <a:gd name="connsiteY5" fmla="*/ 506782 h 542085"/>
                <a:gd name="connsiteX6" fmla="*/ 0 w 542085"/>
                <a:gd name="connsiteY6" fmla="*/ 101359 h 542085"/>
                <a:gd name="connsiteX7" fmla="*/ 29688 w 542085"/>
                <a:gd name="connsiteY7" fmla="*/ 29687 h 542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2085" h="542085">
                  <a:moveTo>
                    <a:pt x="29688" y="29687"/>
                  </a:moveTo>
                  <a:cubicBezTo>
                    <a:pt x="48030" y="11345"/>
                    <a:pt x="73370" y="0"/>
                    <a:pt x="101359" y="0"/>
                  </a:cubicBezTo>
                  <a:lnTo>
                    <a:pt x="506782" y="0"/>
                  </a:lnTo>
                  <a:lnTo>
                    <a:pt x="542085" y="7127"/>
                  </a:lnTo>
                  <a:lnTo>
                    <a:pt x="7127" y="542085"/>
                  </a:lnTo>
                  <a:lnTo>
                    <a:pt x="0" y="506782"/>
                  </a:lnTo>
                  <a:lnTo>
                    <a:pt x="0" y="101359"/>
                  </a:lnTo>
                  <a:cubicBezTo>
                    <a:pt x="0" y="73369"/>
                    <a:pt x="11345" y="48029"/>
                    <a:pt x="29688" y="29687"/>
                  </a:cubicBezTo>
                  <a:close/>
                </a:path>
              </a:pathLst>
            </a:custGeom>
            <a:solidFill>
              <a:srgbClr val="1E838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-26988" y="-11113"/>
            <a:ext cx="9197976" cy="5165726"/>
          </a:xfrm>
          <a:prstGeom prst="rect">
            <a:avLst/>
          </a:prstGeom>
          <a:solidFill>
            <a:srgbClr val="1E838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800"/>
            </a:pPr>
            <a:endParaRPr sz="24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167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1035685" marR="0" indent="-57848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456055" marR="0" indent="-541655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2020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4777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9349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3921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8493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306570" marR="0" indent="-64897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transition spd="med"/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83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UI/UE基础训练营"/>
          <p:cNvSpPr txBox="1"/>
          <p:nvPr/>
        </p:nvSpPr>
        <p:spPr>
          <a:xfrm>
            <a:off x="793" y="1798828"/>
            <a:ext cx="9142414" cy="82994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6000">
                <a:solidFill>
                  <a:srgbClr val="FFFFFF"/>
                </a:solidFill>
                <a:latin typeface="Source Han Sans CN Bold Bold"/>
                <a:ea typeface="Source Han Sans CN Bold Bold"/>
                <a:cs typeface="Source Han Sans CN Bold Bold"/>
                <a:sym typeface="Source Han Sans CN Bold Bold"/>
              </a:defRPr>
            </a:lvl1pPr>
          </a:lstStyle>
          <a:p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VUE 3.x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项目介绍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EWShop</a:t>
            </a:r>
            <a:r>
              <a:rPr lang="zh-CN" altLang="en-US" sz="48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48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3" name="矩形"/>
          <p:cNvSpPr/>
          <p:nvPr/>
        </p:nvSpPr>
        <p:spPr>
          <a:xfrm>
            <a:off x="-11784" y="3210672"/>
            <a:ext cx="9167568" cy="5809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4" name="【线上版本】"/>
          <p:cNvSpPr txBox="1"/>
          <p:nvPr/>
        </p:nvSpPr>
        <p:spPr>
          <a:xfrm>
            <a:off x="3764917" y="3328410"/>
            <a:ext cx="1614170" cy="39878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2000">
                <a:solidFill>
                  <a:srgbClr val="5E616D"/>
                </a:solidFill>
                <a:latin typeface="Source Han Sans CN Medium"/>
                <a:ea typeface="Source Han Sans CN Medium"/>
                <a:cs typeface="Source Han Sans CN Medium"/>
                <a:sym typeface="Source Han Sans CN Medium"/>
              </a:defRPr>
            </a:lvl1pPr>
          </a:lstStyle>
          <a:p>
            <a:r>
              <a:rPr lang="zh-CN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项目全程实录 </a:t>
            </a:r>
            <a:endParaRPr lang="zh-CN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22725" y="426529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高洛峰</a:t>
            </a:r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6760845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地址管理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875" y="906780"/>
            <a:ext cx="2059940" cy="36588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906780"/>
            <a:ext cx="2120900" cy="37674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变态严管    让学习成为一种习惯"/>
          <p:cNvSpPr/>
          <p:nvPr/>
        </p:nvSpPr>
        <p:spPr>
          <a:xfrm>
            <a:off x="-9525" y="3719213"/>
            <a:ext cx="9163050" cy="484405"/>
          </a:xfrm>
          <a:prstGeom prst="rect">
            <a:avLst/>
          </a:prstGeom>
          <a:solidFill>
            <a:srgbClr val="FDFDFD"/>
          </a:solidFill>
          <a:ln w="12700">
            <a:miter lim="400000"/>
          </a:ln>
        </p:spPr>
        <p:txBody>
          <a:bodyPr lIns="45719" rIns="45719" anchor="ctr"/>
          <a:lstStyle>
            <a:lvl1pPr algn="ctr">
              <a:lnSpc>
                <a:spcPct val="120000"/>
              </a:lnSpc>
              <a:defRPr sz="1900">
                <a:solidFill>
                  <a:srgbClr val="5E616D"/>
                </a:solidFill>
                <a:latin typeface="SourceHanSerifSC-Heavy"/>
                <a:ea typeface="SourceHanSerifSC-Heavy"/>
                <a:cs typeface="SourceHanSerifSC-Heavy"/>
                <a:sym typeface="SourceHanSerifSC-Heavy"/>
              </a:defRPr>
            </a:lvl1pPr>
          </a:lstStyle>
          <a:p/>
        </p:txBody>
      </p:sp>
      <p:pic>
        <p:nvPicPr>
          <p:cNvPr id="2" name="图片 1" descr="sloge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3717925"/>
            <a:ext cx="5658485" cy="478790"/>
          </a:xfrm>
          <a:prstGeom prst="rect">
            <a:avLst/>
          </a:prstGeom>
        </p:spPr>
      </p:pic>
      <p:pic>
        <p:nvPicPr>
          <p:cNvPr id="3" name="图片 2" descr="C:\Users\Administrator\Downloads\20191111115654.png2019111111565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293110" y="930910"/>
            <a:ext cx="2789555" cy="2358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b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项目说明</a:t>
            </a:r>
            <a:br>
              <a:rPr kumimoji="0" lang="zh-CN" altLang="en-US" sz="3600" b="1" i="0" u="none" strike="noStrike" cap="none" spc="0" normalizeH="0" baseline="0">
                <a:ln>
                  <a:noFill/>
                </a:ln>
                <a:solidFill>
                  <a:srgbClr val="1E8380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endParaRPr lang="en-US" altLang="zh-CN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0850" y="1129030"/>
            <a:ext cx="8756650" cy="3499485"/>
          </a:xfrm>
        </p:spPr>
        <p:txBody>
          <a:bodyPr/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后台开发： 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PHP+Laravel+MySQL + Redis + Restrestful api接口规范</a:t>
            </a:r>
            <a:endParaRPr lang="en-US" altLang="zh-CN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en-US" altLang="zh-CN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前台模板： 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Vue3.x + Composition API + Vant</a:t>
            </a:r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组件库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后台管理： </a:t>
            </a:r>
            <a:r>
              <a:rPr lang="en-US" altLang="zh-CN" sz="20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React</a:t>
            </a:r>
            <a:endParaRPr lang="zh-CN" altLang="en-US" sz="20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>
                <a:solidFill>
                  <a:schemeClr val="tx2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接口文档 ：https://www.showdoc.com.cn/1207745568269674</a:t>
            </a:r>
            <a:endParaRPr lang="zh-CN" altLang="en-US" sz="1600">
              <a:solidFill>
                <a:schemeClr val="tx2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首页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1250" y="869950"/>
            <a:ext cx="2145030" cy="37966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400" y="869950"/>
            <a:ext cx="2161540" cy="379666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分类页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1920" y="999490"/>
            <a:ext cx="2036445" cy="35636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05" y="999490"/>
            <a:ext cx="2075815" cy="364172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详情页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240" y="1028700"/>
            <a:ext cx="1830705" cy="32518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145" y="1028700"/>
            <a:ext cx="1831340" cy="32524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905" y="1040765"/>
            <a:ext cx="1844040" cy="324040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购物车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60" y="989330"/>
            <a:ext cx="1974850" cy="35071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615" y="931545"/>
            <a:ext cx="1924685" cy="336931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5971540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生成定单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665" y="1086485"/>
            <a:ext cx="1909445" cy="33915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890" y="1086485"/>
            <a:ext cx="1887220" cy="3353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5" y="1121410"/>
            <a:ext cx="1845945" cy="327977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6760845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用户登录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注册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1070610"/>
            <a:ext cx="1870710" cy="332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951865"/>
            <a:ext cx="2051685" cy="364553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79400" y="124460"/>
            <a:ext cx="6760845" cy="551180"/>
          </a:xfrm>
        </p:spPr>
        <p:txBody>
          <a:bodyPr/>
          <a:p>
            <a:pPr algn="l"/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项目原型图 </a:t>
            </a:r>
            <a:r>
              <a:rPr lang="en-US" altLang="zh-CN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-- </a:t>
            </a:r>
            <a:r>
              <a:rPr lang="zh-CN" altLang="en-US" sz="3600" b="1">
                <a:solidFill>
                  <a:srgbClr val="1E8380"/>
                </a:solidFill>
                <a:latin typeface="微软雅黑" panose="020B0503020204020204" charset="-122"/>
                <a:ea typeface="微软雅黑" panose="020B0503020204020204" charset="-122"/>
              </a:rPr>
              <a:t>个人中心</a:t>
            </a:r>
            <a:endParaRPr lang="zh-CN" altLang="en-US" sz="3600" b="1">
              <a:solidFill>
                <a:srgbClr val="1E838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000" y="963930"/>
            <a:ext cx="1991995" cy="353885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63500" dist="23000" dir="5400000" rotWithShape="0">
              <a:srgbClr val="000000">
                <a:alpha val="33999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63500" dist="23000" dir="5400000" rotWithShape="0">
            <a:srgbClr val="000000">
              <a:alpha val="33999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WPS 演示</Application>
  <PresentationFormat>全屏显示(16:9)</PresentationFormat>
  <Paragraphs>33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Arial</vt:lpstr>
      <vt:lpstr>SourceHanSerifSC-Heavy</vt:lpstr>
      <vt:lpstr>Segoe Print</vt:lpstr>
      <vt:lpstr>微软雅黑</vt:lpstr>
      <vt:lpstr>Source Han Sans CN Bold Bold</vt:lpstr>
      <vt:lpstr>Source Han Sans CN Medium</vt:lpstr>
      <vt:lpstr>Arial Unicode MS</vt:lpstr>
      <vt:lpstr>1_Office 主题</vt:lpstr>
      <vt:lpstr>2_Office 主题</vt:lpstr>
      <vt:lpstr>PowerPoint 演示文稿</vt:lpstr>
      <vt:lpstr> Vue全家桶 </vt:lpstr>
      <vt:lpstr>其他API参考</vt:lpstr>
      <vt:lpstr>项目原型图 -- 首页</vt:lpstr>
      <vt:lpstr>项目原型图 -- 分类页</vt:lpstr>
      <vt:lpstr>项目原型图 -- 详情页</vt:lpstr>
      <vt:lpstr>项目原型图 -- 购物车</vt:lpstr>
      <vt:lpstr>项目原型图 -- 生成定单</vt:lpstr>
      <vt:lpstr>项目原型图 -- 用户登录/注册</vt:lpstr>
      <vt:lpstr>项目原型图 -- 用户登录/注册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高洛峰</cp:lastModifiedBy>
  <cp:revision>697</cp:revision>
  <dcterms:created xsi:type="dcterms:W3CDTF">2019-08-29T01:20:00Z</dcterms:created>
  <dcterms:modified xsi:type="dcterms:W3CDTF">2021-01-11T02:10:30Z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