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2" r:id="rId5"/>
  </p:sldMasterIdLst>
  <p:notesMasterIdLst>
    <p:notesMasterId r:id="rId7"/>
  </p:notesMasterIdLst>
  <p:sldIdLst>
    <p:sldId id="256" r:id="rId6"/>
    <p:sldId id="257" r:id="rId8"/>
    <p:sldId id="258" r:id="rId9"/>
    <p:sldId id="334" r:id="rId10"/>
    <p:sldId id="259" r:id="rId11"/>
    <p:sldId id="335" r:id="rId12"/>
    <p:sldId id="266" r:id="rId13"/>
    <p:sldId id="316" r:id="rId14"/>
    <p:sldId id="348" r:id="rId15"/>
    <p:sldId id="349" r:id="rId16"/>
    <p:sldId id="350" r:id="rId17"/>
    <p:sldId id="351" r:id="rId18"/>
    <p:sldId id="352" r:id="rId19"/>
    <p:sldId id="323" r:id="rId20"/>
    <p:sldId id="319" r:id="rId21"/>
    <p:sldId id="320" r:id="rId22"/>
    <p:sldId id="322" r:id="rId23"/>
    <p:sldId id="324" r:id="rId24"/>
    <p:sldId id="330" r:id="rId25"/>
    <p:sldId id="331" r:id="rId26"/>
    <p:sldId id="332" r:id="rId27"/>
    <p:sldId id="362" r:id="rId28"/>
    <p:sldId id="363" r:id="rId29"/>
    <p:sldId id="364" r:id="rId30"/>
    <p:sldId id="365" r:id="rId31"/>
    <p:sldId id="366" r:id="rId32"/>
    <p:sldId id="367" r:id="rId33"/>
    <p:sldId id="263" r:id="rId34"/>
  </p:sldIdLst>
  <p:sldSz cx="9144000" cy="6858000" type="screen4x3"/>
  <p:notesSz cx="6858000" cy="9144000"/>
  <p:defaultTextStyle>
    <a:defPPr>
      <a:defRPr lang="zh-CN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EE0A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33"/>
    <p:restoredTop sz="94592"/>
  </p:normalViewPr>
  <p:slideViewPr>
    <p:cSldViewPr snapToGrid="0" snapToObjects="1" showGuides="1">
      <p:cViewPr varScale="1">
        <p:scale>
          <a:sx n="115" d="100"/>
          <a:sy n="115" d="100"/>
        </p:scale>
        <p:origin x="1398" y="102"/>
      </p:cViewPr>
      <p:guideLst>
        <p:guide orient="horz" pos="2157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6FE23AE-DC6D-411E-9E4F-595A4F9E6DB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2.png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2.png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2.png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图片 7"/>
          <p:cNvPicPr>
            <a:picLocks noChangeAspect="1"/>
          </p:cNvPicPr>
          <p:nvPr/>
        </p:nvPicPr>
        <p:blipFill>
          <a:blip r:embed="rId3"/>
          <a:srcRect l="2615" r="7243"/>
          <a:stretch>
            <a:fillRect/>
          </a:stretch>
        </p:blipFill>
        <p:spPr>
          <a:xfrm>
            <a:off x="0" y="-371475"/>
            <a:ext cx="4060825" cy="722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122363"/>
            <a:ext cx="5486400" cy="1940151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3355295"/>
            <a:ext cx="5486400" cy="7522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18210217">
            <a:off x="6860381" y="2863056"/>
            <a:ext cx="53975" cy="10953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fontAlgn="base">
              <a:defRPr/>
            </a:pPr>
            <a:endParaRPr lang="zh-CN" altLang="en-US" sz="570" strike="noStrike" kern="0" noProof="1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5129" name="Straight Connector 13"/>
          <p:cNvCxnSpPr/>
          <p:nvPr>
            <p:custDataLst>
              <p:tags r:id="rId4"/>
            </p:custDataLst>
          </p:nvPr>
        </p:nvCxnSpPr>
        <p:spPr>
          <a:xfrm flipH="1">
            <a:off x="0" y="3716338"/>
            <a:ext cx="6948488" cy="0"/>
          </a:xfrm>
          <a:prstGeom prst="line">
            <a:avLst/>
          </a:prstGeom>
          <a:ln w="19050" cap="sq" cmpd="sng">
            <a:solidFill>
              <a:schemeClr val="accent1"/>
            </a:solidFill>
            <a:prstDash val="solid"/>
            <a:miter/>
            <a:headEnd type="oval" w="med" len="med"/>
            <a:tailEnd type="none" w="med" len="med"/>
          </a:ln>
        </p:spPr>
      </p:cxnSp>
      <p:grpSp>
        <p:nvGrpSpPr>
          <p:cNvPr id="5130" name="组合 20"/>
          <p:cNvGrpSpPr/>
          <p:nvPr/>
        </p:nvGrpSpPr>
        <p:grpSpPr>
          <a:xfrm>
            <a:off x="6916738" y="1754188"/>
            <a:ext cx="1668462" cy="1960562"/>
            <a:chOff x="3927710" y="3745341"/>
            <a:chExt cx="1284701" cy="1509664"/>
          </a:xfrm>
        </p:grpSpPr>
        <p:sp>
          <p:nvSpPr>
            <p:cNvPr id="22" name="等腰三角形 21"/>
            <p:cNvSpPr/>
            <p:nvPr>
              <p:custDataLst>
                <p:tags r:id="rId5"/>
              </p:custDataLst>
            </p:nvPr>
          </p:nvSpPr>
          <p:spPr>
            <a:xfrm rot="9233090">
              <a:off x="4575312" y="4057353"/>
              <a:ext cx="153306" cy="13231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6"/>
              </p:custDataLst>
            </p:nvPr>
          </p:nvSpPr>
          <p:spPr>
            <a:xfrm rot="15569576">
              <a:off x="4256975" y="4522173"/>
              <a:ext cx="228134" cy="1971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4" name="等腰三角形 23"/>
            <p:cNvSpPr/>
            <p:nvPr>
              <p:custDataLst>
                <p:tags r:id="rId7"/>
              </p:custDataLst>
            </p:nvPr>
          </p:nvSpPr>
          <p:spPr>
            <a:xfrm rot="21371394">
              <a:off x="4009820" y="3745341"/>
              <a:ext cx="153306" cy="1323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5" name="等腰三角形 24"/>
            <p:cNvSpPr/>
            <p:nvPr>
              <p:custDataLst>
                <p:tags r:id="rId8"/>
              </p:custDataLst>
            </p:nvPr>
          </p:nvSpPr>
          <p:spPr>
            <a:xfrm rot="12912161">
              <a:off x="4463218" y="4706570"/>
              <a:ext cx="542959" cy="469044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9"/>
              </p:custDataLst>
            </p:nvPr>
          </p:nvSpPr>
          <p:spPr>
            <a:xfrm rot="12912161">
              <a:off x="4387477" y="4671894"/>
              <a:ext cx="676190" cy="583111"/>
            </a:xfrm>
            <a:prstGeom prst="triangl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0"/>
              </p:custDataLst>
            </p:nvPr>
          </p:nvSpPr>
          <p:spPr>
            <a:xfrm rot="9110320">
              <a:off x="5146708" y="4881777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11"/>
              </p:custDataLst>
            </p:nvPr>
          </p:nvSpPr>
          <p:spPr>
            <a:xfrm rot="9110320">
              <a:off x="4520708" y="5171051"/>
              <a:ext cx="66615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12"/>
              </p:custDataLst>
            </p:nvPr>
          </p:nvSpPr>
          <p:spPr>
            <a:xfrm rot="9110320">
              <a:off x="4588235" y="4502162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13"/>
              </p:custDataLst>
            </p:nvPr>
          </p:nvSpPr>
          <p:spPr>
            <a:xfrm rot="18210217">
              <a:off x="3922690" y="3945057"/>
              <a:ext cx="73003" cy="6296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1" name="等腰三角形 30"/>
            <p:cNvSpPr/>
            <p:nvPr>
              <p:custDataLst>
                <p:tags r:id="rId14"/>
              </p:custDataLst>
            </p:nvPr>
          </p:nvSpPr>
          <p:spPr>
            <a:xfrm rot="8748521">
              <a:off x="3980619" y="4038265"/>
              <a:ext cx="73915" cy="6296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1" y="2404071"/>
            <a:ext cx="6323805" cy="1236399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351" y="3788826"/>
            <a:ext cx="6323805" cy="65019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07999"/>
            <a:ext cx="7886700" cy="1006475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3"/>
            </p:custDataLst>
          </p:nvPr>
        </p:nvSpPr>
        <p:spPr>
          <a:xfrm rot="20063428">
            <a:off x="1325563" y="3756025"/>
            <a:ext cx="587375" cy="2524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0" name="直角三角形 19"/>
          <p:cNvSpPr/>
          <p:nvPr>
            <p:custDataLst>
              <p:tags r:id="rId4"/>
            </p:custDataLst>
          </p:nvPr>
        </p:nvSpPr>
        <p:spPr>
          <a:xfrm rot="7409929">
            <a:off x="3030538" y="4041775"/>
            <a:ext cx="279400" cy="28257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1" name="直角三角形 20"/>
          <p:cNvSpPr/>
          <p:nvPr>
            <p:custDataLst>
              <p:tags r:id="rId5"/>
            </p:custDataLst>
          </p:nvPr>
        </p:nvSpPr>
        <p:spPr>
          <a:xfrm rot="17352356">
            <a:off x="2605088" y="4846638"/>
            <a:ext cx="184150" cy="1873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2" name="直角三角形 21"/>
          <p:cNvSpPr/>
          <p:nvPr>
            <p:custDataLst>
              <p:tags r:id="rId6"/>
            </p:custDataLst>
          </p:nvPr>
        </p:nvSpPr>
        <p:spPr>
          <a:xfrm rot="17352356">
            <a:off x="2008188" y="5068888"/>
            <a:ext cx="95250" cy="730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3" name="直角三角形 22"/>
          <p:cNvSpPr/>
          <p:nvPr>
            <p:custDataLst>
              <p:tags r:id="rId7"/>
            </p:custDataLst>
          </p:nvPr>
        </p:nvSpPr>
        <p:spPr>
          <a:xfrm rot="11413207">
            <a:off x="5930900" y="4649788"/>
            <a:ext cx="261938" cy="1317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4" name="直角三角形 23"/>
          <p:cNvSpPr/>
          <p:nvPr>
            <p:custDataLst>
              <p:tags r:id="rId8"/>
            </p:custDataLst>
          </p:nvPr>
        </p:nvSpPr>
        <p:spPr>
          <a:xfrm rot="18287289">
            <a:off x="5568156" y="4110831"/>
            <a:ext cx="185738" cy="28575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5" name="直角三角形 24"/>
          <p:cNvSpPr/>
          <p:nvPr>
            <p:custDataLst>
              <p:tags r:id="rId9"/>
            </p:custDataLst>
          </p:nvPr>
        </p:nvSpPr>
        <p:spPr>
          <a:xfrm rot="16200000">
            <a:off x="7620794" y="2032794"/>
            <a:ext cx="111125" cy="28416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6" name="直角三角形 25"/>
          <p:cNvSpPr/>
          <p:nvPr>
            <p:custDataLst>
              <p:tags r:id="rId10"/>
            </p:custDataLst>
          </p:nvPr>
        </p:nvSpPr>
        <p:spPr>
          <a:xfrm rot="16200000">
            <a:off x="6731000" y="1443038"/>
            <a:ext cx="53975" cy="136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cxnSp>
        <p:nvCxnSpPr>
          <p:cNvPr id="27" name="直接连接符 26"/>
          <p:cNvCxnSpPr/>
          <p:nvPr>
            <p:custDataLst>
              <p:tags r:id="rId11"/>
            </p:custDataLst>
          </p:nvPr>
        </p:nvCxnSpPr>
        <p:spPr>
          <a:xfrm flipV="1">
            <a:off x="2122488" y="4243388"/>
            <a:ext cx="809625" cy="3571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2"/>
            </p:custDataLst>
          </p:nvPr>
        </p:nvCxnSpPr>
        <p:spPr>
          <a:xfrm flipV="1">
            <a:off x="1803400" y="4256088"/>
            <a:ext cx="1409700" cy="6207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3"/>
            </p:custDataLst>
          </p:nvPr>
        </p:nvCxnSpPr>
        <p:spPr>
          <a:xfrm flipV="1">
            <a:off x="5830888" y="1617663"/>
            <a:ext cx="811213" cy="3556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4"/>
            </p:custDataLst>
          </p:nvPr>
        </p:nvCxnSpPr>
        <p:spPr>
          <a:xfrm flipV="1">
            <a:off x="6243638" y="1376363"/>
            <a:ext cx="1408113" cy="6223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8260" y="2017769"/>
            <a:ext cx="3287480" cy="2879951"/>
          </a:xfrm>
          <a:custGeom>
            <a:avLst/>
            <a:gdLst>
              <a:gd name="connsiteX0" fmla="*/ 0 w 4335236"/>
              <a:gd name="connsiteY0" fmla="*/ 0 h 1138237"/>
              <a:gd name="connsiteX1" fmla="*/ 4335236 w 4335236"/>
              <a:gd name="connsiteY1" fmla="*/ 0 h 1138237"/>
              <a:gd name="connsiteX2" fmla="*/ 4335236 w 4335236"/>
              <a:gd name="connsiteY2" fmla="*/ 1138237 h 1138237"/>
              <a:gd name="connsiteX3" fmla="*/ 0 w 4335236"/>
              <a:gd name="connsiteY3" fmla="*/ 1138237 h 1138237"/>
              <a:gd name="connsiteX4" fmla="*/ 0 w 4335236"/>
              <a:gd name="connsiteY4" fmla="*/ 0 h 1138237"/>
              <a:gd name="connsiteX0-1" fmla="*/ 0 w 4335236"/>
              <a:gd name="connsiteY0-2" fmla="*/ 0 h 1138237"/>
              <a:gd name="connsiteX1-3" fmla="*/ 4335236 w 4335236"/>
              <a:gd name="connsiteY1-4" fmla="*/ 0 h 1138237"/>
              <a:gd name="connsiteX2-5" fmla="*/ 0 w 4335236"/>
              <a:gd name="connsiteY2-6" fmla="*/ 1138237 h 1138237"/>
              <a:gd name="connsiteX3-7" fmla="*/ 0 w 4335236"/>
              <a:gd name="connsiteY3-8" fmla="*/ 0 h 1138237"/>
              <a:gd name="connsiteX0-9" fmla="*/ 0 w 4335236"/>
              <a:gd name="connsiteY0-10" fmla="*/ 0 h 1863951"/>
              <a:gd name="connsiteX1-11" fmla="*/ 4335236 w 4335236"/>
              <a:gd name="connsiteY1-12" fmla="*/ 0 h 1863951"/>
              <a:gd name="connsiteX2-13" fmla="*/ 2061029 w 4335236"/>
              <a:gd name="connsiteY2-14" fmla="*/ 1863951 h 1863951"/>
              <a:gd name="connsiteX3-15" fmla="*/ 0 w 4335236"/>
              <a:gd name="connsiteY3-16" fmla="*/ 0 h 1863951"/>
              <a:gd name="connsiteX0-17" fmla="*/ 0 w 4335236"/>
              <a:gd name="connsiteY0-18" fmla="*/ 0 h 2879951"/>
              <a:gd name="connsiteX1-19" fmla="*/ 4335236 w 4335236"/>
              <a:gd name="connsiteY1-20" fmla="*/ 0 h 2879951"/>
              <a:gd name="connsiteX2-21" fmla="*/ 2148115 w 4335236"/>
              <a:gd name="connsiteY2-22" fmla="*/ 2879951 h 2879951"/>
              <a:gd name="connsiteX3-23" fmla="*/ 0 w 4335236"/>
              <a:gd name="connsiteY3-24" fmla="*/ 0 h 2879951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4335236" h="2879951">
                <a:moveTo>
                  <a:pt x="0" y="0"/>
                </a:moveTo>
                <a:lnTo>
                  <a:pt x="4335236" y="0"/>
                </a:lnTo>
                <a:lnTo>
                  <a:pt x="2148115" y="28799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540000" rIns="540000" bIns="900000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3713"/>
            <a:ext cx="7886700" cy="573246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图片 7"/>
          <p:cNvPicPr>
            <a:picLocks noChangeAspect="1"/>
          </p:cNvPicPr>
          <p:nvPr/>
        </p:nvPicPr>
        <p:blipFill>
          <a:blip r:embed="rId3"/>
          <a:srcRect l="2615" r="7243"/>
          <a:stretch>
            <a:fillRect/>
          </a:stretch>
        </p:blipFill>
        <p:spPr>
          <a:xfrm>
            <a:off x="0" y="-371475"/>
            <a:ext cx="4060825" cy="722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122363"/>
            <a:ext cx="5486400" cy="1940151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3355295"/>
            <a:ext cx="5486400" cy="7522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18210217">
            <a:off x="6860381" y="2863056"/>
            <a:ext cx="53975" cy="10953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fontAlgn="base">
              <a:defRPr/>
            </a:pPr>
            <a:endParaRPr lang="zh-CN" altLang="en-US" sz="570" strike="noStrike" kern="0" noProof="1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9225" name="Straight Connector 13"/>
          <p:cNvCxnSpPr/>
          <p:nvPr>
            <p:custDataLst>
              <p:tags r:id="rId4"/>
            </p:custDataLst>
          </p:nvPr>
        </p:nvCxnSpPr>
        <p:spPr>
          <a:xfrm flipH="1">
            <a:off x="0" y="3716338"/>
            <a:ext cx="6948488" cy="0"/>
          </a:xfrm>
          <a:prstGeom prst="line">
            <a:avLst/>
          </a:prstGeom>
          <a:ln w="19050" cap="sq" cmpd="sng">
            <a:solidFill>
              <a:schemeClr val="accent1"/>
            </a:solidFill>
            <a:prstDash val="solid"/>
            <a:miter/>
            <a:headEnd type="oval" w="med" len="med"/>
            <a:tailEnd type="none" w="med" len="med"/>
          </a:ln>
        </p:spPr>
      </p:cxnSp>
      <p:grpSp>
        <p:nvGrpSpPr>
          <p:cNvPr id="9226" name="组合 20"/>
          <p:cNvGrpSpPr/>
          <p:nvPr/>
        </p:nvGrpSpPr>
        <p:grpSpPr>
          <a:xfrm>
            <a:off x="6916738" y="1754188"/>
            <a:ext cx="1668462" cy="1960562"/>
            <a:chOff x="3927710" y="3745341"/>
            <a:chExt cx="1284701" cy="1509664"/>
          </a:xfrm>
        </p:grpSpPr>
        <p:sp>
          <p:nvSpPr>
            <p:cNvPr id="22" name="等腰三角形 21"/>
            <p:cNvSpPr/>
            <p:nvPr>
              <p:custDataLst>
                <p:tags r:id="rId5"/>
              </p:custDataLst>
            </p:nvPr>
          </p:nvSpPr>
          <p:spPr>
            <a:xfrm rot="9233090">
              <a:off x="4575312" y="4057353"/>
              <a:ext cx="153306" cy="13231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6"/>
              </p:custDataLst>
            </p:nvPr>
          </p:nvSpPr>
          <p:spPr>
            <a:xfrm rot="15569576">
              <a:off x="4256975" y="4522173"/>
              <a:ext cx="228134" cy="1971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4" name="等腰三角形 23"/>
            <p:cNvSpPr/>
            <p:nvPr>
              <p:custDataLst>
                <p:tags r:id="rId7"/>
              </p:custDataLst>
            </p:nvPr>
          </p:nvSpPr>
          <p:spPr>
            <a:xfrm rot="21371394">
              <a:off x="4009820" y="3745341"/>
              <a:ext cx="153306" cy="1323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5" name="等腰三角形 24"/>
            <p:cNvSpPr/>
            <p:nvPr>
              <p:custDataLst>
                <p:tags r:id="rId8"/>
              </p:custDataLst>
            </p:nvPr>
          </p:nvSpPr>
          <p:spPr>
            <a:xfrm rot="12912161">
              <a:off x="4463218" y="4706570"/>
              <a:ext cx="542959" cy="469044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9"/>
              </p:custDataLst>
            </p:nvPr>
          </p:nvSpPr>
          <p:spPr>
            <a:xfrm rot="12912161">
              <a:off x="4387477" y="4671894"/>
              <a:ext cx="676190" cy="583111"/>
            </a:xfrm>
            <a:prstGeom prst="triangl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0"/>
              </p:custDataLst>
            </p:nvPr>
          </p:nvSpPr>
          <p:spPr>
            <a:xfrm rot="9110320">
              <a:off x="5146708" y="4881777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11"/>
              </p:custDataLst>
            </p:nvPr>
          </p:nvSpPr>
          <p:spPr>
            <a:xfrm rot="9110320">
              <a:off x="4520708" y="5171051"/>
              <a:ext cx="66615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12"/>
              </p:custDataLst>
            </p:nvPr>
          </p:nvSpPr>
          <p:spPr>
            <a:xfrm rot="9110320">
              <a:off x="4588235" y="4502162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13"/>
              </p:custDataLst>
            </p:nvPr>
          </p:nvSpPr>
          <p:spPr>
            <a:xfrm rot="18210217">
              <a:off x="3922690" y="3945057"/>
              <a:ext cx="73003" cy="6296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1" name="等腰三角形 30"/>
            <p:cNvSpPr/>
            <p:nvPr>
              <p:custDataLst>
                <p:tags r:id="rId14"/>
              </p:custDataLst>
            </p:nvPr>
          </p:nvSpPr>
          <p:spPr>
            <a:xfrm rot="8748521">
              <a:off x="3980619" y="4038265"/>
              <a:ext cx="73915" cy="6296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1" y="2404071"/>
            <a:ext cx="6323805" cy="1236399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351" y="3788826"/>
            <a:ext cx="6323805" cy="65019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07999"/>
            <a:ext cx="7886700" cy="1006475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3"/>
            </p:custDataLst>
          </p:nvPr>
        </p:nvSpPr>
        <p:spPr>
          <a:xfrm rot="20063428">
            <a:off x="1325563" y="3756025"/>
            <a:ext cx="587375" cy="2524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0" name="直角三角形 19"/>
          <p:cNvSpPr/>
          <p:nvPr>
            <p:custDataLst>
              <p:tags r:id="rId4"/>
            </p:custDataLst>
          </p:nvPr>
        </p:nvSpPr>
        <p:spPr>
          <a:xfrm rot="7409929">
            <a:off x="3030538" y="4041775"/>
            <a:ext cx="279400" cy="28257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1" name="直角三角形 20"/>
          <p:cNvSpPr/>
          <p:nvPr>
            <p:custDataLst>
              <p:tags r:id="rId5"/>
            </p:custDataLst>
          </p:nvPr>
        </p:nvSpPr>
        <p:spPr>
          <a:xfrm rot="17352356">
            <a:off x="2605088" y="4846638"/>
            <a:ext cx="184150" cy="1873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2" name="直角三角形 21"/>
          <p:cNvSpPr/>
          <p:nvPr>
            <p:custDataLst>
              <p:tags r:id="rId6"/>
            </p:custDataLst>
          </p:nvPr>
        </p:nvSpPr>
        <p:spPr>
          <a:xfrm rot="17352356">
            <a:off x="2008188" y="5068888"/>
            <a:ext cx="95250" cy="730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3" name="直角三角形 22"/>
          <p:cNvSpPr/>
          <p:nvPr>
            <p:custDataLst>
              <p:tags r:id="rId7"/>
            </p:custDataLst>
          </p:nvPr>
        </p:nvSpPr>
        <p:spPr>
          <a:xfrm rot="11413207">
            <a:off x="5930900" y="4649788"/>
            <a:ext cx="261938" cy="1317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4" name="直角三角形 23"/>
          <p:cNvSpPr/>
          <p:nvPr>
            <p:custDataLst>
              <p:tags r:id="rId8"/>
            </p:custDataLst>
          </p:nvPr>
        </p:nvSpPr>
        <p:spPr>
          <a:xfrm rot="18287289">
            <a:off x="5568156" y="4110831"/>
            <a:ext cx="185738" cy="28575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5" name="直角三角形 24"/>
          <p:cNvSpPr/>
          <p:nvPr>
            <p:custDataLst>
              <p:tags r:id="rId9"/>
            </p:custDataLst>
          </p:nvPr>
        </p:nvSpPr>
        <p:spPr>
          <a:xfrm rot="16200000">
            <a:off x="7620794" y="2032794"/>
            <a:ext cx="111125" cy="28416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6" name="直角三角形 25"/>
          <p:cNvSpPr/>
          <p:nvPr>
            <p:custDataLst>
              <p:tags r:id="rId10"/>
            </p:custDataLst>
          </p:nvPr>
        </p:nvSpPr>
        <p:spPr>
          <a:xfrm rot="16200000">
            <a:off x="6731000" y="1443038"/>
            <a:ext cx="53975" cy="136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cxnSp>
        <p:nvCxnSpPr>
          <p:cNvPr id="27" name="直接连接符 26"/>
          <p:cNvCxnSpPr/>
          <p:nvPr>
            <p:custDataLst>
              <p:tags r:id="rId11"/>
            </p:custDataLst>
          </p:nvPr>
        </p:nvCxnSpPr>
        <p:spPr>
          <a:xfrm flipV="1">
            <a:off x="2122488" y="4243388"/>
            <a:ext cx="809625" cy="3571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2"/>
            </p:custDataLst>
          </p:nvPr>
        </p:nvCxnSpPr>
        <p:spPr>
          <a:xfrm flipV="1">
            <a:off x="1803400" y="4256088"/>
            <a:ext cx="1409700" cy="6207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3"/>
            </p:custDataLst>
          </p:nvPr>
        </p:nvCxnSpPr>
        <p:spPr>
          <a:xfrm flipV="1">
            <a:off x="5830888" y="1617663"/>
            <a:ext cx="811213" cy="3556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4"/>
            </p:custDataLst>
          </p:nvPr>
        </p:nvCxnSpPr>
        <p:spPr>
          <a:xfrm flipV="1">
            <a:off x="6243638" y="1376363"/>
            <a:ext cx="1408113" cy="6223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8260" y="2017769"/>
            <a:ext cx="3287480" cy="2879951"/>
          </a:xfrm>
          <a:custGeom>
            <a:avLst/>
            <a:gdLst>
              <a:gd name="connsiteX0" fmla="*/ 0 w 4335236"/>
              <a:gd name="connsiteY0" fmla="*/ 0 h 1138237"/>
              <a:gd name="connsiteX1" fmla="*/ 4335236 w 4335236"/>
              <a:gd name="connsiteY1" fmla="*/ 0 h 1138237"/>
              <a:gd name="connsiteX2" fmla="*/ 4335236 w 4335236"/>
              <a:gd name="connsiteY2" fmla="*/ 1138237 h 1138237"/>
              <a:gd name="connsiteX3" fmla="*/ 0 w 4335236"/>
              <a:gd name="connsiteY3" fmla="*/ 1138237 h 1138237"/>
              <a:gd name="connsiteX4" fmla="*/ 0 w 4335236"/>
              <a:gd name="connsiteY4" fmla="*/ 0 h 1138237"/>
              <a:gd name="connsiteX0-1" fmla="*/ 0 w 4335236"/>
              <a:gd name="connsiteY0-2" fmla="*/ 0 h 1138237"/>
              <a:gd name="connsiteX1-3" fmla="*/ 4335236 w 4335236"/>
              <a:gd name="connsiteY1-4" fmla="*/ 0 h 1138237"/>
              <a:gd name="connsiteX2-5" fmla="*/ 0 w 4335236"/>
              <a:gd name="connsiteY2-6" fmla="*/ 1138237 h 1138237"/>
              <a:gd name="connsiteX3-7" fmla="*/ 0 w 4335236"/>
              <a:gd name="connsiteY3-8" fmla="*/ 0 h 1138237"/>
              <a:gd name="connsiteX0-9" fmla="*/ 0 w 4335236"/>
              <a:gd name="connsiteY0-10" fmla="*/ 0 h 1863951"/>
              <a:gd name="connsiteX1-11" fmla="*/ 4335236 w 4335236"/>
              <a:gd name="connsiteY1-12" fmla="*/ 0 h 1863951"/>
              <a:gd name="connsiteX2-13" fmla="*/ 2061029 w 4335236"/>
              <a:gd name="connsiteY2-14" fmla="*/ 1863951 h 1863951"/>
              <a:gd name="connsiteX3-15" fmla="*/ 0 w 4335236"/>
              <a:gd name="connsiteY3-16" fmla="*/ 0 h 1863951"/>
              <a:gd name="connsiteX0-17" fmla="*/ 0 w 4335236"/>
              <a:gd name="connsiteY0-18" fmla="*/ 0 h 2879951"/>
              <a:gd name="connsiteX1-19" fmla="*/ 4335236 w 4335236"/>
              <a:gd name="connsiteY1-20" fmla="*/ 0 h 2879951"/>
              <a:gd name="connsiteX2-21" fmla="*/ 2148115 w 4335236"/>
              <a:gd name="connsiteY2-22" fmla="*/ 2879951 h 2879951"/>
              <a:gd name="connsiteX3-23" fmla="*/ 0 w 4335236"/>
              <a:gd name="connsiteY3-24" fmla="*/ 0 h 2879951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4335236" h="2879951">
                <a:moveTo>
                  <a:pt x="0" y="0"/>
                </a:moveTo>
                <a:lnTo>
                  <a:pt x="4335236" y="0"/>
                </a:lnTo>
                <a:lnTo>
                  <a:pt x="2148115" y="28799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540000" rIns="540000" bIns="900000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3713"/>
            <a:ext cx="7886700" cy="573246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图片 7"/>
          <p:cNvPicPr>
            <a:picLocks noChangeAspect="1"/>
          </p:cNvPicPr>
          <p:nvPr/>
        </p:nvPicPr>
        <p:blipFill>
          <a:blip r:embed="rId3"/>
          <a:srcRect l="2615" r="7243"/>
          <a:stretch>
            <a:fillRect/>
          </a:stretch>
        </p:blipFill>
        <p:spPr>
          <a:xfrm>
            <a:off x="0" y="-371475"/>
            <a:ext cx="4060825" cy="722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122363"/>
            <a:ext cx="5486400" cy="1940151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3355295"/>
            <a:ext cx="5486400" cy="7522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18210217">
            <a:off x="6860381" y="2863056"/>
            <a:ext cx="53975" cy="10953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fontAlgn="base">
              <a:defRPr/>
            </a:pPr>
            <a:endParaRPr lang="zh-CN" altLang="en-US" sz="570" strike="noStrike" kern="0" noProof="1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9225" name="Straight Connector 13"/>
          <p:cNvCxnSpPr/>
          <p:nvPr>
            <p:custDataLst>
              <p:tags r:id="rId4"/>
            </p:custDataLst>
          </p:nvPr>
        </p:nvCxnSpPr>
        <p:spPr>
          <a:xfrm flipH="1">
            <a:off x="0" y="3716338"/>
            <a:ext cx="6948488" cy="0"/>
          </a:xfrm>
          <a:prstGeom prst="line">
            <a:avLst/>
          </a:prstGeom>
          <a:ln w="19050" cap="sq" cmpd="sng">
            <a:solidFill>
              <a:schemeClr val="accent1"/>
            </a:solidFill>
            <a:prstDash val="solid"/>
            <a:miter/>
            <a:headEnd type="oval" w="med" len="med"/>
            <a:tailEnd type="none" w="med" len="med"/>
          </a:ln>
        </p:spPr>
      </p:cxnSp>
      <p:grpSp>
        <p:nvGrpSpPr>
          <p:cNvPr id="9226" name="组合 20"/>
          <p:cNvGrpSpPr/>
          <p:nvPr/>
        </p:nvGrpSpPr>
        <p:grpSpPr>
          <a:xfrm>
            <a:off x="6916738" y="1754188"/>
            <a:ext cx="1668462" cy="1960562"/>
            <a:chOff x="3927710" y="3745341"/>
            <a:chExt cx="1284701" cy="1509664"/>
          </a:xfrm>
        </p:grpSpPr>
        <p:sp>
          <p:nvSpPr>
            <p:cNvPr id="22" name="等腰三角形 21"/>
            <p:cNvSpPr/>
            <p:nvPr>
              <p:custDataLst>
                <p:tags r:id="rId5"/>
              </p:custDataLst>
            </p:nvPr>
          </p:nvSpPr>
          <p:spPr>
            <a:xfrm rot="9233090">
              <a:off x="4575312" y="4057353"/>
              <a:ext cx="153306" cy="13231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6"/>
              </p:custDataLst>
            </p:nvPr>
          </p:nvSpPr>
          <p:spPr>
            <a:xfrm rot="15569576">
              <a:off x="4256975" y="4522173"/>
              <a:ext cx="228134" cy="1971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4" name="等腰三角形 23"/>
            <p:cNvSpPr/>
            <p:nvPr>
              <p:custDataLst>
                <p:tags r:id="rId7"/>
              </p:custDataLst>
            </p:nvPr>
          </p:nvSpPr>
          <p:spPr>
            <a:xfrm rot="21371394">
              <a:off x="4009820" y="3745341"/>
              <a:ext cx="153306" cy="1323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5" name="等腰三角形 24"/>
            <p:cNvSpPr/>
            <p:nvPr>
              <p:custDataLst>
                <p:tags r:id="rId8"/>
              </p:custDataLst>
            </p:nvPr>
          </p:nvSpPr>
          <p:spPr>
            <a:xfrm rot="12912161">
              <a:off x="4463218" y="4706570"/>
              <a:ext cx="542959" cy="469044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9"/>
              </p:custDataLst>
            </p:nvPr>
          </p:nvSpPr>
          <p:spPr>
            <a:xfrm rot="12912161">
              <a:off x="4387477" y="4671894"/>
              <a:ext cx="676190" cy="583111"/>
            </a:xfrm>
            <a:prstGeom prst="triangl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0"/>
              </p:custDataLst>
            </p:nvPr>
          </p:nvSpPr>
          <p:spPr>
            <a:xfrm rot="9110320">
              <a:off x="5146708" y="4881777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11"/>
              </p:custDataLst>
            </p:nvPr>
          </p:nvSpPr>
          <p:spPr>
            <a:xfrm rot="9110320">
              <a:off x="4520708" y="5171051"/>
              <a:ext cx="66615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12"/>
              </p:custDataLst>
            </p:nvPr>
          </p:nvSpPr>
          <p:spPr>
            <a:xfrm rot="9110320">
              <a:off x="4588235" y="4502162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13"/>
              </p:custDataLst>
            </p:nvPr>
          </p:nvSpPr>
          <p:spPr>
            <a:xfrm rot="18210217">
              <a:off x="3922690" y="3945057"/>
              <a:ext cx="73003" cy="6296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1" name="等腰三角形 30"/>
            <p:cNvSpPr/>
            <p:nvPr>
              <p:custDataLst>
                <p:tags r:id="rId14"/>
              </p:custDataLst>
            </p:nvPr>
          </p:nvSpPr>
          <p:spPr>
            <a:xfrm rot="8748521">
              <a:off x="3980619" y="4038265"/>
              <a:ext cx="73915" cy="6296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1" y="2404071"/>
            <a:ext cx="6323805" cy="1236399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351" y="3788826"/>
            <a:ext cx="6323805" cy="65019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07999"/>
            <a:ext cx="7886700" cy="1006475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3"/>
            </p:custDataLst>
          </p:nvPr>
        </p:nvSpPr>
        <p:spPr>
          <a:xfrm rot="20063428">
            <a:off x="1325563" y="3756025"/>
            <a:ext cx="587375" cy="2524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0" name="直角三角形 19"/>
          <p:cNvSpPr/>
          <p:nvPr>
            <p:custDataLst>
              <p:tags r:id="rId4"/>
            </p:custDataLst>
          </p:nvPr>
        </p:nvSpPr>
        <p:spPr>
          <a:xfrm rot="7409929">
            <a:off x="3030538" y="4041775"/>
            <a:ext cx="279400" cy="28257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1" name="直角三角形 20"/>
          <p:cNvSpPr/>
          <p:nvPr>
            <p:custDataLst>
              <p:tags r:id="rId5"/>
            </p:custDataLst>
          </p:nvPr>
        </p:nvSpPr>
        <p:spPr>
          <a:xfrm rot="17352356">
            <a:off x="2605088" y="4846638"/>
            <a:ext cx="184150" cy="1873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2" name="直角三角形 21"/>
          <p:cNvSpPr/>
          <p:nvPr>
            <p:custDataLst>
              <p:tags r:id="rId6"/>
            </p:custDataLst>
          </p:nvPr>
        </p:nvSpPr>
        <p:spPr>
          <a:xfrm rot="17352356">
            <a:off x="2008188" y="5068888"/>
            <a:ext cx="95250" cy="730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3" name="直角三角形 22"/>
          <p:cNvSpPr/>
          <p:nvPr>
            <p:custDataLst>
              <p:tags r:id="rId7"/>
            </p:custDataLst>
          </p:nvPr>
        </p:nvSpPr>
        <p:spPr>
          <a:xfrm rot="11413207">
            <a:off x="5930900" y="4649788"/>
            <a:ext cx="261938" cy="1317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4" name="直角三角形 23"/>
          <p:cNvSpPr/>
          <p:nvPr>
            <p:custDataLst>
              <p:tags r:id="rId8"/>
            </p:custDataLst>
          </p:nvPr>
        </p:nvSpPr>
        <p:spPr>
          <a:xfrm rot="18287289">
            <a:off x="5568156" y="4110831"/>
            <a:ext cx="185738" cy="28575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5" name="直角三角形 24"/>
          <p:cNvSpPr/>
          <p:nvPr>
            <p:custDataLst>
              <p:tags r:id="rId9"/>
            </p:custDataLst>
          </p:nvPr>
        </p:nvSpPr>
        <p:spPr>
          <a:xfrm rot="16200000">
            <a:off x="7620794" y="2032794"/>
            <a:ext cx="111125" cy="28416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6" name="直角三角形 25"/>
          <p:cNvSpPr/>
          <p:nvPr>
            <p:custDataLst>
              <p:tags r:id="rId10"/>
            </p:custDataLst>
          </p:nvPr>
        </p:nvSpPr>
        <p:spPr>
          <a:xfrm rot="16200000">
            <a:off x="6731000" y="1443038"/>
            <a:ext cx="53975" cy="136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cxnSp>
        <p:nvCxnSpPr>
          <p:cNvPr id="27" name="直接连接符 26"/>
          <p:cNvCxnSpPr/>
          <p:nvPr>
            <p:custDataLst>
              <p:tags r:id="rId11"/>
            </p:custDataLst>
          </p:nvPr>
        </p:nvCxnSpPr>
        <p:spPr>
          <a:xfrm flipV="1">
            <a:off x="2122488" y="4243388"/>
            <a:ext cx="809625" cy="3571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2"/>
            </p:custDataLst>
          </p:nvPr>
        </p:nvCxnSpPr>
        <p:spPr>
          <a:xfrm flipV="1">
            <a:off x="1803400" y="4256088"/>
            <a:ext cx="1409700" cy="6207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3"/>
            </p:custDataLst>
          </p:nvPr>
        </p:nvCxnSpPr>
        <p:spPr>
          <a:xfrm flipV="1">
            <a:off x="5830888" y="1617663"/>
            <a:ext cx="811213" cy="3556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4"/>
            </p:custDataLst>
          </p:nvPr>
        </p:nvCxnSpPr>
        <p:spPr>
          <a:xfrm flipV="1">
            <a:off x="6243638" y="1376363"/>
            <a:ext cx="1408113" cy="6223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8260" y="2017769"/>
            <a:ext cx="3287480" cy="2879951"/>
          </a:xfrm>
          <a:custGeom>
            <a:avLst/>
            <a:gdLst>
              <a:gd name="connsiteX0" fmla="*/ 0 w 4335236"/>
              <a:gd name="connsiteY0" fmla="*/ 0 h 1138237"/>
              <a:gd name="connsiteX1" fmla="*/ 4335236 w 4335236"/>
              <a:gd name="connsiteY1" fmla="*/ 0 h 1138237"/>
              <a:gd name="connsiteX2" fmla="*/ 4335236 w 4335236"/>
              <a:gd name="connsiteY2" fmla="*/ 1138237 h 1138237"/>
              <a:gd name="connsiteX3" fmla="*/ 0 w 4335236"/>
              <a:gd name="connsiteY3" fmla="*/ 1138237 h 1138237"/>
              <a:gd name="connsiteX4" fmla="*/ 0 w 4335236"/>
              <a:gd name="connsiteY4" fmla="*/ 0 h 1138237"/>
              <a:gd name="connsiteX0-1" fmla="*/ 0 w 4335236"/>
              <a:gd name="connsiteY0-2" fmla="*/ 0 h 1138237"/>
              <a:gd name="connsiteX1-3" fmla="*/ 4335236 w 4335236"/>
              <a:gd name="connsiteY1-4" fmla="*/ 0 h 1138237"/>
              <a:gd name="connsiteX2-5" fmla="*/ 0 w 4335236"/>
              <a:gd name="connsiteY2-6" fmla="*/ 1138237 h 1138237"/>
              <a:gd name="connsiteX3-7" fmla="*/ 0 w 4335236"/>
              <a:gd name="connsiteY3-8" fmla="*/ 0 h 1138237"/>
              <a:gd name="connsiteX0-9" fmla="*/ 0 w 4335236"/>
              <a:gd name="connsiteY0-10" fmla="*/ 0 h 1863951"/>
              <a:gd name="connsiteX1-11" fmla="*/ 4335236 w 4335236"/>
              <a:gd name="connsiteY1-12" fmla="*/ 0 h 1863951"/>
              <a:gd name="connsiteX2-13" fmla="*/ 2061029 w 4335236"/>
              <a:gd name="connsiteY2-14" fmla="*/ 1863951 h 1863951"/>
              <a:gd name="connsiteX3-15" fmla="*/ 0 w 4335236"/>
              <a:gd name="connsiteY3-16" fmla="*/ 0 h 1863951"/>
              <a:gd name="connsiteX0-17" fmla="*/ 0 w 4335236"/>
              <a:gd name="connsiteY0-18" fmla="*/ 0 h 2879951"/>
              <a:gd name="connsiteX1-19" fmla="*/ 4335236 w 4335236"/>
              <a:gd name="connsiteY1-20" fmla="*/ 0 h 2879951"/>
              <a:gd name="connsiteX2-21" fmla="*/ 2148115 w 4335236"/>
              <a:gd name="connsiteY2-22" fmla="*/ 2879951 h 2879951"/>
              <a:gd name="connsiteX3-23" fmla="*/ 0 w 4335236"/>
              <a:gd name="connsiteY3-24" fmla="*/ 0 h 2879951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4335236" h="2879951">
                <a:moveTo>
                  <a:pt x="0" y="0"/>
                </a:moveTo>
                <a:lnTo>
                  <a:pt x="4335236" y="0"/>
                </a:lnTo>
                <a:lnTo>
                  <a:pt x="2148115" y="28799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540000" rIns="540000" bIns="900000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3713"/>
            <a:ext cx="7886700" cy="573246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4.png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5" Type="http://schemas.openxmlformats.org/officeDocument/2006/relationships/theme" Target="../theme/theme4.xml"/><Relationship Id="rId14" Type="http://schemas.openxmlformats.org/officeDocument/2006/relationships/image" Target="../media/image4.png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6" descr="bg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45720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二级</a:t>
            </a:r>
            <a:endParaRPr lang="zh-CN" altLang="zh-CN" dirty="0"/>
          </a:p>
          <a:p>
            <a:pPr lvl="2" indent="-228600"/>
            <a:r>
              <a:rPr lang="zh-CN" altLang="zh-CN" dirty="0"/>
              <a:t>三级</a:t>
            </a:r>
            <a:endParaRPr lang="zh-CN" altLang="zh-CN" dirty="0"/>
          </a:p>
          <a:p>
            <a:pPr lvl="3" indent="-228600"/>
            <a:r>
              <a:rPr lang="zh-CN" altLang="zh-CN" dirty="0"/>
              <a:t>四级</a:t>
            </a:r>
            <a:endParaRPr lang="zh-CN" altLang="zh-CN" dirty="0"/>
          </a:p>
          <a:p>
            <a:pPr lvl="4" indent="-228600"/>
            <a:r>
              <a:rPr lang="zh-CN" altLang="zh-CN" dirty="0"/>
              <a:t>五级</a:t>
            </a:r>
            <a:endParaRPr lang="zh-CN" altLang="zh-CN" dirty="0"/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2"/>
          <p:cNvGrpSpPr/>
          <p:nvPr/>
        </p:nvGrpSpPr>
        <p:grpSpPr>
          <a:xfrm rot="10800000">
            <a:off x="7400925" y="6091238"/>
            <a:ext cx="1743075" cy="766762"/>
            <a:chOff x="1" y="0"/>
            <a:chExt cx="1743074" cy="766858"/>
          </a:xfrm>
        </p:grpSpPr>
        <p:sp>
          <p:nvSpPr>
            <p:cNvPr id="14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3" name="组合 15"/>
          <p:cNvGrpSpPr/>
          <p:nvPr/>
        </p:nvGrpSpPr>
        <p:grpSpPr>
          <a:xfrm>
            <a:off x="0" y="0"/>
            <a:ext cx="1743075" cy="766763"/>
            <a:chOff x="1" y="0"/>
            <a:chExt cx="1743074" cy="766858"/>
          </a:xfrm>
        </p:grpSpPr>
        <p:sp>
          <p:nvSpPr>
            <p:cNvPr id="17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508000"/>
            <a:ext cx="7886700" cy="11382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057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12"/>
          <p:cNvGrpSpPr/>
          <p:nvPr/>
        </p:nvGrpSpPr>
        <p:grpSpPr>
          <a:xfrm rot="10800000">
            <a:off x="7400925" y="6091238"/>
            <a:ext cx="1743075" cy="766762"/>
            <a:chOff x="1" y="0"/>
            <a:chExt cx="1743074" cy="766858"/>
          </a:xfrm>
        </p:grpSpPr>
        <p:sp>
          <p:nvSpPr>
            <p:cNvPr id="14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7" name="组合 15"/>
          <p:cNvGrpSpPr/>
          <p:nvPr/>
        </p:nvGrpSpPr>
        <p:grpSpPr>
          <a:xfrm>
            <a:off x="0" y="0"/>
            <a:ext cx="1743075" cy="766763"/>
            <a:chOff x="1" y="0"/>
            <a:chExt cx="1743074" cy="766858"/>
          </a:xfrm>
        </p:grpSpPr>
        <p:sp>
          <p:nvSpPr>
            <p:cNvPr id="17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0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508000"/>
            <a:ext cx="7886700" cy="11382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12"/>
          <p:cNvGrpSpPr/>
          <p:nvPr/>
        </p:nvGrpSpPr>
        <p:grpSpPr>
          <a:xfrm rot="10800000">
            <a:off x="7400925" y="6091238"/>
            <a:ext cx="1743075" cy="766762"/>
            <a:chOff x="1" y="0"/>
            <a:chExt cx="1743074" cy="766858"/>
          </a:xfrm>
        </p:grpSpPr>
        <p:sp>
          <p:nvSpPr>
            <p:cNvPr id="14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7" name="组合 15"/>
          <p:cNvGrpSpPr/>
          <p:nvPr/>
        </p:nvGrpSpPr>
        <p:grpSpPr>
          <a:xfrm>
            <a:off x="0" y="0"/>
            <a:ext cx="1743075" cy="766763"/>
            <a:chOff x="1" y="0"/>
            <a:chExt cx="1743074" cy="766858"/>
          </a:xfrm>
        </p:grpSpPr>
        <p:sp>
          <p:nvSpPr>
            <p:cNvPr id="17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0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508000"/>
            <a:ext cx="7886700" cy="11382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3"/>
          <p:cNvSpPr/>
          <p:nvPr/>
        </p:nvSpPr>
        <p:spPr>
          <a:xfrm>
            <a:off x="1490663" y="2466975"/>
            <a:ext cx="61626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>
              <a:buFont typeface="Arial" panose="020B0604020202020204" pitchFamily="34" charset="0"/>
            </a:pPr>
            <a:r>
              <a:rPr lang="en-US" altLang="zh-CN" sz="3600" dirty="0">
                <a:solidFill>
                  <a:srgbClr val="376092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Mysql</a:t>
            </a:r>
            <a:r>
              <a:rPr lang="zh-CN" altLang="en-US" sz="3600" dirty="0">
                <a:solidFill>
                  <a:srgbClr val="376092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基础及相关规范</a:t>
            </a:r>
            <a:endParaRPr lang="zh-CN" altLang="en-US" sz="3600" dirty="0">
              <a:solidFill>
                <a:srgbClr val="376092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3314" name="Picture 7" descr="C:\Users\Administrator\Desktop\3015_meitu_1_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6480175"/>
            <a:ext cx="298450" cy="334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1954212" y="5151438"/>
            <a:ext cx="2868613" cy="33718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17375E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defTabSz="457200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6" name="Picture 10" descr="C:\Users\Administrator\Desktop\39_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034088" y="4057650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457200" eaLnBrk="0" hangingPunct="0">
              <a:buNone/>
            </a:pPr>
            <a:r>
              <a:rPr kumimoji="0" lang="en-US" altLang="zh-CN" sz="2000" kern="1200" cap="none" spc="0" normalizeH="0" baseline="0" noProof="1" dirty="0">
                <a:solidFill>
                  <a:srgbClr val="376092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by </a:t>
            </a:r>
            <a:r>
              <a:rPr kumimoji="0" lang="zh-CN" altLang="en-US" sz="2000" kern="1200" cap="none" spc="0" normalizeH="0" baseline="0" noProof="1" dirty="0">
                <a:solidFill>
                  <a:srgbClr val="376092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舒明</a:t>
            </a:r>
            <a:endParaRPr kumimoji="0" lang="zh-CN" altLang="en-US" sz="2000" kern="1200" cap="none" spc="0" normalizeH="0" baseline="0" noProof="1" dirty="0">
              <a:solidFill>
                <a:srgbClr val="37609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DDL——</a:t>
            </a: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数据定义语言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5908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创建（CREATE）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Create  database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Create  table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Create  index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修改（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ALTER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Alter databse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Alter table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删除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(DROP)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Drop database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Drop table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Drop index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Truncate table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DML——</a:t>
            </a: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数据定义语言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3322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增（INSERT）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insert into table table_name values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删（DELETE）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delete from table_name where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改（UPDATE）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update table_name set a=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查（SELECT）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select * from table_name where id=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常见查询场景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6277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查最大最小值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求和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计数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平均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zh-CN" altLang="en-US" sz="1600" dirty="0">
                <a:latin typeface="Arial" panose="020B0604020202020204" pitchFamily="34" charset="0"/>
                <a:sym typeface="Calibri" panose="020F0502020204030204" pitchFamily="34" charset="0"/>
              </a:rPr>
              <a:t>排序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zh-CN" altLang="en-US" sz="1600" dirty="0">
                <a:latin typeface="Arial" panose="020B0604020202020204" pitchFamily="34" charset="0"/>
                <a:sym typeface="Calibri" panose="020F0502020204030204" pitchFamily="34" charset="0"/>
              </a:rPr>
              <a:t>分组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模糊查询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关联查询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取前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条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union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范围查询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去重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复制表数据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其他查询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高级查询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2953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找到表中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有重复的记录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排序加编号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查询test2表中a不在test3的a中的记录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行转列，列转行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3088" y="2403475"/>
            <a:ext cx="6324600" cy="1236663"/>
          </a:xfrm>
        </p:spPr>
        <p:txBody>
          <a:bodyPr wrap="square" lIns="91440" tIns="45720" rIns="91440" bIns="45720" anchor="b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数据库相关规范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33725" y="1484313"/>
            <a:ext cx="1201738" cy="833438"/>
          </a:xfrm>
          <a:prstGeom prst="rect">
            <a:avLst/>
          </a:prstGeom>
          <a:noFill/>
        </p:spPr>
        <p:txBody>
          <a:bodyPr wrap="square" rtlCol="0" anchor="ctr" anchorCtr="0">
            <a:normAutofit fontScale="50000"/>
          </a:bodyPr>
          <a:lstStyle/>
          <a:p>
            <a:pPr marR="0" algn="ctr" defTabSz="457200" eaLnBrk="0" hangingPunct="0">
              <a:buNone/>
            </a:pPr>
            <a:r>
              <a:rPr kumimoji="0" lang="zh-CN" altLang="en-US" sz="4500" kern="1200" cap="none" spc="0" normalizeH="0" baseline="0" noProof="1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第三章</a:t>
            </a:r>
            <a:endParaRPr kumimoji="0" lang="zh-CN" altLang="en-US" sz="4500" kern="1200" cap="none" spc="0" normalizeH="0" baseline="0" noProof="1" smtClean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数据库开发使用规范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54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23555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6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3557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基本规范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禁止在数据库中存储明文密码。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出于安全考虑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使用InnoDB存储引擎。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(支持事务，行级锁，更好的恢复性，高并发下性能更好)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表字符集统一使用UTF8或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UTF8MB4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避免中文乱码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所有表和字段都需要添加中文注释。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(方便维护，利人利己)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避免使用存储过程、视图、触发器、事件。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MySQL是OLTP应用，最擅长简单的增、删、改、查操作，但对逻辑计算分析类的应用，并不适合，所以这部分的需求最好通过程序上实现。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避免使用外键，外键用来保护参照完整性，可在业务端实现。(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外键会导致父表和子表之间耦合，十分影响SQL性能，出现过多的锁等待，甚至会造成死锁)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对事务一致性要求不高的业务，如日志表等，优先选择存入MongoDB。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(MongoDB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特性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不在数据库中存储图片、文件等大数据。(图片、文件更适合于GFS分布式文件系统，数据库里存放超链接即可)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数据库开发使用规范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7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2457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4581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710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库表字段设计规范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rPr>
              <a:t>表必须有主键，例如自增主键。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rPr>
              <a:t>这样可以保证数据行是按照顺序写入，对于SAS传统机械式硬盘写入性能更好，根据主键做关联查询的性能也会更好，并且还方便了数据仓库抽取数据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rPr>
              <a:t>多表中的相同列，保证列定义,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rPr>
              <a:t>数据类型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rPr>
              <a:t>一致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rPr>
              <a:t>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rPr>
              <a:t>(避免数据类型转换)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表被索引列必须定义为not null，并设置default值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(</a:t>
            </a:r>
            <a:r>
              <a:rPr kumimoji="0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如果索引的字段可以为NULL，索引的效率会下降很多。因为它们使得索引、索引的统计信息以及比较运算更加复杂。你应该用0、一个特殊的值或者一个空串代替空值。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用好数值类型(用合适的字段类型节约空间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，提升查询效率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);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少用text类型(尽量使用varchar代替text字段);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禁止使用float、double类型，建议使用decimal或者int替代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（更精确）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表的字段数尽量不能太多（如果业务需要时，请考虑使用扩展表）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大数据量下，考虑归档，表分区，拆分（提升查询效率）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数据库开发使用规范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602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25603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4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5605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757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索引设计规范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索引不是越多越好，按实际需要进行创建。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如果不使用索引，它就没有价值，而且会带来维护上的开销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查询的字段必须创建索引。(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SELECT、UPDATE、DELETE语句的WHERE条件列；2、多表JOIN的字段。3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排序字段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不在索引列进行数学运算和函数运算。(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  <a:sym typeface="Calibri" panose="020F0502020204030204" pitchFamily="34" charset="0"/>
              </a:rPr>
              <a:t>无法使用索引，导致全表扫描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枚举型字段不适合建索引，例如性别，状态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即使建了，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mysql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优化器会自动判断进行全表扫描，比读取索引更快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不使用%前导的查询，如like ‘%xxx’(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  <a:sym typeface="Calibri" panose="020F0502020204030204" pitchFamily="34" charset="0"/>
              </a:rPr>
              <a:t>无法使用索引，导致全表扫描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不使用反向查询，如 not in / not like (无法使用索引，导致全表扫描)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避免冗余或重复索引。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已有联合索引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(a,b,c)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下，无需再建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(a),(a,b)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索引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避免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“or”“is null”“is not null”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（无法使用索引）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尽量避免子查询，而用join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3088" y="2403475"/>
            <a:ext cx="6324600" cy="1236663"/>
          </a:xfrm>
        </p:spPr>
        <p:txBody>
          <a:bodyPr wrap="square" lIns="91440" tIns="45720" rIns="91440" bIns="45720" anchor="b"/>
          <a:p>
            <a:pPr defTabSz="914400">
              <a:buNone/>
            </a:pPr>
            <a:r>
              <a:rPr lang="en-US" altLang="zh-CN" kern="1200" dirty="0">
                <a:latin typeface="+mj-lt"/>
                <a:ea typeface="+mj-ea"/>
                <a:cs typeface="+mj-cs"/>
              </a:rPr>
              <a:t>SQL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常用优化设计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33725" y="1484313"/>
            <a:ext cx="1201738" cy="833438"/>
          </a:xfrm>
          <a:prstGeom prst="rect">
            <a:avLst/>
          </a:prstGeom>
          <a:noFill/>
        </p:spPr>
        <p:txBody>
          <a:bodyPr wrap="square" rtlCol="0" anchor="ctr" anchorCtr="0">
            <a:normAutofit fontScale="50000"/>
          </a:bodyPr>
          <a:lstStyle/>
          <a:p>
            <a:pPr marR="0" algn="ctr" defTabSz="457200" eaLnBrk="0" hangingPunct="0">
              <a:buNone/>
            </a:pPr>
            <a:r>
              <a:rPr kumimoji="0" lang="zh-CN" altLang="en-US" sz="4500" kern="1200" cap="none" spc="0" normalizeH="0" baseline="0" noProof="1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第三章</a:t>
            </a:r>
            <a:endParaRPr kumimoji="0" lang="zh-CN" altLang="en-US" sz="4500" kern="1200" cap="none" spc="0" normalizeH="0" baseline="0" noProof="1" smtClean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855" y="254000"/>
            <a:ext cx="8272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表关系设计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4061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一对一关系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通过唯一约束来实现，不建议外键，建议直接在一张表中实现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一对多关系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通常在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“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多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”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的这张表添加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“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一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”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的字段来实现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多对多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通过建立中间关系表来实现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组 4"/>
          <p:cNvGrpSpPr/>
          <p:nvPr/>
        </p:nvGrpSpPr>
        <p:grpSpPr>
          <a:xfrm>
            <a:off x="415925" y="757238"/>
            <a:ext cx="8245475" cy="74612"/>
            <a:chOff x="0" y="0"/>
            <a:chExt cx="8246036" cy="74657"/>
          </a:xfrm>
        </p:grpSpPr>
        <p:sp>
          <p:nvSpPr>
            <p:cNvPr id="15362" name="矩形 6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3" name="直线连接符 9"/>
            <p:cNvSpPr/>
            <p:nvPr/>
          </p:nvSpPr>
          <p:spPr>
            <a:xfrm>
              <a:off x="0" y="0"/>
              <a:ext cx="8246036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364" name="TextBox 13"/>
          <p:cNvSpPr/>
          <p:nvPr/>
        </p:nvSpPr>
        <p:spPr>
          <a:xfrm>
            <a:off x="793750" y="214313"/>
            <a:ext cx="31813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65" name="组 12"/>
          <p:cNvGrpSpPr/>
          <p:nvPr/>
        </p:nvGrpSpPr>
        <p:grpSpPr>
          <a:xfrm>
            <a:off x="2165350" y="1638300"/>
            <a:ext cx="4716463" cy="442913"/>
            <a:chOff x="0" y="0"/>
            <a:chExt cx="4715207" cy="443414"/>
          </a:xfrm>
        </p:grpSpPr>
        <p:grpSp>
          <p:nvGrpSpPr>
            <p:cNvPr id="15366" name="组 13"/>
            <p:cNvGrpSpPr/>
            <p:nvPr/>
          </p:nvGrpSpPr>
          <p:grpSpPr>
            <a:xfrm>
              <a:off x="120117" y="368112"/>
              <a:ext cx="3903173" cy="75302"/>
              <a:chOff x="0" y="0"/>
              <a:chExt cx="3903173" cy="75302"/>
            </a:xfrm>
          </p:grpSpPr>
          <p:sp>
            <p:nvSpPr>
              <p:cNvPr id="15367" name="直线连接符 16"/>
              <p:cNvSpPr/>
              <p:nvPr/>
            </p:nvSpPr>
            <p:spPr>
              <a:xfrm flipV="1">
                <a:off x="0" y="37651"/>
                <a:ext cx="3903173" cy="8913"/>
              </a:xfrm>
              <a:prstGeom prst="line">
                <a:avLst/>
              </a:prstGeom>
              <a:ln w="12700" cap="flat" cmpd="sng">
                <a:solidFill>
                  <a:srgbClr val="A5A5A5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68" name="等腰三角形 17"/>
              <p:cNvSpPr/>
              <p:nvPr/>
            </p:nvSpPr>
            <p:spPr>
              <a:xfrm rot="5400000">
                <a:off x="3842658" y="14787"/>
                <a:ext cx="75302" cy="45719"/>
              </a:xfrm>
              <a:prstGeom prst="triangle">
                <a:avLst>
                  <a:gd name="adj" fmla="val 50000"/>
                </a:avLst>
              </a:prstGeom>
              <a:solidFill>
                <a:srgbClr val="7F7F7F"/>
              </a:solidFill>
              <a:ln w="9525">
                <a:noFill/>
              </a:ln>
            </p:spPr>
            <p:txBody>
              <a:bodyPr anchor="ctr"/>
              <a:p>
                <a:pPr algn="ctr">
                  <a:buFont typeface="Arial" panose="020B0604020202020204" pitchFamily="34" charset="0"/>
                </a:pPr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5369" name="TextBox 13"/>
            <p:cNvSpPr/>
            <p:nvPr/>
          </p:nvSpPr>
          <p:spPr>
            <a:xfrm>
              <a:off x="0" y="0"/>
              <a:ext cx="2924665" cy="399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基础知识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0" name="矩形 15"/>
            <p:cNvSpPr/>
            <p:nvPr/>
          </p:nvSpPr>
          <p:spPr>
            <a:xfrm>
              <a:off x="4150829" y="71844"/>
              <a:ext cx="564378" cy="342832"/>
            </a:xfrm>
            <a:prstGeom prst="rect">
              <a:avLst/>
            </a:prstGeom>
            <a:solidFill>
              <a:srgbClr val="BFBFBF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595959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P3</a:t>
              </a:r>
              <a:endParaRPr lang="zh-CN" altLang="en-US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71" name="组 18"/>
          <p:cNvGrpSpPr/>
          <p:nvPr/>
        </p:nvGrpSpPr>
        <p:grpSpPr>
          <a:xfrm>
            <a:off x="2165350" y="2254250"/>
            <a:ext cx="4716463" cy="444500"/>
            <a:chOff x="0" y="0"/>
            <a:chExt cx="4715207" cy="443414"/>
          </a:xfrm>
        </p:grpSpPr>
        <p:grpSp>
          <p:nvGrpSpPr>
            <p:cNvPr id="15372" name="组 19"/>
            <p:cNvGrpSpPr/>
            <p:nvPr/>
          </p:nvGrpSpPr>
          <p:grpSpPr>
            <a:xfrm>
              <a:off x="120117" y="368112"/>
              <a:ext cx="3903173" cy="75302"/>
              <a:chOff x="0" y="0"/>
              <a:chExt cx="3903173" cy="75302"/>
            </a:xfrm>
          </p:grpSpPr>
          <p:sp>
            <p:nvSpPr>
              <p:cNvPr id="15373" name="直线连接符 22"/>
              <p:cNvSpPr/>
              <p:nvPr/>
            </p:nvSpPr>
            <p:spPr>
              <a:xfrm flipV="1">
                <a:off x="0" y="37651"/>
                <a:ext cx="3903173" cy="8913"/>
              </a:xfrm>
              <a:prstGeom prst="line">
                <a:avLst/>
              </a:prstGeom>
              <a:ln w="12700" cap="flat" cmpd="sng">
                <a:solidFill>
                  <a:srgbClr val="A5A5A5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74" name="等腰三角形 23"/>
              <p:cNvSpPr/>
              <p:nvPr/>
            </p:nvSpPr>
            <p:spPr>
              <a:xfrm rot="5400000">
                <a:off x="3842658" y="14787"/>
                <a:ext cx="75302" cy="45719"/>
              </a:xfrm>
              <a:prstGeom prst="triangle">
                <a:avLst>
                  <a:gd name="adj" fmla="val 50000"/>
                </a:avLst>
              </a:prstGeom>
              <a:solidFill>
                <a:srgbClr val="7F7F7F"/>
              </a:solidFill>
              <a:ln w="9525">
                <a:noFill/>
              </a:ln>
            </p:spPr>
            <p:txBody>
              <a:bodyPr anchor="ctr"/>
              <a:p>
                <a:pPr algn="ctr">
                  <a:buFont typeface="Arial" panose="020B0604020202020204" pitchFamily="34" charset="0"/>
                </a:pPr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5375" name="TextBox 13"/>
            <p:cNvSpPr/>
            <p:nvPr/>
          </p:nvSpPr>
          <p:spPr>
            <a:xfrm>
              <a:off x="0" y="0"/>
              <a:ext cx="2706052" cy="3978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常用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6" name="矩形 21"/>
            <p:cNvSpPr/>
            <p:nvPr/>
          </p:nvSpPr>
          <p:spPr>
            <a:xfrm>
              <a:off x="4150829" y="71844"/>
              <a:ext cx="564378" cy="338602"/>
            </a:xfrm>
            <a:prstGeom prst="rect">
              <a:avLst/>
            </a:prstGeom>
            <a:solidFill>
              <a:srgbClr val="BFBFBF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595959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P9</a:t>
              </a:r>
              <a:endParaRPr lang="zh-CN" altLang="en-US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77" name="组 24"/>
          <p:cNvGrpSpPr/>
          <p:nvPr/>
        </p:nvGrpSpPr>
        <p:grpSpPr>
          <a:xfrm>
            <a:off x="2165350" y="2873375"/>
            <a:ext cx="4716463" cy="706755"/>
            <a:chOff x="0" y="0"/>
            <a:chExt cx="4715207" cy="707872"/>
          </a:xfrm>
        </p:grpSpPr>
        <p:grpSp>
          <p:nvGrpSpPr>
            <p:cNvPr id="15378" name="组 25"/>
            <p:cNvGrpSpPr/>
            <p:nvPr/>
          </p:nvGrpSpPr>
          <p:grpSpPr>
            <a:xfrm>
              <a:off x="120117" y="368112"/>
              <a:ext cx="3903173" cy="75302"/>
              <a:chOff x="0" y="0"/>
              <a:chExt cx="3903173" cy="75302"/>
            </a:xfrm>
          </p:grpSpPr>
          <p:sp>
            <p:nvSpPr>
              <p:cNvPr id="15379" name="直线连接符 28"/>
              <p:cNvSpPr/>
              <p:nvPr/>
            </p:nvSpPr>
            <p:spPr>
              <a:xfrm flipV="1">
                <a:off x="0" y="37651"/>
                <a:ext cx="3903173" cy="8913"/>
              </a:xfrm>
              <a:prstGeom prst="line">
                <a:avLst/>
              </a:prstGeom>
              <a:ln w="12700" cap="flat" cmpd="sng">
                <a:solidFill>
                  <a:srgbClr val="A5A5A5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0" name="等腰三角形 29"/>
              <p:cNvSpPr/>
              <p:nvPr/>
            </p:nvSpPr>
            <p:spPr>
              <a:xfrm rot="5400000">
                <a:off x="3842658" y="14787"/>
                <a:ext cx="75302" cy="45719"/>
              </a:xfrm>
              <a:prstGeom prst="triangle">
                <a:avLst>
                  <a:gd name="adj" fmla="val 50000"/>
                </a:avLst>
              </a:prstGeom>
              <a:solidFill>
                <a:srgbClr val="7F7F7F"/>
              </a:solidFill>
              <a:ln w="9525">
                <a:noFill/>
              </a:ln>
            </p:spPr>
            <p:txBody>
              <a:bodyPr anchor="ctr"/>
              <a:p>
                <a:pPr algn="ctr">
                  <a:buFont typeface="Arial" panose="020B0604020202020204" pitchFamily="34" charset="0"/>
                </a:pPr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5381" name="TextBox 13"/>
            <p:cNvSpPr/>
            <p:nvPr/>
          </p:nvSpPr>
          <p:spPr>
            <a:xfrm>
              <a:off x="0" y="0"/>
              <a:ext cx="3977570" cy="707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数据库相关规范</a:t>
              </a:r>
              <a:endParaRPr lang="zh-CN" altLang="en-US" sz="20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82" name="矩形 27"/>
            <p:cNvSpPr/>
            <p:nvPr/>
          </p:nvSpPr>
          <p:spPr>
            <a:xfrm>
              <a:off x="4150829" y="71844"/>
              <a:ext cx="564378" cy="342832"/>
            </a:xfrm>
            <a:prstGeom prst="rect">
              <a:avLst/>
            </a:prstGeom>
            <a:solidFill>
              <a:srgbClr val="BFBFBF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595959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P14</a:t>
              </a:r>
              <a:endParaRPr lang="zh-CN" altLang="en-US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83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855" y="254000"/>
            <a:ext cx="8272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分页设计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5169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利用表的覆盖索引来加速分页查询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即使用到子查询时，内层只取出主键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id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或索引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id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，外层在做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join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关联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先做分页在关联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将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where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条件中没有引用得表 优先参与分页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join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，分页后，再与带条件的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 表进行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join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，这种场景适合通过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join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关联时一对一的场景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可添加主键或索引等字段进行排序后分页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 利用索引自带的有序性 ，但要保证排序字段唯一性，否则可能会出现错乱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尽量只显示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“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上一页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”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和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“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下一页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”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通过前一次分页后得到最后一个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id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或第一个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id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来传入本次分页查询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尽量避免全表分页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适当的加一些默认条件可以有效地减少表扫描数据量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855" y="254000"/>
            <a:ext cx="8272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几种优化写法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62312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对同一张表的操作写在一行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例如 多条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insert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，多个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alter table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尽量写在同一行里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对于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insert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来说一是减少SQL语句解析的操作， 只需要解析一次就能进行数据的插入操作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二是   SQL语句较短，可以减少网络传输的IO。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对于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alter table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来说 ，每次更改都是建新表导数据删旧表的模式，写在同一行可以避免对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表的多次改动，一次就可以完成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避免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select * from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，避免无谓的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distinct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去重，对大表的查询尽量做分页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拒绝大SQL，拆分成小SQL。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用IN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union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来替换OR。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update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和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delete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操作表时 带上条件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855" y="254000"/>
            <a:ext cx="8272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事件和</a:t>
            </a:r>
            <a:r>
              <a:rPr lang="zh-CN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存储过程</a:t>
            </a:r>
            <a:endParaRPr lang="zh-CN" altLang="zh-CN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5862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事件（event）是MySQL在相应的时刻调用的过程式数据库对象。一个事件可调用一次，也可周期性的启动，它由一个特定的线程来管理的，也就是所谓的“事件调度器”。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latin typeface="Arial" panose="020B0604020202020204" pitchFamily="34" charset="0"/>
                <a:sym typeface="Calibri" panose="020F0502020204030204" pitchFamily="34" charset="0"/>
              </a:rPr>
              <a:t>优点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sym typeface="Calibri" panose="020F0502020204030204" pitchFamily="34" charset="0"/>
              </a:rPr>
              <a:t>   一些对数据定时性操作不再依赖外部程序，而直接使用数据库本身提供的功能。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sym typeface="Calibri" panose="020F0502020204030204" pitchFamily="34" charset="0"/>
              </a:rPr>
              <a:t>可以实现每秒钟执行一个任务，这在一些对实时性要求较高的环境下就非常实用了。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latin typeface="Arial" panose="020B0604020202020204" pitchFamily="34" charset="0"/>
                <a:sym typeface="Calibri" panose="020F0502020204030204" pitchFamily="34" charset="0"/>
              </a:rPr>
              <a:t> 缺点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sym typeface="Calibri" panose="020F0502020204030204" pitchFamily="34" charset="0"/>
              </a:rPr>
              <a:t>   定时触发，不可以调用。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855" y="254000"/>
            <a:ext cx="8272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事件和存储过程</a:t>
            </a:r>
            <a:endParaRPr lang="zh-CN" altLang="zh-CN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5295" y="885508"/>
            <a:ext cx="8288338" cy="327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语法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5" y="1617980"/>
            <a:ext cx="5344160" cy="40125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855" y="254000"/>
            <a:ext cx="8272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事件和存储过程</a:t>
            </a:r>
            <a:endParaRPr lang="zh-CN" altLang="zh-CN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70161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存储过程(Stored Procedure)：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一组可编程的函数，是为了完成特定功能的SQL语句集，经编译创建并保存在数据库中，用户可通过指定存储过程的名字并给定参数(需要时)来调用执行。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优点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r>
              <a:rPr kumimoji="0" lang="zh-CN" altLang="en-US" sz="1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执行速度快。存储过程是经过预编译的，在首次运行一个存储过程时查询，优化器对其进行分析优化，并且给出最终被存储在系统表中的执行计划。</a:t>
            </a: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存储过程能过减少网络流量。针对同一个数据库对象的操作（如查询、修改），如果这一操作所涉及的Transaction-SQL语句被组织程存储过程，那么当在客户计算机上调用该存储过程时，网络中传送的只是该调用语句，从而大大增加了网络流量并降低了网络负载。</a:t>
            </a: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存储过程可被作为一种安全机制来充分利用。系统管理员通过执行某一存储过程的权限进行限制，能够实现对相应的数据的访问权限的限制，避免了非授权用户对数据的访问，保证了数据的安全。</a:t>
            </a: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缺点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开发和维护要求比较高；无法调试；可扩展移植性查；数据库不建议处理复杂逻辑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855" y="254000"/>
            <a:ext cx="8272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事件和存储过程</a:t>
            </a:r>
            <a:endParaRPr lang="zh-CN" altLang="zh-CN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216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语法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0" y="1633855"/>
            <a:ext cx="5314315" cy="44951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855" y="254000"/>
            <a:ext cx="8272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事件和存储过程</a:t>
            </a:r>
            <a:endParaRPr lang="zh-CN" altLang="zh-CN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885508"/>
            <a:ext cx="8288338" cy="3646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存储过程示例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kill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掉数据库中执行时间超过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60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秒的线程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77035"/>
            <a:ext cx="6073775" cy="4657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855" y="254000"/>
            <a:ext cx="8272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事件和存储过程</a:t>
            </a:r>
            <a:endParaRPr lang="zh-CN" altLang="zh-CN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885508"/>
            <a:ext cx="8288338" cy="3646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事件示例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在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8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点到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22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点之间，每隔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分钟去执行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kill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超时连接的存储过程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1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zh-CN" altLang="en-US" sz="1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347595"/>
            <a:ext cx="7276465" cy="2162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5"/>
          <p:cNvSpPr/>
          <p:nvPr/>
        </p:nvSpPr>
        <p:spPr>
          <a:xfrm>
            <a:off x="3844925" y="2466975"/>
            <a:ext cx="4271963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3600" b="1" dirty="0">
                <a:solidFill>
                  <a:srgbClr val="264E9A"/>
                </a:solidFill>
                <a:latin typeface="Microsoft YaHei Regular" charset="0"/>
                <a:ea typeface="微软雅黑" panose="020B0503020204020204" pitchFamily="34" charset="-122"/>
                <a:sym typeface="Microsoft YaHei Regular" charset="0"/>
              </a:rPr>
              <a:t>谢谢！</a:t>
            </a:r>
            <a:endParaRPr lang="en-US" altLang="zh-CN" sz="3600" b="1" dirty="0">
              <a:solidFill>
                <a:srgbClr val="264E9A"/>
              </a:solidFill>
              <a:latin typeface="Microsoft YaHei Regular" charset="0"/>
              <a:ea typeface="微软雅黑" panose="020B0503020204020204" pitchFamily="34" charset="-122"/>
              <a:sym typeface="Microsoft YaHei Regular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595959"/>
                </a:solidFill>
                <a:latin typeface="Microsoft YaHei Regular" charset="0"/>
                <a:ea typeface="微软雅黑" panose="020B0503020204020204" pitchFamily="34" charset="-122"/>
                <a:sym typeface="Microsoft YaHei Regular" charset="0"/>
              </a:rPr>
              <a:t>Thank you</a:t>
            </a:r>
            <a:endParaRPr lang="en-US" altLang="zh-CN" sz="2400" b="1" dirty="0">
              <a:solidFill>
                <a:srgbClr val="595959"/>
              </a:solidFill>
              <a:latin typeface="Microsoft YaHei Regular" charset="0"/>
              <a:ea typeface="微软雅黑" panose="020B0503020204020204" pitchFamily="34" charset="-122"/>
              <a:sym typeface="Microsoft YaHei Regular" charset="0"/>
            </a:endParaRPr>
          </a:p>
        </p:txBody>
      </p:sp>
      <p:grpSp>
        <p:nvGrpSpPr>
          <p:cNvPr id="28674" name="组 3"/>
          <p:cNvGrpSpPr/>
          <p:nvPr/>
        </p:nvGrpSpPr>
        <p:grpSpPr>
          <a:xfrm>
            <a:off x="2725738" y="3743325"/>
            <a:ext cx="5389562" cy="74613"/>
            <a:chOff x="0" y="0"/>
            <a:chExt cx="5390658" cy="74657"/>
          </a:xfrm>
        </p:grpSpPr>
        <p:sp>
          <p:nvSpPr>
            <p:cNvPr id="28675" name="矩形 4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676" name="直线连接符 6"/>
            <p:cNvSpPr/>
            <p:nvPr/>
          </p:nvSpPr>
          <p:spPr>
            <a:xfrm>
              <a:off x="0" y="0"/>
              <a:ext cx="5390658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677" name="矩形 14"/>
          <p:cNvSpPr/>
          <p:nvPr/>
        </p:nvSpPr>
        <p:spPr>
          <a:xfrm>
            <a:off x="2681288" y="3821113"/>
            <a:ext cx="5535612" cy="738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上海微问家信息技术有限公司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上海市浦东新区亮秀路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112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号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809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室</a:t>
            </a:r>
            <a:endParaRPr lang="zh-CN" altLang="en-US" sz="14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78" name="Picture 7" descr="C:\Users\Administrator\Desktop\0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37313"/>
            <a:ext cx="9144000" cy="420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9" name="Picture 10" descr="C:\Users\Administrator\Desktop\39_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Picture 8" descr="C:\Users\Administrator\Desktop\3015_meitu_1_副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8" y="2581275"/>
            <a:ext cx="854075" cy="95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6" name="组合 35"/>
          <p:cNvGrpSpPr/>
          <p:nvPr/>
        </p:nvGrpSpPr>
        <p:grpSpPr>
          <a:xfrm>
            <a:off x="1397000" y="3124200"/>
            <a:ext cx="3860800" cy="627063"/>
            <a:chOff x="2643187" y="2057399"/>
            <a:chExt cx="3860802" cy="626533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2702453" y="2057399"/>
              <a:ext cx="3132666" cy="626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zh-CN" altLang="en-US" b="0" i="0" u="none" strike="noStrike" kern="1200" cap="none" spc="0" normalizeH="0" baseline="0" noProof="1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数据库设计三大范式</a:t>
              </a:r>
              <a:endParaRPr kumimoji="0" lang="zh-CN" altLang="en-US" b="0" i="0" u="none" strike="noStrike" kern="120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" name="五边形 6"/>
            <p:cNvSpPr/>
            <p:nvPr>
              <p:custDataLst>
                <p:tags r:id="rId3"/>
              </p:custDataLst>
            </p:nvPr>
          </p:nvSpPr>
          <p:spPr>
            <a:xfrm>
              <a:off x="6021390" y="2171698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b="0" i="0" u="none" strike="noStrike" kern="1200" cap="none" spc="0" normalizeH="0" baseline="0" noProof="1" dirty="0" smtClean="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A</a:t>
              </a:r>
              <a:endParaRPr kumimoji="0" lang="zh-CN" altLang="en-US" b="0" i="0" u="none" strike="noStrike" kern="1200" cap="none" spc="0" normalizeH="0" baseline="0" noProof="1" dirty="0">
                <a:solidFill>
                  <a:srgbClr val="FEFFF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2643187" y="2057399"/>
              <a:ext cx="59266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5835121" y="2057399"/>
              <a:ext cx="186267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</p:grpSp>
      <p:grpSp>
        <p:nvGrpSpPr>
          <p:cNvPr id="16391" name="组合 34"/>
          <p:cNvGrpSpPr/>
          <p:nvPr/>
        </p:nvGrpSpPr>
        <p:grpSpPr>
          <a:xfrm>
            <a:off x="4106863" y="3892550"/>
            <a:ext cx="3640137" cy="627063"/>
            <a:chOff x="5352530" y="2785532"/>
            <a:chExt cx="3640661" cy="626533"/>
          </a:xfrm>
        </p:grpSpPr>
        <p:sp>
          <p:nvSpPr>
            <p:cNvPr id="14" name="五边形 13"/>
            <p:cNvSpPr/>
            <p:nvPr>
              <p:custDataLst>
                <p:tags r:id="rId6"/>
              </p:custDataLst>
            </p:nvPr>
          </p:nvSpPr>
          <p:spPr>
            <a:xfrm flipH="1">
              <a:off x="5352530" y="2899831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b="0" i="0" u="none" strike="noStrike" kern="1200" cap="none" spc="0" normalizeH="0" baseline="0" noProof="1" dirty="0" smtClean="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B</a:t>
              </a:r>
              <a:endParaRPr kumimoji="0" lang="zh-CN" altLang="en-US" b="0" i="0" u="none" strike="noStrike" kern="1200" cap="none" spc="0" normalizeH="0" baseline="0" noProof="1" dirty="0">
                <a:solidFill>
                  <a:srgbClr val="FEFFF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6393" name="组合 33"/>
            <p:cNvGrpSpPr/>
            <p:nvPr/>
          </p:nvGrpSpPr>
          <p:grpSpPr>
            <a:xfrm>
              <a:off x="5835119" y="2785532"/>
              <a:ext cx="3158072" cy="626533"/>
              <a:chOff x="5835124" y="2785532"/>
              <a:chExt cx="3158072" cy="626533"/>
            </a:xfrm>
          </p:grpSpPr>
          <p:sp>
            <p:nvSpPr>
              <p:cNvPr id="17" name="矩形 16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6021395" y="2785532"/>
                <a:ext cx="2912535" cy="6265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marL="0" marR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zh-CN" altLang="en-US" b="0" i="0" u="none" strike="noStrike" kern="1200" cap="none" spc="0" normalizeH="0" baseline="0" noProof="1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  <a:sym typeface="Arial" panose="020B0604020202020204" pitchFamily="34" charset="0"/>
                  </a:rPr>
                  <a:t>常见数据类型</a:t>
                </a:r>
                <a:endParaRPr kumimoji="0" lang="zh-CN" altLang="en-US" b="0" i="0" u="none" strike="noStrike" kern="1200" cap="none" spc="0" normalizeH="0" baseline="0" noProof="1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8933930" y="2785532"/>
                <a:ext cx="59266" cy="6265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 fontAlgn="base"/>
                <a:endParaRPr lang="zh-CN" altLang="en-US" strike="noStrike" noProof="1">
                  <a:sym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5835124" y="2785532"/>
                <a:ext cx="186270" cy="6265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 fontAlgn="base"/>
                <a:endParaRPr lang="zh-CN" altLang="en-US" strike="noStrike" noProof="1"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397" name="组合 61"/>
          <p:cNvGrpSpPr/>
          <p:nvPr/>
        </p:nvGrpSpPr>
        <p:grpSpPr>
          <a:xfrm>
            <a:off x="1397000" y="4662488"/>
            <a:ext cx="3860800" cy="625475"/>
            <a:chOff x="2643187" y="2057399"/>
            <a:chExt cx="3860802" cy="626533"/>
          </a:xfrm>
        </p:grpSpPr>
        <p:sp>
          <p:nvSpPr>
            <p:cNvPr id="69" name="矩形 68"/>
            <p:cNvSpPr/>
            <p:nvPr>
              <p:custDataLst>
                <p:tags r:id="rId10"/>
              </p:custDataLst>
            </p:nvPr>
          </p:nvSpPr>
          <p:spPr>
            <a:xfrm>
              <a:off x="2702453" y="2057399"/>
              <a:ext cx="3132666" cy="626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zh-CN" altLang="en-US" b="0" i="0" u="none" strike="noStrike" kern="1200" cap="none" spc="0" normalizeH="0" baseline="0" noProof="1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常用函数</a:t>
              </a:r>
              <a:endParaRPr kumimoji="0" lang="zh-CN" altLang="en-US" b="0" i="0" u="none" strike="noStrike" kern="120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0" name="五边形 69"/>
            <p:cNvSpPr/>
            <p:nvPr>
              <p:custDataLst>
                <p:tags r:id="rId11"/>
              </p:custDataLst>
            </p:nvPr>
          </p:nvSpPr>
          <p:spPr>
            <a:xfrm>
              <a:off x="6021390" y="2171698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b="0" i="0" u="none" strike="noStrike" kern="1200" cap="none" spc="0" normalizeH="0" baseline="0" noProof="1" dirty="0" smtClean="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C</a:t>
              </a:r>
              <a:endParaRPr kumimoji="0" lang="zh-CN" altLang="en-US" b="0" i="0" u="none" strike="noStrike" kern="1200" cap="none" spc="0" normalizeH="0" baseline="0" noProof="1" dirty="0">
                <a:solidFill>
                  <a:srgbClr val="FEFFF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1" name="矩形 70"/>
            <p:cNvSpPr/>
            <p:nvPr>
              <p:custDataLst>
                <p:tags r:id="rId12"/>
              </p:custDataLst>
            </p:nvPr>
          </p:nvSpPr>
          <p:spPr>
            <a:xfrm>
              <a:off x="2643187" y="2057399"/>
              <a:ext cx="59266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  <p:sp>
          <p:nvSpPr>
            <p:cNvPr id="72" name="矩形 71"/>
            <p:cNvSpPr/>
            <p:nvPr>
              <p:custDataLst>
                <p:tags r:id="rId13"/>
              </p:custDataLst>
            </p:nvPr>
          </p:nvSpPr>
          <p:spPr>
            <a:xfrm>
              <a:off x="5835121" y="2057399"/>
              <a:ext cx="186267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</p:grpSp>
      <p:sp>
        <p:nvSpPr>
          <p:cNvPr id="85" name="文本框 84"/>
          <p:cNvSpPr txBox="1"/>
          <p:nvPr>
            <p:custDataLst>
              <p:tags r:id="rId14"/>
            </p:custDataLst>
          </p:nvPr>
        </p:nvSpPr>
        <p:spPr>
          <a:xfrm>
            <a:off x="2686050" y="2036763"/>
            <a:ext cx="3771900" cy="577850"/>
          </a:xfrm>
          <a:prstGeom prst="rect">
            <a:avLst/>
          </a:prstGeom>
          <a:noFill/>
        </p:spPr>
        <p:txBody>
          <a:bodyPr wrap="square" rtlCol="0" anchor="ctr">
            <a:normAutofit fontScale="82500"/>
          </a:bodyPr>
          <a:p>
            <a:pPr marR="0" algn="ctr" defTabSz="457200" eaLnBrk="0" hangingPunct="0">
              <a:lnSpc>
                <a:spcPct val="150000"/>
              </a:lnSpc>
              <a:buNone/>
            </a:pPr>
            <a:r>
              <a:rPr kumimoji="0" lang="zh-CN" altLang="en-US" sz="2400" b="1" kern="1200" cap="none" spc="0" normalizeH="0" baseline="0" noProof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一、</a:t>
            </a:r>
            <a:r>
              <a:rPr kumimoji="0" lang="en-US" altLang="zh-CN" sz="2400" b="1" kern="1200" cap="none" spc="0" normalizeH="0" baseline="0" noProof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Mysql</a:t>
            </a:r>
            <a:r>
              <a:rPr kumimoji="0" lang="zh-CN" altLang="en-US" sz="2400" b="1" kern="1200" cap="none" spc="0" normalizeH="0" baseline="0" noProof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基础知识</a:t>
            </a:r>
            <a:endParaRPr kumimoji="0" lang="zh-CN" altLang="en-US" sz="2400" b="1" kern="1200" cap="none" spc="0" normalizeH="0" baseline="0" noProof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R="0" algn="ctr" defTabSz="457200" eaLnBrk="0" hangingPunct="0">
              <a:lnSpc>
                <a:spcPct val="150000"/>
              </a:lnSpc>
              <a:buNone/>
            </a:pPr>
            <a:endParaRPr kumimoji="0" lang="zh-CN" altLang="en-US" sz="2400" kern="1200" cap="none" spc="0" normalizeH="0" baseline="0" noProof="1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482" name="组合 1"/>
          <p:cNvGrpSpPr/>
          <p:nvPr/>
        </p:nvGrpSpPr>
        <p:grpSpPr>
          <a:xfrm>
            <a:off x="1736725" y="1730375"/>
            <a:ext cx="6022975" cy="1120775"/>
            <a:chOff x="1736939" y="2896935"/>
            <a:chExt cx="6022398" cy="1120736"/>
          </a:xfrm>
        </p:grpSpPr>
        <p:grpSp>
          <p:nvGrpSpPr>
            <p:cNvPr id="20483" name="组合 2"/>
            <p:cNvGrpSpPr/>
            <p:nvPr/>
          </p:nvGrpSpPr>
          <p:grpSpPr>
            <a:xfrm>
              <a:off x="1736939" y="2896935"/>
              <a:ext cx="1120736" cy="1120736"/>
              <a:chOff x="1736939" y="2896935"/>
              <a:chExt cx="1120736" cy="1120736"/>
            </a:xfrm>
          </p:grpSpPr>
          <p:sp>
            <p:nvSpPr>
              <p:cNvPr id="11" name="任意多边形 10"/>
              <p:cNvSpPr/>
              <p:nvPr>
                <p:custDataLst>
                  <p:tags r:id="rId2"/>
                </p:custDataLst>
              </p:nvPr>
            </p:nvSpPr>
            <p:spPr>
              <a:xfrm>
                <a:off x="1736939" y="2896935"/>
                <a:ext cx="1120736" cy="1120736"/>
              </a:xfrm>
              <a:custGeom>
                <a:avLst/>
                <a:gdLst>
                  <a:gd name="connsiteX0" fmla="*/ 560368 w 1120736"/>
                  <a:gd name="connsiteY0" fmla="*/ 0 h 1120736"/>
                  <a:gd name="connsiteX1" fmla="*/ 1120736 w 1120736"/>
                  <a:gd name="connsiteY1" fmla="*/ 560368 h 1120736"/>
                  <a:gd name="connsiteX2" fmla="*/ 560368 w 1120736"/>
                  <a:gd name="connsiteY2" fmla="*/ 1120736 h 1120736"/>
                  <a:gd name="connsiteX3" fmla="*/ 0 w 1120736"/>
                  <a:gd name="connsiteY3" fmla="*/ 560368 h 112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0736" h="1120736">
                    <a:moveTo>
                      <a:pt x="560368" y="0"/>
                    </a:moveTo>
                    <a:lnTo>
                      <a:pt x="1120736" y="560368"/>
                    </a:lnTo>
                    <a:lnTo>
                      <a:pt x="560368" y="1120736"/>
                    </a:lnTo>
                    <a:lnTo>
                      <a:pt x="0" y="56036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marL="0" marR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zh-CN" sz="3200" b="1" i="0" u="none" strike="noStrike" kern="1200" cap="none" spc="0" normalizeH="0" baseline="0" noProof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  <a:sym typeface="+mn-ea"/>
                  </a:rPr>
                  <a:t>1NF</a:t>
                </a:r>
                <a:endParaRPr kumimoji="0" lang="zh-CN" altLang="en-US" sz="3200" b="1" i="0" u="none" strike="noStrike" kern="1200" cap="none" spc="0" normalizeH="0" baseline="0" noProof="1" dirty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  <p:cxnSp>
            <p:nvCxnSpPr>
              <p:cNvPr id="4" name="直接连接符 3"/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2017123" y="2896935"/>
                <a:ext cx="264944" cy="280184"/>
              </a:xfrm>
              <a:prstGeom prst="line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2297307" y="3737487"/>
                <a:ext cx="264944" cy="280184"/>
              </a:xfrm>
              <a:prstGeom prst="line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5"/>
                </p:custDataLst>
              </p:nvPr>
            </p:nvCxnSpPr>
            <p:spPr>
              <a:xfrm rot="16200000" flipV="1">
                <a:off x="2585111" y="3169499"/>
                <a:ext cx="264944" cy="280184"/>
              </a:xfrm>
              <a:prstGeom prst="line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6"/>
                </p:custDataLst>
              </p:nvPr>
            </p:nvCxnSpPr>
            <p:spPr>
              <a:xfrm rot="16200000" flipV="1">
                <a:off x="1744559" y="3464923"/>
                <a:ext cx="264944" cy="280184"/>
              </a:xfrm>
              <a:prstGeom prst="line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89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3122619" y="2912538"/>
              <a:ext cx="4636718" cy="1089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 eaLnBrk="0" hangingPunct="0">
                <a:lnSpc>
                  <a:spcPct val="12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确保每列的原子性.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数据库表中的字段都是单一属性的，不可再分。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0" name="TextBox 26"/>
          <p:cNvSpPr txBox="1"/>
          <p:nvPr>
            <p:custDataLst>
              <p:tags r:id="rId8"/>
            </p:custDataLst>
          </p:nvPr>
        </p:nvSpPr>
        <p:spPr>
          <a:xfrm>
            <a:off x="1619250" y="879475"/>
            <a:ext cx="59055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 eaLnBrk="0" hangingPunct="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关系型数据库设计三大范式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491" name="组合 15"/>
          <p:cNvGrpSpPr/>
          <p:nvPr/>
        </p:nvGrpSpPr>
        <p:grpSpPr>
          <a:xfrm>
            <a:off x="1736725" y="3122613"/>
            <a:ext cx="6022975" cy="1120775"/>
            <a:chOff x="1736939" y="3123348"/>
            <a:chExt cx="6022398" cy="1120736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1736939" y="3123348"/>
              <a:ext cx="1120736" cy="1120736"/>
            </a:xfrm>
            <a:custGeom>
              <a:avLst/>
              <a:gdLst>
                <a:gd name="connsiteX0" fmla="*/ 560368 w 1120736"/>
                <a:gd name="connsiteY0" fmla="*/ 0 h 1120736"/>
                <a:gd name="connsiteX1" fmla="*/ 1120736 w 1120736"/>
                <a:gd name="connsiteY1" fmla="*/ 560368 h 1120736"/>
                <a:gd name="connsiteX2" fmla="*/ 560368 w 1120736"/>
                <a:gd name="connsiteY2" fmla="*/ 1120736 h 1120736"/>
                <a:gd name="connsiteX3" fmla="*/ 0 w 1120736"/>
                <a:gd name="connsiteY3" fmla="*/ 560368 h 112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736" h="1120736">
                  <a:moveTo>
                    <a:pt x="560368" y="0"/>
                  </a:moveTo>
                  <a:lnTo>
                    <a:pt x="1120736" y="560368"/>
                  </a:lnTo>
                  <a:lnTo>
                    <a:pt x="560368" y="1120736"/>
                  </a:lnTo>
                  <a:lnTo>
                    <a:pt x="0" y="5603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sz="3200" b="1" i="0" u="none" strike="noStrike" kern="1200" cap="none" spc="0" normalizeH="0" baseline="0" noProof="1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+mn-ea"/>
                </a:rPr>
                <a:t>2NF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 flipV="1">
              <a:off x="2017123" y="3123348"/>
              <a:ext cx="264944" cy="280184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1"/>
              </p:custDataLst>
            </p:nvPr>
          </p:nvCxnSpPr>
          <p:spPr>
            <a:xfrm flipV="1">
              <a:off x="2297307" y="3963900"/>
              <a:ext cx="264944" cy="280184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2"/>
              </p:custDataLst>
            </p:nvPr>
          </p:nvCxnSpPr>
          <p:spPr>
            <a:xfrm rot="16200000" flipV="1">
              <a:off x="2585111" y="3395912"/>
              <a:ext cx="264944" cy="280184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13"/>
              </p:custDataLst>
            </p:nvPr>
          </p:nvCxnSpPr>
          <p:spPr>
            <a:xfrm rot="16200000" flipV="1">
              <a:off x="1744559" y="3691336"/>
              <a:ext cx="264944" cy="280184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7" name="文本框 24"/>
            <p:cNvSpPr txBox="1"/>
            <p:nvPr>
              <p:custDataLst>
                <p:tags r:id="rId14"/>
              </p:custDataLst>
            </p:nvPr>
          </p:nvSpPr>
          <p:spPr>
            <a:xfrm>
              <a:off x="3122619" y="3138951"/>
              <a:ext cx="4636718" cy="1089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 eaLnBrk="0" hangingPunct="0">
                <a:lnSpc>
                  <a:spcPct val="120000"/>
                </a:lnSpc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满足范式一的前提下，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确保表中的每列都和主键相关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，且不能存在依赖部分主键的情况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20000"/>
                </a:lnSpc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98" name="组合 25"/>
          <p:cNvGrpSpPr/>
          <p:nvPr/>
        </p:nvGrpSpPr>
        <p:grpSpPr>
          <a:xfrm>
            <a:off x="1736725" y="4516438"/>
            <a:ext cx="6022975" cy="1120775"/>
            <a:chOff x="1736939" y="4516720"/>
            <a:chExt cx="6022398" cy="1120736"/>
          </a:xfrm>
        </p:grpSpPr>
        <p:sp>
          <p:nvSpPr>
            <p:cNvPr id="27" name="任意多边形 26"/>
            <p:cNvSpPr/>
            <p:nvPr>
              <p:custDataLst>
                <p:tags r:id="rId15"/>
              </p:custDataLst>
            </p:nvPr>
          </p:nvSpPr>
          <p:spPr>
            <a:xfrm>
              <a:off x="1736939" y="4516720"/>
              <a:ext cx="1120736" cy="1120736"/>
            </a:xfrm>
            <a:custGeom>
              <a:avLst/>
              <a:gdLst>
                <a:gd name="connsiteX0" fmla="*/ 560368 w 1120736"/>
                <a:gd name="connsiteY0" fmla="*/ 0 h 1120736"/>
                <a:gd name="connsiteX1" fmla="*/ 1120736 w 1120736"/>
                <a:gd name="connsiteY1" fmla="*/ 560368 h 1120736"/>
                <a:gd name="connsiteX2" fmla="*/ 560368 w 1120736"/>
                <a:gd name="connsiteY2" fmla="*/ 1120736 h 1120736"/>
                <a:gd name="connsiteX3" fmla="*/ 0 w 1120736"/>
                <a:gd name="connsiteY3" fmla="*/ 560368 h 112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736" h="1120736">
                  <a:moveTo>
                    <a:pt x="560368" y="0"/>
                  </a:moveTo>
                  <a:lnTo>
                    <a:pt x="1120736" y="560368"/>
                  </a:lnTo>
                  <a:lnTo>
                    <a:pt x="560368" y="1120736"/>
                  </a:lnTo>
                  <a:lnTo>
                    <a:pt x="0" y="56036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sz="3200" b="1" i="0" u="none" strike="noStrike" kern="1200" cap="none" spc="0" normalizeH="0" baseline="0" noProof="1" dirty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+mn-ea"/>
                </a:rPr>
                <a:t>3NF</a:t>
              </a:r>
              <a:endParaRPr kumimoji="0" lang="en-US" altLang="zh-CN" sz="3200" b="1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endParaRPr>
            </a:p>
          </p:txBody>
        </p:sp>
        <p:cxnSp>
          <p:nvCxnSpPr>
            <p:cNvPr id="28" name="直接连接符 27"/>
            <p:cNvCxnSpPr/>
            <p:nvPr>
              <p:custDataLst>
                <p:tags r:id="rId16"/>
              </p:custDataLst>
            </p:nvPr>
          </p:nvCxnSpPr>
          <p:spPr>
            <a:xfrm flipV="1">
              <a:off x="2017123" y="4516720"/>
              <a:ext cx="264944" cy="280184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17"/>
              </p:custDataLst>
            </p:nvPr>
          </p:nvCxnSpPr>
          <p:spPr>
            <a:xfrm flipV="1">
              <a:off x="2297307" y="5357272"/>
              <a:ext cx="264944" cy="280184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8"/>
              </p:custDataLst>
            </p:nvPr>
          </p:nvCxnSpPr>
          <p:spPr>
            <a:xfrm rot="16200000" flipV="1">
              <a:off x="2585111" y="4789284"/>
              <a:ext cx="264944" cy="280184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19"/>
              </p:custDataLst>
            </p:nvPr>
          </p:nvCxnSpPr>
          <p:spPr>
            <a:xfrm rot="16200000" flipV="1">
              <a:off x="1744559" y="5084708"/>
              <a:ext cx="264944" cy="280184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4" name="文本框 31"/>
            <p:cNvSpPr txBox="1"/>
            <p:nvPr>
              <p:custDataLst>
                <p:tags r:id="rId20"/>
              </p:custDataLst>
            </p:nvPr>
          </p:nvSpPr>
          <p:spPr>
            <a:xfrm>
              <a:off x="3122619" y="4532323"/>
              <a:ext cx="4636718" cy="1089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 eaLnBrk="0" hangingPunct="0">
                <a:lnSpc>
                  <a:spcPct val="120000"/>
                </a:lnSpc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满足范式二的前提下，确保每列都和主键列直接相关,而不是间接相关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即消除传递依赖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ctr" anchorCtr="0" compatLnSpc="1"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常见数据类型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0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7411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2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7413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数值类型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：有符号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默认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signed)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取值范围(-2 147 483 648，2 147 483 647)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     无符号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(unsigned)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取值范围(0，4 294 967 295)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tinyint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：有符号(-128，127)，无符号(0，255)，占用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   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bigint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有符号</a:t>
            </a:r>
            <a:r>
              <a:rPr lang="en-US" alt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(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默认</a:t>
            </a:r>
            <a:r>
              <a:rPr lang="en-US" alt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signed)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取值范围</a:t>
            </a:r>
            <a:endParaRPr lang="zh-CN" altLang="en-US" sz="180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       (-9 233 372 036 854 775 808，9 223 372 036 854 775 807)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                   无符号</a:t>
            </a:r>
            <a:r>
              <a:rPr lang="en-US" alt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(unsigned)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取值范围</a:t>
            </a:r>
            <a:endParaRPr lang="zh-CN" altLang="en-US" sz="180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        </a:t>
            </a:r>
            <a:r>
              <a:rPr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(0，18 446 744 073 709 551 615) </a:t>
            </a:r>
            <a:r>
              <a:rPr 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，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占用</a:t>
            </a:r>
            <a:r>
              <a:rPr lang="en-US" alt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8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字节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decimal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decimal(m,n),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总共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位有效数字，其中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位小数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精确数据类型 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M+2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float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：单精度浮点数值，非精确数据类型，占用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常见数据类型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0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7411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2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7413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530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时间类型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datetime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：格式YYYY-MM-DD HH:MM:SS  ，占用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p.s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对于更新时间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(updated_at)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我们通常加上该属性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 DEFAULT CURRENT_TIMESTAMP ON UPDATE CURRENT_TIMESTAMP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    表示随着记录的更改，该字段自动更新为当前时间而不用显式去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update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更新时间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date: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格式 YYYY-MM-DD  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time: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格式  HH:MM:SS  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字符型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char(m):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存储字符数为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，最大为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255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，以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utf8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编码为例，最大占用字节数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m*3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适用于手机号，身份证，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MD5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等定长字符型数据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varchar(m):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最大存储字符数为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，最大为65536，</a:t>
            </a:r>
            <a:r>
              <a:rPr lang="zh-CN" altLang="en-US" sz="16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以</a:t>
            </a: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utf8</a:t>
            </a:r>
            <a:r>
              <a:rPr lang="zh-CN" altLang="en-US" sz="16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编码为例，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最大占用字              节数为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m*3+1 or 2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text: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大文本数据类型 ，最大字节长度为65 535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434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8435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6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1081088"/>
            <a:ext cx="8288338" cy="5584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日期函数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DATE_ADD(date,INTERVAL expr type) </a:t>
            </a:r>
            <a:r>
              <a:rPr kumimoji="0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返回日期date加</a:t>
            </a:r>
            <a:r>
              <a:rPr kumimoji="0" 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减</a:t>
            </a:r>
            <a:r>
              <a:rPr kumimoji="0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上间隔时间</a:t>
            </a:r>
            <a:r>
              <a:rPr kumimoji="0" 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expr</a:t>
            </a:r>
            <a:r>
              <a:rPr kumimoji="0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的结果</a:t>
            </a:r>
            <a:endParaRPr kumimoji="0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DATE_FORMAT(date,fmt)      依照指定的fmt格式格式化日期date值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NOW() 当前日期时间 CURDATE()当前日期 CURTIME() 当前时间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DAYOFMONTH(date) 返回date是一个月的第几天(1~31)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DAY(date)   返回date的天数部分  HOUR(time)  返回time的小时值(0~23)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DATE(datetime)  返回datetime的日期值  TIME(datetime)  返回datetime的时间值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字符串函数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CONCAT(s1,s2...,sn)    将s1,s2...,sn连接成字符串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FIND_IN_SET(str,list)    分析逗号分隔的list列表，如果发现str，返回str在list中的位置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LENGTH(str)    返回字符串str中的字符数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POSITION(substr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in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str)     返回子串substr在字符串str中第一次出现的位置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INSERT(str,x,y,instr)     将字符串str从第x位置开始，y个字符长的子串替换为字符串instr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返回结果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8438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5908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LEFT(str,x)    返回字符串str中最左边的x个字符 相同的还有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RIGHT(str,x)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RTRIM(str)   去掉字符串str尾部的空格 相应的还有LTRIM(str)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数学函数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FLOOR(x)  返回小于x的最大整数值，（去掉小数取整）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RAND()           返回0到1内的随机值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ROUND(x,y)      返回参数x的四舍五入的有y位小数的值，（四舍五入）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聚合函数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AVG(col)    返回指定列的平均值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COUNT(col)    返回指定列中非NULL值/行的个数（当函数参数为星号*时不会忽略）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MIN(col)    返回指定列的最小值   MAX(col)    返回指定列的最大值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SUM(col)    返回指定列的所有值之和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GROUP_CONCAT(col)     返回由属于一组的列值连接组合而成的结果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类型转换函数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CAST()函数，将一个值转换为指定的数据类型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3088" y="2403475"/>
            <a:ext cx="6324600" cy="1236663"/>
          </a:xfrm>
        </p:spPr>
        <p:txBody>
          <a:bodyPr wrap="square" lIns="91440" tIns="45720" rIns="91440" bIns="45720" anchor="b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常用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SQL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语句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33725" y="1484313"/>
            <a:ext cx="1201738" cy="833438"/>
          </a:xfrm>
          <a:prstGeom prst="rect">
            <a:avLst/>
          </a:prstGeom>
          <a:noFill/>
        </p:spPr>
        <p:txBody>
          <a:bodyPr wrap="square" rtlCol="0" anchor="ctr" anchorCtr="0">
            <a:normAutofit fontScale="50000"/>
          </a:bodyPr>
          <a:lstStyle/>
          <a:p>
            <a:pPr marR="0" algn="ctr" defTabSz="457200" eaLnBrk="0" hangingPunct="0">
              <a:buNone/>
            </a:pPr>
            <a:r>
              <a:rPr kumimoji="0" lang="zh-CN" altLang="en-US" sz="4500" kern="1200" cap="none" spc="0" normalizeH="0" baseline="0" noProof="1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第二章</a:t>
            </a:r>
            <a:endParaRPr kumimoji="0" lang="zh-CN" altLang="en-US" sz="4500" kern="1200" cap="none" spc="0" normalizeH="0" baseline="0" noProof="1" smtClean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10.xml><?xml version="1.0" encoding="utf-8"?>
<p:tagLst xmlns:p="http://schemas.openxmlformats.org/presentationml/2006/main">
  <p:tag name="MH" val="20150923172202"/>
  <p:tag name="MH_LIBRARY" val="GRAPHIC"/>
  <p:tag name="MH_ORDER" val="Oval 25"/>
</p:tagLst>
</file>

<file path=ppt/tags/tag100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7"/>
  <p:tag name="KSO_WM_UNIT_ID" val="258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101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8"/>
  <p:tag name="KSO_WM_UNIT_ID" val="258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102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9"/>
  <p:tag name="KSO_WM_UNIT_ID" val="258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103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0"/>
  <p:tag name="KSO_WM_UNIT_ID" val="258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104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57"/>
  <p:tag name="KSO_WM_UNIT_HIGHLIGHT" val="0"/>
  <p:tag name="KSO_WM_UNIT_COMPATIBLE" val="0"/>
  <p:tag name="KSO_WM_UNIT_PRESET_TEXT" val="LOREM IPSUM DOLOR SIT AMET, CONSECTETUR ADIPISICING ELIT, SED DO EIUSMOD TEMPOR 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1"/>
  <p:tag name="KSO_WM_UNIT_ID" val="258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2"/>
  <p:tag name="KSO_WM_UNIT_ID" val="258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  <p:tag name="KSO_WM_UNIT_USESOURCEFORMAT_APPLY" val="0"/>
</p:tagLst>
</file>

<file path=ppt/tags/tag107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3"/>
  <p:tag name="KSO_WM_UNIT_ID" val="258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  <p:tag name="KSO_WM_UNIT_USESOURCEFORMAT_APPLY" val="0"/>
</p:tagLst>
</file>

<file path=ppt/tags/tag108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4"/>
  <p:tag name="KSO_WM_UNIT_ID" val="258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  <p:tag name="KSO_WM_UNIT_USESOURCEFORMAT_APPLY" val="0"/>
</p:tagLst>
</file>

<file path=ppt/tags/tag109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5"/>
  <p:tag name="KSO_WM_UNIT_ID" val="258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  <p:tag name="KSO_WM_UNIT_USESOURCEFORMAT_APPLY" val="0"/>
</p:tagLst>
</file>

<file path=ppt/tags/tag11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110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57"/>
  <p:tag name="KSO_WM_UNIT_HIGHLIGHT" val="0"/>
  <p:tag name="KSO_WM_UNIT_COMPATIBLE" val="0"/>
  <p:tag name="KSO_WM_UNIT_PRESET_TEXT" val="LOREM IPSUM DOLOR SIT AMET, CONSECTETUR ADIPISICING ELIT, SED DO EIUSMOD TEMPOR 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a"/>
  <p:tag name="KSO_WM_UNIT_INDEX" val="1"/>
  <p:tag name="KSO_WM_UNIT_ID" val="custom446_1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e"/>
  <p:tag name="KSO_WM_UNIT_INDEX" val="1"/>
  <p:tag name="KSO_WM_UNIT_ID" val="custom44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113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652"/>
  <p:tag name="KSO_WM_TAG_VERSION" val="1.0"/>
  <p:tag name="KSO_WM_SLIDE_ID" val="custom65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a"/>
  <p:tag name="KSO_WM_UNIT_INDEX" val="1"/>
  <p:tag name="KSO_WM_UNIT_ID" val="custom446_1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e"/>
  <p:tag name="KSO_WM_UNIT_INDEX" val="1"/>
  <p:tag name="KSO_WM_UNIT_ID" val="custom44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116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652"/>
  <p:tag name="KSO_WM_TAG_VERSION" val="1.0"/>
  <p:tag name="KSO_WM_SLIDE_ID" val="custom65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a"/>
  <p:tag name="KSO_WM_UNIT_INDEX" val="1"/>
  <p:tag name="KSO_WM_UNIT_ID" val="custom446_1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e"/>
  <p:tag name="KSO_WM_UNIT_INDEX" val="1"/>
  <p:tag name="KSO_WM_UNIT_ID" val="custom44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119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652"/>
  <p:tag name="KSO_WM_TAG_VERSION" val="1.0"/>
  <p:tag name="KSO_WM_SLIDE_ID" val="custom65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MH" val="20150923172202"/>
  <p:tag name="MH_LIBRARY" val="GRAPHIC"/>
  <p:tag name="MH_ORDER" val="Isosceles Triangle 27"/>
</p:tagLst>
</file>

<file path=ppt/tags/tag13.xml><?xml version="1.0" encoding="utf-8"?>
<p:tagLst xmlns:p="http://schemas.openxmlformats.org/presentationml/2006/main">
  <p:tag name="MH" val="20150923170952"/>
  <p:tag name="MH_LIBRARY" val="GRAPHIC"/>
  <p:tag name="MH_ORDER" val="Right Triangle 2"/>
</p:tagLst>
</file>

<file path=ppt/tags/tag14.xml><?xml version="1.0" encoding="utf-8"?>
<p:tagLst xmlns:p="http://schemas.openxmlformats.org/presentationml/2006/main">
  <p:tag name="MH" val="20150923170952"/>
  <p:tag name="MH_LIBRARY" val="GRAPHIC"/>
  <p:tag name="MH_ORDER" val="Right Triangle 3"/>
</p:tagLst>
</file>

<file path=ppt/tags/tag15.xml><?xml version="1.0" encoding="utf-8"?>
<p:tagLst xmlns:p="http://schemas.openxmlformats.org/presentationml/2006/main">
  <p:tag name="MH" val="20150923170952"/>
  <p:tag name="MH_LIBRARY" val="GRAPHIC"/>
  <p:tag name="MH_ORDER" val="Right Triangle 4"/>
</p:tagLst>
</file>

<file path=ppt/tags/tag16.xml><?xml version="1.0" encoding="utf-8"?>
<p:tagLst xmlns:p="http://schemas.openxmlformats.org/presentationml/2006/main">
  <p:tag name="MH" val="20150923170952"/>
  <p:tag name="MH_LIBRARY" val="GRAPHIC"/>
  <p:tag name="MH_ORDER" val="Right Triangle 5"/>
</p:tagLst>
</file>

<file path=ppt/tags/tag17.xml><?xml version="1.0" encoding="utf-8"?>
<p:tagLst xmlns:p="http://schemas.openxmlformats.org/presentationml/2006/main">
  <p:tag name="MH" val="20150923170952"/>
  <p:tag name="MH_LIBRARY" val="GRAPHIC"/>
  <p:tag name="MH_ORDER" val="Right Triangle 6"/>
</p:tagLst>
</file>

<file path=ppt/tags/tag18.xml><?xml version="1.0" encoding="utf-8"?>
<p:tagLst xmlns:p="http://schemas.openxmlformats.org/presentationml/2006/main">
  <p:tag name="MH" val="20150923170952"/>
  <p:tag name="MH_LIBRARY" val="GRAPHIC"/>
  <p:tag name="MH_ORDER" val="Right Triangle 7"/>
</p:tagLst>
</file>

<file path=ppt/tags/tag19.xml><?xml version="1.0" encoding="utf-8"?>
<p:tagLst xmlns:p="http://schemas.openxmlformats.org/presentationml/2006/main">
  <p:tag name="MH" val="20150923170952"/>
  <p:tag name="MH_LIBRARY" val="GRAPHIC"/>
  <p:tag name="MH_ORDER" val="Right Triangle 8"/>
</p:tagLst>
</file>

<file path=ppt/tags/tag2.xml><?xml version="1.0" encoding="utf-8"?>
<p:tagLst xmlns:p="http://schemas.openxmlformats.org/presentationml/2006/main">
  <p:tag name="MH" val="20150923172202"/>
  <p:tag name="MH_LIBRARY" val="GRAPHIC"/>
  <p:tag name="MH_ORDER" val="Straight Connector 13"/>
</p:tagLst>
</file>

<file path=ppt/tags/tag20.xml><?xml version="1.0" encoding="utf-8"?>
<p:tagLst xmlns:p="http://schemas.openxmlformats.org/presentationml/2006/main">
  <p:tag name="MH" val="20150923170952"/>
  <p:tag name="MH_LIBRARY" val="GRAPHIC"/>
  <p:tag name="MH_ORDER" val="Right Triangle 9"/>
</p:tagLst>
</file>

<file path=ppt/tags/tag21.xml><?xml version="1.0" encoding="utf-8"?>
<p:tagLst xmlns:p="http://schemas.openxmlformats.org/presentationml/2006/main">
  <p:tag name="MH" val="20150923170952"/>
  <p:tag name="MH_LIBRARY" val="GRAPHIC"/>
  <p:tag name="MH_ORDER" val="Straight Connector 10"/>
</p:tagLst>
</file>

<file path=ppt/tags/tag22.xml><?xml version="1.0" encoding="utf-8"?>
<p:tagLst xmlns:p="http://schemas.openxmlformats.org/presentationml/2006/main">
  <p:tag name="MH" val="20150923170952"/>
  <p:tag name="MH_LIBRARY" val="GRAPHIC"/>
  <p:tag name="MH_ORDER" val="Straight Connector 11"/>
</p:tagLst>
</file>

<file path=ppt/tags/tag23.xml><?xml version="1.0" encoding="utf-8"?>
<p:tagLst xmlns:p="http://schemas.openxmlformats.org/presentationml/2006/main">
  <p:tag name="MH" val="20150923170952"/>
  <p:tag name="MH_LIBRARY" val="GRAPHIC"/>
  <p:tag name="MH_ORDER" val="Straight Connector 12"/>
</p:tagLst>
</file>

<file path=ppt/tags/tag24.xml><?xml version="1.0" encoding="utf-8"?>
<p:tagLst xmlns:p="http://schemas.openxmlformats.org/presentationml/2006/main">
  <p:tag name="MH" val="20150923170952"/>
  <p:tag name="MH_LIBRARY" val="GRAPHIC"/>
  <p:tag name="MH_ORDER" val="Straight Connector 13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27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28.xml><?xml version="1.0" encoding="utf-8"?>
<p:tagLst xmlns:p="http://schemas.openxmlformats.org/presentationml/2006/main">
  <p:tag name="MH" val="20150923172202"/>
  <p:tag name="MH_LIBRARY" val="GRAPHIC"/>
  <p:tag name="MH_ORDER" val="Straight Connector 13"/>
</p:tagLst>
</file>

<file path=ppt/tags/tag29.xml><?xml version="1.0" encoding="utf-8"?>
<p:tagLst xmlns:p="http://schemas.openxmlformats.org/presentationml/2006/main">
  <p:tag name="MH" val="20150923172202"/>
  <p:tag name="MH_LIBRARY" val="GRAPHIC"/>
  <p:tag name="MH_ORDER" val="Isosceles Triangle 18"/>
</p:tagLst>
</file>

<file path=ppt/tags/tag3.xml><?xml version="1.0" encoding="utf-8"?>
<p:tagLst xmlns:p="http://schemas.openxmlformats.org/presentationml/2006/main">
  <p:tag name="MH" val="20150923172202"/>
  <p:tag name="MH_LIBRARY" val="GRAPHIC"/>
  <p:tag name="MH_ORDER" val="Isosceles Triangle 18"/>
</p:tagLst>
</file>

<file path=ppt/tags/tag30.xml><?xml version="1.0" encoding="utf-8"?>
<p:tagLst xmlns:p="http://schemas.openxmlformats.org/presentationml/2006/main">
  <p:tag name="MH" val="20150923172202"/>
  <p:tag name="MH_LIBRARY" val="GRAPHIC"/>
  <p:tag name="MH_ORDER" val="Isosceles Triangle 19"/>
</p:tagLst>
</file>

<file path=ppt/tags/tag31.xml><?xml version="1.0" encoding="utf-8"?>
<p:tagLst xmlns:p="http://schemas.openxmlformats.org/presentationml/2006/main">
  <p:tag name="MH" val="20150923172202"/>
  <p:tag name="MH_LIBRARY" val="GRAPHIC"/>
  <p:tag name="MH_ORDER" val="Isosceles Triangle 20"/>
</p:tagLst>
</file>

<file path=ppt/tags/tag32.xml><?xml version="1.0" encoding="utf-8"?>
<p:tagLst xmlns:p="http://schemas.openxmlformats.org/presentationml/2006/main">
  <p:tag name="MH" val="20150923172202"/>
  <p:tag name="MH_LIBRARY" val="GRAPHIC"/>
  <p:tag name="MH_ORDER" val="Isosceles Triangle 21"/>
</p:tagLst>
</file>

<file path=ppt/tags/tag33.xml><?xml version="1.0" encoding="utf-8"?>
<p:tagLst xmlns:p="http://schemas.openxmlformats.org/presentationml/2006/main">
  <p:tag name="MH" val="20150923172202"/>
  <p:tag name="MH_LIBRARY" val="GRAPHIC"/>
  <p:tag name="MH_ORDER" val="Isosceles Triangle 22"/>
</p:tagLst>
</file>

<file path=ppt/tags/tag34.xml><?xml version="1.0" encoding="utf-8"?>
<p:tagLst xmlns:p="http://schemas.openxmlformats.org/presentationml/2006/main">
  <p:tag name="MH" val="20150923172202"/>
  <p:tag name="MH_LIBRARY" val="GRAPHIC"/>
  <p:tag name="MH_ORDER" val="Oval 23"/>
</p:tagLst>
</file>

<file path=ppt/tags/tag35.xml><?xml version="1.0" encoding="utf-8"?>
<p:tagLst xmlns:p="http://schemas.openxmlformats.org/presentationml/2006/main">
  <p:tag name="MH" val="20150923172202"/>
  <p:tag name="MH_LIBRARY" val="GRAPHIC"/>
  <p:tag name="MH_ORDER" val="Oval 24"/>
</p:tagLst>
</file>

<file path=ppt/tags/tag36.xml><?xml version="1.0" encoding="utf-8"?>
<p:tagLst xmlns:p="http://schemas.openxmlformats.org/presentationml/2006/main">
  <p:tag name="MH" val="20150923172202"/>
  <p:tag name="MH_LIBRARY" val="GRAPHIC"/>
  <p:tag name="MH_ORDER" val="Oval 25"/>
</p:tagLst>
</file>

<file path=ppt/tags/tag37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38.xml><?xml version="1.0" encoding="utf-8"?>
<p:tagLst xmlns:p="http://schemas.openxmlformats.org/presentationml/2006/main">
  <p:tag name="MH" val="20150923172202"/>
  <p:tag name="MH_LIBRARY" val="GRAPHIC"/>
  <p:tag name="MH_ORDER" val="Isosceles Triangle 27"/>
</p:tagLst>
</file>

<file path=ppt/tags/tag39.xml><?xml version="1.0" encoding="utf-8"?>
<p:tagLst xmlns:p="http://schemas.openxmlformats.org/presentationml/2006/main">
  <p:tag name="MH" val="20150923170952"/>
  <p:tag name="MH_LIBRARY" val="GRAPHIC"/>
  <p:tag name="MH_ORDER" val="Right Triangle 2"/>
</p:tagLst>
</file>

<file path=ppt/tags/tag4.xml><?xml version="1.0" encoding="utf-8"?>
<p:tagLst xmlns:p="http://schemas.openxmlformats.org/presentationml/2006/main">
  <p:tag name="MH" val="20150923172202"/>
  <p:tag name="MH_LIBRARY" val="GRAPHIC"/>
  <p:tag name="MH_ORDER" val="Isosceles Triangle 19"/>
</p:tagLst>
</file>

<file path=ppt/tags/tag40.xml><?xml version="1.0" encoding="utf-8"?>
<p:tagLst xmlns:p="http://schemas.openxmlformats.org/presentationml/2006/main">
  <p:tag name="MH" val="20150923170952"/>
  <p:tag name="MH_LIBRARY" val="GRAPHIC"/>
  <p:tag name="MH_ORDER" val="Right Triangle 3"/>
</p:tagLst>
</file>

<file path=ppt/tags/tag41.xml><?xml version="1.0" encoding="utf-8"?>
<p:tagLst xmlns:p="http://schemas.openxmlformats.org/presentationml/2006/main">
  <p:tag name="MH" val="20150923170952"/>
  <p:tag name="MH_LIBRARY" val="GRAPHIC"/>
  <p:tag name="MH_ORDER" val="Right Triangle 4"/>
</p:tagLst>
</file>

<file path=ppt/tags/tag42.xml><?xml version="1.0" encoding="utf-8"?>
<p:tagLst xmlns:p="http://schemas.openxmlformats.org/presentationml/2006/main">
  <p:tag name="MH" val="20150923170952"/>
  <p:tag name="MH_LIBRARY" val="GRAPHIC"/>
  <p:tag name="MH_ORDER" val="Right Triangle 5"/>
</p:tagLst>
</file>

<file path=ppt/tags/tag43.xml><?xml version="1.0" encoding="utf-8"?>
<p:tagLst xmlns:p="http://schemas.openxmlformats.org/presentationml/2006/main">
  <p:tag name="MH" val="20150923170952"/>
  <p:tag name="MH_LIBRARY" val="GRAPHIC"/>
  <p:tag name="MH_ORDER" val="Right Triangle 6"/>
</p:tagLst>
</file>

<file path=ppt/tags/tag44.xml><?xml version="1.0" encoding="utf-8"?>
<p:tagLst xmlns:p="http://schemas.openxmlformats.org/presentationml/2006/main">
  <p:tag name="MH" val="20150923170952"/>
  <p:tag name="MH_LIBRARY" val="GRAPHIC"/>
  <p:tag name="MH_ORDER" val="Right Triangle 7"/>
</p:tagLst>
</file>

<file path=ppt/tags/tag45.xml><?xml version="1.0" encoding="utf-8"?>
<p:tagLst xmlns:p="http://schemas.openxmlformats.org/presentationml/2006/main">
  <p:tag name="MH" val="20150923170952"/>
  <p:tag name="MH_LIBRARY" val="GRAPHIC"/>
  <p:tag name="MH_ORDER" val="Right Triangle 8"/>
</p:tagLst>
</file>

<file path=ppt/tags/tag46.xml><?xml version="1.0" encoding="utf-8"?>
<p:tagLst xmlns:p="http://schemas.openxmlformats.org/presentationml/2006/main">
  <p:tag name="MH" val="20150923170952"/>
  <p:tag name="MH_LIBRARY" val="GRAPHIC"/>
  <p:tag name="MH_ORDER" val="Right Triangle 9"/>
</p:tagLst>
</file>

<file path=ppt/tags/tag47.xml><?xml version="1.0" encoding="utf-8"?>
<p:tagLst xmlns:p="http://schemas.openxmlformats.org/presentationml/2006/main">
  <p:tag name="MH" val="20150923170952"/>
  <p:tag name="MH_LIBRARY" val="GRAPHIC"/>
  <p:tag name="MH_ORDER" val="Straight Connector 10"/>
</p:tagLst>
</file>

<file path=ppt/tags/tag48.xml><?xml version="1.0" encoding="utf-8"?>
<p:tagLst xmlns:p="http://schemas.openxmlformats.org/presentationml/2006/main">
  <p:tag name="MH" val="20150923170952"/>
  <p:tag name="MH_LIBRARY" val="GRAPHIC"/>
  <p:tag name="MH_ORDER" val="Straight Connector 11"/>
</p:tagLst>
</file>

<file path=ppt/tags/tag49.xml><?xml version="1.0" encoding="utf-8"?>
<p:tagLst xmlns:p="http://schemas.openxmlformats.org/presentationml/2006/main">
  <p:tag name="MH" val="20150923170952"/>
  <p:tag name="MH_LIBRARY" val="GRAPHIC"/>
  <p:tag name="MH_ORDER" val="Straight Connector 12"/>
</p:tagLst>
</file>

<file path=ppt/tags/tag5.xml><?xml version="1.0" encoding="utf-8"?>
<p:tagLst xmlns:p="http://schemas.openxmlformats.org/presentationml/2006/main">
  <p:tag name="MH" val="20150923172202"/>
  <p:tag name="MH_LIBRARY" val="GRAPHIC"/>
  <p:tag name="MH_ORDER" val="Isosceles Triangle 20"/>
</p:tagLst>
</file>

<file path=ppt/tags/tag50.xml><?xml version="1.0" encoding="utf-8"?>
<p:tagLst xmlns:p="http://schemas.openxmlformats.org/presentationml/2006/main">
  <p:tag name="MH" val="20150923170952"/>
  <p:tag name="MH_LIBRARY" val="GRAPHIC"/>
  <p:tag name="MH_ORDER" val="Straight Connector 13"/>
</p:tagLst>
</file>

<file path=ppt/tags/tag51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52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53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54.xml><?xml version="1.0" encoding="utf-8"?>
<p:tagLst xmlns:p="http://schemas.openxmlformats.org/presentationml/2006/main">
  <p:tag name="MH" val="20150923172202"/>
  <p:tag name="MH_LIBRARY" val="GRAPHIC"/>
  <p:tag name="MH_ORDER" val="Straight Connector 13"/>
</p:tagLst>
</file>

<file path=ppt/tags/tag55.xml><?xml version="1.0" encoding="utf-8"?>
<p:tagLst xmlns:p="http://schemas.openxmlformats.org/presentationml/2006/main">
  <p:tag name="MH" val="20150923172202"/>
  <p:tag name="MH_LIBRARY" val="GRAPHIC"/>
  <p:tag name="MH_ORDER" val="Isosceles Triangle 18"/>
</p:tagLst>
</file>

<file path=ppt/tags/tag56.xml><?xml version="1.0" encoding="utf-8"?>
<p:tagLst xmlns:p="http://schemas.openxmlformats.org/presentationml/2006/main">
  <p:tag name="MH" val="20150923172202"/>
  <p:tag name="MH_LIBRARY" val="GRAPHIC"/>
  <p:tag name="MH_ORDER" val="Isosceles Triangle 19"/>
</p:tagLst>
</file>

<file path=ppt/tags/tag57.xml><?xml version="1.0" encoding="utf-8"?>
<p:tagLst xmlns:p="http://schemas.openxmlformats.org/presentationml/2006/main">
  <p:tag name="MH" val="20150923172202"/>
  <p:tag name="MH_LIBRARY" val="GRAPHIC"/>
  <p:tag name="MH_ORDER" val="Isosceles Triangle 20"/>
</p:tagLst>
</file>

<file path=ppt/tags/tag58.xml><?xml version="1.0" encoding="utf-8"?>
<p:tagLst xmlns:p="http://schemas.openxmlformats.org/presentationml/2006/main">
  <p:tag name="MH" val="20150923172202"/>
  <p:tag name="MH_LIBRARY" val="GRAPHIC"/>
  <p:tag name="MH_ORDER" val="Isosceles Triangle 21"/>
</p:tagLst>
</file>

<file path=ppt/tags/tag59.xml><?xml version="1.0" encoding="utf-8"?>
<p:tagLst xmlns:p="http://schemas.openxmlformats.org/presentationml/2006/main">
  <p:tag name="MH" val="20150923172202"/>
  <p:tag name="MH_LIBRARY" val="GRAPHIC"/>
  <p:tag name="MH_ORDER" val="Isosceles Triangle 22"/>
</p:tagLst>
</file>

<file path=ppt/tags/tag6.xml><?xml version="1.0" encoding="utf-8"?>
<p:tagLst xmlns:p="http://schemas.openxmlformats.org/presentationml/2006/main">
  <p:tag name="MH" val="20150923172202"/>
  <p:tag name="MH_LIBRARY" val="GRAPHIC"/>
  <p:tag name="MH_ORDER" val="Isosceles Triangle 21"/>
</p:tagLst>
</file>

<file path=ppt/tags/tag60.xml><?xml version="1.0" encoding="utf-8"?>
<p:tagLst xmlns:p="http://schemas.openxmlformats.org/presentationml/2006/main">
  <p:tag name="MH" val="20150923172202"/>
  <p:tag name="MH_LIBRARY" val="GRAPHIC"/>
  <p:tag name="MH_ORDER" val="Oval 23"/>
</p:tagLst>
</file>

<file path=ppt/tags/tag61.xml><?xml version="1.0" encoding="utf-8"?>
<p:tagLst xmlns:p="http://schemas.openxmlformats.org/presentationml/2006/main">
  <p:tag name="MH" val="20150923172202"/>
  <p:tag name="MH_LIBRARY" val="GRAPHIC"/>
  <p:tag name="MH_ORDER" val="Oval 24"/>
</p:tagLst>
</file>

<file path=ppt/tags/tag62.xml><?xml version="1.0" encoding="utf-8"?>
<p:tagLst xmlns:p="http://schemas.openxmlformats.org/presentationml/2006/main">
  <p:tag name="MH" val="20150923172202"/>
  <p:tag name="MH_LIBRARY" val="GRAPHIC"/>
  <p:tag name="MH_ORDER" val="Oval 25"/>
</p:tagLst>
</file>

<file path=ppt/tags/tag63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64.xml><?xml version="1.0" encoding="utf-8"?>
<p:tagLst xmlns:p="http://schemas.openxmlformats.org/presentationml/2006/main">
  <p:tag name="MH" val="20150923172202"/>
  <p:tag name="MH_LIBRARY" val="GRAPHIC"/>
  <p:tag name="MH_ORDER" val="Isosceles Triangle 27"/>
</p:tagLst>
</file>

<file path=ppt/tags/tag65.xml><?xml version="1.0" encoding="utf-8"?>
<p:tagLst xmlns:p="http://schemas.openxmlformats.org/presentationml/2006/main">
  <p:tag name="MH" val="20150923170952"/>
  <p:tag name="MH_LIBRARY" val="GRAPHIC"/>
  <p:tag name="MH_ORDER" val="Right Triangle 2"/>
</p:tagLst>
</file>

<file path=ppt/tags/tag66.xml><?xml version="1.0" encoding="utf-8"?>
<p:tagLst xmlns:p="http://schemas.openxmlformats.org/presentationml/2006/main">
  <p:tag name="MH" val="20150923170952"/>
  <p:tag name="MH_LIBRARY" val="GRAPHIC"/>
  <p:tag name="MH_ORDER" val="Right Triangle 3"/>
</p:tagLst>
</file>

<file path=ppt/tags/tag67.xml><?xml version="1.0" encoding="utf-8"?>
<p:tagLst xmlns:p="http://schemas.openxmlformats.org/presentationml/2006/main">
  <p:tag name="MH" val="20150923170952"/>
  <p:tag name="MH_LIBRARY" val="GRAPHIC"/>
  <p:tag name="MH_ORDER" val="Right Triangle 4"/>
</p:tagLst>
</file>

<file path=ppt/tags/tag68.xml><?xml version="1.0" encoding="utf-8"?>
<p:tagLst xmlns:p="http://schemas.openxmlformats.org/presentationml/2006/main">
  <p:tag name="MH" val="20150923170952"/>
  <p:tag name="MH_LIBRARY" val="GRAPHIC"/>
  <p:tag name="MH_ORDER" val="Right Triangle 5"/>
</p:tagLst>
</file>

<file path=ppt/tags/tag69.xml><?xml version="1.0" encoding="utf-8"?>
<p:tagLst xmlns:p="http://schemas.openxmlformats.org/presentationml/2006/main">
  <p:tag name="MH" val="20150923170952"/>
  <p:tag name="MH_LIBRARY" val="GRAPHIC"/>
  <p:tag name="MH_ORDER" val="Right Triangle 6"/>
</p:tagLst>
</file>

<file path=ppt/tags/tag7.xml><?xml version="1.0" encoding="utf-8"?>
<p:tagLst xmlns:p="http://schemas.openxmlformats.org/presentationml/2006/main">
  <p:tag name="MH" val="20150923172202"/>
  <p:tag name="MH_LIBRARY" val="GRAPHIC"/>
  <p:tag name="MH_ORDER" val="Isosceles Triangle 22"/>
</p:tagLst>
</file>

<file path=ppt/tags/tag70.xml><?xml version="1.0" encoding="utf-8"?>
<p:tagLst xmlns:p="http://schemas.openxmlformats.org/presentationml/2006/main">
  <p:tag name="MH" val="20150923170952"/>
  <p:tag name="MH_LIBRARY" val="GRAPHIC"/>
  <p:tag name="MH_ORDER" val="Right Triangle 7"/>
</p:tagLst>
</file>

<file path=ppt/tags/tag71.xml><?xml version="1.0" encoding="utf-8"?>
<p:tagLst xmlns:p="http://schemas.openxmlformats.org/presentationml/2006/main">
  <p:tag name="MH" val="20150923170952"/>
  <p:tag name="MH_LIBRARY" val="GRAPHIC"/>
  <p:tag name="MH_ORDER" val="Right Triangle 8"/>
</p:tagLst>
</file>

<file path=ppt/tags/tag72.xml><?xml version="1.0" encoding="utf-8"?>
<p:tagLst xmlns:p="http://schemas.openxmlformats.org/presentationml/2006/main">
  <p:tag name="MH" val="20150923170952"/>
  <p:tag name="MH_LIBRARY" val="GRAPHIC"/>
  <p:tag name="MH_ORDER" val="Right Triangle 9"/>
</p:tagLst>
</file>

<file path=ppt/tags/tag73.xml><?xml version="1.0" encoding="utf-8"?>
<p:tagLst xmlns:p="http://schemas.openxmlformats.org/presentationml/2006/main">
  <p:tag name="MH" val="20150923170952"/>
  <p:tag name="MH_LIBRARY" val="GRAPHIC"/>
  <p:tag name="MH_ORDER" val="Straight Connector 10"/>
</p:tagLst>
</file>

<file path=ppt/tags/tag74.xml><?xml version="1.0" encoding="utf-8"?>
<p:tagLst xmlns:p="http://schemas.openxmlformats.org/presentationml/2006/main">
  <p:tag name="MH" val="20150923170952"/>
  <p:tag name="MH_LIBRARY" val="GRAPHIC"/>
  <p:tag name="MH_ORDER" val="Straight Connector 11"/>
</p:tagLst>
</file>

<file path=ppt/tags/tag75.xml><?xml version="1.0" encoding="utf-8"?>
<p:tagLst xmlns:p="http://schemas.openxmlformats.org/presentationml/2006/main">
  <p:tag name="MH" val="20150923170952"/>
  <p:tag name="MH_LIBRARY" val="GRAPHIC"/>
  <p:tag name="MH_ORDER" val="Straight Connector 12"/>
</p:tagLst>
</file>

<file path=ppt/tags/tag76.xml><?xml version="1.0" encoding="utf-8"?>
<p:tagLst xmlns:p="http://schemas.openxmlformats.org/presentationml/2006/main">
  <p:tag name="MH" val="20150923170952"/>
  <p:tag name="MH_LIBRARY" val="GRAPHIC"/>
  <p:tag name="MH_ORDER" val="Straight Connector 13"/>
</p:tagLst>
</file>

<file path=ppt/tags/tag77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78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79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MH" val="20150923172202"/>
  <p:tag name="MH_LIBRARY" val="GRAPHIC"/>
  <p:tag name="MH_ORDER" val="Oval 23"/>
</p:tagLst>
</file>

<file path=ppt/tags/tag80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81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2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84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6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6"/>
  <p:tag name="KSO_WM_UNIT_ID" val="258*m_i*1_6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7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88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7"/>
  <p:tag name="KSO_WM_UNIT_ID" val="258*m_i*1_7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89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8"/>
  <p:tag name="KSO_WM_UNIT_ID" val="258*m_i*1_8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MH" val="20150923172202"/>
  <p:tag name="MH_LIBRARY" val="GRAPHIC"/>
  <p:tag name="MH_ORDER" val="Oval 24"/>
</p:tagLst>
</file>

<file path=ppt/tags/tag90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9"/>
  <p:tag name="KSO_WM_UNIT_ID" val="258*m_i*1_9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UNIT_RELATE_UNITID" val="258*m*1"/>
  <p:tag name="KSO_WM_TAG_VERSION" val="1.0"/>
  <p:tag name="KSO_WM_TEMPLATE_CATEGORY" val="diagram"/>
  <p:tag name="KSO_WM_TEMPLATE_INDEX" val="581"/>
  <p:tag name="KSO_WM_UNIT_TYPE" val="a"/>
  <p:tag name="KSO_WM_UNIT_INDEX" val="1"/>
  <p:tag name="KSO_WM_UNIT_ID" val="258*a*1"/>
  <p:tag name="KSO_WM_UNIT_CLEAR" val="1"/>
  <p:tag name="KSO_WM_UNIT_LAYERLEVEL" val="1"/>
  <p:tag name="KSO_WM_UNIT_ISCONTENTSTITLE" val="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92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94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95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96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97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57"/>
  <p:tag name="KSO_WM_UNIT_HIGHLIGHT" val="0"/>
  <p:tag name="KSO_WM_UNIT_COMPATIBLE" val="0"/>
  <p:tag name="KSO_WM_UNIT_PRESET_TEXT" val="LOREM IPSUM DOLOR SIT AMET, CONSECTETUR ADIPISICING ELIT, SED DO EIUSMOD TEMPOR 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UNIT_RELATE_UNITID" val="258*m*1"/>
  <p:tag name="KSO_WM_TAG_VERSION" val="1.0"/>
  <p:tag name="KSO_WM_TEMPLATE_CATEGORY" val="diagram"/>
  <p:tag name="KSO_WM_TEMPLATE_INDEX" val="431"/>
  <p:tag name="KSO_WM_UNIT_TYPE" val="a"/>
  <p:tag name="KSO_WM_UNIT_INDEX" val="1"/>
  <p:tag name="KSO_WM_UNIT_ID" val="258*a*1"/>
  <p:tag name="KSO_WM_UNIT_CLEAR" val="1"/>
  <p:tag name="KSO_WM_UNIT_LAYERLEVEL" val="1"/>
  <p:tag name="KSO_WM_UNIT_ISCONTENTSTITLE" val="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99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6"/>
  <p:tag name="KSO_WM_UNIT_ID" val="258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446.16">
      <a:dk1>
        <a:srgbClr val="7F7F7F"/>
      </a:dk1>
      <a:lt1>
        <a:srgbClr val="FFFFFF"/>
      </a:lt1>
      <a:dk2>
        <a:srgbClr val="438AD7"/>
      </a:dk2>
      <a:lt2>
        <a:srgbClr val="DBEFF9"/>
      </a:lt2>
      <a:accent1>
        <a:srgbClr val="018BE9"/>
      </a:accent1>
      <a:accent2>
        <a:srgbClr val="FFC000"/>
      </a:accent2>
      <a:accent3>
        <a:srgbClr val="00B0F0"/>
      </a:accent3>
      <a:accent4>
        <a:srgbClr val="A5C249"/>
      </a:accent4>
      <a:accent5>
        <a:srgbClr val="009DD9"/>
      </a:accent5>
      <a:accent6>
        <a:srgbClr val="F49100"/>
      </a:accent6>
      <a:hlink>
        <a:srgbClr val="C764EE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446.16">
      <a:dk1>
        <a:srgbClr val="7F7F7F"/>
      </a:dk1>
      <a:lt1>
        <a:srgbClr val="FFFFFF"/>
      </a:lt1>
      <a:dk2>
        <a:srgbClr val="438AD7"/>
      </a:dk2>
      <a:lt2>
        <a:srgbClr val="DBEFF9"/>
      </a:lt2>
      <a:accent1>
        <a:srgbClr val="018BE9"/>
      </a:accent1>
      <a:accent2>
        <a:srgbClr val="FFC000"/>
      </a:accent2>
      <a:accent3>
        <a:srgbClr val="00B0F0"/>
      </a:accent3>
      <a:accent4>
        <a:srgbClr val="A5C249"/>
      </a:accent4>
      <a:accent5>
        <a:srgbClr val="009DD9"/>
      </a:accent5>
      <a:accent6>
        <a:srgbClr val="F49100"/>
      </a:accent6>
      <a:hlink>
        <a:srgbClr val="C764EE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446.16">
      <a:dk1>
        <a:srgbClr val="7F7F7F"/>
      </a:dk1>
      <a:lt1>
        <a:srgbClr val="FFFFFF"/>
      </a:lt1>
      <a:dk2>
        <a:srgbClr val="438AD7"/>
      </a:dk2>
      <a:lt2>
        <a:srgbClr val="DBEFF9"/>
      </a:lt2>
      <a:accent1>
        <a:srgbClr val="018BE9"/>
      </a:accent1>
      <a:accent2>
        <a:srgbClr val="FFC000"/>
      </a:accent2>
      <a:accent3>
        <a:srgbClr val="00B0F0"/>
      </a:accent3>
      <a:accent4>
        <a:srgbClr val="A5C249"/>
      </a:accent4>
      <a:accent5>
        <a:srgbClr val="009DD9"/>
      </a:accent5>
      <a:accent6>
        <a:srgbClr val="F49100"/>
      </a:accent6>
      <a:hlink>
        <a:srgbClr val="C764EE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5422</Words>
  <Application>WPS 演示</Application>
  <PresentationFormat>全屏显示(4:3)</PresentationFormat>
  <Paragraphs>381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Calibri</vt:lpstr>
      <vt:lpstr>幼圆</vt:lpstr>
      <vt:lpstr>华文琥珀</vt:lpstr>
      <vt:lpstr>微软雅黑</vt:lpstr>
      <vt:lpstr>Wingdings</vt:lpstr>
      <vt:lpstr>Arial Unicode MS</vt:lpstr>
      <vt:lpstr>Microsoft YaHei Regular</vt:lpstr>
      <vt:lpstr>黑体</vt:lpstr>
      <vt:lpstr>Segoe Print</vt:lpstr>
      <vt:lpstr>Office 主题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常用SQL语句</vt:lpstr>
      <vt:lpstr>PowerPoint 演示文稿</vt:lpstr>
      <vt:lpstr>PowerPoint 演示文稿</vt:lpstr>
      <vt:lpstr>PowerPoint 演示文稿</vt:lpstr>
      <vt:lpstr>PowerPoint 演示文稿</vt:lpstr>
      <vt:lpstr>数据库相关规范</vt:lpstr>
      <vt:lpstr>PowerPoint 演示文稿</vt:lpstr>
      <vt:lpstr>PowerPoint 演示文稿</vt:lpstr>
      <vt:lpstr>PowerPoint 演示文稿</vt:lpstr>
      <vt:lpstr>SQL常用优化设计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atman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 killerkoo</dc:creator>
  <cp:lastModifiedBy>Suxmon</cp:lastModifiedBy>
  <cp:revision>171</cp:revision>
  <dcterms:created xsi:type="dcterms:W3CDTF">2013-08-21T05:33:00Z</dcterms:created>
  <dcterms:modified xsi:type="dcterms:W3CDTF">2018-08-21T10:03:17Z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