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av" ContentType="audio/wav"/>
  <Default Extension="wdp" ContentType="image/vnd.ms-photo"/>
  <Default Extension="vml" ContentType="application/vnd.openxmlformats-officedocument.vmlDrawing"/>
  <Default Extension="xlsx" ContentType="application/ks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350" r:id="rId3"/>
    <p:sldId id="351" r:id="rId4"/>
    <p:sldId id="266" r:id="rId5"/>
    <p:sldId id="268" r:id="rId6"/>
    <p:sldId id="278" r:id="rId7"/>
    <p:sldId id="282" r:id="rId8"/>
    <p:sldId id="284" r:id="rId9"/>
    <p:sldId id="285" r:id="rId10"/>
    <p:sldId id="294" r:id="rId11"/>
    <p:sldId id="289" r:id="rId12"/>
    <p:sldId id="290" r:id="rId13"/>
    <p:sldId id="291" r:id="rId14"/>
    <p:sldId id="296" r:id="rId15"/>
    <p:sldId id="298" r:id="rId16"/>
    <p:sldId id="300" r:id="rId17"/>
    <p:sldId id="356" r:id="rId18"/>
    <p:sldId id="303" r:id="rId19"/>
    <p:sldId id="304" r:id="rId20"/>
    <p:sldId id="269" r:id="rId21"/>
    <p:sldId id="352" r:id="rId22"/>
    <p:sldId id="307" r:id="rId23"/>
    <p:sldId id="354" r:id="rId24"/>
    <p:sldId id="353" r:id="rId25"/>
    <p:sldId id="270" r:id="rId26"/>
    <p:sldId id="313" r:id="rId27"/>
    <p:sldId id="315" r:id="rId28"/>
    <p:sldId id="317" r:id="rId29"/>
    <p:sldId id="318" r:id="rId30"/>
    <p:sldId id="319" r:id="rId31"/>
    <p:sldId id="320" r:id="rId32"/>
    <p:sldId id="321" r:id="rId33"/>
    <p:sldId id="322" r:id="rId34"/>
    <p:sldId id="271" r:id="rId35"/>
    <p:sldId id="347" r:id="rId36"/>
    <p:sldId id="340" r:id="rId37"/>
    <p:sldId id="348" r:id="rId38"/>
    <p:sldId id="349" r:id="rId39"/>
    <p:sldId id="272" r:id="rId40"/>
    <p:sldId id="323" r:id="rId41"/>
    <p:sldId id="324" r:id="rId42"/>
    <p:sldId id="325" r:id="rId43"/>
    <p:sldId id="326" r:id="rId44"/>
    <p:sldId id="327" r:id="rId45"/>
    <p:sldId id="328" r:id="rId46"/>
    <p:sldId id="329" r:id="rId47"/>
    <p:sldId id="330" r:id="rId48"/>
    <p:sldId id="331" r:id="rId49"/>
    <p:sldId id="332" r:id="rId50"/>
    <p:sldId id="333" r:id="rId51"/>
    <p:sldId id="264" r:id="rId52"/>
    <p:sldId id="357" r:id="rId5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BCA"/>
    <a:srgbClr val="026DCE"/>
    <a:srgbClr val="02539C"/>
    <a:srgbClr val="026AC8"/>
    <a:srgbClr val="0255A0"/>
    <a:srgbClr val="0000CC"/>
    <a:srgbClr val="016BBB"/>
    <a:srgbClr val="F0FDA3"/>
    <a:srgbClr val="0276E0"/>
    <a:srgbClr val="44A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7" autoAdjust="0"/>
    <p:restoredTop sz="94048" autoAdjust="0"/>
  </p:normalViewPr>
  <p:slideViewPr>
    <p:cSldViewPr>
      <p:cViewPr varScale="1">
        <p:scale>
          <a:sx n="87" d="100"/>
          <a:sy n="87" d="100"/>
        </p:scale>
        <p:origin x="-534"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p:scale>
        <a:sx n="100" d="100"/>
        <a:sy n="100" d="100"/>
      </p:scale>
      <p:origin x="0" y="-756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G:\Users\Phoenix\Desktop\&#20998;&#35299;&#35745;&#31639;&#65288;&#30005;&#21147;&#65289;.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Office_Excel_2007_Workbook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v>规划目标</c:v>
          </c:tx>
          <c:cat>
            <c:strRef>
              <c:f>消减方案!$M$5:$M$25</c:f>
              <c:strCache>
                <c:ptCount val="21"/>
                <c:pt idx="0">
                  <c:v>阿坝</c:v>
                </c:pt>
                <c:pt idx="1">
                  <c:v>甘孜</c:v>
                </c:pt>
                <c:pt idx="2">
                  <c:v>巴中</c:v>
                </c:pt>
                <c:pt idx="3">
                  <c:v>攀枝花</c:v>
                </c:pt>
                <c:pt idx="4">
                  <c:v>凉山</c:v>
                </c:pt>
                <c:pt idx="5">
                  <c:v>南充</c:v>
                </c:pt>
                <c:pt idx="6">
                  <c:v>乐山</c:v>
                </c:pt>
                <c:pt idx="7">
                  <c:v>成都</c:v>
                </c:pt>
                <c:pt idx="8">
                  <c:v>遂宁</c:v>
                </c:pt>
                <c:pt idx="9">
                  <c:v>宜宾</c:v>
                </c:pt>
                <c:pt idx="10">
                  <c:v>达州</c:v>
                </c:pt>
                <c:pt idx="11">
                  <c:v>自贡</c:v>
                </c:pt>
                <c:pt idx="12">
                  <c:v>眉山</c:v>
                </c:pt>
                <c:pt idx="13">
                  <c:v>绵阳</c:v>
                </c:pt>
                <c:pt idx="14">
                  <c:v>广安</c:v>
                </c:pt>
                <c:pt idx="15">
                  <c:v>资阳</c:v>
                </c:pt>
                <c:pt idx="16">
                  <c:v>德阳</c:v>
                </c:pt>
                <c:pt idx="17">
                  <c:v>雅安</c:v>
                </c:pt>
                <c:pt idx="18">
                  <c:v>内江</c:v>
                </c:pt>
                <c:pt idx="19">
                  <c:v>泸州</c:v>
                </c:pt>
                <c:pt idx="20">
                  <c:v>广元</c:v>
                </c:pt>
              </c:strCache>
            </c:strRef>
          </c:cat>
          <c:val>
            <c:numRef>
              <c:f>消减方案!$N$5:$N$25</c:f>
              <c:numCache>
                <c:formatCode>General</c:formatCode>
                <c:ptCount val="21"/>
                <c:pt idx="0">
                  <c:v>30</c:v>
                </c:pt>
                <c:pt idx="1">
                  <c:v>29.9</c:v>
                </c:pt>
                <c:pt idx="2">
                  <c:v>15</c:v>
                </c:pt>
                <c:pt idx="3">
                  <c:v>14.9</c:v>
                </c:pt>
                <c:pt idx="4">
                  <c:v>14.8</c:v>
                </c:pt>
                <c:pt idx="5">
                  <c:v>14.3</c:v>
                </c:pt>
                <c:pt idx="6">
                  <c:v>13.9</c:v>
                </c:pt>
                <c:pt idx="7">
                  <c:v>13.8</c:v>
                </c:pt>
                <c:pt idx="8">
                  <c:v>13.5</c:v>
                </c:pt>
                <c:pt idx="9">
                  <c:v>13.4</c:v>
                </c:pt>
                <c:pt idx="10">
                  <c:v>12.7</c:v>
                </c:pt>
                <c:pt idx="11">
                  <c:v>12.6</c:v>
                </c:pt>
                <c:pt idx="12">
                  <c:v>12.4</c:v>
                </c:pt>
                <c:pt idx="13">
                  <c:v>12.1</c:v>
                </c:pt>
                <c:pt idx="14">
                  <c:v>12</c:v>
                </c:pt>
                <c:pt idx="15">
                  <c:v>11.9</c:v>
                </c:pt>
                <c:pt idx="16">
                  <c:v>10.9</c:v>
                </c:pt>
                <c:pt idx="17">
                  <c:v>10.6</c:v>
                </c:pt>
                <c:pt idx="18">
                  <c:v>10.5</c:v>
                </c:pt>
                <c:pt idx="19">
                  <c:v>10.3</c:v>
                </c:pt>
                <c:pt idx="20">
                  <c:v>8.9</c:v>
                </c:pt>
              </c:numCache>
            </c:numRef>
          </c:val>
        </c:ser>
        <c:ser>
          <c:idx val="1"/>
          <c:order val="1"/>
          <c:tx>
            <c:v>方案一</c:v>
          </c:tx>
          <c:spPr>
            <a:ln>
              <a:solidFill>
                <a:srgbClr val="00B050"/>
              </a:solidFill>
            </a:ln>
          </c:spPr>
          <c:marker>
            <c:spPr>
              <a:ln>
                <a:solidFill>
                  <a:srgbClr val="00B050"/>
                </a:solidFill>
              </a:ln>
            </c:spPr>
          </c:marker>
          <c:cat>
            <c:strRef>
              <c:f>消减方案!$M$5:$M$25</c:f>
              <c:strCache>
                <c:ptCount val="21"/>
                <c:pt idx="0">
                  <c:v>阿坝</c:v>
                </c:pt>
                <c:pt idx="1">
                  <c:v>甘孜</c:v>
                </c:pt>
                <c:pt idx="2">
                  <c:v>巴中</c:v>
                </c:pt>
                <c:pt idx="3">
                  <c:v>攀枝花</c:v>
                </c:pt>
                <c:pt idx="4">
                  <c:v>凉山</c:v>
                </c:pt>
                <c:pt idx="5">
                  <c:v>南充</c:v>
                </c:pt>
                <c:pt idx="6">
                  <c:v>乐山</c:v>
                </c:pt>
                <c:pt idx="7">
                  <c:v>成都</c:v>
                </c:pt>
                <c:pt idx="8">
                  <c:v>遂宁</c:v>
                </c:pt>
                <c:pt idx="9">
                  <c:v>宜宾</c:v>
                </c:pt>
                <c:pt idx="10">
                  <c:v>达州</c:v>
                </c:pt>
                <c:pt idx="11">
                  <c:v>自贡</c:v>
                </c:pt>
                <c:pt idx="12">
                  <c:v>眉山</c:v>
                </c:pt>
                <c:pt idx="13">
                  <c:v>绵阳</c:v>
                </c:pt>
                <c:pt idx="14">
                  <c:v>广安</c:v>
                </c:pt>
                <c:pt idx="15">
                  <c:v>资阳</c:v>
                </c:pt>
                <c:pt idx="16">
                  <c:v>德阳</c:v>
                </c:pt>
                <c:pt idx="17">
                  <c:v>雅安</c:v>
                </c:pt>
                <c:pt idx="18">
                  <c:v>内江</c:v>
                </c:pt>
                <c:pt idx="19">
                  <c:v>泸州</c:v>
                </c:pt>
                <c:pt idx="20">
                  <c:v>广元</c:v>
                </c:pt>
              </c:strCache>
            </c:strRef>
          </c:cat>
          <c:val>
            <c:numRef>
              <c:f>消减方案!$O$5:$O$25</c:f>
              <c:numCache>
                <c:formatCode>General</c:formatCode>
                <c:ptCount val="21"/>
                <c:pt idx="0">
                  <c:v>15.1</c:v>
                </c:pt>
                <c:pt idx="1">
                  <c:v>13</c:v>
                </c:pt>
                <c:pt idx="2">
                  <c:v>15.7</c:v>
                </c:pt>
                <c:pt idx="3">
                  <c:v>8.4</c:v>
                </c:pt>
                <c:pt idx="4">
                  <c:v>12.1</c:v>
                </c:pt>
                <c:pt idx="5">
                  <c:v>11.4</c:v>
                </c:pt>
                <c:pt idx="6">
                  <c:v>10.1</c:v>
                </c:pt>
                <c:pt idx="7">
                  <c:v>8.7000000000000011</c:v>
                </c:pt>
                <c:pt idx="8">
                  <c:v>15.7</c:v>
                </c:pt>
                <c:pt idx="9">
                  <c:v>10.5</c:v>
                </c:pt>
                <c:pt idx="10">
                  <c:v>15.8</c:v>
                </c:pt>
                <c:pt idx="11">
                  <c:v>12.2</c:v>
                </c:pt>
                <c:pt idx="12">
                  <c:v>14.1</c:v>
                </c:pt>
                <c:pt idx="13">
                  <c:v>8.6</c:v>
                </c:pt>
                <c:pt idx="14">
                  <c:v>12.7</c:v>
                </c:pt>
                <c:pt idx="15">
                  <c:v>10.8</c:v>
                </c:pt>
                <c:pt idx="16">
                  <c:v>8.4</c:v>
                </c:pt>
                <c:pt idx="17">
                  <c:v>13.3</c:v>
                </c:pt>
                <c:pt idx="18">
                  <c:v>12.8</c:v>
                </c:pt>
                <c:pt idx="19">
                  <c:v>10.5</c:v>
                </c:pt>
                <c:pt idx="20">
                  <c:v>15.5</c:v>
                </c:pt>
              </c:numCache>
            </c:numRef>
          </c:val>
        </c:ser>
        <c:ser>
          <c:idx val="2"/>
          <c:order val="2"/>
          <c:tx>
            <c:v>方案二</c:v>
          </c:tx>
          <c:spPr>
            <a:ln>
              <a:solidFill>
                <a:srgbClr val="FFC000"/>
              </a:solidFill>
            </a:ln>
          </c:spPr>
          <c:marker>
            <c:spPr>
              <a:ln>
                <a:solidFill>
                  <a:srgbClr val="FFC000"/>
                </a:solidFill>
              </a:ln>
            </c:spPr>
          </c:marker>
          <c:cat>
            <c:strRef>
              <c:f>消减方案!$M$5:$M$25</c:f>
              <c:strCache>
                <c:ptCount val="21"/>
                <c:pt idx="0">
                  <c:v>阿坝</c:v>
                </c:pt>
                <c:pt idx="1">
                  <c:v>甘孜</c:v>
                </c:pt>
                <c:pt idx="2">
                  <c:v>巴中</c:v>
                </c:pt>
                <c:pt idx="3">
                  <c:v>攀枝花</c:v>
                </c:pt>
                <c:pt idx="4">
                  <c:v>凉山</c:v>
                </c:pt>
                <c:pt idx="5">
                  <c:v>南充</c:v>
                </c:pt>
                <c:pt idx="6">
                  <c:v>乐山</c:v>
                </c:pt>
                <c:pt idx="7">
                  <c:v>成都</c:v>
                </c:pt>
                <c:pt idx="8">
                  <c:v>遂宁</c:v>
                </c:pt>
                <c:pt idx="9">
                  <c:v>宜宾</c:v>
                </c:pt>
                <c:pt idx="10">
                  <c:v>达州</c:v>
                </c:pt>
                <c:pt idx="11">
                  <c:v>自贡</c:v>
                </c:pt>
                <c:pt idx="12">
                  <c:v>眉山</c:v>
                </c:pt>
                <c:pt idx="13">
                  <c:v>绵阳</c:v>
                </c:pt>
                <c:pt idx="14">
                  <c:v>广安</c:v>
                </c:pt>
                <c:pt idx="15">
                  <c:v>资阳</c:v>
                </c:pt>
                <c:pt idx="16">
                  <c:v>德阳</c:v>
                </c:pt>
                <c:pt idx="17">
                  <c:v>雅安</c:v>
                </c:pt>
                <c:pt idx="18">
                  <c:v>内江</c:v>
                </c:pt>
                <c:pt idx="19">
                  <c:v>泸州</c:v>
                </c:pt>
                <c:pt idx="20">
                  <c:v>广元</c:v>
                </c:pt>
              </c:strCache>
            </c:strRef>
          </c:cat>
          <c:val>
            <c:numRef>
              <c:f>消减方案!$Q$5:$Q$25</c:f>
              <c:numCache>
                <c:formatCode>General</c:formatCode>
                <c:ptCount val="21"/>
                <c:pt idx="0">
                  <c:v>21.4</c:v>
                </c:pt>
                <c:pt idx="1">
                  <c:v>17.2</c:v>
                </c:pt>
                <c:pt idx="2">
                  <c:v>17.100000000000001</c:v>
                </c:pt>
                <c:pt idx="3">
                  <c:v>8</c:v>
                </c:pt>
                <c:pt idx="4">
                  <c:v>12.6</c:v>
                </c:pt>
                <c:pt idx="5">
                  <c:v>11.3</c:v>
                </c:pt>
                <c:pt idx="6">
                  <c:v>9.6</c:v>
                </c:pt>
                <c:pt idx="7">
                  <c:v>11.2</c:v>
                </c:pt>
                <c:pt idx="8">
                  <c:v>16.3</c:v>
                </c:pt>
                <c:pt idx="9">
                  <c:v>11.9</c:v>
                </c:pt>
                <c:pt idx="10">
                  <c:v>11.6</c:v>
                </c:pt>
                <c:pt idx="11">
                  <c:v>9.7000000000000011</c:v>
                </c:pt>
                <c:pt idx="12">
                  <c:v>14.2</c:v>
                </c:pt>
                <c:pt idx="13">
                  <c:v>8.2000000000000011</c:v>
                </c:pt>
                <c:pt idx="14">
                  <c:v>11</c:v>
                </c:pt>
                <c:pt idx="15">
                  <c:v>10.5</c:v>
                </c:pt>
                <c:pt idx="16">
                  <c:v>7.6</c:v>
                </c:pt>
                <c:pt idx="17">
                  <c:v>17</c:v>
                </c:pt>
                <c:pt idx="18">
                  <c:v>8.1</c:v>
                </c:pt>
                <c:pt idx="19">
                  <c:v>9.9</c:v>
                </c:pt>
                <c:pt idx="20">
                  <c:v>16</c:v>
                </c:pt>
              </c:numCache>
            </c:numRef>
          </c:val>
        </c:ser>
        <c:ser>
          <c:idx val="3"/>
          <c:order val="3"/>
          <c:tx>
            <c:v>方案三</c:v>
          </c:tx>
          <c:marker>
            <c:spPr>
              <a:solidFill>
                <a:srgbClr val="0000CC"/>
              </a:solidFill>
            </c:spPr>
          </c:marker>
          <c:cat>
            <c:strRef>
              <c:f>消减方案!$M$5:$M$25</c:f>
              <c:strCache>
                <c:ptCount val="21"/>
                <c:pt idx="0">
                  <c:v>阿坝</c:v>
                </c:pt>
                <c:pt idx="1">
                  <c:v>甘孜</c:v>
                </c:pt>
                <c:pt idx="2">
                  <c:v>巴中</c:v>
                </c:pt>
                <c:pt idx="3">
                  <c:v>攀枝花</c:v>
                </c:pt>
                <c:pt idx="4">
                  <c:v>凉山</c:v>
                </c:pt>
                <c:pt idx="5">
                  <c:v>南充</c:v>
                </c:pt>
                <c:pt idx="6">
                  <c:v>乐山</c:v>
                </c:pt>
                <c:pt idx="7">
                  <c:v>成都</c:v>
                </c:pt>
                <c:pt idx="8">
                  <c:v>遂宁</c:v>
                </c:pt>
                <c:pt idx="9">
                  <c:v>宜宾</c:v>
                </c:pt>
                <c:pt idx="10">
                  <c:v>达州</c:v>
                </c:pt>
                <c:pt idx="11">
                  <c:v>自贡</c:v>
                </c:pt>
                <c:pt idx="12">
                  <c:v>眉山</c:v>
                </c:pt>
                <c:pt idx="13">
                  <c:v>绵阳</c:v>
                </c:pt>
                <c:pt idx="14">
                  <c:v>广安</c:v>
                </c:pt>
                <c:pt idx="15">
                  <c:v>资阳</c:v>
                </c:pt>
                <c:pt idx="16">
                  <c:v>德阳</c:v>
                </c:pt>
                <c:pt idx="17">
                  <c:v>雅安</c:v>
                </c:pt>
                <c:pt idx="18">
                  <c:v>内江</c:v>
                </c:pt>
                <c:pt idx="19">
                  <c:v>泸州</c:v>
                </c:pt>
                <c:pt idx="20">
                  <c:v>广元</c:v>
                </c:pt>
              </c:strCache>
            </c:strRef>
          </c:cat>
          <c:val>
            <c:numRef>
              <c:f>消减方案!$S$5:$S$25</c:f>
              <c:numCache>
                <c:formatCode>General</c:formatCode>
                <c:ptCount val="21"/>
                <c:pt idx="0">
                  <c:v>29</c:v>
                </c:pt>
                <c:pt idx="1">
                  <c:v>28.9</c:v>
                </c:pt>
                <c:pt idx="2">
                  <c:v>14</c:v>
                </c:pt>
                <c:pt idx="3">
                  <c:v>12.4</c:v>
                </c:pt>
                <c:pt idx="4">
                  <c:v>12.6</c:v>
                </c:pt>
                <c:pt idx="5">
                  <c:v>12.1</c:v>
                </c:pt>
                <c:pt idx="6">
                  <c:v>11.4</c:v>
                </c:pt>
                <c:pt idx="7">
                  <c:v>11.6</c:v>
                </c:pt>
                <c:pt idx="8">
                  <c:v>11.7</c:v>
                </c:pt>
                <c:pt idx="9">
                  <c:v>11.2</c:v>
                </c:pt>
                <c:pt idx="10">
                  <c:v>10.5</c:v>
                </c:pt>
                <c:pt idx="11">
                  <c:v>10.4</c:v>
                </c:pt>
                <c:pt idx="12">
                  <c:v>10.200000000000001</c:v>
                </c:pt>
                <c:pt idx="13">
                  <c:v>9.6</c:v>
                </c:pt>
                <c:pt idx="14">
                  <c:v>9.8000000000000007</c:v>
                </c:pt>
                <c:pt idx="15">
                  <c:v>9.7000000000000011</c:v>
                </c:pt>
                <c:pt idx="16">
                  <c:v>8.4</c:v>
                </c:pt>
                <c:pt idx="17">
                  <c:v>8.8000000000000007</c:v>
                </c:pt>
                <c:pt idx="18">
                  <c:v>8</c:v>
                </c:pt>
                <c:pt idx="19">
                  <c:v>8.1</c:v>
                </c:pt>
                <c:pt idx="20">
                  <c:v>7.1</c:v>
                </c:pt>
              </c:numCache>
            </c:numRef>
          </c:val>
        </c:ser>
        <c:dLbls>
          <c:showLegendKey val="0"/>
          <c:showVal val="0"/>
          <c:showCatName val="0"/>
          <c:showSerName val="0"/>
          <c:showPercent val="0"/>
          <c:showBubbleSize val="0"/>
        </c:dLbls>
        <c:axId val="169521920"/>
        <c:axId val="169523456"/>
      </c:radarChart>
      <c:catAx>
        <c:axId val="169521920"/>
        <c:scaling>
          <c:orientation val="minMax"/>
        </c:scaling>
        <c:delete val="0"/>
        <c:axPos val="b"/>
        <c:majorGridlines/>
        <c:numFmt formatCode="General" sourceLinked="0"/>
        <c:majorTickMark val="out"/>
        <c:minorTickMark val="none"/>
        <c:tickLblPos val="nextTo"/>
        <c:txPr>
          <a:bodyPr/>
          <a:lstStyle/>
          <a:p>
            <a:pPr>
              <a:defRPr sz="800"/>
            </a:pPr>
            <a:endParaRPr lang="zh-CN"/>
          </a:p>
        </c:txPr>
        <c:crossAx val="169523456"/>
        <c:crosses val="autoZero"/>
        <c:auto val="1"/>
        <c:lblAlgn val="ctr"/>
        <c:lblOffset val="100"/>
        <c:noMultiLvlLbl val="0"/>
      </c:catAx>
      <c:valAx>
        <c:axId val="169523456"/>
        <c:scaling>
          <c:orientation val="minMax"/>
        </c:scaling>
        <c:delete val="0"/>
        <c:axPos val="l"/>
        <c:majorGridlines/>
        <c:numFmt formatCode="General" sourceLinked="1"/>
        <c:majorTickMark val="cross"/>
        <c:minorTickMark val="none"/>
        <c:tickLblPos val="nextTo"/>
        <c:txPr>
          <a:bodyPr/>
          <a:lstStyle/>
          <a:p>
            <a:pPr>
              <a:defRPr sz="800"/>
            </a:pPr>
            <a:endParaRPr lang="zh-CN"/>
          </a:p>
        </c:txPr>
        <c:crossAx val="169521920"/>
        <c:crosses val="autoZero"/>
        <c:crossBetween val="between"/>
      </c:valAx>
    </c:plotArea>
    <c:legend>
      <c:legendPos val="r"/>
      <c:layout>
        <c:manualLayout>
          <c:xMode val="edge"/>
          <c:yMode val="edge"/>
          <c:x val="0.81826493853920568"/>
          <c:y val="0.22600754749484014"/>
          <c:w val="0.16738755660862625"/>
          <c:h val="0.61399491768023162"/>
        </c:manualLayout>
      </c:layout>
      <c:overlay val="0"/>
      <c:txPr>
        <a:bodyPr/>
        <a:lstStyle/>
        <a:p>
          <a:pPr>
            <a:defRPr sz="800"/>
          </a:pPr>
          <a:endParaRPr lang="zh-CN"/>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4580927384077"/>
          <c:y val="6.4668740510313683E-2"/>
          <c:w val="0.77817147856517965"/>
          <c:h val="0.65785283116690751"/>
        </c:manualLayout>
      </c:layout>
      <c:barChart>
        <c:barDir val="col"/>
        <c:grouping val="clustered"/>
        <c:varyColors val="0"/>
        <c:ser>
          <c:idx val="0"/>
          <c:order val="0"/>
          <c:tx>
            <c:v>用电量</c:v>
          </c:tx>
          <c:spPr>
            <a:solidFill>
              <a:schemeClr val="accent1"/>
            </a:solidFill>
            <a:ln>
              <a:noFill/>
            </a:ln>
            <a:effectLst/>
          </c:spPr>
          <c:invertIfNegative val="0"/>
          <c:val>
            <c:numRef>
              <c:f>'2005'!$H$12:$S$12</c:f>
              <c:numCache>
                <c:formatCode>General</c:formatCode>
                <c:ptCount val="12"/>
                <c:pt idx="0">
                  <c:v>10818</c:v>
                </c:pt>
                <c:pt idx="1">
                  <c:v>10460</c:v>
                </c:pt>
                <c:pt idx="2">
                  <c:v>10187</c:v>
                </c:pt>
                <c:pt idx="3">
                  <c:v>9891</c:v>
                </c:pt>
                <c:pt idx="4">
                  <c:v>10652</c:v>
                </c:pt>
                <c:pt idx="5">
                  <c:v>11865</c:v>
                </c:pt>
                <c:pt idx="6">
                  <c:v>12759</c:v>
                </c:pt>
                <c:pt idx="7">
                  <c:v>13047</c:v>
                </c:pt>
                <c:pt idx="8">
                  <c:v>11910</c:v>
                </c:pt>
                <c:pt idx="9">
                  <c:v>10573</c:v>
                </c:pt>
                <c:pt idx="10">
                  <c:v>11106</c:v>
                </c:pt>
                <c:pt idx="11">
                  <c:v>12135</c:v>
                </c:pt>
              </c:numCache>
            </c:numRef>
          </c:val>
        </c:ser>
        <c:dLbls>
          <c:showLegendKey val="0"/>
          <c:showVal val="0"/>
          <c:showCatName val="0"/>
          <c:showSerName val="0"/>
          <c:showPercent val="0"/>
          <c:showBubbleSize val="0"/>
        </c:dLbls>
        <c:gapWidth val="219"/>
        <c:axId val="193877120"/>
        <c:axId val="193878656"/>
      </c:barChart>
      <c:lineChart>
        <c:grouping val="standard"/>
        <c:varyColors val="0"/>
        <c:ser>
          <c:idx val="1"/>
          <c:order val="1"/>
          <c:tx>
            <c:v>最大负荷</c:v>
          </c:tx>
          <c:spPr>
            <a:ln w="28575" cap="rnd">
              <a:solidFill>
                <a:schemeClr val="accent2"/>
              </a:solidFill>
              <a:round/>
            </a:ln>
            <a:effectLst/>
          </c:spPr>
          <c:marker>
            <c:symbol val="none"/>
          </c:marker>
          <c:val>
            <c:numRef>
              <c:f>'2005'!$H$13:$S$13</c:f>
              <c:numCache>
                <c:formatCode>General</c:formatCode>
                <c:ptCount val="12"/>
                <c:pt idx="0">
                  <c:v>461250</c:v>
                </c:pt>
                <c:pt idx="1">
                  <c:v>481080</c:v>
                </c:pt>
                <c:pt idx="2">
                  <c:v>499095</c:v>
                </c:pt>
                <c:pt idx="3">
                  <c:v>542957</c:v>
                </c:pt>
                <c:pt idx="4">
                  <c:v>516401</c:v>
                </c:pt>
                <c:pt idx="5">
                  <c:v>630900</c:v>
                </c:pt>
                <c:pt idx="6">
                  <c:v>726233</c:v>
                </c:pt>
                <c:pt idx="7">
                  <c:v>706287</c:v>
                </c:pt>
                <c:pt idx="8">
                  <c:v>691830</c:v>
                </c:pt>
                <c:pt idx="9">
                  <c:v>658694</c:v>
                </c:pt>
                <c:pt idx="10">
                  <c:v>605586</c:v>
                </c:pt>
                <c:pt idx="11">
                  <c:v>559330</c:v>
                </c:pt>
              </c:numCache>
            </c:numRef>
          </c:val>
          <c:smooth val="0"/>
        </c:ser>
        <c:dLbls>
          <c:showLegendKey val="0"/>
          <c:showVal val="0"/>
          <c:showCatName val="0"/>
          <c:showSerName val="0"/>
          <c:showPercent val="0"/>
          <c:showBubbleSize val="0"/>
        </c:dLbls>
        <c:marker val="1"/>
        <c:smooth val="0"/>
        <c:axId val="193894272"/>
        <c:axId val="193892736"/>
      </c:lineChart>
      <c:catAx>
        <c:axId val="1938771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3878656"/>
        <c:crosses val="autoZero"/>
        <c:auto val="1"/>
        <c:lblAlgn val="ctr"/>
        <c:lblOffset val="100"/>
        <c:noMultiLvlLbl val="0"/>
      </c:catAx>
      <c:valAx>
        <c:axId val="193878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3877120"/>
        <c:crosses val="autoZero"/>
        <c:crossBetween val="between"/>
      </c:valAx>
      <c:valAx>
        <c:axId val="19389273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3894272"/>
        <c:crosses val="max"/>
        <c:crossBetween val="between"/>
      </c:valAx>
      <c:catAx>
        <c:axId val="193894272"/>
        <c:scaling>
          <c:orientation val="minMax"/>
        </c:scaling>
        <c:delete val="1"/>
        <c:axPos val="b"/>
        <c:majorTickMark val="out"/>
        <c:minorTickMark val="none"/>
        <c:tickLblPos val="nextTo"/>
        <c:crossAx val="193892736"/>
        <c:crosses val="autoZero"/>
        <c:auto val="1"/>
        <c:lblAlgn val="ctr"/>
        <c:lblOffset val="100"/>
        <c:noMultiLvlLbl val="0"/>
      </c:catAx>
      <c:spPr>
        <a:noFill/>
        <a:ln>
          <a:noFill/>
        </a:ln>
        <a:effectLst/>
      </c:spPr>
    </c:plotArea>
    <c:legend>
      <c:legendPos val="b"/>
      <c:layout>
        <c:manualLayout>
          <c:xMode val="edge"/>
          <c:yMode val="edge"/>
          <c:x val="0.31500000000000006"/>
          <c:y val="0.86478261674628742"/>
          <c:w val="0.37000000000000005"/>
          <c:h val="9.994352479354146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ea"/>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4FC93A-34C6-4EEB-8CC5-500980E107D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92D3222A-4407-4F93-B321-4410D3198514}">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组织管理</a:t>
          </a:r>
          <a:endParaRPr lang="zh-CN" altLang="en-US" sz="1800" b="1" dirty="0">
            <a:latin typeface="微软雅黑" panose="020B0503020204020204" pitchFamily="34" charset="-122"/>
            <a:ea typeface="微软雅黑" panose="020B0503020204020204" pitchFamily="34" charset="-122"/>
          </a:endParaRPr>
        </a:p>
      </dgm:t>
    </dgm:pt>
    <dgm:pt modelId="{6E3818AA-D709-474E-9284-683F43F325FE}" type="parTrans" cxnId="{0B2C2E30-12A1-4D08-A6D6-EC580168C2C7}">
      <dgm:prSet/>
      <dgm:spPr/>
      <dgm:t>
        <a:bodyPr/>
        <a:lstStyle/>
        <a:p>
          <a:endParaRPr lang="zh-CN" altLang="en-US">
            <a:latin typeface="微软雅黑" panose="020B0503020204020204" pitchFamily="34" charset="-122"/>
            <a:ea typeface="微软雅黑" panose="020B0503020204020204" pitchFamily="34" charset="-122"/>
          </a:endParaRPr>
        </a:p>
      </dgm:t>
    </dgm:pt>
    <dgm:pt modelId="{190EDD26-5A0B-451A-B731-54E505457DE6}" type="sibTrans" cxnId="{0B2C2E30-12A1-4D08-A6D6-EC580168C2C7}">
      <dgm:prSet/>
      <dgm:spPr/>
      <dgm:t>
        <a:bodyPr/>
        <a:lstStyle/>
        <a:p>
          <a:endParaRPr lang="zh-CN" altLang="en-US">
            <a:latin typeface="微软雅黑" panose="020B0503020204020204" pitchFamily="34" charset="-122"/>
            <a:ea typeface="微软雅黑" panose="020B0503020204020204" pitchFamily="34" charset="-122"/>
          </a:endParaRPr>
        </a:p>
      </dgm:t>
    </dgm:pt>
    <dgm:pt modelId="{0B58D8F3-1E4C-456D-873C-E23B40CCC7B3}">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成立以公司主管领导为组长的电力需求侧管理领导小组</a:t>
          </a:r>
          <a:endParaRPr lang="zh-CN" altLang="en-US" sz="1200" dirty="0">
            <a:latin typeface="微软雅黑" panose="020B0503020204020204" pitchFamily="34" charset="-122"/>
            <a:ea typeface="微软雅黑" panose="020B0503020204020204" pitchFamily="34" charset="-122"/>
          </a:endParaRPr>
        </a:p>
      </dgm:t>
    </dgm:pt>
    <dgm:pt modelId="{2276918B-8D4E-4E09-8827-EE9007F541ED}" type="parTrans" cxnId="{83CBC602-4724-41F2-A4C2-427E69BD4CD2}">
      <dgm:prSet/>
      <dgm:spPr/>
      <dgm:t>
        <a:bodyPr/>
        <a:lstStyle/>
        <a:p>
          <a:endParaRPr lang="zh-CN" altLang="en-US">
            <a:latin typeface="微软雅黑" panose="020B0503020204020204" pitchFamily="34" charset="-122"/>
            <a:ea typeface="微软雅黑" panose="020B0503020204020204" pitchFamily="34" charset="-122"/>
          </a:endParaRPr>
        </a:p>
      </dgm:t>
    </dgm:pt>
    <dgm:pt modelId="{E2F2BA66-9153-4CAB-810A-A21D837DCB5C}" type="sibTrans" cxnId="{83CBC602-4724-41F2-A4C2-427E69BD4CD2}">
      <dgm:prSet/>
      <dgm:spPr/>
      <dgm:t>
        <a:bodyPr/>
        <a:lstStyle/>
        <a:p>
          <a:endParaRPr lang="zh-CN" altLang="en-US">
            <a:latin typeface="微软雅黑" panose="020B0503020204020204" pitchFamily="34" charset="-122"/>
            <a:ea typeface="微软雅黑" panose="020B0503020204020204" pitchFamily="34" charset="-122"/>
          </a:endParaRPr>
        </a:p>
      </dgm:t>
    </dgm:pt>
    <dgm:pt modelId="{C88076BA-6EE0-4435-BA65-21A7A3D87D4F}">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建立协调合作工作制度和需求侧管理常态化制度</a:t>
          </a:r>
          <a:endParaRPr lang="zh-CN" altLang="en-US" sz="1200" dirty="0">
            <a:latin typeface="微软雅黑" panose="020B0503020204020204" pitchFamily="34" charset="-122"/>
            <a:ea typeface="微软雅黑" panose="020B0503020204020204" pitchFamily="34" charset="-122"/>
          </a:endParaRPr>
        </a:p>
      </dgm:t>
    </dgm:pt>
    <dgm:pt modelId="{80814AE4-AE4E-4BAD-8C5D-5374C1352E6B}" type="parTrans" cxnId="{87BB4930-1EEC-46C6-9644-DDD5F4F83288}">
      <dgm:prSet/>
      <dgm:spPr/>
      <dgm:t>
        <a:bodyPr/>
        <a:lstStyle/>
        <a:p>
          <a:endParaRPr lang="zh-CN" altLang="en-US">
            <a:latin typeface="微软雅黑" panose="020B0503020204020204" pitchFamily="34" charset="-122"/>
            <a:ea typeface="微软雅黑" panose="020B0503020204020204" pitchFamily="34" charset="-122"/>
          </a:endParaRPr>
        </a:p>
      </dgm:t>
    </dgm:pt>
    <dgm:pt modelId="{8B7F2057-1E02-42C0-A84F-605A053B30F5}" type="sibTrans" cxnId="{87BB4930-1EEC-46C6-9644-DDD5F4F83288}">
      <dgm:prSet/>
      <dgm:spPr/>
      <dgm:t>
        <a:bodyPr/>
        <a:lstStyle/>
        <a:p>
          <a:endParaRPr lang="zh-CN" altLang="en-US">
            <a:latin typeface="微软雅黑" panose="020B0503020204020204" pitchFamily="34" charset="-122"/>
            <a:ea typeface="微软雅黑" panose="020B0503020204020204" pitchFamily="34" charset="-122"/>
          </a:endParaRPr>
        </a:p>
      </dgm:t>
    </dgm:pt>
    <dgm:pt modelId="{3A5249DA-0885-4D5C-9132-01FE0EE7BEBA}">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负荷管理</a:t>
          </a:r>
          <a:endParaRPr lang="zh-CN" altLang="en-US" sz="1800" b="1" dirty="0">
            <a:latin typeface="微软雅黑" panose="020B0503020204020204" pitchFamily="34" charset="-122"/>
            <a:ea typeface="微软雅黑" panose="020B0503020204020204" pitchFamily="34" charset="-122"/>
          </a:endParaRPr>
        </a:p>
      </dgm:t>
    </dgm:pt>
    <dgm:pt modelId="{9A02AD78-68CB-45D3-84C4-81E0CE2660F0}" type="parTrans" cxnId="{276C2886-908B-49BB-9332-5DA76617ED40}">
      <dgm:prSet/>
      <dgm:spPr/>
      <dgm:t>
        <a:bodyPr/>
        <a:lstStyle/>
        <a:p>
          <a:endParaRPr lang="zh-CN" altLang="en-US">
            <a:latin typeface="微软雅黑" panose="020B0503020204020204" pitchFamily="34" charset="-122"/>
            <a:ea typeface="微软雅黑" panose="020B0503020204020204" pitchFamily="34" charset="-122"/>
          </a:endParaRPr>
        </a:p>
      </dgm:t>
    </dgm:pt>
    <dgm:pt modelId="{F1A63E95-7883-4D61-A3F0-6106521BA99A}" type="sibTrans" cxnId="{276C2886-908B-49BB-9332-5DA76617ED40}">
      <dgm:prSet/>
      <dgm:spPr/>
      <dgm:t>
        <a:bodyPr/>
        <a:lstStyle/>
        <a:p>
          <a:endParaRPr lang="zh-CN" altLang="en-US">
            <a:latin typeface="微软雅黑" panose="020B0503020204020204" pitchFamily="34" charset="-122"/>
            <a:ea typeface="微软雅黑" panose="020B0503020204020204" pitchFamily="34" charset="-122"/>
          </a:endParaRPr>
        </a:p>
      </dgm:t>
    </dgm:pt>
    <dgm:pt modelId="{64A21B94-ED36-4F91-8D5A-76A23A13A632}">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积极以分时电价引导供需，缓解电网压力</a:t>
          </a:r>
          <a:endParaRPr lang="zh-CN" altLang="en-US" sz="1200" dirty="0">
            <a:latin typeface="微软雅黑" panose="020B0503020204020204" pitchFamily="34" charset="-122"/>
            <a:ea typeface="微软雅黑" panose="020B0503020204020204" pitchFamily="34" charset="-122"/>
          </a:endParaRPr>
        </a:p>
      </dgm:t>
    </dgm:pt>
    <dgm:pt modelId="{9DACBF9B-6BD3-4163-A8C1-769709C6EF16}" type="parTrans" cxnId="{C2153CDF-A1AC-4915-AF80-F10374FC543D}">
      <dgm:prSet/>
      <dgm:spPr/>
      <dgm:t>
        <a:bodyPr/>
        <a:lstStyle/>
        <a:p>
          <a:endParaRPr lang="zh-CN" altLang="en-US">
            <a:latin typeface="微软雅黑" panose="020B0503020204020204" pitchFamily="34" charset="-122"/>
            <a:ea typeface="微软雅黑" panose="020B0503020204020204" pitchFamily="34" charset="-122"/>
          </a:endParaRPr>
        </a:p>
      </dgm:t>
    </dgm:pt>
    <dgm:pt modelId="{E805FD0E-1E47-4A3F-B2EF-6E5B12E496F2}" type="sibTrans" cxnId="{C2153CDF-A1AC-4915-AF80-F10374FC543D}">
      <dgm:prSet/>
      <dgm:spPr/>
      <dgm:t>
        <a:bodyPr/>
        <a:lstStyle/>
        <a:p>
          <a:endParaRPr lang="zh-CN" altLang="en-US">
            <a:latin typeface="微软雅黑" panose="020B0503020204020204" pitchFamily="34" charset="-122"/>
            <a:ea typeface="微软雅黑" panose="020B0503020204020204" pitchFamily="34" charset="-122"/>
          </a:endParaRPr>
        </a:p>
      </dgm:t>
    </dgm:pt>
    <dgm:pt modelId="{E656BD37-4D63-4DEE-985D-1C083F7FBA07}">
      <dgm:prSet phldrT="[文本]" custT="1"/>
      <dgm:spPr/>
      <dgm:t>
        <a:bodyPr/>
        <a:lstStyle/>
        <a:p>
          <a:r>
            <a:rPr lang="zh-CN" altLang="en-US" sz="1800" b="1" dirty="0" smtClean="0">
              <a:latin typeface="微软雅黑" panose="020B0503020204020204" pitchFamily="34" charset="-122"/>
              <a:ea typeface="微软雅黑" panose="020B0503020204020204" pitchFamily="34" charset="-122"/>
            </a:rPr>
            <a:t>能效管理</a:t>
          </a:r>
          <a:endParaRPr lang="zh-CN" altLang="en-US" sz="1800" b="1" dirty="0">
            <a:latin typeface="微软雅黑" panose="020B0503020204020204" pitchFamily="34" charset="-122"/>
            <a:ea typeface="微软雅黑" panose="020B0503020204020204" pitchFamily="34" charset="-122"/>
          </a:endParaRPr>
        </a:p>
      </dgm:t>
    </dgm:pt>
    <dgm:pt modelId="{E02D83AE-AED7-4CC9-9359-06F429E3955D}" type="parTrans" cxnId="{53B14380-19F9-4115-BB8C-756737F7638B}">
      <dgm:prSet/>
      <dgm:spPr/>
      <dgm:t>
        <a:bodyPr/>
        <a:lstStyle/>
        <a:p>
          <a:endParaRPr lang="zh-CN" altLang="en-US">
            <a:latin typeface="微软雅黑" panose="020B0503020204020204" pitchFamily="34" charset="-122"/>
            <a:ea typeface="微软雅黑" panose="020B0503020204020204" pitchFamily="34" charset="-122"/>
          </a:endParaRPr>
        </a:p>
      </dgm:t>
    </dgm:pt>
    <dgm:pt modelId="{95266958-BA10-42A7-A921-D4466ACD95BC}" type="sibTrans" cxnId="{53B14380-19F9-4115-BB8C-756737F7638B}">
      <dgm:prSet/>
      <dgm:spPr/>
      <dgm:t>
        <a:bodyPr/>
        <a:lstStyle/>
        <a:p>
          <a:endParaRPr lang="zh-CN" altLang="en-US">
            <a:latin typeface="微软雅黑" panose="020B0503020204020204" pitchFamily="34" charset="-122"/>
            <a:ea typeface="微软雅黑" panose="020B0503020204020204" pitchFamily="34" charset="-122"/>
          </a:endParaRPr>
        </a:p>
      </dgm:t>
    </dgm:pt>
    <dgm:pt modelId="{C843A157-D3F6-46CB-85C4-17EC7C34B3C5}">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优化产业升级，加快淘汰落后产能</a:t>
          </a:r>
          <a:endParaRPr lang="zh-CN" altLang="en-US" sz="1200" dirty="0">
            <a:latin typeface="微软雅黑" panose="020B0503020204020204" pitchFamily="34" charset="-122"/>
            <a:ea typeface="微软雅黑" panose="020B0503020204020204" pitchFamily="34" charset="-122"/>
          </a:endParaRPr>
        </a:p>
      </dgm:t>
    </dgm:pt>
    <dgm:pt modelId="{0E213FB1-8BA9-40DF-9791-6B525A454FED}" type="parTrans" cxnId="{54484D2C-1C95-4234-9DDE-446A5A4C85B6}">
      <dgm:prSet/>
      <dgm:spPr/>
      <dgm:t>
        <a:bodyPr/>
        <a:lstStyle/>
        <a:p>
          <a:endParaRPr lang="zh-CN" altLang="en-US">
            <a:latin typeface="微软雅黑" panose="020B0503020204020204" pitchFamily="34" charset="-122"/>
            <a:ea typeface="微软雅黑" panose="020B0503020204020204" pitchFamily="34" charset="-122"/>
          </a:endParaRPr>
        </a:p>
      </dgm:t>
    </dgm:pt>
    <dgm:pt modelId="{9A985A83-D02B-4644-B08B-75BA60C656C8}" type="sibTrans" cxnId="{54484D2C-1C95-4234-9DDE-446A5A4C85B6}">
      <dgm:prSet/>
      <dgm:spPr/>
      <dgm:t>
        <a:bodyPr/>
        <a:lstStyle/>
        <a:p>
          <a:endParaRPr lang="zh-CN" altLang="en-US">
            <a:latin typeface="微软雅黑" panose="020B0503020204020204" pitchFamily="34" charset="-122"/>
            <a:ea typeface="微软雅黑" panose="020B0503020204020204" pitchFamily="34" charset="-122"/>
          </a:endParaRPr>
        </a:p>
      </dgm:t>
    </dgm:pt>
    <dgm:pt modelId="{DD650578-7206-4B30-ABC1-463930FA76A8}">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推广节电技术，增强社会节电意识</a:t>
          </a:r>
          <a:endParaRPr lang="zh-CN" altLang="en-US" sz="1200" dirty="0">
            <a:latin typeface="微软雅黑" panose="020B0503020204020204" pitchFamily="34" charset="-122"/>
            <a:ea typeface="微软雅黑" panose="020B0503020204020204" pitchFamily="34" charset="-122"/>
          </a:endParaRPr>
        </a:p>
      </dgm:t>
    </dgm:pt>
    <dgm:pt modelId="{3FC8FEC1-60B3-4DAE-8A98-BF98CA5CF5C6}" type="parTrans" cxnId="{1FFE0092-1FD2-4733-A8F7-C13AF000DFCF}">
      <dgm:prSet/>
      <dgm:spPr/>
      <dgm:t>
        <a:bodyPr/>
        <a:lstStyle/>
        <a:p>
          <a:endParaRPr lang="zh-CN" altLang="en-US">
            <a:latin typeface="微软雅黑" panose="020B0503020204020204" pitchFamily="34" charset="-122"/>
            <a:ea typeface="微软雅黑" panose="020B0503020204020204" pitchFamily="34" charset="-122"/>
          </a:endParaRPr>
        </a:p>
      </dgm:t>
    </dgm:pt>
    <dgm:pt modelId="{08944CC4-BE4C-48B8-9A52-5438F2882159}" type="sibTrans" cxnId="{1FFE0092-1FD2-4733-A8F7-C13AF000DFCF}">
      <dgm:prSet/>
      <dgm:spPr/>
      <dgm:t>
        <a:bodyPr/>
        <a:lstStyle/>
        <a:p>
          <a:endParaRPr lang="zh-CN" altLang="en-US">
            <a:latin typeface="微软雅黑" panose="020B0503020204020204" pitchFamily="34" charset="-122"/>
            <a:ea typeface="微软雅黑" panose="020B0503020204020204" pitchFamily="34" charset="-122"/>
          </a:endParaRPr>
        </a:p>
      </dgm:t>
    </dgm:pt>
    <dgm:pt modelId="{FC5243B5-77B0-4E24-BC0C-C1AA3E4F0B02}">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加大资金投入</a:t>
          </a:r>
          <a:endParaRPr lang="zh-CN" altLang="en-US" sz="1200" dirty="0">
            <a:latin typeface="微软雅黑" panose="020B0503020204020204" pitchFamily="34" charset="-122"/>
            <a:ea typeface="微软雅黑" panose="020B0503020204020204" pitchFamily="34" charset="-122"/>
          </a:endParaRPr>
        </a:p>
      </dgm:t>
    </dgm:pt>
    <dgm:pt modelId="{3799CA94-3BDA-460C-BF1A-F0C87FF517F3}" type="parTrans" cxnId="{38C77546-0618-4B8D-8947-EED074BAADC0}">
      <dgm:prSet/>
      <dgm:spPr/>
      <dgm:t>
        <a:bodyPr/>
        <a:lstStyle/>
        <a:p>
          <a:endParaRPr lang="zh-CN" altLang="en-US">
            <a:latin typeface="微软雅黑" panose="020B0503020204020204" pitchFamily="34" charset="-122"/>
            <a:ea typeface="微软雅黑" panose="020B0503020204020204" pitchFamily="34" charset="-122"/>
          </a:endParaRPr>
        </a:p>
      </dgm:t>
    </dgm:pt>
    <dgm:pt modelId="{E679AB63-9819-4A90-9CB9-5ACD7CF60517}" type="sibTrans" cxnId="{38C77546-0618-4B8D-8947-EED074BAADC0}">
      <dgm:prSet/>
      <dgm:spPr/>
      <dgm:t>
        <a:bodyPr/>
        <a:lstStyle/>
        <a:p>
          <a:endParaRPr lang="zh-CN" altLang="en-US">
            <a:latin typeface="微软雅黑" panose="020B0503020204020204" pitchFamily="34" charset="-122"/>
            <a:ea typeface="微软雅黑" panose="020B0503020204020204" pitchFamily="34" charset="-122"/>
          </a:endParaRPr>
        </a:p>
      </dgm:t>
    </dgm:pt>
    <dgm:pt modelId="{159A7F95-08A8-4EC6-B099-715DEA7241E5}">
      <dgm:prSet phldrT="[文本]" custT="1"/>
      <dgm:spPr/>
      <dgm:t>
        <a:bodyPr/>
        <a:lstStyle/>
        <a:p>
          <a:r>
            <a:rPr lang="zh-CN" sz="1200" dirty="0" smtClean="0">
              <a:latin typeface="微软雅黑" panose="020B0503020204020204" pitchFamily="34" charset="-122"/>
              <a:ea typeface="微软雅黑" panose="020B0503020204020204" pitchFamily="34" charset="-122"/>
            </a:rPr>
            <a:t>成立四川电力节能服务公司和各市州能效活动服务小组，形成</a:t>
          </a:r>
          <a:r>
            <a:rPr lang="en-US" sz="1200" dirty="0" smtClean="0">
              <a:latin typeface="微软雅黑" panose="020B0503020204020204" pitchFamily="34" charset="-122"/>
              <a:ea typeface="微软雅黑" panose="020B0503020204020204" pitchFamily="34" charset="-122"/>
            </a:rPr>
            <a:t>“1+21”</a:t>
          </a:r>
          <a:r>
            <a:rPr lang="zh-CN" sz="1200" dirty="0" smtClean="0">
              <a:latin typeface="微软雅黑" panose="020B0503020204020204" pitchFamily="34" charset="-122"/>
              <a:ea typeface="微软雅黑" panose="020B0503020204020204" pitchFamily="34" charset="-122"/>
            </a:rPr>
            <a:t>的节能服务工作组织架构</a:t>
          </a:r>
          <a:endParaRPr lang="zh-CN" altLang="en-US" sz="1200" dirty="0">
            <a:latin typeface="微软雅黑" panose="020B0503020204020204" pitchFamily="34" charset="-122"/>
            <a:ea typeface="微软雅黑" panose="020B0503020204020204" pitchFamily="34" charset="-122"/>
          </a:endParaRPr>
        </a:p>
      </dgm:t>
    </dgm:pt>
    <dgm:pt modelId="{F46710B7-0C5A-4F1E-97A6-C65F02984415}" type="parTrans" cxnId="{BD54C9B8-CC1C-4E54-B57D-398AA3007C2C}">
      <dgm:prSet/>
      <dgm:spPr/>
      <dgm:t>
        <a:bodyPr/>
        <a:lstStyle/>
        <a:p>
          <a:endParaRPr lang="zh-CN" altLang="en-US">
            <a:latin typeface="微软雅黑" panose="020B0503020204020204" pitchFamily="34" charset="-122"/>
            <a:ea typeface="微软雅黑" panose="020B0503020204020204" pitchFamily="34" charset="-122"/>
          </a:endParaRPr>
        </a:p>
      </dgm:t>
    </dgm:pt>
    <dgm:pt modelId="{B55629B9-6EBD-43F3-A8E3-2270286FD3EA}" type="sibTrans" cxnId="{BD54C9B8-CC1C-4E54-B57D-398AA3007C2C}">
      <dgm:prSet/>
      <dgm:spPr/>
      <dgm:t>
        <a:bodyPr/>
        <a:lstStyle/>
        <a:p>
          <a:endParaRPr lang="zh-CN" altLang="en-US">
            <a:latin typeface="微软雅黑" panose="020B0503020204020204" pitchFamily="34" charset="-122"/>
            <a:ea typeface="微软雅黑" panose="020B0503020204020204" pitchFamily="34" charset="-122"/>
          </a:endParaRPr>
        </a:p>
      </dgm:t>
    </dgm:pt>
    <dgm:pt modelId="{1B1C886F-AE67-47D4-9C81-E4CF5FCB4577}">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制定有序用电方案，保障用电需求</a:t>
          </a:r>
          <a:endParaRPr lang="zh-CN" altLang="en-US" sz="1200" dirty="0">
            <a:latin typeface="微软雅黑" panose="020B0503020204020204" pitchFamily="34" charset="-122"/>
            <a:ea typeface="微软雅黑" panose="020B0503020204020204" pitchFamily="34" charset="-122"/>
          </a:endParaRPr>
        </a:p>
      </dgm:t>
    </dgm:pt>
    <dgm:pt modelId="{21B28795-4E26-4D7E-95CD-97389BED2FDB}" type="parTrans" cxnId="{3753B65B-5EAF-4EAF-AC7A-F0649E247204}">
      <dgm:prSet/>
      <dgm:spPr/>
      <dgm:t>
        <a:bodyPr/>
        <a:lstStyle/>
        <a:p>
          <a:endParaRPr lang="zh-CN" altLang="en-US">
            <a:latin typeface="微软雅黑" panose="020B0503020204020204" pitchFamily="34" charset="-122"/>
            <a:ea typeface="微软雅黑" panose="020B0503020204020204" pitchFamily="34" charset="-122"/>
          </a:endParaRPr>
        </a:p>
      </dgm:t>
    </dgm:pt>
    <dgm:pt modelId="{F47E0CB8-7F55-4A55-8B2E-B083CD8E80C5}" type="sibTrans" cxnId="{3753B65B-5EAF-4EAF-AC7A-F0649E247204}">
      <dgm:prSet/>
      <dgm:spPr/>
      <dgm:t>
        <a:bodyPr/>
        <a:lstStyle/>
        <a:p>
          <a:endParaRPr lang="zh-CN" altLang="en-US">
            <a:latin typeface="微软雅黑" panose="020B0503020204020204" pitchFamily="34" charset="-122"/>
            <a:ea typeface="微软雅黑" panose="020B0503020204020204" pitchFamily="34" charset="-122"/>
          </a:endParaRPr>
        </a:p>
      </dgm:t>
    </dgm:pt>
    <dgm:pt modelId="{5456BC59-9B1C-4EE3-A9C4-24B09DE49180}">
      <dgm:prSet phldrT="[文本]" custT="1"/>
      <dgm:spPr/>
      <dgm:t>
        <a:bodyPr/>
        <a:lstStyle/>
        <a:p>
          <a:endParaRPr lang="zh-CN" altLang="en-US" sz="1200" dirty="0">
            <a:latin typeface="微软雅黑" panose="020B0503020204020204" pitchFamily="34" charset="-122"/>
            <a:ea typeface="微软雅黑" panose="020B0503020204020204" pitchFamily="34" charset="-122"/>
          </a:endParaRPr>
        </a:p>
      </dgm:t>
    </dgm:pt>
    <dgm:pt modelId="{CD5511AA-7D40-4414-9A42-E85C296FA293}" type="parTrans" cxnId="{88BFA426-245E-4BBF-9A21-06A4844FE9DC}">
      <dgm:prSet/>
      <dgm:spPr/>
      <dgm:t>
        <a:bodyPr/>
        <a:lstStyle/>
        <a:p>
          <a:endParaRPr lang="zh-CN" altLang="en-US">
            <a:latin typeface="微软雅黑" panose="020B0503020204020204" pitchFamily="34" charset="-122"/>
            <a:ea typeface="微软雅黑" panose="020B0503020204020204" pitchFamily="34" charset="-122"/>
          </a:endParaRPr>
        </a:p>
      </dgm:t>
    </dgm:pt>
    <dgm:pt modelId="{E2780310-794B-4A0C-AD4E-0AE50C83345B}" type="sibTrans" cxnId="{88BFA426-245E-4BBF-9A21-06A4844FE9DC}">
      <dgm:prSet/>
      <dgm:spPr/>
      <dgm:t>
        <a:bodyPr/>
        <a:lstStyle/>
        <a:p>
          <a:endParaRPr lang="zh-CN" altLang="en-US">
            <a:latin typeface="微软雅黑" panose="020B0503020204020204" pitchFamily="34" charset="-122"/>
            <a:ea typeface="微软雅黑" panose="020B0503020204020204" pitchFamily="34" charset="-122"/>
          </a:endParaRPr>
        </a:p>
      </dgm:t>
    </dgm:pt>
    <dgm:pt modelId="{824B8A89-95F2-407B-8248-B633F1E02CA8}">
      <dgm:prSet phldrT="[文本]" custT="1"/>
      <dgm:spPr/>
      <dgm:t>
        <a:bodyPr/>
        <a:lstStyle/>
        <a:p>
          <a:endParaRPr lang="zh-CN" altLang="en-US" sz="1200" dirty="0">
            <a:latin typeface="微软雅黑" panose="020B0503020204020204" pitchFamily="34" charset="-122"/>
            <a:ea typeface="微软雅黑" panose="020B0503020204020204" pitchFamily="34" charset="-122"/>
          </a:endParaRPr>
        </a:p>
      </dgm:t>
    </dgm:pt>
    <dgm:pt modelId="{A152FAB0-42A8-46FA-AF50-149EACD382A2}" type="parTrans" cxnId="{DC135A4E-EA7A-47F3-BEAE-31AAAD5D76F2}">
      <dgm:prSet/>
      <dgm:spPr/>
      <dgm:t>
        <a:bodyPr/>
        <a:lstStyle/>
        <a:p>
          <a:endParaRPr lang="zh-CN" altLang="en-US">
            <a:latin typeface="微软雅黑" panose="020B0503020204020204" pitchFamily="34" charset="-122"/>
            <a:ea typeface="微软雅黑" panose="020B0503020204020204" pitchFamily="34" charset="-122"/>
          </a:endParaRPr>
        </a:p>
      </dgm:t>
    </dgm:pt>
    <dgm:pt modelId="{78CD115D-3555-4204-8391-473E11773F38}" type="sibTrans" cxnId="{DC135A4E-EA7A-47F3-BEAE-31AAAD5D76F2}">
      <dgm:prSet/>
      <dgm:spPr/>
      <dgm:t>
        <a:bodyPr/>
        <a:lstStyle/>
        <a:p>
          <a:endParaRPr lang="zh-CN" altLang="en-US">
            <a:latin typeface="微软雅黑" panose="020B0503020204020204" pitchFamily="34" charset="-122"/>
            <a:ea typeface="微软雅黑" panose="020B0503020204020204" pitchFamily="34" charset="-122"/>
          </a:endParaRPr>
        </a:p>
      </dgm:t>
    </dgm:pt>
    <dgm:pt modelId="{6C47B332-BB20-4BAB-B1DD-FE1CA5634F12}" type="pres">
      <dgm:prSet presAssocID="{7C4FC93A-34C6-4EEB-8CC5-500980E107DA}" presName="Name0" presStyleCnt="0">
        <dgm:presLayoutVars>
          <dgm:dir/>
          <dgm:animLvl val="lvl"/>
          <dgm:resizeHandles val="exact"/>
        </dgm:presLayoutVars>
      </dgm:prSet>
      <dgm:spPr/>
      <dgm:t>
        <a:bodyPr/>
        <a:lstStyle/>
        <a:p>
          <a:endParaRPr lang="zh-CN" altLang="en-US"/>
        </a:p>
      </dgm:t>
    </dgm:pt>
    <dgm:pt modelId="{AE4E5918-4949-4245-8BF3-7B7F2859805D}" type="pres">
      <dgm:prSet presAssocID="{92D3222A-4407-4F93-B321-4410D3198514}" presName="composite" presStyleCnt="0"/>
      <dgm:spPr/>
    </dgm:pt>
    <dgm:pt modelId="{176D922C-A809-44BE-9557-6FD40AF5C6E6}" type="pres">
      <dgm:prSet presAssocID="{92D3222A-4407-4F93-B321-4410D3198514}" presName="parTx" presStyleLbl="alignNode1" presStyleIdx="0" presStyleCnt="3">
        <dgm:presLayoutVars>
          <dgm:chMax val="0"/>
          <dgm:chPref val="0"/>
          <dgm:bulletEnabled val="1"/>
        </dgm:presLayoutVars>
      </dgm:prSet>
      <dgm:spPr/>
      <dgm:t>
        <a:bodyPr/>
        <a:lstStyle/>
        <a:p>
          <a:endParaRPr lang="zh-CN" altLang="en-US"/>
        </a:p>
      </dgm:t>
    </dgm:pt>
    <dgm:pt modelId="{E9514F28-41FC-4EF9-B92D-112DE30F99B4}" type="pres">
      <dgm:prSet presAssocID="{92D3222A-4407-4F93-B321-4410D3198514}" presName="desTx" presStyleLbl="alignAccFollowNode1" presStyleIdx="0" presStyleCnt="3">
        <dgm:presLayoutVars>
          <dgm:bulletEnabled val="1"/>
        </dgm:presLayoutVars>
      </dgm:prSet>
      <dgm:spPr/>
      <dgm:t>
        <a:bodyPr/>
        <a:lstStyle/>
        <a:p>
          <a:endParaRPr lang="zh-CN" altLang="en-US"/>
        </a:p>
      </dgm:t>
    </dgm:pt>
    <dgm:pt modelId="{9F1FFFE5-2F00-4846-A19C-DCBF9566F39C}" type="pres">
      <dgm:prSet presAssocID="{190EDD26-5A0B-451A-B731-54E505457DE6}" presName="space" presStyleCnt="0"/>
      <dgm:spPr/>
    </dgm:pt>
    <dgm:pt modelId="{C1FDF5A0-964F-4F91-A003-4FBFDBEBABF7}" type="pres">
      <dgm:prSet presAssocID="{3A5249DA-0885-4D5C-9132-01FE0EE7BEBA}" presName="composite" presStyleCnt="0"/>
      <dgm:spPr/>
    </dgm:pt>
    <dgm:pt modelId="{0C4A7B84-669A-43EA-84F0-937E3201079D}" type="pres">
      <dgm:prSet presAssocID="{3A5249DA-0885-4D5C-9132-01FE0EE7BEBA}" presName="parTx" presStyleLbl="alignNode1" presStyleIdx="1" presStyleCnt="3">
        <dgm:presLayoutVars>
          <dgm:chMax val="0"/>
          <dgm:chPref val="0"/>
          <dgm:bulletEnabled val="1"/>
        </dgm:presLayoutVars>
      </dgm:prSet>
      <dgm:spPr/>
      <dgm:t>
        <a:bodyPr/>
        <a:lstStyle/>
        <a:p>
          <a:endParaRPr lang="zh-CN" altLang="en-US"/>
        </a:p>
      </dgm:t>
    </dgm:pt>
    <dgm:pt modelId="{DB60A3F2-2EA5-4D3A-B712-6DFDA7030553}" type="pres">
      <dgm:prSet presAssocID="{3A5249DA-0885-4D5C-9132-01FE0EE7BEBA}" presName="desTx" presStyleLbl="alignAccFollowNode1" presStyleIdx="1" presStyleCnt="3">
        <dgm:presLayoutVars>
          <dgm:bulletEnabled val="1"/>
        </dgm:presLayoutVars>
      </dgm:prSet>
      <dgm:spPr/>
      <dgm:t>
        <a:bodyPr/>
        <a:lstStyle/>
        <a:p>
          <a:endParaRPr lang="zh-CN" altLang="en-US"/>
        </a:p>
      </dgm:t>
    </dgm:pt>
    <dgm:pt modelId="{532426F6-03BE-4CBE-8186-FAFB48FE3324}" type="pres">
      <dgm:prSet presAssocID="{F1A63E95-7883-4D61-A3F0-6106521BA99A}" presName="space" presStyleCnt="0"/>
      <dgm:spPr/>
    </dgm:pt>
    <dgm:pt modelId="{4DA2FC5A-9497-4E9F-A833-A0A5109765D9}" type="pres">
      <dgm:prSet presAssocID="{E656BD37-4D63-4DEE-985D-1C083F7FBA07}" presName="composite" presStyleCnt="0"/>
      <dgm:spPr/>
    </dgm:pt>
    <dgm:pt modelId="{3344E25C-2DA6-486B-8FAA-BB3A27FFDC16}" type="pres">
      <dgm:prSet presAssocID="{E656BD37-4D63-4DEE-985D-1C083F7FBA07}" presName="parTx" presStyleLbl="alignNode1" presStyleIdx="2" presStyleCnt="3">
        <dgm:presLayoutVars>
          <dgm:chMax val="0"/>
          <dgm:chPref val="0"/>
          <dgm:bulletEnabled val="1"/>
        </dgm:presLayoutVars>
      </dgm:prSet>
      <dgm:spPr/>
      <dgm:t>
        <a:bodyPr/>
        <a:lstStyle/>
        <a:p>
          <a:endParaRPr lang="zh-CN" altLang="en-US"/>
        </a:p>
      </dgm:t>
    </dgm:pt>
    <dgm:pt modelId="{85A840F3-16A9-4569-B7D0-4DEFC6061780}" type="pres">
      <dgm:prSet presAssocID="{E656BD37-4D63-4DEE-985D-1C083F7FBA07}" presName="desTx" presStyleLbl="alignAccFollowNode1" presStyleIdx="2" presStyleCnt="3">
        <dgm:presLayoutVars>
          <dgm:bulletEnabled val="1"/>
        </dgm:presLayoutVars>
      </dgm:prSet>
      <dgm:spPr/>
      <dgm:t>
        <a:bodyPr/>
        <a:lstStyle/>
        <a:p>
          <a:endParaRPr lang="zh-CN" altLang="en-US"/>
        </a:p>
      </dgm:t>
    </dgm:pt>
  </dgm:ptLst>
  <dgm:cxnLst>
    <dgm:cxn modelId="{DBCE2894-9646-462E-AB2A-E1A0678EEBEC}" type="presOf" srcId="{1B1C886F-AE67-47D4-9C81-E4CF5FCB4577}" destId="{DB60A3F2-2EA5-4D3A-B712-6DFDA7030553}" srcOrd="0" destOrd="1" presId="urn:microsoft.com/office/officeart/2005/8/layout/hList1"/>
    <dgm:cxn modelId="{87BB4930-1EEC-46C6-9644-DDD5F4F83288}" srcId="{92D3222A-4407-4F93-B321-4410D3198514}" destId="{C88076BA-6EE0-4435-BA65-21A7A3D87D4F}" srcOrd="1" destOrd="0" parTransId="{80814AE4-AE4E-4BAD-8C5D-5374C1352E6B}" sibTransId="{8B7F2057-1E02-42C0-A84F-605A053B30F5}"/>
    <dgm:cxn modelId="{E4DB5785-B7D9-4111-96E6-50D6AC401392}" type="presOf" srcId="{824B8A89-95F2-407B-8248-B633F1E02CA8}" destId="{85A840F3-16A9-4569-B7D0-4DEFC6061780}" srcOrd="0" destOrd="2" presId="urn:microsoft.com/office/officeart/2005/8/layout/hList1"/>
    <dgm:cxn modelId="{0B2C2E30-12A1-4D08-A6D6-EC580168C2C7}" srcId="{7C4FC93A-34C6-4EEB-8CC5-500980E107DA}" destId="{92D3222A-4407-4F93-B321-4410D3198514}" srcOrd="0" destOrd="0" parTransId="{6E3818AA-D709-474E-9284-683F43F325FE}" sibTransId="{190EDD26-5A0B-451A-B731-54E505457DE6}"/>
    <dgm:cxn modelId="{276C2886-908B-49BB-9332-5DA76617ED40}" srcId="{7C4FC93A-34C6-4EEB-8CC5-500980E107DA}" destId="{3A5249DA-0885-4D5C-9132-01FE0EE7BEBA}" srcOrd="1" destOrd="0" parTransId="{9A02AD78-68CB-45D3-84C4-81E0CE2660F0}" sibTransId="{F1A63E95-7883-4D61-A3F0-6106521BA99A}"/>
    <dgm:cxn modelId="{65386B1C-33AE-4D38-968E-2B03A0F3F690}" type="presOf" srcId="{E656BD37-4D63-4DEE-985D-1C083F7FBA07}" destId="{3344E25C-2DA6-486B-8FAA-BB3A27FFDC16}" srcOrd="0" destOrd="0" presId="urn:microsoft.com/office/officeart/2005/8/layout/hList1"/>
    <dgm:cxn modelId="{3753B65B-5EAF-4EAF-AC7A-F0649E247204}" srcId="{3A5249DA-0885-4D5C-9132-01FE0EE7BEBA}" destId="{1B1C886F-AE67-47D4-9C81-E4CF5FCB4577}" srcOrd="1" destOrd="0" parTransId="{21B28795-4E26-4D7E-95CD-97389BED2FDB}" sibTransId="{F47E0CB8-7F55-4A55-8B2E-B083CD8E80C5}"/>
    <dgm:cxn modelId="{C2153CDF-A1AC-4915-AF80-F10374FC543D}" srcId="{3A5249DA-0885-4D5C-9132-01FE0EE7BEBA}" destId="{64A21B94-ED36-4F91-8D5A-76A23A13A632}" srcOrd="0" destOrd="0" parTransId="{9DACBF9B-6BD3-4163-A8C1-769709C6EF16}" sibTransId="{E805FD0E-1E47-4A3F-B2EF-6E5B12E496F2}"/>
    <dgm:cxn modelId="{C4D535BC-EA08-4778-BF57-2109586565FC}" type="presOf" srcId="{FC5243B5-77B0-4E24-BC0C-C1AA3E4F0B02}" destId="{E9514F28-41FC-4EF9-B92D-112DE30F99B4}" srcOrd="0" destOrd="2" presId="urn:microsoft.com/office/officeart/2005/8/layout/hList1"/>
    <dgm:cxn modelId="{1FFE0092-1FD2-4733-A8F7-C13AF000DFCF}" srcId="{E656BD37-4D63-4DEE-985D-1C083F7FBA07}" destId="{DD650578-7206-4B30-ABC1-463930FA76A8}" srcOrd="1" destOrd="0" parTransId="{3FC8FEC1-60B3-4DAE-8A98-BF98CA5CF5C6}" sibTransId="{08944CC4-BE4C-48B8-9A52-5438F2882159}"/>
    <dgm:cxn modelId="{38C77546-0618-4B8D-8947-EED074BAADC0}" srcId="{92D3222A-4407-4F93-B321-4410D3198514}" destId="{FC5243B5-77B0-4E24-BC0C-C1AA3E4F0B02}" srcOrd="2" destOrd="0" parTransId="{3799CA94-3BDA-460C-BF1A-F0C87FF517F3}" sibTransId="{E679AB63-9819-4A90-9CB9-5ACD7CF60517}"/>
    <dgm:cxn modelId="{2C97538F-2D0D-4582-AF44-2AF127E6CD26}" type="presOf" srcId="{C843A157-D3F6-46CB-85C4-17EC7C34B3C5}" destId="{85A840F3-16A9-4569-B7D0-4DEFC6061780}" srcOrd="0" destOrd="0" presId="urn:microsoft.com/office/officeart/2005/8/layout/hList1"/>
    <dgm:cxn modelId="{673F67BE-3067-4FD2-B108-5EA85A712942}" type="presOf" srcId="{92D3222A-4407-4F93-B321-4410D3198514}" destId="{176D922C-A809-44BE-9557-6FD40AF5C6E6}" srcOrd="0" destOrd="0" presId="urn:microsoft.com/office/officeart/2005/8/layout/hList1"/>
    <dgm:cxn modelId="{83CBC602-4724-41F2-A4C2-427E69BD4CD2}" srcId="{92D3222A-4407-4F93-B321-4410D3198514}" destId="{0B58D8F3-1E4C-456D-873C-E23B40CCC7B3}" srcOrd="0" destOrd="0" parTransId="{2276918B-8D4E-4E09-8827-EE9007F541ED}" sibTransId="{E2F2BA66-9153-4CAB-810A-A21D837DCB5C}"/>
    <dgm:cxn modelId="{DC135A4E-EA7A-47F3-BEAE-31AAAD5D76F2}" srcId="{E656BD37-4D63-4DEE-985D-1C083F7FBA07}" destId="{824B8A89-95F2-407B-8248-B633F1E02CA8}" srcOrd="2" destOrd="0" parTransId="{A152FAB0-42A8-46FA-AF50-149EACD382A2}" sibTransId="{78CD115D-3555-4204-8391-473E11773F38}"/>
    <dgm:cxn modelId="{54484D2C-1C95-4234-9DDE-446A5A4C85B6}" srcId="{E656BD37-4D63-4DEE-985D-1C083F7FBA07}" destId="{C843A157-D3F6-46CB-85C4-17EC7C34B3C5}" srcOrd="0" destOrd="0" parTransId="{0E213FB1-8BA9-40DF-9791-6B525A454FED}" sibTransId="{9A985A83-D02B-4644-B08B-75BA60C656C8}"/>
    <dgm:cxn modelId="{154E0613-6F28-47F2-8442-1094D222324F}" type="presOf" srcId="{5456BC59-9B1C-4EE3-A9C4-24B09DE49180}" destId="{DB60A3F2-2EA5-4D3A-B712-6DFDA7030553}" srcOrd="0" destOrd="2" presId="urn:microsoft.com/office/officeart/2005/8/layout/hList1"/>
    <dgm:cxn modelId="{0033C122-6210-4E45-AEE7-C2A23E54F5C8}" type="presOf" srcId="{64A21B94-ED36-4F91-8D5A-76A23A13A632}" destId="{DB60A3F2-2EA5-4D3A-B712-6DFDA7030553}" srcOrd="0" destOrd="0" presId="urn:microsoft.com/office/officeart/2005/8/layout/hList1"/>
    <dgm:cxn modelId="{BD54C9B8-CC1C-4E54-B57D-398AA3007C2C}" srcId="{92D3222A-4407-4F93-B321-4410D3198514}" destId="{159A7F95-08A8-4EC6-B099-715DEA7241E5}" srcOrd="3" destOrd="0" parTransId="{F46710B7-0C5A-4F1E-97A6-C65F02984415}" sibTransId="{B55629B9-6EBD-43F3-A8E3-2270286FD3EA}"/>
    <dgm:cxn modelId="{88BFA426-245E-4BBF-9A21-06A4844FE9DC}" srcId="{3A5249DA-0885-4D5C-9132-01FE0EE7BEBA}" destId="{5456BC59-9B1C-4EE3-A9C4-24B09DE49180}" srcOrd="2" destOrd="0" parTransId="{CD5511AA-7D40-4414-9A42-E85C296FA293}" sibTransId="{E2780310-794B-4A0C-AD4E-0AE50C83345B}"/>
    <dgm:cxn modelId="{66DA0A7D-E3AC-44FF-A00B-6260B0272E15}" type="presOf" srcId="{3A5249DA-0885-4D5C-9132-01FE0EE7BEBA}" destId="{0C4A7B84-669A-43EA-84F0-937E3201079D}" srcOrd="0" destOrd="0" presId="urn:microsoft.com/office/officeart/2005/8/layout/hList1"/>
    <dgm:cxn modelId="{FD5F9AB2-31AE-47F0-80A8-44B12EA5E84D}" type="presOf" srcId="{159A7F95-08A8-4EC6-B099-715DEA7241E5}" destId="{E9514F28-41FC-4EF9-B92D-112DE30F99B4}" srcOrd="0" destOrd="3" presId="urn:microsoft.com/office/officeart/2005/8/layout/hList1"/>
    <dgm:cxn modelId="{E032F50B-DFC8-4B71-927E-518BCB7AB26C}" type="presOf" srcId="{7C4FC93A-34C6-4EEB-8CC5-500980E107DA}" destId="{6C47B332-BB20-4BAB-B1DD-FE1CA5634F12}" srcOrd="0" destOrd="0" presId="urn:microsoft.com/office/officeart/2005/8/layout/hList1"/>
    <dgm:cxn modelId="{750914CA-9D26-48C6-AF17-9C6945F43BF9}" type="presOf" srcId="{DD650578-7206-4B30-ABC1-463930FA76A8}" destId="{85A840F3-16A9-4569-B7D0-4DEFC6061780}" srcOrd="0" destOrd="1" presId="urn:microsoft.com/office/officeart/2005/8/layout/hList1"/>
    <dgm:cxn modelId="{53B14380-19F9-4115-BB8C-756737F7638B}" srcId="{7C4FC93A-34C6-4EEB-8CC5-500980E107DA}" destId="{E656BD37-4D63-4DEE-985D-1C083F7FBA07}" srcOrd="2" destOrd="0" parTransId="{E02D83AE-AED7-4CC9-9359-06F429E3955D}" sibTransId="{95266958-BA10-42A7-A921-D4466ACD95BC}"/>
    <dgm:cxn modelId="{686CFED9-1E8A-46E6-9AE4-D62FA337AAEB}" type="presOf" srcId="{C88076BA-6EE0-4435-BA65-21A7A3D87D4F}" destId="{E9514F28-41FC-4EF9-B92D-112DE30F99B4}" srcOrd="0" destOrd="1" presId="urn:microsoft.com/office/officeart/2005/8/layout/hList1"/>
    <dgm:cxn modelId="{49E4BF8B-9462-4BB7-A11F-B12000107C42}" type="presOf" srcId="{0B58D8F3-1E4C-456D-873C-E23B40CCC7B3}" destId="{E9514F28-41FC-4EF9-B92D-112DE30F99B4}" srcOrd="0" destOrd="0" presId="urn:microsoft.com/office/officeart/2005/8/layout/hList1"/>
    <dgm:cxn modelId="{39F1BB3E-C268-4636-A69D-978CF9635B8E}" type="presParOf" srcId="{6C47B332-BB20-4BAB-B1DD-FE1CA5634F12}" destId="{AE4E5918-4949-4245-8BF3-7B7F2859805D}" srcOrd="0" destOrd="0" presId="urn:microsoft.com/office/officeart/2005/8/layout/hList1"/>
    <dgm:cxn modelId="{AE1848D2-3400-4794-943E-E25FCB92AF0F}" type="presParOf" srcId="{AE4E5918-4949-4245-8BF3-7B7F2859805D}" destId="{176D922C-A809-44BE-9557-6FD40AF5C6E6}" srcOrd="0" destOrd="0" presId="urn:microsoft.com/office/officeart/2005/8/layout/hList1"/>
    <dgm:cxn modelId="{93A80042-D839-4566-A8EB-6F3EA9A15B6E}" type="presParOf" srcId="{AE4E5918-4949-4245-8BF3-7B7F2859805D}" destId="{E9514F28-41FC-4EF9-B92D-112DE30F99B4}" srcOrd="1" destOrd="0" presId="urn:microsoft.com/office/officeart/2005/8/layout/hList1"/>
    <dgm:cxn modelId="{2E7F361E-14DE-4C2A-B9E3-DEF61BDE5911}" type="presParOf" srcId="{6C47B332-BB20-4BAB-B1DD-FE1CA5634F12}" destId="{9F1FFFE5-2F00-4846-A19C-DCBF9566F39C}" srcOrd="1" destOrd="0" presId="urn:microsoft.com/office/officeart/2005/8/layout/hList1"/>
    <dgm:cxn modelId="{45392C20-5CA8-43B0-9EF1-15EE8539033B}" type="presParOf" srcId="{6C47B332-BB20-4BAB-B1DD-FE1CA5634F12}" destId="{C1FDF5A0-964F-4F91-A003-4FBFDBEBABF7}" srcOrd="2" destOrd="0" presId="urn:microsoft.com/office/officeart/2005/8/layout/hList1"/>
    <dgm:cxn modelId="{3405CAE6-E581-44FA-9E11-710A6C950BAC}" type="presParOf" srcId="{C1FDF5A0-964F-4F91-A003-4FBFDBEBABF7}" destId="{0C4A7B84-669A-43EA-84F0-937E3201079D}" srcOrd="0" destOrd="0" presId="urn:microsoft.com/office/officeart/2005/8/layout/hList1"/>
    <dgm:cxn modelId="{46D9A32B-C97D-4D6E-A981-0E8CE2B28BB8}" type="presParOf" srcId="{C1FDF5A0-964F-4F91-A003-4FBFDBEBABF7}" destId="{DB60A3F2-2EA5-4D3A-B712-6DFDA7030553}" srcOrd="1" destOrd="0" presId="urn:microsoft.com/office/officeart/2005/8/layout/hList1"/>
    <dgm:cxn modelId="{C33A01D2-7A7F-47E0-A565-473C36B169E7}" type="presParOf" srcId="{6C47B332-BB20-4BAB-B1DD-FE1CA5634F12}" destId="{532426F6-03BE-4CBE-8186-FAFB48FE3324}" srcOrd="3" destOrd="0" presId="urn:microsoft.com/office/officeart/2005/8/layout/hList1"/>
    <dgm:cxn modelId="{922D9869-AA2A-44E8-98F7-883DC0F92F9D}" type="presParOf" srcId="{6C47B332-BB20-4BAB-B1DD-FE1CA5634F12}" destId="{4DA2FC5A-9497-4E9F-A833-A0A5109765D9}" srcOrd="4" destOrd="0" presId="urn:microsoft.com/office/officeart/2005/8/layout/hList1"/>
    <dgm:cxn modelId="{C2BC45E5-B1EE-4E62-879D-4154D6690FB2}" type="presParOf" srcId="{4DA2FC5A-9497-4E9F-A833-A0A5109765D9}" destId="{3344E25C-2DA6-486B-8FAA-BB3A27FFDC16}" srcOrd="0" destOrd="0" presId="urn:microsoft.com/office/officeart/2005/8/layout/hList1"/>
    <dgm:cxn modelId="{21787600-7F10-46FE-A2A2-2C7C61ABB0B4}" type="presParOf" srcId="{4DA2FC5A-9497-4E9F-A833-A0A5109765D9}" destId="{85A840F3-16A9-4569-B7D0-4DEFC606178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826D925-08DC-43B1-90E1-5CA1B030B22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B9421AD2-97CB-41AA-BF65-489E316FFA21}">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企业参与方式</a:t>
          </a:r>
          <a:endParaRPr lang="zh-CN" altLang="en-US" sz="1400" b="1" dirty="0">
            <a:latin typeface="微软雅黑" panose="020B0503020204020204" pitchFamily="34" charset="-122"/>
            <a:ea typeface="微软雅黑" panose="020B0503020204020204" pitchFamily="34" charset="-122"/>
          </a:endParaRPr>
        </a:p>
      </dgm:t>
    </dgm:pt>
    <dgm:pt modelId="{8C32CF7E-FCC2-4C40-AEE8-B792679F12E4}" type="parTrans" cxnId="{B0C2FD1C-0296-4281-B71F-A0994DCB420E}">
      <dgm:prSet/>
      <dgm:spPr/>
      <dgm:t>
        <a:bodyPr/>
        <a:lstStyle/>
        <a:p>
          <a:endParaRPr lang="zh-CN" altLang="en-US"/>
        </a:p>
      </dgm:t>
    </dgm:pt>
    <dgm:pt modelId="{F13FC24C-53C0-46CB-8B59-DB634A35FAB3}" type="sibTrans" cxnId="{B0C2FD1C-0296-4281-B71F-A0994DCB420E}">
      <dgm:prSet/>
      <dgm:spPr/>
      <dgm:t>
        <a:bodyPr/>
        <a:lstStyle/>
        <a:p>
          <a:endParaRPr lang="zh-CN" altLang="en-US"/>
        </a:p>
      </dgm:t>
    </dgm:pt>
    <dgm:pt modelId="{CAB7CF54-6F52-48C8-9735-D46DEC909647}">
      <dgm:prSet phldrT="[文本]" custT="1"/>
      <dgm:spPr/>
      <dgm:t>
        <a:bodyPr/>
        <a:lstStyle/>
        <a:p>
          <a:r>
            <a:rPr lang="zh-CN" altLang="en-US" sz="1050" dirty="0" smtClean="0"/>
            <a:t>（</a:t>
          </a:r>
          <a:r>
            <a:rPr lang="en-US" altLang="zh-CN" sz="1050" dirty="0" smtClean="0"/>
            <a:t>1</a:t>
          </a:r>
          <a:r>
            <a:rPr lang="zh-CN" altLang="en-US" sz="1050" dirty="0" smtClean="0"/>
            <a:t>）用户自主开展</a:t>
          </a:r>
          <a:endParaRPr lang="zh-CN" altLang="en-US" sz="1050" dirty="0"/>
        </a:p>
      </dgm:t>
    </dgm:pt>
    <dgm:pt modelId="{77C01ED5-AD18-4340-BD9B-F9246952BD1D}" type="parTrans" cxnId="{9BCE29B2-B8A2-4A2F-8807-69DA701C292E}">
      <dgm:prSet/>
      <dgm:spPr/>
      <dgm:t>
        <a:bodyPr/>
        <a:lstStyle/>
        <a:p>
          <a:endParaRPr lang="zh-CN" altLang="en-US"/>
        </a:p>
      </dgm:t>
    </dgm:pt>
    <dgm:pt modelId="{59919091-6FB8-4C12-AE23-27D4A6F9FC48}" type="sibTrans" cxnId="{9BCE29B2-B8A2-4A2F-8807-69DA701C292E}">
      <dgm:prSet/>
      <dgm:spPr/>
      <dgm:t>
        <a:bodyPr/>
        <a:lstStyle/>
        <a:p>
          <a:endParaRPr lang="zh-CN" altLang="en-US"/>
        </a:p>
      </dgm:t>
    </dgm:pt>
    <dgm:pt modelId="{C3562F18-EC1A-4DC8-99EE-C3EBE1C707F6}">
      <dgm:prSet phldrT="[文本]" custT="1"/>
      <dgm:spPr/>
      <dgm:t>
        <a:bodyPr/>
        <a:lstStyle/>
        <a:p>
          <a:r>
            <a:rPr lang="zh-CN" altLang="en-US" sz="1050" dirty="0" smtClean="0"/>
            <a:t>（</a:t>
          </a:r>
          <a:r>
            <a:rPr lang="en-US" altLang="zh-CN" sz="1050" dirty="0" smtClean="0"/>
            <a:t>2</a:t>
          </a:r>
          <a:r>
            <a:rPr lang="zh-CN" altLang="en-US" sz="1050" dirty="0" smtClean="0"/>
            <a:t>）与节能服务公司共同开展</a:t>
          </a:r>
          <a:endParaRPr lang="zh-CN" altLang="en-US" sz="1050" dirty="0"/>
        </a:p>
      </dgm:t>
    </dgm:pt>
    <dgm:pt modelId="{E8637187-D3A0-4D08-9565-5C22871BA637}" type="parTrans" cxnId="{324AEDD0-CC77-4D58-A5BA-A6C37A9889A7}">
      <dgm:prSet/>
      <dgm:spPr/>
      <dgm:t>
        <a:bodyPr/>
        <a:lstStyle/>
        <a:p>
          <a:endParaRPr lang="zh-CN" altLang="en-US"/>
        </a:p>
      </dgm:t>
    </dgm:pt>
    <dgm:pt modelId="{61851350-B319-4AAC-8AA5-CB8F6002D569}" type="sibTrans" cxnId="{324AEDD0-CC77-4D58-A5BA-A6C37A9889A7}">
      <dgm:prSet/>
      <dgm:spPr/>
      <dgm:t>
        <a:bodyPr/>
        <a:lstStyle/>
        <a:p>
          <a:endParaRPr lang="zh-CN" altLang="en-US"/>
        </a:p>
      </dgm:t>
    </dgm:pt>
    <dgm:pt modelId="{C846CB1C-45C2-41ED-AF81-41B7439169FC}">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项目管理</a:t>
          </a:r>
          <a:endParaRPr lang="zh-CN" altLang="en-US" sz="1400" b="1" dirty="0">
            <a:latin typeface="微软雅黑" panose="020B0503020204020204" pitchFamily="34" charset="-122"/>
            <a:ea typeface="微软雅黑" panose="020B0503020204020204" pitchFamily="34" charset="-122"/>
          </a:endParaRPr>
        </a:p>
      </dgm:t>
    </dgm:pt>
    <dgm:pt modelId="{0CF382E9-2626-49CE-8B5D-1B08EC833240}" type="parTrans" cxnId="{11EB77BE-CC39-47FD-8E30-13222035E608}">
      <dgm:prSet/>
      <dgm:spPr/>
      <dgm:t>
        <a:bodyPr/>
        <a:lstStyle/>
        <a:p>
          <a:endParaRPr lang="zh-CN" altLang="en-US"/>
        </a:p>
      </dgm:t>
    </dgm:pt>
    <dgm:pt modelId="{835BE2E1-EF97-4044-B50F-1150BF92F5D8}" type="sibTrans" cxnId="{11EB77BE-CC39-47FD-8E30-13222035E608}">
      <dgm:prSet/>
      <dgm:spPr/>
      <dgm:t>
        <a:bodyPr/>
        <a:lstStyle/>
        <a:p>
          <a:endParaRPr lang="zh-CN" altLang="en-US"/>
        </a:p>
      </dgm:t>
    </dgm:pt>
    <dgm:pt modelId="{023D3CAB-D435-4B71-91CE-85499CE9E863}">
      <dgm:prSet phldrT="[文本]"/>
      <dgm:spPr/>
      <dgm:t>
        <a:bodyPr/>
        <a:lstStyle/>
        <a:p>
          <a:r>
            <a:rPr lang="zh-CN" dirty="0" smtClean="0"/>
            <a:t>（</a:t>
          </a:r>
          <a:r>
            <a:rPr lang="en-US" dirty="0" smtClean="0"/>
            <a:t>1</a:t>
          </a:r>
          <a:r>
            <a:rPr lang="zh-CN" dirty="0" smtClean="0"/>
            <a:t>）根据企业自身情况，设定节电、节支目标；（</a:t>
          </a:r>
          <a:r>
            <a:rPr lang="en-US" dirty="0" smtClean="0"/>
            <a:t>2</a:t>
          </a:r>
          <a:r>
            <a:rPr lang="zh-CN" dirty="0" smtClean="0"/>
            <a:t>）分析节电、移峰填谷潜力，确定电力需求侧管理实施方向；（</a:t>
          </a:r>
          <a:r>
            <a:rPr lang="en-US" dirty="0" smtClean="0"/>
            <a:t>3</a:t>
          </a:r>
          <a:r>
            <a:rPr lang="zh-CN" dirty="0" smtClean="0"/>
            <a:t>）设计制订合理的电力需求侧管理项目方案；（</a:t>
          </a:r>
          <a:r>
            <a:rPr lang="en-US" dirty="0" smtClean="0"/>
            <a:t>4</a:t>
          </a:r>
          <a:r>
            <a:rPr lang="zh-CN" dirty="0" smtClean="0"/>
            <a:t>）实施电力需求侧管理项目，可以通过招投标的方式选择其他单位介入；（</a:t>
          </a:r>
          <a:r>
            <a:rPr lang="en-US" dirty="0" smtClean="0"/>
            <a:t>5</a:t>
          </a:r>
          <a:r>
            <a:rPr lang="zh-CN" dirty="0" smtClean="0"/>
            <a:t>）对项目实施效果进行监测评价；（</a:t>
          </a:r>
          <a:r>
            <a:rPr lang="en-US" dirty="0" smtClean="0"/>
            <a:t>6</a:t>
          </a:r>
          <a:r>
            <a:rPr lang="zh-CN" dirty="0" smtClean="0"/>
            <a:t>）通过项目实现的收益全部归用户自身享受。</a:t>
          </a:r>
          <a:endParaRPr lang="zh-CN" altLang="en-US" dirty="0"/>
        </a:p>
      </dgm:t>
    </dgm:pt>
    <dgm:pt modelId="{6EA0E1C9-9C6F-49DC-B51B-0909173686F0}" type="parTrans" cxnId="{2E0A2B4A-6528-4CF8-8B10-7B2D8E6C7996}">
      <dgm:prSet/>
      <dgm:spPr/>
      <dgm:t>
        <a:bodyPr/>
        <a:lstStyle/>
        <a:p>
          <a:endParaRPr lang="zh-CN" altLang="en-US"/>
        </a:p>
      </dgm:t>
    </dgm:pt>
    <dgm:pt modelId="{32D8DA70-27E2-452F-904C-A1643FC91F4C}" type="sibTrans" cxnId="{2E0A2B4A-6528-4CF8-8B10-7B2D8E6C7996}">
      <dgm:prSet/>
      <dgm:spPr/>
      <dgm:t>
        <a:bodyPr/>
        <a:lstStyle/>
        <a:p>
          <a:endParaRPr lang="zh-CN" altLang="en-US"/>
        </a:p>
      </dgm:t>
    </dgm:pt>
    <dgm:pt modelId="{04DDF663-E839-4587-8C18-6353DE3A65F7}">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企业筹资方式</a:t>
          </a:r>
          <a:endParaRPr lang="zh-CN" altLang="en-US" sz="1400" b="1" dirty="0">
            <a:latin typeface="微软雅黑" panose="020B0503020204020204" pitchFamily="34" charset="-122"/>
            <a:ea typeface="微软雅黑" panose="020B0503020204020204" pitchFamily="34" charset="-122"/>
          </a:endParaRPr>
        </a:p>
      </dgm:t>
    </dgm:pt>
    <dgm:pt modelId="{8854587C-BFB6-474C-9B76-6C37D2672434}" type="parTrans" cxnId="{699AB0DF-CD1C-4340-8847-085E8D80C633}">
      <dgm:prSet/>
      <dgm:spPr/>
      <dgm:t>
        <a:bodyPr/>
        <a:lstStyle/>
        <a:p>
          <a:endParaRPr lang="zh-CN" altLang="en-US"/>
        </a:p>
      </dgm:t>
    </dgm:pt>
    <dgm:pt modelId="{CD49161B-2E4E-46CA-9C37-A27E7B222B50}" type="sibTrans" cxnId="{699AB0DF-CD1C-4340-8847-085E8D80C633}">
      <dgm:prSet/>
      <dgm:spPr/>
      <dgm:t>
        <a:bodyPr/>
        <a:lstStyle/>
        <a:p>
          <a:endParaRPr lang="zh-CN" altLang="en-US"/>
        </a:p>
      </dgm:t>
    </dgm:pt>
    <dgm:pt modelId="{9B3CFEFA-E072-42F5-949F-3DFEE43852A9}">
      <dgm:prSet phldrT="[文本]" custT="1"/>
      <dgm:spPr/>
      <dgm:t>
        <a:bodyPr/>
        <a:lstStyle/>
        <a:p>
          <a:r>
            <a:rPr lang="zh-CN" altLang="en-US" sz="1050" dirty="0" smtClean="0"/>
            <a:t>（</a:t>
          </a:r>
          <a:r>
            <a:rPr lang="en-US" altLang="zh-CN" sz="1050" dirty="0" smtClean="0"/>
            <a:t>1</a:t>
          </a:r>
          <a:r>
            <a:rPr lang="zh-CN" altLang="en-US" sz="1050" dirty="0" smtClean="0"/>
            <a:t>）财政补贴；（</a:t>
          </a:r>
          <a:r>
            <a:rPr lang="en-US" altLang="zh-CN" sz="1050" dirty="0" smtClean="0"/>
            <a:t>2</a:t>
          </a:r>
          <a:r>
            <a:rPr lang="zh-CN" altLang="en-US" sz="1050" dirty="0" smtClean="0"/>
            <a:t>）商业银行贷款；（</a:t>
          </a:r>
          <a:r>
            <a:rPr lang="en-US" altLang="zh-CN" sz="1050" dirty="0" smtClean="0"/>
            <a:t>3</a:t>
          </a:r>
          <a:r>
            <a:rPr lang="zh-CN" altLang="en-US" sz="1050" dirty="0" smtClean="0"/>
            <a:t>）中小企业信用担保贷款；（</a:t>
          </a:r>
          <a:r>
            <a:rPr lang="en-US" altLang="zh-CN" sz="1050" dirty="0" smtClean="0"/>
            <a:t>4</a:t>
          </a:r>
          <a:r>
            <a:rPr lang="zh-CN" altLang="en-US" sz="1050" dirty="0" smtClean="0"/>
            <a:t>）国家政策性贷款；（</a:t>
          </a:r>
          <a:r>
            <a:rPr lang="en-US" altLang="zh-CN" sz="1050" dirty="0" smtClean="0"/>
            <a:t>5</a:t>
          </a:r>
          <a:r>
            <a:rPr lang="zh-CN" altLang="en-US" sz="1050" dirty="0" smtClean="0"/>
            <a:t>）贷款担保机制。</a:t>
          </a:r>
          <a:endParaRPr lang="zh-CN" altLang="en-US" sz="1050" dirty="0"/>
        </a:p>
      </dgm:t>
    </dgm:pt>
    <dgm:pt modelId="{C988F888-3959-47AA-9CA2-9D7879890C8C}" type="parTrans" cxnId="{22DF8293-19BA-433B-80A0-C44E47CA73CD}">
      <dgm:prSet/>
      <dgm:spPr/>
      <dgm:t>
        <a:bodyPr/>
        <a:lstStyle/>
        <a:p>
          <a:endParaRPr lang="zh-CN" altLang="en-US"/>
        </a:p>
      </dgm:t>
    </dgm:pt>
    <dgm:pt modelId="{613E95F9-0422-4EB8-A838-217EF54CD442}" type="sibTrans" cxnId="{22DF8293-19BA-433B-80A0-C44E47CA73CD}">
      <dgm:prSet/>
      <dgm:spPr/>
      <dgm:t>
        <a:bodyPr/>
        <a:lstStyle/>
        <a:p>
          <a:endParaRPr lang="zh-CN" altLang="en-US"/>
        </a:p>
      </dgm:t>
    </dgm:pt>
    <dgm:pt modelId="{B35181F7-B431-4A16-8223-51B78B9B3347}" type="pres">
      <dgm:prSet presAssocID="{4826D925-08DC-43B1-90E1-5CA1B030B22D}" presName="Name0" presStyleCnt="0">
        <dgm:presLayoutVars>
          <dgm:dir/>
          <dgm:animLvl val="lvl"/>
          <dgm:resizeHandles val="exact"/>
        </dgm:presLayoutVars>
      </dgm:prSet>
      <dgm:spPr/>
      <dgm:t>
        <a:bodyPr/>
        <a:lstStyle/>
        <a:p>
          <a:endParaRPr lang="zh-CN" altLang="en-US"/>
        </a:p>
      </dgm:t>
    </dgm:pt>
    <dgm:pt modelId="{561DE4CF-2A97-48DE-BA72-D637F9F3E2C6}" type="pres">
      <dgm:prSet presAssocID="{B9421AD2-97CB-41AA-BF65-489E316FFA21}" presName="linNode" presStyleCnt="0"/>
      <dgm:spPr/>
    </dgm:pt>
    <dgm:pt modelId="{70AD3362-7291-4DF2-A456-AAE1E32228C3}" type="pres">
      <dgm:prSet presAssocID="{B9421AD2-97CB-41AA-BF65-489E316FFA21}" presName="parentText" presStyleLbl="node1" presStyleIdx="0" presStyleCnt="3">
        <dgm:presLayoutVars>
          <dgm:chMax val="1"/>
          <dgm:bulletEnabled val="1"/>
        </dgm:presLayoutVars>
      </dgm:prSet>
      <dgm:spPr/>
      <dgm:t>
        <a:bodyPr/>
        <a:lstStyle/>
        <a:p>
          <a:endParaRPr lang="zh-CN" altLang="en-US"/>
        </a:p>
      </dgm:t>
    </dgm:pt>
    <dgm:pt modelId="{9F445402-A7EB-4417-90A8-C76CE84DB588}" type="pres">
      <dgm:prSet presAssocID="{B9421AD2-97CB-41AA-BF65-489E316FFA21}" presName="descendantText" presStyleLbl="alignAccFollowNode1" presStyleIdx="0" presStyleCnt="3" custScaleX="215836">
        <dgm:presLayoutVars>
          <dgm:bulletEnabled val="1"/>
        </dgm:presLayoutVars>
      </dgm:prSet>
      <dgm:spPr/>
      <dgm:t>
        <a:bodyPr/>
        <a:lstStyle/>
        <a:p>
          <a:endParaRPr lang="zh-CN" altLang="en-US"/>
        </a:p>
      </dgm:t>
    </dgm:pt>
    <dgm:pt modelId="{7EDDD95E-8E59-4497-8FA0-ACF564469CA2}" type="pres">
      <dgm:prSet presAssocID="{F13FC24C-53C0-46CB-8B59-DB634A35FAB3}" presName="sp" presStyleCnt="0"/>
      <dgm:spPr/>
    </dgm:pt>
    <dgm:pt modelId="{EBA20646-12A3-4ED7-8C08-A377666756C7}" type="pres">
      <dgm:prSet presAssocID="{C846CB1C-45C2-41ED-AF81-41B7439169FC}" presName="linNode" presStyleCnt="0"/>
      <dgm:spPr/>
    </dgm:pt>
    <dgm:pt modelId="{46141CC5-FF1B-4258-B037-35C414F60C2E}" type="pres">
      <dgm:prSet presAssocID="{C846CB1C-45C2-41ED-AF81-41B7439169FC}" presName="parentText" presStyleLbl="node1" presStyleIdx="1" presStyleCnt="3" custScaleX="57446">
        <dgm:presLayoutVars>
          <dgm:chMax val="1"/>
          <dgm:bulletEnabled val="1"/>
        </dgm:presLayoutVars>
      </dgm:prSet>
      <dgm:spPr/>
      <dgm:t>
        <a:bodyPr/>
        <a:lstStyle/>
        <a:p>
          <a:endParaRPr lang="zh-CN" altLang="en-US"/>
        </a:p>
      </dgm:t>
    </dgm:pt>
    <dgm:pt modelId="{1F7180F4-0E22-4A4F-BAC0-3C341E2CFA67}" type="pres">
      <dgm:prSet presAssocID="{C846CB1C-45C2-41ED-AF81-41B7439169FC}" presName="descendantText" presStyleLbl="alignAccFollowNode1" presStyleIdx="1" presStyleCnt="3" custScaleX="123490" custLinFactNeighborX="11310" custLinFactNeighborY="3397">
        <dgm:presLayoutVars>
          <dgm:bulletEnabled val="1"/>
        </dgm:presLayoutVars>
      </dgm:prSet>
      <dgm:spPr/>
      <dgm:t>
        <a:bodyPr/>
        <a:lstStyle/>
        <a:p>
          <a:endParaRPr lang="zh-CN" altLang="en-US"/>
        </a:p>
      </dgm:t>
    </dgm:pt>
    <dgm:pt modelId="{38324C2A-E225-41F5-A99C-0C8BD0573CDF}" type="pres">
      <dgm:prSet presAssocID="{835BE2E1-EF97-4044-B50F-1150BF92F5D8}" presName="sp" presStyleCnt="0"/>
      <dgm:spPr/>
    </dgm:pt>
    <dgm:pt modelId="{CB0A87CE-1C73-4FEF-A630-05892BABD78E}" type="pres">
      <dgm:prSet presAssocID="{04DDF663-E839-4587-8C18-6353DE3A65F7}" presName="linNode" presStyleCnt="0"/>
      <dgm:spPr/>
    </dgm:pt>
    <dgm:pt modelId="{871E7294-9583-4E4D-BC79-17F0DF1432CB}" type="pres">
      <dgm:prSet presAssocID="{04DDF663-E839-4587-8C18-6353DE3A65F7}" presName="parentText" presStyleLbl="node1" presStyleIdx="2" presStyleCnt="3">
        <dgm:presLayoutVars>
          <dgm:chMax val="1"/>
          <dgm:bulletEnabled val="1"/>
        </dgm:presLayoutVars>
      </dgm:prSet>
      <dgm:spPr/>
      <dgm:t>
        <a:bodyPr/>
        <a:lstStyle/>
        <a:p>
          <a:endParaRPr lang="zh-CN" altLang="en-US"/>
        </a:p>
      </dgm:t>
    </dgm:pt>
    <dgm:pt modelId="{0553D873-731E-4072-861D-3BC21E07B3FA}" type="pres">
      <dgm:prSet presAssocID="{04DDF663-E839-4587-8C18-6353DE3A65F7}" presName="descendantText" presStyleLbl="alignAccFollowNode1" presStyleIdx="2" presStyleCnt="3" custScaleX="215836">
        <dgm:presLayoutVars>
          <dgm:bulletEnabled val="1"/>
        </dgm:presLayoutVars>
      </dgm:prSet>
      <dgm:spPr/>
      <dgm:t>
        <a:bodyPr/>
        <a:lstStyle/>
        <a:p>
          <a:endParaRPr lang="zh-CN" altLang="en-US"/>
        </a:p>
      </dgm:t>
    </dgm:pt>
  </dgm:ptLst>
  <dgm:cxnLst>
    <dgm:cxn modelId="{2E0A2B4A-6528-4CF8-8B10-7B2D8E6C7996}" srcId="{C846CB1C-45C2-41ED-AF81-41B7439169FC}" destId="{023D3CAB-D435-4B71-91CE-85499CE9E863}" srcOrd="0" destOrd="0" parTransId="{6EA0E1C9-9C6F-49DC-B51B-0909173686F0}" sibTransId="{32D8DA70-27E2-452F-904C-A1643FC91F4C}"/>
    <dgm:cxn modelId="{B0C2FD1C-0296-4281-B71F-A0994DCB420E}" srcId="{4826D925-08DC-43B1-90E1-5CA1B030B22D}" destId="{B9421AD2-97CB-41AA-BF65-489E316FFA21}" srcOrd="0" destOrd="0" parTransId="{8C32CF7E-FCC2-4C40-AEE8-B792679F12E4}" sibTransId="{F13FC24C-53C0-46CB-8B59-DB634A35FAB3}"/>
    <dgm:cxn modelId="{6411A0F5-4612-4356-9268-6A39E1B1DFCE}" type="presOf" srcId="{023D3CAB-D435-4B71-91CE-85499CE9E863}" destId="{1F7180F4-0E22-4A4F-BAC0-3C341E2CFA67}" srcOrd="0" destOrd="0" presId="urn:microsoft.com/office/officeart/2005/8/layout/vList5"/>
    <dgm:cxn modelId="{7F053AB4-8BC8-4961-AFC3-966C0BBF346B}" type="presOf" srcId="{C3562F18-EC1A-4DC8-99EE-C3EBE1C707F6}" destId="{9F445402-A7EB-4417-90A8-C76CE84DB588}" srcOrd="0" destOrd="1" presId="urn:microsoft.com/office/officeart/2005/8/layout/vList5"/>
    <dgm:cxn modelId="{7CEE19C1-5D05-4BE2-A4CA-FDAA219FBACD}" type="presOf" srcId="{4826D925-08DC-43B1-90E1-5CA1B030B22D}" destId="{B35181F7-B431-4A16-8223-51B78B9B3347}" srcOrd="0" destOrd="0" presId="urn:microsoft.com/office/officeart/2005/8/layout/vList5"/>
    <dgm:cxn modelId="{495A6130-2535-4706-BF52-0926910AA46F}" type="presOf" srcId="{B9421AD2-97CB-41AA-BF65-489E316FFA21}" destId="{70AD3362-7291-4DF2-A456-AAE1E32228C3}" srcOrd="0" destOrd="0" presId="urn:microsoft.com/office/officeart/2005/8/layout/vList5"/>
    <dgm:cxn modelId="{324AEDD0-CC77-4D58-A5BA-A6C37A9889A7}" srcId="{B9421AD2-97CB-41AA-BF65-489E316FFA21}" destId="{C3562F18-EC1A-4DC8-99EE-C3EBE1C707F6}" srcOrd="1" destOrd="0" parTransId="{E8637187-D3A0-4D08-9565-5C22871BA637}" sibTransId="{61851350-B319-4AAC-8AA5-CB8F6002D569}"/>
    <dgm:cxn modelId="{1224CCAB-D5B2-4924-B30A-4131D94B442A}" type="presOf" srcId="{C846CB1C-45C2-41ED-AF81-41B7439169FC}" destId="{46141CC5-FF1B-4258-B037-35C414F60C2E}" srcOrd="0" destOrd="0" presId="urn:microsoft.com/office/officeart/2005/8/layout/vList5"/>
    <dgm:cxn modelId="{57826711-A460-4F96-8545-4B1818105A78}" type="presOf" srcId="{9B3CFEFA-E072-42F5-949F-3DFEE43852A9}" destId="{0553D873-731E-4072-861D-3BC21E07B3FA}" srcOrd="0" destOrd="0" presId="urn:microsoft.com/office/officeart/2005/8/layout/vList5"/>
    <dgm:cxn modelId="{9BCE29B2-B8A2-4A2F-8807-69DA701C292E}" srcId="{B9421AD2-97CB-41AA-BF65-489E316FFA21}" destId="{CAB7CF54-6F52-48C8-9735-D46DEC909647}" srcOrd="0" destOrd="0" parTransId="{77C01ED5-AD18-4340-BD9B-F9246952BD1D}" sibTransId="{59919091-6FB8-4C12-AE23-27D4A6F9FC48}"/>
    <dgm:cxn modelId="{11EB77BE-CC39-47FD-8E30-13222035E608}" srcId="{4826D925-08DC-43B1-90E1-5CA1B030B22D}" destId="{C846CB1C-45C2-41ED-AF81-41B7439169FC}" srcOrd="1" destOrd="0" parTransId="{0CF382E9-2626-49CE-8B5D-1B08EC833240}" sibTransId="{835BE2E1-EF97-4044-B50F-1150BF92F5D8}"/>
    <dgm:cxn modelId="{CCB5D5A2-E56D-4CBC-81A1-DE21C658B5A2}" type="presOf" srcId="{04DDF663-E839-4587-8C18-6353DE3A65F7}" destId="{871E7294-9583-4E4D-BC79-17F0DF1432CB}" srcOrd="0" destOrd="0" presId="urn:microsoft.com/office/officeart/2005/8/layout/vList5"/>
    <dgm:cxn modelId="{22DF8293-19BA-433B-80A0-C44E47CA73CD}" srcId="{04DDF663-E839-4587-8C18-6353DE3A65F7}" destId="{9B3CFEFA-E072-42F5-949F-3DFEE43852A9}" srcOrd="0" destOrd="0" parTransId="{C988F888-3959-47AA-9CA2-9D7879890C8C}" sibTransId="{613E95F9-0422-4EB8-A838-217EF54CD442}"/>
    <dgm:cxn modelId="{699AB0DF-CD1C-4340-8847-085E8D80C633}" srcId="{4826D925-08DC-43B1-90E1-5CA1B030B22D}" destId="{04DDF663-E839-4587-8C18-6353DE3A65F7}" srcOrd="2" destOrd="0" parTransId="{8854587C-BFB6-474C-9B76-6C37D2672434}" sibTransId="{CD49161B-2E4E-46CA-9C37-A27E7B222B50}"/>
    <dgm:cxn modelId="{79FDE696-6A4B-4F96-9F89-34E328C4C924}" type="presOf" srcId="{CAB7CF54-6F52-48C8-9735-D46DEC909647}" destId="{9F445402-A7EB-4417-90A8-C76CE84DB588}" srcOrd="0" destOrd="0" presId="urn:microsoft.com/office/officeart/2005/8/layout/vList5"/>
    <dgm:cxn modelId="{E6C594B5-8A03-4CE8-BB2F-68B48DC80AFA}" type="presParOf" srcId="{B35181F7-B431-4A16-8223-51B78B9B3347}" destId="{561DE4CF-2A97-48DE-BA72-D637F9F3E2C6}" srcOrd="0" destOrd="0" presId="urn:microsoft.com/office/officeart/2005/8/layout/vList5"/>
    <dgm:cxn modelId="{234F24F2-B14A-4F0A-B462-FFD23C57EEEC}" type="presParOf" srcId="{561DE4CF-2A97-48DE-BA72-D637F9F3E2C6}" destId="{70AD3362-7291-4DF2-A456-AAE1E32228C3}" srcOrd="0" destOrd="0" presId="urn:microsoft.com/office/officeart/2005/8/layout/vList5"/>
    <dgm:cxn modelId="{F302A0B5-273D-478C-88CB-0100E0552389}" type="presParOf" srcId="{561DE4CF-2A97-48DE-BA72-D637F9F3E2C6}" destId="{9F445402-A7EB-4417-90A8-C76CE84DB588}" srcOrd="1" destOrd="0" presId="urn:microsoft.com/office/officeart/2005/8/layout/vList5"/>
    <dgm:cxn modelId="{67A37EA8-D050-428B-BAA7-F41F47841D55}" type="presParOf" srcId="{B35181F7-B431-4A16-8223-51B78B9B3347}" destId="{7EDDD95E-8E59-4497-8FA0-ACF564469CA2}" srcOrd="1" destOrd="0" presId="urn:microsoft.com/office/officeart/2005/8/layout/vList5"/>
    <dgm:cxn modelId="{3B7BA2EF-26F9-444E-A2B3-A1B27B2372FB}" type="presParOf" srcId="{B35181F7-B431-4A16-8223-51B78B9B3347}" destId="{EBA20646-12A3-4ED7-8C08-A377666756C7}" srcOrd="2" destOrd="0" presId="urn:microsoft.com/office/officeart/2005/8/layout/vList5"/>
    <dgm:cxn modelId="{642C2405-43BA-4B47-8319-31D57A063709}" type="presParOf" srcId="{EBA20646-12A3-4ED7-8C08-A377666756C7}" destId="{46141CC5-FF1B-4258-B037-35C414F60C2E}" srcOrd="0" destOrd="0" presId="urn:microsoft.com/office/officeart/2005/8/layout/vList5"/>
    <dgm:cxn modelId="{EFC30443-A923-4AF7-B2AF-7372952DDC1C}" type="presParOf" srcId="{EBA20646-12A3-4ED7-8C08-A377666756C7}" destId="{1F7180F4-0E22-4A4F-BAC0-3C341E2CFA67}" srcOrd="1" destOrd="0" presId="urn:microsoft.com/office/officeart/2005/8/layout/vList5"/>
    <dgm:cxn modelId="{86638D68-FEE9-4D1D-A334-41992A2F2828}" type="presParOf" srcId="{B35181F7-B431-4A16-8223-51B78B9B3347}" destId="{38324C2A-E225-41F5-A99C-0C8BD0573CDF}" srcOrd="3" destOrd="0" presId="urn:microsoft.com/office/officeart/2005/8/layout/vList5"/>
    <dgm:cxn modelId="{A4310780-4D55-4A06-9C3E-B4B67B01BD90}" type="presParOf" srcId="{B35181F7-B431-4A16-8223-51B78B9B3347}" destId="{CB0A87CE-1C73-4FEF-A630-05892BABD78E}" srcOrd="4" destOrd="0" presId="urn:microsoft.com/office/officeart/2005/8/layout/vList5"/>
    <dgm:cxn modelId="{513D20AA-9110-4015-9E83-07310AA23A94}" type="presParOf" srcId="{CB0A87CE-1C73-4FEF-A630-05892BABD78E}" destId="{871E7294-9583-4E4D-BC79-17F0DF1432CB}" srcOrd="0" destOrd="0" presId="urn:microsoft.com/office/officeart/2005/8/layout/vList5"/>
    <dgm:cxn modelId="{34CE0FDB-40AE-48F4-8D7A-7A6DBFAC3520}" type="presParOf" srcId="{CB0A87CE-1C73-4FEF-A630-05892BABD78E}" destId="{0553D873-731E-4072-861D-3BC21E07B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6738F8-9FE5-428E-9C0D-733008446212}"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zh-CN" altLang="en-US"/>
        </a:p>
      </dgm:t>
    </dgm:pt>
    <dgm:pt modelId="{839F4139-D37A-4869-A084-DA226C19680B}">
      <dgm:prSet phldrT="[文本]" custT="1"/>
      <dgm:spPr/>
      <dgm:t>
        <a:bodyPr/>
        <a:lstStyle/>
        <a:p>
          <a:r>
            <a:rPr lang="zh-CN" altLang="en-US" sz="1800" b="1" dirty="0" smtClean="0"/>
            <a:t>商业模式</a:t>
          </a:r>
          <a:endParaRPr lang="zh-CN" altLang="en-US" sz="1800" b="1" dirty="0"/>
        </a:p>
      </dgm:t>
    </dgm:pt>
    <dgm:pt modelId="{3779D7A2-4EF4-4DA1-946E-CE8F35DAFA50}" type="parTrans" cxnId="{2A858E0A-782D-48E9-90E7-FBA5C1356627}">
      <dgm:prSet/>
      <dgm:spPr/>
      <dgm:t>
        <a:bodyPr/>
        <a:lstStyle/>
        <a:p>
          <a:endParaRPr lang="zh-CN" altLang="en-US"/>
        </a:p>
      </dgm:t>
    </dgm:pt>
    <dgm:pt modelId="{E4E1C647-9027-4557-B913-7C05C7F36514}" type="sibTrans" cxnId="{2A858E0A-782D-48E9-90E7-FBA5C1356627}">
      <dgm:prSet/>
      <dgm:spPr/>
      <dgm:t>
        <a:bodyPr/>
        <a:lstStyle/>
        <a:p>
          <a:endParaRPr lang="zh-CN" altLang="en-US"/>
        </a:p>
      </dgm:t>
    </dgm:pt>
    <dgm:pt modelId="{DD76F980-D3F4-470D-8CCE-EAE2E8AF71EE}">
      <dgm:prSet phldrT="[文本]"/>
      <dgm:spPr/>
      <dgm:t>
        <a:bodyPr/>
        <a:lstStyle/>
        <a:p>
          <a:r>
            <a:rPr lang="zh-CN" altLang="en-US" dirty="0" smtClean="0"/>
            <a:t>节能效益分享型</a:t>
          </a:r>
          <a:endParaRPr lang="zh-CN" altLang="en-US" dirty="0"/>
        </a:p>
      </dgm:t>
    </dgm:pt>
    <dgm:pt modelId="{C0487520-99C7-41E6-BB44-F9A1B1A326BB}" type="parTrans" cxnId="{19FD2792-E639-4EF1-866D-D252C4A6FDCF}">
      <dgm:prSet/>
      <dgm:spPr/>
      <dgm:t>
        <a:bodyPr/>
        <a:lstStyle/>
        <a:p>
          <a:endParaRPr lang="zh-CN" altLang="en-US"/>
        </a:p>
      </dgm:t>
    </dgm:pt>
    <dgm:pt modelId="{ECB65C68-A3F5-4BA4-B7AE-BD749144E1BB}" type="sibTrans" cxnId="{19FD2792-E639-4EF1-866D-D252C4A6FDCF}">
      <dgm:prSet/>
      <dgm:spPr/>
      <dgm:t>
        <a:bodyPr/>
        <a:lstStyle/>
        <a:p>
          <a:endParaRPr lang="zh-CN" altLang="en-US"/>
        </a:p>
      </dgm:t>
    </dgm:pt>
    <dgm:pt modelId="{B156A6DB-DB46-42B5-8F85-CAC8CF31E1AE}">
      <dgm:prSet phldrT="[文本]"/>
      <dgm:spPr/>
      <dgm:t>
        <a:bodyPr/>
        <a:lstStyle/>
        <a:p>
          <a:r>
            <a:rPr lang="zh-CN" altLang="en-US" dirty="0" smtClean="0"/>
            <a:t>节能量保证型</a:t>
          </a:r>
          <a:endParaRPr lang="zh-CN" altLang="en-US" dirty="0"/>
        </a:p>
      </dgm:t>
    </dgm:pt>
    <dgm:pt modelId="{3C76B3B5-901C-4A86-8BBD-A0DE35AED1CC}" type="parTrans" cxnId="{9B2CDC9E-ABF5-4E94-8642-F3DF4A38046B}">
      <dgm:prSet/>
      <dgm:spPr/>
      <dgm:t>
        <a:bodyPr/>
        <a:lstStyle/>
        <a:p>
          <a:endParaRPr lang="zh-CN" altLang="en-US"/>
        </a:p>
      </dgm:t>
    </dgm:pt>
    <dgm:pt modelId="{511274AF-95C2-4037-B8E3-AF55A090EE5A}" type="sibTrans" cxnId="{9B2CDC9E-ABF5-4E94-8642-F3DF4A38046B}">
      <dgm:prSet/>
      <dgm:spPr/>
      <dgm:t>
        <a:bodyPr/>
        <a:lstStyle/>
        <a:p>
          <a:endParaRPr lang="zh-CN" altLang="en-US"/>
        </a:p>
      </dgm:t>
    </dgm:pt>
    <dgm:pt modelId="{0B0105A9-2208-4B12-B7C1-0841B6D5AD97}">
      <dgm:prSet phldrT="[文本]"/>
      <dgm:spPr/>
      <dgm:t>
        <a:bodyPr/>
        <a:lstStyle/>
        <a:p>
          <a:r>
            <a:rPr lang="zh-CN" altLang="en-US" dirty="0" smtClean="0"/>
            <a:t>能源费用托管型</a:t>
          </a:r>
          <a:endParaRPr lang="zh-CN" altLang="en-US" dirty="0"/>
        </a:p>
      </dgm:t>
    </dgm:pt>
    <dgm:pt modelId="{9C64AC88-E1CF-4645-9F01-ADCC04904BC0}" type="parTrans" cxnId="{B74684CB-A13E-47C7-94E4-D629655359D3}">
      <dgm:prSet/>
      <dgm:spPr/>
      <dgm:t>
        <a:bodyPr/>
        <a:lstStyle/>
        <a:p>
          <a:endParaRPr lang="zh-CN" altLang="en-US"/>
        </a:p>
      </dgm:t>
    </dgm:pt>
    <dgm:pt modelId="{D5C91CC9-691C-4371-B3E0-0EF84C0EED61}" type="sibTrans" cxnId="{B74684CB-A13E-47C7-94E4-D629655359D3}">
      <dgm:prSet/>
      <dgm:spPr/>
      <dgm:t>
        <a:bodyPr/>
        <a:lstStyle/>
        <a:p>
          <a:endParaRPr lang="zh-CN" altLang="en-US"/>
        </a:p>
      </dgm:t>
    </dgm:pt>
    <dgm:pt modelId="{ED63B52A-3373-4507-9DD5-37F2EC89E9E0}">
      <dgm:prSet phldrT="[文本]"/>
      <dgm:spPr/>
      <dgm:t>
        <a:bodyPr/>
        <a:lstStyle/>
        <a:p>
          <a:r>
            <a:rPr lang="zh-CN" altLang="en-US" dirty="0" smtClean="0"/>
            <a:t>融资租赁型</a:t>
          </a:r>
          <a:endParaRPr lang="zh-CN" altLang="en-US" dirty="0"/>
        </a:p>
      </dgm:t>
    </dgm:pt>
    <dgm:pt modelId="{78E0A4BE-B91A-4A87-9B70-48F554C0C852}" type="parTrans" cxnId="{DBF9B42F-FB12-4126-BD2C-A7B09C742DE2}">
      <dgm:prSet/>
      <dgm:spPr/>
      <dgm:t>
        <a:bodyPr/>
        <a:lstStyle/>
        <a:p>
          <a:endParaRPr lang="zh-CN" altLang="en-US"/>
        </a:p>
      </dgm:t>
    </dgm:pt>
    <dgm:pt modelId="{402573CF-3F31-4B31-962C-DF035A6EC405}" type="sibTrans" cxnId="{DBF9B42F-FB12-4126-BD2C-A7B09C742DE2}">
      <dgm:prSet/>
      <dgm:spPr/>
      <dgm:t>
        <a:bodyPr/>
        <a:lstStyle/>
        <a:p>
          <a:endParaRPr lang="zh-CN" altLang="en-US"/>
        </a:p>
      </dgm:t>
    </dgm:pt>
    <dgm:pt modelId="{84ACD9FC-F439-4C45-93E5-F5DB2D457A2F}">
      <dgm:prSet phldrT="[文本]"/>
      <dgm:spPr/>
      <dgm:t>
        <a:bodyPr/>
        <a:lstStyle/>
        <a:p>
          <a:r>
            <a:rPr lang="zh-CN" altLang="en-US" dirty="0" smtClean="0"/>
            <a:t>其他类型</a:t>
          </a:r>
          <a:endParaRPr lang="zh-CN" altLang="en-US" dirty="0"/>
        </a:p>
      </dgm:t>
    </dgm:pt>
    <dgm:pt modelId="{33F730F8-13EE-4532-AE4B-F35F7425EB92}" type="parTrans" cxnId="{E074C379-748E-47FC-9CA0-6AF7E51C3AD4}">
      <dgm:prSet/>
      <dgm:spPr/>
      <dgm:t>
        <a:bodyPr/>
        <a:lstStyle/>
        <a:p>
          <a:endParaRPr lang="zh-CN" altLang="en-US"/>
        </a:p>
      </dgm:t>
    </dgm:pt>
    <dgm:pt modelId="{BD2560B4-6AE6-4FC5-B0B5-FACADE48F06E}" type="sibTrans" cxnId="{E074C379-748E-47FC-9CA0-6AF7E51C3AD4}">
      <dgm:prSet/>
      <dgm:spPr/>
      <dgm:t>
        <a:bodyPr/>
        <a:lstStyle/>
        <a:p>
          <a:endParaRPr lang="zh-CN" altLang="en-US"/>
        </a:p>
      </dgm:t>
    </dgm:pt>
    <dgm:pt modelId="{0F2C0C80-AD21-4C1F-AF5B-591EDFE49AE5}">
      <dgm:prSet phldrT="[文本]"/>
      <dgm:spPr/>
      <dgm:t>
        <a:bodyPr/>
        <a:lstStyle/>
        <a:p>
          <a:r>
            <a:rPr lang="zh-CN" altLang="en-US" dirty="0" smtClean="0"/>
            <a:t>项目公司型</a:t>
          </a:r>
          <a:endParaRPr lang="zh-CN" altLang="en-US" dirty="0"/>
        </a:p>
      </dgm:t>
    </dgm:pt>
    <dgm:pt modelId="{DA5F1471-DCD4-4155-8673-89CFE4692602}" type="parTrans" cxnId="{BA105CD8-F255-42CE-B906-54B5448DD77C}">
      <dgm:prSet/>
      <dgm:spPr/>
      <dgm:t>
        <a:bodyPr/>
        <a:lstStyle/>
        <a:p>
          <a:endParaRPr lang="zh-CN" altLang="en-US"/>
        </a:p>
      </dgm:t>
    </dgm:pt>
    <dgm:pt modelId="{F8B1B9EC-C196-4E78-B930-A81D7702F37C}" type="sibTrans" cxnId="{BA105CD8-F255-42CE-B906-54B5448DD77C}">
      <dgm:prSet/>
      <dgm:spPr/>
      <dgm:t>
        <a:bodyPr/>
        <a:lstStyle/>
        <a:p>
          <a:endParaRPr lang="zh-CN" altLang="en-US"/>
        </a:p>
      </dgm:t>
    </dgm:pt>
    <dgm:pt modelId="{D1DD3C5E-5EFC-4AE7-AF0B-C1E551A7EE26}" type="pres">
      <dgm:prSet presAssocID="{A86738F8-9FE5-428E-9C0D-733008446212}" presName="Name0" presStyleCnt="0">
        <dgm:presLayoutVars>
          <dgm:chMax val="1"/>
          <dgm:dir/>
          <dgm:animLvl val="ctr"/>
          <dgm:resizeHandles val="exact"/>
        </dgm:presLayoutVars>
      </dgm:prSet>
      <dgm:spPr/>
      <dgm:t>
        <a:bodyPr/>
        <a:lstStyle/>
        <a:p>
          <a:endParaRPr lang="zh-CN" altLang="en-US"/>
        </a:p>
      </dgm:t>
    </dgm:pt>
    <dgm:pt modelId="{38A57541-1DF9-42A1-996A-41EEDEDBE0B1}" type="pres">
      <dgm:prSet presAssocID="{839F4139-D37A-4869-A084-DA226C19680B}" presName="centerShape" presStyleLbl="node0" presStyleIdx="0" presStyleCnt="1"/>
      <dgm:spPr/>
      <dgm:t>
        <a:bodyPr/>
        <a:lstStyle/>
        <a:p>
          <a:endParaRPr lang="zh-CN" altLang="en-US"/>
        </a:p>
      </dgm:t>
    </dgm:pt>
    <dgm:pt modelId="{638CC3BA-C455-40C2-9107-FB3C9D280714}" type="pres">
      <dgm:prSet presAssocID="{DD76F980-D3F4-470D-8CCE-EAE2E8AF71EE}" presName="node" presStyleLbl="node1" presStyleIdx="0" presStyleCnt="6">
        <dgm:presLayoutVars>
          <dgm:bulletEnabled val="1"/>
        </dgm:presLayoutVars>
      </dgm:prSet>
      <dgm:spPr/>
      <dgm:t>
        <a:bodyPr/>
        <a:lstStyle/>
        <a:p>
          <a:endParaRPr lang="zh-CN" altLang="en-US"/>
        </a:p>
      </dgm:t>
    </dgm:pt>
    <dgm:pt modelId="{159417D0-1706-4B12-AA09-07AFFF0C9AF3}" type="pres">
      <dgm:prSet presAssocID="{DD76F980-D3F4-470D-8CCE-EAE2E8AF71EE}" presName="dummy" presStyleCnt="0"/>
      <dgm:spPr/>
    </dgm:pt>
    <dgm:pt modelId="{4A2BC0D1-C396-4F96-9474-45EC778FF930}" type="pres">
      <dgm:prSet presAssocID="{ECB65C68-A3F5-4BA4-B7AE-BD749144E1BB}" presName="sibTrans" presStyleLbl="sibTrans2D1" presStyleIdx="0" presStyleCnt="6"/>
      <dgm:spPr/>
      <dgm:t>
        <a:bodyPr/>
        <a:lstStyle/>
        <a:p>
          <a:endParaRPr lang="zh-CN" altLang="en-US"/>
        </a:p>
      </dgm:t>
    </dgm:pt>
    <dgm:pt modelId="{1AF2BFE2-C7CE-4BC6-B7CA-08C3854D6CCC}" type="pres">
      <dgm:prSet presAssocID="{B156A6DB-DB46-42B5-8F85-CAC8CF31E1AE}" presName="node" presStyleLbl="node1" presStyleIdx="1" presStyleCnt="6">
        <dgm:presLayoutVars>
          <dgm:bulletEnabled val="1"/>
        </dgm:presLayoutVars>
      </dgm:prSet>
      <dgm:spPr/>
      <dgm:t>
        <a:bodyPr/>
        <a:lstStyle/>
        <a:p>
          <a:endParaRPr lang="zh-CN" altLang="en-US"/>
        </a:p>
      </dgm:t>
    </dgm:pt>
    <dgm:pt modelId="{200D94EB-CDB2-43AE-93E9-1DE4AB3A9ABB}" type="pres">
      <dgm:prSet presAssocID="{B156A6DB-DB46-42B5-8F85-CAC8CF31E1AE}" presName="dummy" presStyleCnt="0"/>
      <dgm:spPr/>
    </dgm:pt>
    <dgm:pt modelId="{BAD01ACC-1314-45FB-B569-C559B6D7D22C}" type="pres">
      <dgm:prSet presAssocID="{511274AF-95C2-4037-B8E3-AF55A090EE5A}" presName="sibTrans" presStyleLbl="sibTrans2D1" presStyleIdx="1" presStyleCnt="6"/>
      <dgm:spPr/>
      <dgm:t>
        <a:bodyPr/>
        <a:lstStyle/>
        <a:p>
          <a:endParaRPr lang="zh-CN" altLang="en-US"/>
        </a:p>
      </dgm:t>
    </dgm:pt>
    <dgm:pt modelId="{0E12618F-DFEB-40FB-865D-0112210282E9}" type="pres">
      <dgm:prSet presAssocID="{0B0105A9-2208-4B12-B7C1-0841B6D5AD97}" presName="node" presStyleLbl="node1" presStyleIdx="2" presStyleCnt="6">
        <dgm:presLayoutVars>
          <dgm:bulletEnabled val="1"/>
        </dgm:presLayoutVars>
      </dgm:prSet>
      <dgm:spPr/>
      <dgm:t>
        <a:bodyPr/>
        <a:lstStyle/>
        <a:p>
          <a:endParaRPr lang="zh-CN" altLang="en-US"/>
        </a:p>
      </dgm:t>
    </dgm:pt>
    <dgm:pt modelId="{8D6C10A0-1E90-4496-AA34-CAC218EB4FE1}" type="pres">
      <dgm:prSet presAssocID="{0B0105A9-2208-4B12-B7C1-0841B6D5AD97}" presName="dummy" presStyleCnt="0"/>
      <dgm:spPr/>
    </dgm:pt>
    <dgm:pt modelId="{8700EC30-944F-4ED2-85C9-AA13B6C08844}" type="pres">
      <dgm:prSet presAssocID="{D5C91CC9-691C-4371-B3E0-0EF84C0EED61}" presName="sibTrans" presStyleLbl="sibTrans2D1" presStyleIdx="2" presStyleCnt="6"/>
      <dgm:spPr/>
      <dgm:t>
        <a:bodyPr/>
        <a:lstStyle/>
        <a:p>
          <a:endParaRPr lang="zh-CN" altLang="en-US"/>
        </a:p>
      </dgm:t>
    </dgm:pt>
    <dgm:pt modelId="{DE4F0F71-4611-4440-B788-D56BD6E71015}" type="pres">
      <dgm:prSet presAssocID="{ED63B52A-3373-4507-9DD5-37F2EC89E9E0}" presName="node" presStyleLbl="node1" presStyleIdx="3" presStyleCnt="6">
        <dgm:presLayoutVars>
          <dgm:bulletEnabled val="1"/>
        </dgm:presLayoutVars>
      </dgm:prSet>
      <dgm:spPr/>
      <dgm:t>
        <a:bodyPr/>
        <a:lstStyle/>
        <a:p>
          <a:endParaRPr lang="zh-CN" altLang="en-US"/>
        </a:p>
      </dgm:t>
    </dgm:pt>
    <dgm:pt modelId="{9A19A846-1587-4B91-84B2-A4519BCDDC8C}" type="pres">
      <dgm:prSet presAssocID="{ED63B52A-3373-4507-9DD5-37F2EC89E9E0}" presName="dummy" presStyleCnt="0"/>
      <dgm:spPr/>
    </dgm:pt>
    <dgm:pt modelId="{876EB080-33F6-4980-94D6-48731454BD80}" type="pres">
      <dgm:prSet presAssocID="{402573CF-3F31-4B31-962C-DF035A6EC405}" presName="sibTrans" presStyleLbl="sibTrans2D1" presStyleIdx="3" presStyleCnt="6"/>
      <dgm:spPr/>
      <dgm:t>
        <a:bodyPr/>
        <a:lstStyle/>
        <a:p>
          <a:endParaRPr lang="zh-CN" altLang="en-US"/>
        </a:p>
      </dgm:t>
    </dgm:pt>
    <dgm:pt modelId="{D850641A-DC5D-4EA1-8B51-A253B56F4EAF}" type="pres">
      <dgm:prSet presAssocID="{0F2C0C80-AD21-4C1F-AF5B-591EDFE49AE5}" presName="node" presStyleLbl="node1" presStyleIdx="4" presStyleCnt="6">
        <dgm:presLayoutVars>
          <dgm:bulletEnabled val="1"/>
        </dgm:presLayoutVars>
      </dgm:prSet>
      <dgm:spPr/>
      <dgm:t>
        <a:bodyPr/>
        <a:lstStyle/>
        <a:p>
          <a:endParaRPr lang="zh-CN" altLang="en-US"/>
        </a:p>
      </dgm:t>
    </dgm:pt>
    <dgm:pt modelId="{F3143FCA-2FE9-4824-A140-2998F2AD9089}" type="pres">
      <dgm:prSet presAssocID="{0F2C0C80-AD21-4C1F-AF5B-591EDFE49AE5}" presName="dummy" presStyleCnt="0"/>
      <dgm:spPr/>
    </dgm:pt>
    <dgm:pt modelId="{C8838E49-9690-41D4-886C-8BF5B94063D4}" type="pres">
      <dgm:prSet presAssocID="{F8B1B9EC-C196-4E78-B930-A81D7702F37C}" presName="sibTrans" presStyleLbl="sibTrans2D1" presStyleIdx="4" presStyleCnt="6"/>
      <dgm:spPr/>
      <dgm:t>
        <a:bodyPr/>
        <a:lstStyle/>
        <a:p>
          <a:endParaRPr lang="zh-CN" altLang="en-US"/>
        </a:p>
      </dgm:t>
    </dgm:pt>
    <dgm:pt modelId="{1028FCFB-53A3-4EC4-9378-DE53601B475B}" type="pres">
      <dgm:prSet presAssocID="{84ACD9FC-F439-4C45-93E5-F5DB2D457A2F}" presName="node" presStyleLbl="node1" presStyleIdx="5" presStyleCnt="6">
        <dgm:presLayoutVars>
          <dgm:bulletEnabled val="1"/>
        </dgm:presLayoutVars>
      </dgm:prSet>
      <dgm:spPr/>
      <dgm:t>
        <a:bodyPr/>
        <a:lstStyle/>
        <a:p>
          <a:endParaRPr lang="zh-CN" altLang="en-US"/>
        </a:p>
      </dgm:t>
    </dgm:pt>
    <dgm:pt modelId="{1FE90F33-3592-48CD-A4EE-C1AE10831646}" type="pres">
      <dgm:prSet presAssocID="{84ACD9FC-F439-4C45-93E5-F5DB2D457A2F}" presName="dummy" presStyleCnt="0"/>
      <dgm:spPr/>
    </dgm:pt>
    <dgm:pt modelId="{5C0BDAE1-10AB-400B-BE58-6A21B734C340}" type="pres">
      <dgm:prSet presAssocID="{BD2560B4-6AE6-4FC5-B0B5-FACADE48F06E}" presName="sibTrans" presStyleLbl="sibTrans2D1" presStyleIdx="5" presStyleCnt="6"/>
      <dgm:spPr/>
      <dgm:t>
        <a:bodyPr/>
        <a:lstStyle/>
        <a:p>
          <a:endParaRPr lang="zh-CN" altLang="en-US"/>
        </a:p>
      </dgm:t>
    </dgm:pt>
  </dgm:ptLst>
  <dgm:cxnLst>
    <dgm:cxn modelId="{DE6FBCCB-9480-4E95-BA1F-9B4C11CD2EE0}" type="presOf" srcId="{402573CF-3F31-4B31-962C-DF035A6EC405}" destId="{876EB080-33F6-4980-94D6-48731454BD80}" srcOrd="0" destOrd="0" presId="urn:microsoft.com/office/officeart/2005/8/layout/radial6"/>
    <dgm:cxn modelId="{B74684CB-A13E-47C7-94E4-D629655359D3}" srcId="{839F4139-D37A-4869-A084-DA226C19680B}" destId="{0B0105A9-2208-4B12-B7C1-0841B6D5AD97}" srcOrd="2" destOrd="0" parTransId="{9C64AC88-E1CF-4645-9F01-ADCC04904BC0}" sibTransId="{D5C91CC9-691C-4371-B3E0-0EF84C0EED61}"/>
    <dgm:cxn modelId="{A60CAD26-99A1-42EE-BEEF-0478BBE3F789}" type="presOf" srcId="{DD76F980-D3F4-470D-8CCE-EAE2E8AF71EE}" destId="{638CC3BA-C455-40C2-9107-FB3C9D280714}" srcOrd="0" destOrd="0" presId="urn:microsoft.com/office/officeart/2005/8/layout/radial6"/>
    <dgm:cxn modelId="{FB62AFF9-4775-45FB-BF24-467014175C4A}" type="presOf" srcId="{D5C91CC9-691C-4371-B3E0-0EF84C0EED61}" destId="{8700EC30-944F-4ED2-85C9-AA13B6C08844}" srcOrd="0" destOrd="0" presId="urn:microsoft.com/office/officeart/2005/8/layout/radial6"/>
    <dgm:cxn modelId="{D199E693-2BDC-4A22-8C35-D73E15773989}" type="presOf" srcId="{84ACD9FC-F439-4C45-93E5-F5DB2D457A2F}" destId="{1028FCFB-53A3-4EC4-9378-DE53601B475B}" srcOrd="0" destOrd="0" presId="urn:microsoft.com/office/officeart/2005/8/layout/radial6"/>
    <dgm:cxn modelId="{DBF9B42F-FB12-4126-BD2C-A7B09C742DE2}" srcId="{839F4139-D37A-4869-A084-DA226C19680B}" destId="{ED63B52A-3373-4507-9DD5-37F2EC89E9E0}" srcOrd="3" destOrd="0" parTransId="{78E0A4BE-B91A-4A87-9B70-48F554C0C852}" sibTransId="{402573CF-3F31-4B31-962C-DF035A6EC405}"/>
    <dgm:cxn modelId="{2A257427-EB6A-4681-B6AA-799801DFD75B}" type="presOf" srcId="{ECB65C68-A3F5-4BA4-B7AE-BD749144E1BB}" destId="{4A2BC0D1-C396-4F96-9474-45EC778FF930}" srcOrd="0" destOrd="0" presId="urn:microsoft.com/office/officeart/2005/8/layout/radial6"/>
    <dgm:cxn modelId="{2A858E0A-782D-48E9-90E7-FBA5C1356627}" srcId="{A86738F8-9FE5-428E-9C0D-733008446212}" destId="{839F4139-D37A-4869-A084-DA226C19680B}" srcOrd="0" destOrd="0" parTransId="{3779D7A2-4EF4-4DA1-946E-CE8F35DAFA50}" sibTransId="{E4E1C647-9027-4557-B913-7C05C7F36514}"/>
    <dgm:cxn modelId="{B22D3D2A-E730-4CEF-9D46-7B9C7A6987B9}" type="presOf" srcId="{511274AF-95C2-4037-B8E3-AF55A090EE5A}" destId="{BAD01ACC-1314-45FB-B569-C559B6D7D22C}" srcOrd="0" destOrd="0" presId="urn:microsoft.com/office/officeart/2005/8/layout/radial6"/>
    <dgm:cxn modelId="{1EF46C91-89BB-4567-978D-1688C4BFD5CD}" type="presOf" srcId="{0B0105A9-2208-4B12-B7C1-0841B6D5AD97}" destId="{0E12618F-DFEB-40FB-865D-0112210282E9}" srcOrd="0" destOrd="0" presId="urn:microsoft.com/office/officeart/2005/8/layout/radial6"/>
    <dgm:cxn modelId="{19FD2792-E639-4EF1-866D-D252C4A6FDCF}" srcId="{839F4139-D37A-4869-A084-DA226C19680B}" destId="{DD76F980-D3F4-470D-8CCE-EAE2E8AF71EE}" srcOrd="0" destOrd="0" parTransId="{C0487520-99C7-41E6-BB44-F9A1B1A326BB}" sibTransId="{ECB65C68-A3F5-4BA4-B7AE-BD749144E1BB}"/>
    <dgm:cxn modelId="{541B161B-107E-4FBD-B854-0E20FB3E1A58}" type="presOf" srcId="{ED63B52A-3373-4507-9DD5-37F2EC89E9E0}" destId="{DE4F0F71-4611-4440-B788-D56BD6E71015}" srcOrd="0" destOrd="0" presId="urn:microsoft.com/office/officeart/2005/8/layout/radial6"/>
    <dgm:cxn modelId="{9D551C5B-A26D-4525-AB6A-991A702F88A1}" type="presOf" srcId="{BD2560B4-6AE6-4FC5-B0B5-FACADE48F06E}" destId="{5C0BDAE1-10AB-400B-BE58-6A21B734C340}" srcOrd="0" destOrd="0" presId="urn:microsoft.com/office/officeart/2005/8/layout/radial6"/>
    <dgm:cxn modelId="{C46A4004-2353-4801-AA22-5255A792065F}" type="presOf" srcId="{839F4139-D37A-4869-A084-DA226C19680B}" destId="{38A57541-1DF9-42A1-996A-41EEDEDBE0B1}" srcOrd="0" destOrd="0" presId="urn:microsoft.com/office/officeart/2005/8/layout/radial6"/>
    <dgm:cxn modelId="{3AE25C6F-A7A2-4847-9B90-008F98A70400}" type="presOf" srcId="{F8B1B9EC-C196-4E78-B930-A81D7702F37C}" destId="{C8838E49-9690-41D4-886C-8BF5B94063D4}" srcOrd="0" destOrd="0" presId="urn:microsoft.com/office/officeart/2005/8/layout/radial6"/>
    <dgm:cxn modelId="{31F809D9-4D88-4BFE-9CC8-0D29DFF10EA6}" type="presOf" srcId="{A86738F8-9FE5-428E-9C0D-733008446212}" destId="{D1DD3C5E-5EFC-4AE7-AF0B-C1E551A7EE26}" srcOrd="0" destOrd="0" presId="urn:microsoft.com/office/officeart/2005/8/layout/radial6"/>
    <dgm:cxn modelId="{BA105CD8-F255-42CE-B906-54B5448DD77C}" srcId="{839F4139-D37A-4869-A084-DA226C19680B}" destId="{0F2C0C80-AD21-4C1F-AF5B-591EDFE49AE5}" srcOrd="4" destOrd="0" parTransId="{DA5F1471-DCD4-4155-8673-89CFE4692602}" sibTransId="{F8B1B9EC-C196-4E78-B930-A81D7702F37C}"/>
    <dgm:cxn modelId="{9B2CDC9E-ABF5-4E94-8642-F3DF4A38046B}" srcId="{839F4139-D37A-4869-A084-DA226C19680B}" destId="{B156A6DB-DB46-42B5-8F85-CAC8CF31E1AE}" srcOrd="1" destOrd="0" parTransId="{3C76B3B5-901C-4A86-8BBD-A0DE35AED1CC}" sibTransId="{511274AF-95C2-4037-B8E3-AF55A090EE5A}"/>
    <dgm:cxn modelId="{A7619097-B4D0-4C00-BC16-57E9EDB11FD2}" type="presOf" srcId="{0F2C0C80-AD21-4C1F-AF5B-591EDFE49AE5}" destId="{D850641A-DC5D-4EA1-8B51-A253B56F4EAF}" srcOrd="0" destOrd="0" presId="urn:microsoft.com/office/officeart/2005/8/layout/radial6"/>
    <dgm:cxn modelId="{FBDD1D65-7D39-405D-A20D-4B94EE294AB7}" type="presOf" srcId="{B156A6DB-DB46-42B5-8F85-CAC8CF31E1AE}" destId="{1AF2BFE2-C7CE-4BC6-B7CA-08C3854D6CCC}" srcOrd="0" destOrd="0" presId="urn:microsoft.com/office/officeart/2005/8/layout/radial6"/>
    <dgm:cxn modelId="{E074C379-748E-47FC-9CA0-6AF7E51C3AD4}" srcId="{839F4139-D37A-4869-A084-DA226C19680B}" destId="{84ACD9FC-F439-4C45-93E5-F5DB2D457A2F}" srcOrd="5" destOrd="0" parTransId="{33F730F8-13EE-4532-AE4B-F35F7425EB92}" sibTransId="{BD2560B4-6AE6-4FC5-B0B5-FACADE48F06E}"/>
    <dgm:cxn modelId="{EA3725C1-9EB5-4812-B99E-2273D04B92F9}" type="presParOf" srcId="{D1DD3C5E-5EFC-4AE7-AF0B-C1E551A7EE26}" destId="{38A57541-1DF9-42A1-996A-41EEDEDBE0B1}" srcOrd="0" destOrd="0" presId="urn:microsoft.com/office/officeart/2005/8/layout/radial6"/>
    <dgm:cxn modelId="{711BF30F-EBE9-44C1-8DE0-0328B1472C0E}" type="presParOf" srcId="{D1DD3C5E-5EFC-4AE7-AF0B-C1E551A7EE26}" destId="{638CC3BA-C455-40C2-9107-FB3C9D280714}" srcOrd="1" destOrd="0" presId="urn:microsoft.com/office/officeart/2005/8/layout/radial6"/>
    <dgm:cxn modelId="{3AEE1F0B-CB8D-4C4A-BB0C-DC9E804D4444}" type="presParOf" srcId="{D1DD3C5E-5EFC-4AE7-AF0B-C1E551A7EE26}" destId="{159417D0-1706-4B12-AA09-07AFFF0C9AF3}" srcOrd="2" destOrd="0" presId="urn:microsoft.com/office/officeart/2005/8/layout/radial6"/>
    <dgm:cxn modelId="{D329BB6C-9D3C-401A-8940-5CD14CA31BF9}" type="presParOf" srcId="{D1DD3C5E-5EFC-4AE7-AF0B-C1E551A7EE26}" destId="{4A2BC0D1-C396-4F96-9474-45EC778FF930}" srcOrd="3" destOrd="0" presId="urn:microsoft.com/office/officeart/2005/8/layout/radial6"/>
    <dgm:cxn modelId="{DBD87BA9-8553-48F4-9803-11FC39B75DFF}" type="presParOf" srcId="{D1DD3C5E-5EFC-4AE7-AF0B-C1E551A7EE26}" destId="{1AF2BFE2-C7CE-4BC6-B7CA-08C3854D6CCC}" srcOrd="4" destOrd="0" presId="urn:microsoft.com/office/officeart/2005/8/layout/radial6"/>
    <dgm:cxn modelId="{E3EE3054-9F57-426D-9EAB-086335457A81}" type="presParOf" srcId="{D1DD3C5E-5EFC-4AE7-AF0B-C1E551A7EE26}" destId="{200D94EB-CDB2-43AE-93E9-1DE4AB3A9ABB}" srcOrd="5" destOrd="0" presId="urn:microsoft.com/office/officeart/2005/8/layout/radial6"/>
    <dgm:cxn modelId="{FE5A6B04-96B0-49EC-B25C-7697E309537B}" type="presParOf" srcId="{D1DD3C5E-5EFC-4AE7-AF0B-C1E551A7EE26}" destId="{BAD01ACC-1314-45FB-B569-C559B6D7D22C}" srcOrd="6" destOrd="0" presId="urn:microsoft.com/office/officeart/2005/8/layout/radial6"/>
    <dgm:cxn modelId="{F5E99A32-9A81-468E-AF85-2CB47B9CF13E}" type="presParOf" srcId="{D1DD3C5E-5EFC-4AE7-AF0B-C1E551A7EE26}" destId="{0E12618F-DFEB-40FB-865D-0112210282E9}" srcOrd="7" destOrd="0" presId="urn:microsoft.com/office/officeart/2005/8/layout/radial6"/>
    <dgm:cxn modelId="{019BACC9-DF43-45B8-9C8A-178467832D6E}" type="presParOf" srcId="{D1DD3C5E-5EFC-4AE7-AF0B-C1E551A7EE26}" destId="{8D6C10A0-1E90-4496-AA34-CAC218EB4FE1}" srcOrd="8" destOrd="0" presId="urn:microsoft.com/office/officeart/2005/8/layout/radial6"/>
    <dgm:cxn modelId="{7AB535EA-293F-4E82-9C20-0DA5A1B83FC4}" type="presParOf" srcId="{D1DD3C5E-5EFC-4AE7-AF0B-C1E551A7EE26}" destId="{8700EC30-944F-4ED2-85C9-AA13B6C08844}" srcOrd="9" destOrd="0" presId="urn:microsoft.com/office/officeart/2005/8/layout/radial6"/>
    <dgm:cxn modelId="{83B2F8E4-927C-44F5-981C-E26C62CE2C71}" type="presParOf" srcId="{D1DD3C5E-5EFC-4AE7-AF0B-C1E551A7EE26}" destId="{DE4F0F71-4611-4440-B788-D56BD6E71015}" srcOrd="10" destOrd="0" presId="urn:microsoft.com/office/officeart/2005/8/layout/radial6"/>
    <dgm:cxn modelId="{FBF210F5-A76A-4431-A95B-EF687E7A2902}" type="presParOf" srcId="{D1DD3C5E-5EFC-4AE7-AF0B-C1E551A7EE26}" destId="{9A19A846-1587-4B91-84B2-A4519BCDDC8C}" srcOrd="11" destOrd="0" presId="urn:microsoft.com/office/officeart/2005/8/layout/radial6"/>
    <dgm:cxn modelId="{D02BD053-44EA-4665-AFFE-B597A00BB1AF}" type="presParOf" srcId="{D1DD3C5E-5EFC-4AE7-AF0B-C1E551A7EE26}" destId="{876EB080-33F6-4980-94D6-48731454BD80}" srcOrd="12" destOrd="0" presId="urn:microsoft.com/office/officeart/2005/8/layout/radial6"/>
    <dgm:cxn modelId="{F273C82F-3FD1-490A-9B68-A15A5529E709}" type="presParOf" srcId="{D1DD3C5E-5EFC-4AE7-AF0B-C1E551A7EE26}" destId="{D850641A-DC5D-4EA1-8B51-A253B56F4EAF}" srcOrd="13" destOrd="0" presId="urn:microsoft.com/office/officeart/2005/8/layout/radial6"/>
    <dgm:cxn modelId="{F5FD9890-C293-4118-919C-2ECE177797BB}" type="presParOf" srcId="{D1DD3C5E-5EFC-4AE7-AF0B-C1E551A7EE26}" destId="{F3143FCA-2FE9-4824-A140-2998F2AD9089}" srcOrd="14" destOrd="0" presId="urn:microsoft.com/office/officeart/2005/8/layout/radial6"/>
    <dgm:cxn modelId="{9BCF7DCA-AFA0-40B7-80B9-467CCDD395DC}" type="presParOf" srcId="{D1DD3C5E-5EFC-4AE7-AF0B-C1E551A7EE26}" destId="{C8838E49-9690-41D4-886C-8BF5B94063D4}" srcOrd="15" destOrd="0" presId="urn:microsoft.com/office/officeart/2005/8/layout/radial6"/>
    <dgm:cxn modelId="{61DE50D9-3FBA-464B-88F8-AC9C280B4157}" type="presParOf" srcId="{D1DD3C5E-5EFC-4AE7-AF0B-C1E551A7EE26}" destId="{1028FCFB-53A3-4EC4-9378-DE53601B475B}" srcOrd="16" destOrd="0" presId="urn:microsoft.com/office/officeart/2005/8/layout/radial6"/>
    <dgm:cxn modelId="{58B73A06-9C72-4B5F-83BC-DA9F7765E3A9}" type="presParOf" srcId="{D1DD3C5E-5EFC-4AE7-AF0B-C1E551A7EE26}" destId="{1FE90F33-3592-48CD-A4EE-C1AE10831646}" srcOrd="17" destOrd="0" presId="urn:microsoft.com/office/officeart/2005/8/layout/radial6"/>
    <dgm:cxn modelId="{C8A821E1-D94A-4856-AF80-9E6D44915FB4}" type="presParOf" srcId="{D1DD3C5E-5EFC-4AE7-AF0B-C1E551A7EE26}" destId="{5C0BDAE1-10AB-400B-BE58-6A21B734C340}"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A803673-EB29-42C6-B23C-827BE887D20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8F59574C-6A4A-4648-BD18-E48B785657B5}">
      <dgm:prSet phldrT="[文本]" custT="1"/>
      <dgm:spPr/>
      <dgm:t>
        <a:bodyPr/>
        <a:lstStyle/>
        <a:p>
          <a:r>
            <a:rPr lang="zh-CN" altLang="en-US" sz="1200" b="1" dirty="0" smtClean="0">
              <a:latin typeface="微软雅黑" panose="020B0503020204020204" pitchFamily="34" charset="-122"/>
              <a:ea typeface="微软雅黑" panose="020B0503020204020204" pitchFamily="34" charset="-122"/>
            </a:rPr>
            <a:t>财税政策落实风险</a:t>
          </a:r>
          <a:endParaRPr lang="zh-CN" altLang="en-US" sz="1200" b="1" dirty="0">
            <a:latin typeface="微软雅黑" panose="020B0503020204020204" pitchFamily="34" charset="-122"/>
            <a:ea typeface="微软雅黑" panose="020B0503020204020204" pitchFamily="34" charset="-122"/>
          </a:endParaRPr>
        </a:p>
      </dgm:t>
    </dgm:pt>
    <dgm:pt modelId="{4DC611C9-C74C-4820-9328-CB8AB0C2CC57}" type="parTrans" cxnId="{51E09BBD-62E7-4A39-B22D-5D0A57F95B0E}">
      <dgm:prSet/>
      <dgm:spPr/>
      <dgm:t>
        <a:bodyPr/>
        <a:lstStyle/>
        <a:p>
          <a:endParaRPr lang="zh-CN" altLang="en-US"/>
        </a:p>
      </dgm:t>
    </dgm:pt>
    <dgm:pt modelId="{2E5B0FE3-9312-49F4-85B9-AC4ACDD0F8CA}" type="sibTrans" cxnId="{51E09BBD-62E7-4A39-B22D-5D0A57F95B0E}">
      <dgm:prSet/>
      <dgm:spPr/>
      <dgm:t>
        <a:bodyPr/>
        <a:lstStyle/>
        <a:p>
          <a:endParaRPr lang="zh-CN" altLang="en-US"/>
        </a:p>
      </dgm:t>
    </dgm:pt>
    <dgm:pt modelId="{FC88DC11-0F6D-4023-803D-F938403DAA78}">
      <dgm:prSet phldrT="[文本]"/>
      <dgm:spPr/>
      <dgm:t>
        <a:bodyPr/>
        <a:lstStyle/>
        <a:p>
          <a:r>
            <a:rPr lang="zh-CN" b="0" dirty="0" smtClean="0">
              <a:latin typeface="华文楷体" panose="02010600040101010101" pitchFamily="2" charset="-122"/>
              <a:ea typeface="华文楷体" panose="02010600040101010101" pitchFamily="2" charset="-122"/>
            </a:rPr>
            <a:t>政策普及力度不够。</a:t>
          </a:r>
          <a:endParaRPr lang="zh-CN" altLang="en-US" b="0" dirty="0">
            <a:latin typeface="华文楷体" panose="02010600040101010101" pitchFamily="2" charset="-122"/>
            <a:ea typeface="华文楷体" panose="02010600040101010101" pitchFamily="2" charset="-122"/>
          </a:endParaRPr>
        </a:p>
      </dgm:t>
    </dgm:pt>
    <dgm:pt modelId="{B88B9B94-B36A-4ABD-B6BA-8C995B6D1072}" type="parTrans" cxnId="{E82B3FAB-179B-44D7-8D08-E6FB32AE8CFD}">
      <dgm:prSet/>
      <dgm:spPr/>
      <dgm:t>
        <a:bodyPr/>
        <a:lstStyle/>
        <a:p>
          <a:endParaRPr lang="zh-CN" altLang="en-US"/>
        </a:p>
      </dgm:t>
    </dgm:pt>
    <dgm:pt modelId="{964E1162-AB78-4EB5-9CCE-B685A0CF5084}" type="sibTrans" cxnId="{E82B3FAB-179B-44D7-8D08-E6FB32AE8CFD}">
      <dgm:prSet/>
      <dgm:spPr/>
      <dgm:t>
        <a:bodyPr/>
        <a:lstStyle/>
        <a:p>
          <a:endParaRPr lang="zh-CN" altLang="en-US"/>
        </a:p>
      </dgm:t>
    </dgm:pt>
    <dgm:pt modelId="{DC93CF2D-2653-4A1F-ABEB-9998D7509957}">
      <dgm:prSet phldrT="[文本]"/>
      <dgm:spPr/>
      <dgm:t>
        <a:bodyPr/>
        <a:lstStyle/>
        <a:p>
          <a:r>
            <a:rPr lang="zh-CN" b="0" dirty="0" smtClean="0">
              <a:latin typeface="华文楷体" panose="02010600040101010101" pitchFamily="2" charset="-122"/>
              <a:ea typeface="华文楷体" panose="02010600040101010101" pitchFamily="2" charset="-122"/>
            </a:rPr>
            <a:t>流程复杂繁琐</a:t>
          </a:r>
          <a:endParaRPr lang="zh-CN" altLang="en-US" b="0" dirty="0">
            <a:latin typeface="华文楷体" panose="02010600040101010101" pitchFamily="2" charset="-122"/>
            <a:ea typeface="华文楷体" panose="02010600040101010101" pitchFamily="2" charset="-122"/>
          </a:endParaRPr>
        </a:p>
      </dgm:t>
    </dgm:pt>
    <dgm:pt modelId="{33772888-62D7-4A71-8B16-D2F77EA571A8}" type="parTrans" cxnId="{1BCD89FC-19A4-424E-8261-B3083C3FB57E}">
      <dgm:prSet/>
      <dgm:spPr/>
      <dgm:t>
        <a:bodyPr/>
        <a:lstStyle/>
        <a:p>
          <a:endParaRPr lang="zh-CN" altLang="en-US"/>
        </a:p>
      </dgm:t>
    </dgm:pt>
    <dgm:pt modelId="{6D1BC8AC-8888-4227-80E7-6D89D6F15B9A}" type="sibTrans" cxnId="{1BCD89FC-19A4-424E-8261-B3083C3FB57E}">
      <dgm:prSet/>
      <dgm:spPr/>
      <dgm:t>
        <a:bodyPr/>
        <a:lstStyle/>
        <a:p>
          <a:endParaRPr lang="zh-CN" altLang="en-US"/>
        </a:p>
      </dgm:t>
    </dgm:pt>
    <dgm:pt modelId="{ECE43C0B-1D6D-4DB8-9BE4-265AC640F19F}">
      <dgm:prSet phldrT="[文本]" custT="1"/>
      <dgm:spPr/>
      <dgm:t>
        <a:bodyPr/>
        <a:lstStyle/>
        <a:p>
          <a:r>
            <a:rPr lang="zh-CN" altLang="en-US" sz="1200" b="1" dirty="0" smtClean="0">
              <a:latin typeface="微软雅黑" panose="020B0503020204020204" pitchFamily="34" charset="-122"/>
              <a:ea typeface="微软雅黑" panose="020B0503020204020204" pitchFamily="34" charset="-122"/>
            </a:rPr>
            <a:t>企业信誉环境风险</a:t>
          </a:r>
          <a:endParaRPr lang="zh-CN" altLang="en-US" sz="1200" b="1" dirty="0">
            <a:latin typeface="微软雅黑" panose="020B0503020204020204" pitchFamily="34" charset="-122"/>
            <a:ea typeface="微软雅黑" panose="020B0503020204020204" pitchFamily="34" charset="-122"/>
          </a:endParaRPr>
        </a:p>
      </dgm:t>
    </dgm:pt>
    <dgm:pt modelId="{A2E1E134-33A8-40F7-86D7-05615EE2F20B}" type="parTrans" cxnId="{2272D071-5E8C-4F5D-BBF0-9B2CCE9F73BB}">
      <dgm:prSet/>
      <dgm:spPr/>
      <dgm:t>
        <a:bodyPr/>
        <a:lstStyle/>
        <a:p>
          <a:endParaRPr lang="zh-CN" altLang="en-US"/>
        </a:p>
      </dgm:t>
    </dgm:pt>
    <dgm:pt modelId="{5B4ABA3E-0EEF-444C-BC9D-C91238EAEEC3}" type="sibTrans" cxnId="{2272D071-5E8C-4F5D-BBF0-9B2CCE9F73BB}">
      <dgm:prSet/>
      <dgm:spPr/>
      <dgm:t>
        <a:bodyPr/>
        <a:lstStyle/>
        <a:p>
          <a:endParaRPr lang="zh-CN" altLang="en-US"/>
        </a:p>
      </dgm:t>
    </dgm:pt>
    <dgm:pt modelId="{1A3563A5-2C02-43FC-8679-562644172BAE}">
      <dgm:prSet phldrT="[文本]"/>
      <dgm:spPr/>
      <dgm:t>
        <a:bodyPr/>
        <a:lstStyle/>
        <a:p>
          <a:r>
            <a:rPr lang="zh-CN" b="0" dirty="0" smtClean="0">
              <a:latin typeface="华文楷体" panose="02010600040101010101" pitchFamily="2" charset="-122"/>
              <a:ea typeface="华文楷体" panose="02010600040101010101" pitchFamily="2" charset="-122"/>
            </a:rPr>
            <a:t>企业信誉缺失的内因分析</a:t>
          </a:r>
          <a:r>
            <a:rPr lang="zh-CN" altLang="en-US" b="0" dirty="0" smtClean="0">
              <a:latin typeface="华文楷体" panose="02010600040101010101" pitchFamily="2" charset="-122"/>
              <a:ea typeface="华文楷体" panose="02010600040101010101" pitchFamily="2" charset="-122"/>
            </a:rPr>
            <a:t>：</a:t>
          </a:r>
          <a:r>
            <a:rPr lang="zh-CN" b="0" dirty="0" smtClean="0">
              <a:latin typeface="华文楷体" panose="02010600040101010101" pitchFamily="2" charset="-122"/>
              <a:ea typeface="华文楷体" panose="02010600040101010101" pitchFamily="2" charset="-122"/>
            </a:rPr>
            <a:t>产权不明确</a:t>
          </a:r>
          <a:r>
            <a:rPr lang="zh-CN" altLang="en-US" b="0" dirty="0" smtClean="0">
              <a:latin typeface="华文楷体" panose="02010600040101010101" pitchFamily="2" charset="-122"/>
              <a:ea typeface="华文楷体" panose="02010600040101010101" pitchFamily="2" charset="-122"/>
            </a:rPr>
            <a:t>；</a:t>
          </a:r>
          <a:r>
            <a:rPr lang="zh-CN" b="0" dirty="0" smtClean="0">
              <a:latin typeface="华文楷体" panose="02010600040101010101" pitchFamily="2" charset="-122"/>
              <a:ea typeface="华文楷体" panose="02010600040101010101" pitchFamily="2" charset="-122"/>
            </a:rPr>
            <a:t>过分追求利润最大化，忽视了企业的社会责任</a:t>
          </a:r>
          <a:r>
            <a:rPr lang="zh-CN" altLang="en-US" b="0" dirty="0" smtClean="0">
              <a:latin typeface="华文楷体" panose="02010600040101010101" pitchFamily="2" charset="-122"/>
              <a:ea typeface="华文楷体" panose="02010600040101010101" pitchFamily="2" charset="-122"/>
            </a:rPr>
            <a:t>；</a:t>
          </a:r>
          <a:r>
            <a:rPr lang="zh-CN" b="0" dirty="0" smtClean="0">
              <a:latin typeface="华文楷体" panose="02010600040101010101" pitchFamily="2" charset="-122"/>
              <a:ea typeface="华文楷体" panose="02010600040101010101" pitchFamily="2" charset="-122"/>
            </a:rPr>
            <a:t>企业信誉意识不足</a:t>
          </a:r>
          <a:endParaRPr lang="zh-CN" altLang="en-US" b="0" dirty="0">
            <a:latin typeface="华文楷体" panose="02010600040101010101" pitchFamily="2" charset="-122"/>
            <a:ea typeface="华文楷体" panose="02010600040101010101" pitchFamily="2" charset="-122"/>
          </a:endParaRPr>
        </a:p>
      </dgm:t>
    </dgm:pt>
    <dgm:pt modelId="{519BB712-E954-4FBB-9648-88A16AC6718E}" type="parTrans" cxnId="{F67A6A92-FBE0-4E19-85B5-825D4E88735D}">
      <dgm:prSet/>
      <dgm:spPr/>
      <dgm:t>
        <a:bodyPr/>
        <a:lstStyle/>
        <a:p>
          <a:endParaRPr lang="zh-CN" altLang="en-US"/>
        </a:p>
      </dgm:t>
    </dgm:pt>
    <dgm:pt modelId="{0219BC34-9E2B-4204-8232-2816254DF525}" type="sibTrans" cxnId="{F67A6A92-FBE0-4E19-85B5-825D4E88735D}">
      <dgm:prSet/>
      <dgm:spPr/>
      <dgm:t>
        <a:bodyPr/>
        <a:lstStyle/>
        <a:p>
          <a:endParaRPr lang="zh-CN" altLang="en-US"/>
        </a:p>
      </dgm:t>
    </dgm:pt>
    <dgm:pt modelId="{237DA5EB-C5BB-4A93-856B-DFCAB6433657}">
      <dgm:prSet phldrT="[文本]"/>
      <dgm:spPr/>
      <dgm:t>
        <a:bodyPr/>
        <a:lstStyle/>
        <a:p>
          <a:r>
            <a:rPr lang="zh-CN" b="0" dirty="0" smtClean="0">
              <a:latin typeface="华文楷体" panose="02010600040101010101" pitchFamily="2" charset="-122"/>
              <a:ea typeface="华文楷体" panose="02010600040101010101" pitchFamily="2" charset="-122"/>
            </a:rPr>
            <a:t>企业信誉缺失的外因分析</a:t>
          </a:r>
          <a:r>
            <a:rPr lang="zh-CN" altLang="en-US" b="0" dirty="0" smtClean="0">
              <a:latin typeface="华文楷体" panose="02010600040101010101" pitchFamily="2" charset="-122"/>
              <a:ea typeface="华文楷体" panose="02010600040101010101" pitchFamily="2" charset="-122"/>
            </a:rPr>
            <a:t>：</a:t>
          </a:r>
          <a:r>
            <a:rPr lang="zh-CN" b="0" dirty="0" smtClean="0">
              <a:latin typeface="华文楷体" panose="02010600040101010101" pitchFamily="2" charset="-122"/>
              <a:ea typeface="华文楷体" panose="02010600040101010101" pitchFamily="2" charset="-122"/>
            </a:rPr>
            <a:t>法律制度不完善</a:t>
          </a:r>
          <a:r>
            <a:rPr lang="zh-CN" altLang="en-US" b="0" dirty="0" smtClean="0">
              <a:latin typeface="华文楷体" panose="02010600040101010101" pitchFamily="2" charset="-122"/>
              <a:ea typeface="华文楷体" panose="02010600040101010101" pitchFamily="2" charset="-122"/>
            </a:rPr>
            <a:t>；</a:t>
          </a:r>
          <a:r>
            <a:rPr lang="zh-CN" b="0" dirty="0" smtClean="0">
              <a:latin typeface="华文楷体" panose="02010600040101010101" pitchFamily="2" charset="-122"/>
              <a:ea typeface="华文楷体" panose="02010600040101010101" pitchFamily="2" charset="-122"/>
            </a:rPr>
            <a:t>失信惩罚机制缺乏，没有有效的信誉评价机制</a:t>
          </a:r>
          <a:r>
            <a:rPr lang="zh-CN" altLang="en-US" b="0" dirty="0" smtClean="0">
              <a:latin typeface="华文楷体" panose="02010600040101010101" pitchFamily="2" charset="-122"/>
              <a:ea typeface="华文楷体" panose="02010600040101010101" pitchFamily="2" charset="-122"/>
            </a:rPr>
            <a:t>；</a:t>
          </a:r>
          <a:r>
            <a:rPr lang="zh-CN" b="0" dirty="0" smtClean="0">
              <a:latin typeface="华文楷体" panose="02010600040101010101" pitchFamily="2" charset="-122"/>
              <a:ea typeface="华文楷体" panose="02010600040101010101" pitchFamily="2" charset="-122"/>
            </a:rPr>
            <a:t>缺乏对小企业的引导和保护</a:t>
          </a:r>
          <a:endParaRPr lang="zh-CN" altLang="en-US" b="0" dirty="0">
            <a:latin typeface="华文楷体" panose="02010600040101010101" pitchFamily="2" charset="-122"/>
            <a:ea typeface="华文楷体" panose="02010600040101010101" pitchFamily="2" charset="-122"/>
          </a:endParaRPr>
        </a:p>
      </dgm:t>
    </dgm:pt>
    <dgm:pt modelId="{9D4F3ED9-D747-4AF9-8C74-BF9D37938ED0}" type="parTrans" cxnId="{C3FF347C-CD26-4426-A4D0-8FDC0833A94E}">
      <dgm:prSet/>
      <dgm:spPr/>
      <dgm:t>
        <a:bodyPr/>
        <a:lstStyle/>
        <a:p>
          <a:endParaRPr lang="zh-CN" altLang="en-US"/>
        </a:p>
      </dgm:t>
    </dgm:pt>
    <dgm:pt modelId="{21048EA6-727E-4114-94A8-B09CEB6BBBCD}" type="sibTrans" cxnId="{C3FF347C-CD26-4426-A4D0-8FDC0833A94E}">
      <dgm:prSet/>
      <dgm:spPr/>
      <dgm:t>
        <a:bodyPr/>
        <a:lstStyle/>
        <a:p>
          <a:endParaRPr lang="zh-CN" altLang="en-US"/>
        </a:p>
      </dgm:t>
    </dgm:pt>
    <dgm:pt modelId="{0CE6B474-6E18-400B-9D93-1CEF4F27DD57}">
      <dgm:prSet phldrT="[文本]" custT="1"/>
      <dgm:spPr/>
      <dgm:t>
        <a:bodyPr/>
        <a:lstStyle/>
        <a:p>
          <a:r>
            <a:rPr lang="zh-CN" altLang="en-US" sz="1200" b="1" dirty="0" smtClean="0">
              <a:latin typeface="微软雅黑" panose="020B0503020204020204" pitchFamily="34" charset="-122"/>
              <a:ea typeface="微软雅黑" panose="020B0503020204020204" pitchFamily="34" charset="-122"/>
            </a:rPr>
            <a:t>节能项目融资风险</a:t>
          </a:r>
          <a:endParaRPr lang="zh-CN" altLang="en-US" sz="1200" b="1" dirty="0">
            <a:latin typeface="微软雅黑" panose="020B0503020204020204" pitchFamily="34" charset="-122"/>
            <a:ea typeface="微软雅黑" panose="020B0503020204020204" pitchFamily="34" charset="-122"/>
          </a:endParaRPr>
        </a:p>
      </dgm:t>
    </dgm:pt>
    <dgm:pt modelId="{CBE3AF5E-5067-411B-802E-C55BF74D7A5D}" type="parTrans" cxnId="{EA10F3B6-3219-4D17-852D-AFC9A3161D10}">
      <dgm:prSet/>
      <dgm:spPr/>
      <dgm:t>
        <a:bodyPr/>
        <a:lstStyle/>
        <a:p>
          <a:endParaRPr lang="zh-CN" altLang="en-US"/>
        </a:p>
      </dgm:t>
    </dgm:pt>
    <dgm:pt modelId="{3901313C-9C92-4A76-AF60-A413FDA4496D}" type="sibTrans" cxnId="{EA10F3B6-3219-4D17-852D-AFC9A3161D10}">
      <dgm:prSet/>
      <dgm:spPr/>
      <dgm:t>
        <a:bodyPr/>
        <a:lstStyle/>
        <a:p>
          <a:endParaRPr lang="zh-CN" altLang="en-US"/>
        </a:p>
      </dgm:t>
    </dgm:pt>
    <dgm:pt modelId="{AC95DECD-0BCF-4899-991D-058EEA0EB4FA}">
      <dgm:prSet phldrT="[文本]"/>
      <dgm:spPr/>
      <dgm:t>
        <a:bodyPr/>
        <a:lstStyle/>
        <a:p>
          <a:r>
            <a:rPr lang="zh-CN" b="0" dirty="0" smtClean="0">
              <a:latin typeface="华文楷体" panose="02010600040101010101" pitchFamily="2" charset="-122"/>
              <a:ea typeface="华文楷体" panose="02010600040101010101" pitchFamily="2" charset="-122"/>
            </a:rPr>
            <a:t>企业财务会计核算不健全</a:t>
          </a:r>
          <a:endParaRPr lang="zh-CN" altLang="en-US" b="0" dirty="0">
            <a:latin typeface="华文楷体" panose="02010600040101010101" pitchFamily="2" charset="-122"/>
            <a:ea typeface="华文楷体" panose="02010600040101010101" pitchFamily="2" charset="-122"/>
          </a:endParaRPr>
        </a:p>
      </dgm:t>
    </dgm:pt>
    <dgm:pt modelId="{DD567D67-4BA7-4A2D-8102-B9EF2D992BB9}" type="parTrans" cxnId="{D14EFB24-F8C0-43F7-B1E0-375B3F278EBF}">
      <dgm:prSet/>
      <dgm:spPr/>
      <dgm:t>
        <a:bodyPr/>
        <a:lstStyle/>
        <a:p>
          <a:endParaRPr lang="zh-CN" altLang="en-US"/>
        </a:p>
      </dgm:t>
    </dgm:pt>
    <dgm:pt modelId="{7CC7D21E-1E98-4CB4-9668-E305D417EC26}" type="sibTrans" cxnId="{D14EFB24-F8C0-43F7-B1E0-375B3F278EBF}">
      <dgm:prSet/>
      <dgm:spPr/>
      <dgm:t>
        <a:bodyPr/>
        <a:lstStyle/>
        <a:p>
          <a:endParaRPr lang="zh-CN" altLang="en-US"/>
        </a:p>
      </dgm:t>
    </dgm:pt>
    <dgm:pt modelId="{503E5A0C-9667-436D-8096-EB8D2280F6FA}">
      <dgm:prSet phldrT="[文本]"/>
      <dgm:spPr/>
      <dgm:t>
        <a:bodyPr/>
        <a:lstStyle/>
        <a:p>
          <a:r>
            <a:rPr lang="zh-CN" b="0" dirty="0" smtClean="0">
              <a:latin typeface="华文楷体" panose="02010600040101010101" pitchFamily="2" charset="-122"/>
              <a:ea typeface="华文楷体" panose="02010600040101010101" pitchFamily="2" charset="-122"/>
            </a:rPr>
            <a:t>范围限制和优惠力度过小</a:t>
          </a:r>
          <a:endParaRPr lang="zh-CN" altLang="en-US" b="0" dirty="0">
            <a:latin typeface="华文楷体" panose="02010600040101010101" pitchFamily="2" charset="-122"/>
            <a:ea typeface="华文楷体" panose="02010600040101010101" pitchFamily="2" charset="-122"/>
          </a:endParaRPr>
        </a:p>
      </dgm:t>
    </dgm:pt>
    <dgm:pt modelId="{C8ECDFE9-0B9E-4286-ADE0-ADF99E9EA5FD}" type="parTrans" cxnId="{A0BD3305-62A0-4112-8143-012D75E78A43}">
      <dgm:prSet/>
      <dgm:spPr/>
      <dgm:t>
        <a:bodyPr/>
        <a:lstStyle/>
        <a:p>
          <a:endParaRPr lang="zh-CN" altLang="en-US"/>
        </a:p>
      </dgm:t>
    </dgm:pt>
    <dgm:pt modelId="{C9F9148A-33C0-4223-BD85-ECA475182B49}" type="sibTrans" cxnId="{A0BD3305-62A0-4112-8143-012D75E78A43}">
      <dgm:prSet/>
      <dgm:spPr/>
      <dgm:t>
        <a:bodyPr/>
        <a:lstStyle/>
        <a:p>
          <a:endParaRPr lang="zh-CN" altLang="en-US"/>
        </a:p>
      </dgm:t>
    </dgm:pt>
    <dgm:pt modelId="{F65A7F8E-51F0-4B38-AB6B-75C511757661}">
      <dgm:prSet phldrT="[文本]" custT="1"/>
      <dgm:spPr/>
      <dgm:t>
        <a:bodyPr/>
        <a:lstStyle/>
        <a:p>
          <a:r>
            <a:rPr lang="zh-CN" altLang="en-US" sz="1200" b="1" dirty="0" smtClean="0">
              <a:latin typeface="微软雅黑" panose="020B0503020204020204" pitchFamily="34" charset="-122"/>
              <a:ea typeface="微软雅黑" panose="020B0503020204020204" pitchFamily="34" charset="-122"/>
            </a:rPr>
            <a:t>节能产业制度风险</a:t>
          </a:r>
          <a:endParaRPr lang="zh-CN" altLang="en-US" sz="1200" b="1" dirty="0">
            <a:latin typeface="微软雅黑" panose="020B0503020204020204" pitchFamily="34" charset="-122"/>
            <a:ea typeface="微软雅黑" panose="020B0503020204020204" pitchFamily="34" charset="-122"/>
          </a:endParaRPr>
        </a:p>
      </dgm:t>
    </dgm:pt>
    <dgm:pt modelId="{E60D90F6-49E4-4D7C-9FF1-46B4B6655921}" type="parTrans" cxnId="{CD55B592-68AA-40BE-9371-639B001BADC1}">
      <dgm:prSet/>
      <dgm:spPr/>
      <dgm:t>
        <a:bodyPr/>
        <a:lstStyle/>
        <a:p>
          <a:endParaRPr lang="zh-CN" altLang="en-US"/>
        </a:p>
      </dgm:t>
    </dgm:pt>
    <dgm:pt modelId="{9DEA9BBA-E509-40E9-BA98-7FC14C20C14F}" type="sibTrans" cxnId="{CD55B592-68AA-40BE-9371-639B001BADC1}">
      <dgm:prSet/>
      <dgm:spPr/>
      <dgm:t>
        <a:bodyPr/>
        <a:lstStyle/>
        <a:p>
          <a:endParaRPr lang="zh-CN" altLang="en-US"/>
        </a:p>
      </dgm:t>
    </dgm:pt>
    <dgm:pt modelId="{BF75051A-C9F2-47E6-AB48-EF989D7A858F}">
      <dgm:prSet phldrT="[文本]"/>
      <dgm:spPr/>
      <dgm:t>
        <a:bodyPr/>
        <a:lstStyle/>
        <a:p>
          <a:r>
            <a:rPr lang="zh-CN" b="0" smtClean="0">
              <a:latin typeface="华文楷体" panose="02010600040101010101" pitchFamily="2" charset="-122"/>
              <a:ea typeface="华文楷体" panose="02010600040101010101" pitchFamily="2" charset="-122"/>
            </a:rPr>
            <a:t>按成因进行风险分类，节能项目融资风险可以分为现金性融资风险和收支性融资风险</a:t>
          </a:r>
          <a:endParaRPr lang="zh-CN" altLang="en-US" b="0" dirty="0">
            <a:latin typeface="华文楷体" panose="02010600040101010101" pitchFamily="2" charset="-122"/>
            <a:ea typeface="华文楷体" panose="02010600040101010101" pitchFamily="2" charset="-122"/>
          </a:endParaRPr>
        </a:p>
      </dgm:t>
    </dgm:pt>
    <dgm:pt modelId="{38FD2DA0-B427-4E09-94BB-DAA33E15BBE9}" type="parTrans" cxnId="{24A9AE28-C7B9-4018-9A15-ACE38E200714}">
      <dgm:prSet/>
      <dgm:spPr/>
      <dgm:t>
        <a:bodyPr/>
        <a:lstStyle/>
        <a:p>
          <a:endParaRPr lang="zh-CN" altLang="en-US"/>
        </a:p>
      </dgm:t>
    </dgm:pt>
    <dgm:pt modelId="{D69660A3-A916-4135-BCF1-E352BF0AD4EB}" type="sibTrans" cxnId="{24A9AE28-C7B9-4018-9A15-ACE38E200714}">
      <dgm:prSet/>
      <dgm:spPr/>
      <dgm:t>
        <a:bodyPr/>
        <a:lstStyle/>
        <a:p>
          <a:endParaRPr lang="zh-CN" altLang="en-US"/>
        </a:p>
      </dgm:t>
    </dgm:pt>
    <dgm:pt modelId="{A54D7014-82B2-49DE-B360-EB4B9361A085}">
      <dgm:prSet phldrT="[文本]"/>
      <dgm:spPr/>
      <dgm:t>
        <a:bodyPr/>
        <a:lstStyle/>
        <a:p>
          <a:r>
            <a:rPr lang="zh-CN" b="0" dirty="0" smtClean="0">
              <a:latin typeface="华文楷体" panose="02010600040101010101" pitchFamily="2" charset="-122"/>
              <a:ea typeface="华文楷体" panose="02010600040101010101" pitchFamily="2" charset="-122"/>
            </a:rPr>
            <a:t>按融资渠道进行风险分类，节能项目融资风险根据融资渠道可以分为直接融资风险和间接融资风险</a:t>
          </a:r>
          <a:endParaRPr lang="zh-CN" altLang="en-US" b="0" dirty="0">
            <a:latin typeface="华文楷体" panose="02010600040101010101" pitchFamily="2" charset="-122"/>
            <a:ea typeface="华文楷体" panose="02010600040101010101" pitchFamily="2" charset="-122"/>
          </a:endParaRPr>
        </a:p>
      </dgm:t>
    </dgm:pt>
    <dgm:pt modelId="{A7B573A7-A45F-4073-908F-BF425F0247A5}" type="parTrans" cxnId="{BC9F6DE8-06E4-4340-A4D7-EA35B589E933}">
      <dgm:prSet/>
      <dgm:spPr/>
      <dgm:t>
        <a:bodyPr/>
        <a:lstStyle/>
        <a:p>
          <a:endParaRPr lang="zh-CN" altLang="en-US"/>
        </a:p>
      </dgm:t>
    </dgm:pt>
    <dgm:pt modelId="{CCBE1A94-7705-4267-B45F-5F02B55FD651}" type="sibTrans" cxnId="{BC9F6DE8-06E4-4340-A4D7-EA35B589E933}">
      <dgm:prSet/>
      <dgm:spPr/>
      <dgm:t>
        <a:bodyPr/>
        <a:lstStyle/>
        <a:p>
          <a:endParaRPr lang="zh-CN" altLang="en-US"/>
        </a:p>
      </dgm:t>
    </dgm:pt>
    <dgm:pt modelId="{B4035064-B80D-42F0-BB36-A1BD519A9348}">
      <dgm:prSet custT="1"/>
      <dgm:spPr/>
      <dgm:t>
        <a:bodyPr/>
        <a:lstStyle/>
        <a:p>
          <a:r>
            <a:rPr lang="zh-CN" altLang="en-US" sz="1200" b="1" dirty="0" smtClean="0">
              <a:latin typeface="微软雅黑" panose="020B0503020204020204" pitchFamily="34" charset="-122"/>
              <a:ea typeface="微软雅黑" panose="020B0503020204020204" pitchFamily="34" charset="-122"/>
            </a:rPr>
            <a:t>合同能源管理法律风险</a:t>
          </a:r>
          <a:endParaRPr lang="zh-CN" altLang="en-US" sz="1200" b="1" dirty="0">
            <a:latin typeface="微软雅黑" panose="020B0503020204020204" pitchFamily="34" charset="-122"/>
            <a:ea typeface="微软雅黑" panose="020B0503020204020204" pitchFamily="34" charset="-122"/>
          </a:endParaRPr>
        </a:p>
      </dgm:t>
    </dgm:pt>
    <dgm:pt modelId="{E257C203-5B40-4948-80BA-EA3FCEC1139A}" type="parTrans" cxnId="{BD659D63-D0E0-4043-BEF7-30A2A8B30B11}">
      <dgm:prSet/>
      <dgm:spPr/>
      <dgm:t>
        <a:bodyPr/>
        <a:lstStyle/>
        <a:p>
          <a:endParaRPr lang="zh-CN" altLang="en-US"/>
        </a:p>
      </dgm:t>
    </dgm:pt>
    <dgm:pt modelId="{705B5230-07CC-4014-B13B-2D07F74D62B2}" type="sibTrans" cxnId="{BD659D63-D0E0-4043-BEF7-30A2A8B30B11}">
      <dgm:prSet/>
      <dgm:spPr/>
      <dgm:t>
        <a:bodyPr/>
        <a:lstStyle/>
        <a:p>
          <a:endParaRPr lang="zh-CN" altLang="en-US"/>
        </a:p>
      </dgm:t>
    </dgm:pt>
    <dgm:pt modelId="{10439D94-3F75-4F58-BCB9-5F65A917BBF7}">
      <dgm:prSet phldrT="[文本]"/>
      <dgm:spPr/>
      <dgm:t>
        <a:bodyPr/>
        <a:lstStyle/>
        <a:p>
          <a:r>
            <a:rPr lang="zh-CN" b="0" dirty="0" smtClean="0">
              <a:latin typeface="华文楷体" panose="02010600040101010101" pitchFamily="2" charset="-122"/>
              <a:ea typeface="华文楷体" panose="02010600040101010101" pitchFamily="2" charset="-122"/>
            </a:rPr>
            <a:t>缺乏行业自律制度，行业秩序混乱</a:t>
          </a:r>
          <a:endParaRPr lang="zh-CN" altLang="en-US" b="0" dirty="0">
            <a:latin typeface="华文楷体" panose="02010600040101010101" pitchFamily="2" charset="-122"/>
            <a:ea typeface="华文楷体" panose="02010600040101010101" pitchFamily="2" charset="-122"/>
          </a:endParaRPr>
        </a:p>
      </dgm:t>
    </dgm:pt>
    <dgm:pt modelId="{18FAE5FE-2D4C-4F23-965E-DB930B33A4B1}" type="parTrans" cxnId="{A823F234-D548-409F-844A-CCCCD7702BFD}">
      <dgm:prSet/>
      <dgm:spPr/>
      <dgm:t>
        <a:bodyPr/>
        <a:lstStyle/>
        <a:p>
          <a:endParaRPr lang="zh-CN" altLang="en-US"/>
        </a:p>
      </dgm:t>
    </dgm:pt>
    <dgm:pt modelId="{5CA599F4-F52F-471D-A4E0-6ABC758A78EE}" type="sibTrans" cxnId="{A823F234-D548-409F-844A-CCCCD7702BFD}">
      <dgm:prSet/>
      <dgm:spPr/>
      <dgm:t>
        <a:bodyPr/>
        <a:lstStyle/>
        <a:p>
          <a:endParaRPr lang="zh-CN" altLang="en-US"/>
        </a:p>
      </dgm:t>
    </dgm:pt>
    <dgm:pt modelId="{6FBD2A82-7641-42E5-9A12-95D1C14E4D8E}">
      <dgm:prSet phldrT="[文本]"/>
      <dgm:spPr/>
      <dgm:t>
        <a:bodyPr/>
        <a:lstStyle/>
        <a:p>
          <a:r>
            <a:rPr lang="zh-CN" b="0" smtClean="0">
              <a:latin typeface="华文楷体" panose="02010600040101010101" pitchFamily="2" charset="-122"/>
              <a:ea typeface="华文楷体" panose="02010600040101010101" pitchFamily="2" charset="-122"/>
            </a:rPr>
            <a:t>缺乏节能服务效果评估制度，引发客企纠纷</a:t>
          </a:r>
          <a:endParaRPr lang="zh-CN" altLang="en-US" b="0" dirty="0">
            <a:latin typeface="华文楷体" panose="02010600040101010101" pitchFamily="2" charset="-122"/>
            <a:ea typeface="华文楷体" panose="02010600040101010101" pitchFamily="2" charset="-122"/>
          </a:endParaRPr>
        </a:p>
      </dgm:t>
    </dgm:pt>
    <dgm:pt modelId="{EB0E9595-57CC-442A-AA91-27726D134005}" type="parTrans" cxnId="{930EC24A-6123-402C-861A-C1357519B8E5}">
      <dgm:prSet/>
      <dgm:spPr/>
      <dgm:t>
        <a:bodyPr/>
        <a:lstStyle/>
        <a:p>
          <a:endParaRPr lang="zh-CN" altLang="en-US"/>
        </a:p>
      </dgm:t>
    </dgm:pt>
    <dgm:pt modelId="{DFC7912E-548D-4CD2-8A88-B3FC950F9F62}" type="sibTrans" cxnId="{930EC24A-6123-402C-861A-C1357519B8E5}">
      <dgm:prSet/>
      <dgm:spPr/>
      <dgm:t>
        <a:bodyPr/>
        <a:lstStyle/>
        <a:p>
          <a:endParaRPr lang="zh-CN" altLang="en-US"/>
        </a:p>
      </dgm:t>
    </dgm:pt>
    <dgm:pt modelId="{FB6CDBE7-C5B4-4510-8716-B6B080963AAD}">
      <dgm:prSet phldrT="[文本]"/>
      <dgm:spPr/>
      <dgm:t>
        <a:bodyPr/>
        <a:lstStyle/>
        <a:p>
          <a:r>
            <a:rPr lang="zh-CN" b="0" smtClean="0">
              <a:latin typeface="华文楷体" panose="02010600040101010101" pitchFamily="2" charset="-122"/>
              <a:ea typeface="华文楷体" panose="02010600040101010101" pitchFamily="2" charset="-122"/>
            </a:rPr>
            <a:t>缺乏节能服务公司资质评估制度，影响产业信誉</a:t>
          </a:r>
          <a:endParaRPr lang="zh-CN" altLang="en-US" b="0" dirty="0">
            <a:latin typeface="华文楷体" panose="02010600040101010101" pitchFamily="2" charset="-122"/>
            <a:ea typeface="华文楷体" panose="02010600040101010101" pitchFamily="2" charset="-122"/>
          </a:endParaRPr>
        </a:p>
      </dgm:t>
    </dgm:pt>
    <dgm:pt modelId="{25B987B6-74ED-4D4C-98A5-096F363861AD}" type="parTrans" cxnId="{7FD4191C-6365-4648-A3BA-F078FEC6A200}">
      <dgm:prSet/>
      <dgm:spPr/>
      <dgm:t>
        <a:bodyPr/>
        <a:lstStyle/>
        <a:p>
          <a:endParaRPr lang="zh-CN" altLang="en-US"/>
        </a:p>
      </dgm:t>
    </dgm:pt>
    <dgm:pt modelId="{B1132661-0E41-4730-9655-532274762C30}" type="sibTrans" cxnId="{7FD4191C-6365-4648-A3BA-F078FEC6A200}">
      <dgm:prSet/>
      <dgm:spPr/>
      <dgm:t>
        <a:bodyPr/>
        <a:lstStyle/>
        <a:p>
          <a:endParaRPr lang="zh-CN" altLang="en-US"/>
        </a:p>
      </dgm:t>
    </dgm:pt>
    <dgm:pt modelId="{50D5FFF4-39E0-42C5-839E-D0793A65FF97}">
      <dgm:prSet/>
      <dgm:spPr/>
      <dgm:t>
        <a:bodyPr/>
        <a:lstStyle/>
        <a:p>
          <a:r>
            <a:rPr lang="zh-CN" b="0" smtClean="0">
              <a:latin typeface="华文楷体" panose="02010600040101010101" pitchFamily="2" charset="-122"/>
              <a:ea typeface="华文楷体" panose="02010600040101010101" pitchFamily="2" charset="-122"/>
            </a:rPr>
            <a:t>合同能源管理项目共通的法律风险</a:t>
          </a:r>
          <a:endParaRPr lang="zh-CN" altLang="en-US" b="0" dirty="0">
            <a:latin typeface="华文楷体" panose="02010600040101010101" pitchFamily="2" charset="-122"/>
            <a:ea typeface="华文楷体" panose="02010600040101010101" pitchFamily="2" charset="-122"/>
          </a:endParaRPr>
        </a:p>
      </dgm:t>
    </dgm:pt>
    <dgm:pt modelId="{CEA248A8-7AEB-4212-B931-699B65DA1514}" type="parTrans" cxnId="{A0BD6246-780F-4607-9FDF-0489B6FB1C35}">
      <dgm:prSet/>
      <dgm:spPr/>
      <dgm:t>
        <a:bodyPr/>
        <a:lstStyle/>
        <a:p>
          <a:endParaRPr lang="zh-CN" altLang="en-US"/>
        </a:p>
      </dgm:t>
    </dgm:pt>
    <dgm:pt modelId="{3C6C6C09-46F6-4498-B94C-30DFD50A5577}" type="sibTrans" cxnId="{A0BD6246-780F-4607-9FDF-0489B6FB1C35}">
      <dgm:prSet/>
      <dgm:spPr/>
      <dgm:t>
        <a:bodyPr/>
        <a:lstStyle/>
        <a:p>
          <a:endParaRPr lang="zh-CN" altLang="en-US"/>
        </a:p>
      </dgm:t>
    </dgm:pt>
    <dgm:pt modelId="{5A292C0B-C9A4-492E-B354-3F3D58CE0DA0}">
      <dgm:prSet/>
      <dgm:spPr/>
      <dgm:t>
        <a:bodyPr/>
        <a:lstStyle/>
        <a:p>
          <a:r>
            <a:rPr lang="zh-CN" b="0" smtClean="0">
              <a:latin typeface="华文楷体" panose="02010600040101010101" pitchFamily="2" charset="-122"/>
              <a:ea typeface="华文楷体" panose="02010600040101010101" pitchFamily="2" charset="-122"/>
            </a:rPr>
            <a:t>合同能源管理专有法律风险</a:t>
          </a:r>
          <a:endParaRPr lang="zh-CN" altLang="en-US" b="0" dirty="0">
            <a:latin typeface="华文楷体" panose="02010600040101010101" pitchFamily="2" charset="-122"/>
            <a:ea typeface="华文楷体" panose="02010600040101010101" pitchFamily="2" charset="-122"/>
          </a:endParaRPr>
        </a:p>
      </dgm:t>
    </dgm:pt>
    <dgm:pt modelId="{7AC900BB-D94F-4677-8132-B96D69C9AA0A}" type="parTrans" cxnId="{9B62E6FD-7580-452D-8118-149095EE44C2}">
      <dgm:prSet/>
      <dgm:spPr/>
      <dgm:t>
        <a:bodyPr/>
        <a:lstStyle/>
        <a:p>
          <a:endParaRPr lang="zh-CN" altLang="en-US"/>
        </a:p>
      </dgm:t>
    </dgm:pt>
    <dgm:pt modelId="{C66EAA70-EF11-43F4-8F55-046F77D14ED3}" type="sibTrans" cxnId="{9B62E6FD-7580-452D-8118-149095EE44C2}">
      <dgm:prSet/>
      <dgm:spPr/>
      <dgm:t>
        <a:bodyPr/>
        <a:lstStyle/>
        <a:p>
          <a:endParaRPr lang="zh-CN" altLang="en-US"/>
        </a:p>
      </dgm:t>
    </dgm:pt>
    <dgm:pt modelId="{E11AD33C-7C6E-49F7-ADFA-C330A181EDDF}" type="pres">
      <dgm:prSet presAssocID="{EA803673-EB29-42C6-B23C-827BE887D20D}" presName="Name0" presStyleCnt="0">
        <dgm:presLayoutVars>
          <dgm:dir/>
          <dgm:animLvl val="lvl"/>
          <dgm:resizeHandles val="exact"/>
        </dgm:presLayoutVars>
      </dgm:prSet>
      <dgm:spPr/>
      <dgm:t>
        <a:bodyPr/>
        <a:lstStyle/>
        <a:p>
          <a:endParaRPr lang="zh-CN" altLang="en-US"/>
        </a:p>
      </dgm:t>
    </dgm:pt>
    <dgm:pt modelId="{30C949CC-74D4-4EA3-AAB3-70272AF611BD}" type="pres">
      <dgm:prSet presAssocID="{8F59574C-6A4A-4648-BD18-E48B785657B5}" presName="composite" presStyleCnt="0"/>
      <dgm:spPr/>
    </dgm:pt>
    <dgm:pt modelId="{E7488161-D3BA-4D24-B776-BC01F0A11CB5}" type="pres">
      <dgm:prSet presAssocID="{8F59574C-6A4A-4648-BD18-E48B785657B5}" presName="parTx" presStyleLbl="alignNode1" presStyleIdx="0" presStyleCnt="5">
        <dgm:presLayoutVars>
          <dgm:chMax val="0"/>
          <dgm:chPref val="0"/>
          <dgm:bulletEnabled val="1"/>
        </dgm:presLayoutVars>
      </dgm:prSet>
      <dgm:spPr/>
      <dgm:t>
        <a:bodyPr/>
        <a:lstStyle/>
        <a:p>
          <a:endParaRPr lang="zh-CN" altLang="en-US"/>
        </a:p>
      </dgm:t>
    </dgm:pt>
    <dgm:pt modelId="{7ABBBD4A-4132-4E01-82CA-F53A6F6AA5A2}" type="pres">
      <dgm:prSet presAssocID="{8F59574C-6A4A-4648-BD18-E48B785657B5}" presName="desTx" presStyleLbl="alignAccFollowNode1" presStyleIdx="0" presStyleCnt="5">
        <dgm:presLayoutVars>
          <dgm:bulletEnabled val="1"/>
        </dgm:presLayoutVars>
      </dgm:prSet>
      <dgm:spPr/>
      <dgm:t>
        <a:bodyPr/>
        <a:lstStyle/>
        <a:p>
          <a:endParaRPr lang="zh-CN" altLang="en-US"/>
        </a:p>
      </dgm:t>
    </dgm:pt>
    <dgm:pt modelId="{D9E9E9DA-0886-49F4-988E-7B412D2EE8BD}" type="pres">
      <dgm:prSet presAssocID="{2E5B0FE3-9312-49F4-85B9-AC4ACDD0F8CA}" presName="space" presStyleCnt="0"/>
      <dgm:spPr/>
    </dgm:pt>
    <dgm:pt modelId="{6CE92CD6-3934-4ACB-B5F9-2339CAF4D9E8}" type="pres">
      <dgm:prSet presAssocID="{ECE43C0B-1D6D-4DB8-9BE4-265AC640F19F}" presName="composite" presStyleCnt="0"/>
      <dgm:spPr/>
    </dgm:pt>
    <dgm:pt modelId="{3175DA73-3103-4D1A-BFAA-5E223D73CA76}" type="pres">
      <dgm:prSet presAssocID="{ECE43C0B-1D6D-4DB8-9BE4-265AC640F19F}" presName="parTx" presStyleLbl="alignNode1" presStyleIdx="1" presStyleCnt="5">
        <dgm:presLayoutVars>
          <dgm:chMax val="0"/>
          <dgm:chPref val="0"/>
          <dgm:bulletEnabled val="1"/>
        </dgm:presLayoutVars>
      </dgm:prSet>
      <dgm:spPr/>
      <dgm:t>
        <a:bodyPr/>
        <a:lstStyle/>
        <a:p>
          <a:endParaRPr lang="zh-CN" altLang="en-US"/>
        </a:p>
      </dgm:t>
    </dgm:pt>
    <dgm:pt modelId="{A32C024C-7936-4256-9E2D-E09A8EFF020A}" type="pres">
      <dgm:prSet presAssocID="{ECE43C0B-1D6D-4DB8-9BE4-265AC640F19F}" presName="desTx" presStyleLbl="alignAccFollowNode1" presStyleIdx="1" presStyleCnt="5">
        <dgm:presLayoutVars>
          <dgm:bulletEnabled val="1"/>
        </dgm:presLayoutVars>
      </dgm:prSet>
      <dgm:spPr/>
      <dgm:t>
        <a:bodyPr/>
        <a:lstStyle/>
        <a:p>
          <a:endParaRPr lang="zh-CN" altLang="en-US"/>
        </a:p>
      </dgm:t>
    </dgm:pt>
    <dgm:pt modelId="{AAD98775-62B4-480D-A781-F0275CB1400C}" type="pres">
      <dgm:prSet presAssocID="{5B4ABA3E-0EEF-444C-BC9D-C91238EAEEC3}" presName="space" presStyleCnt="0"/>
      <dgm:spPr/>
    </dgm:pt>
    <dgm:pt modelId="{ECC4930A-BCF8-402D-AAA3-7466AC31871F}" type="pres">
      <dgm:prSet presAssocID="{0CE6B474-6E18-400B-9D93-1CEF4F27DD57}" presName="composite" presStyleCnt="0"/>
      <dgm:spPr/>
    </dgm:pt>
    <dgm:pt modelId="{A074D647-0A4B-4869-B442-C5F9708DAE94}" type="pres">
      <dgm:prSet presAssocID="{0CE6B474-6E18-400B-9D93-1CEF4F27DD57}" presName="parTx" presStyleLbl="alignNode1" presStyleIdx="2" presStyleCnt="5">
        <dgm:presLayoutVars>
          <dgm:chMax val="0"/>
          <dgm:chPref val="0"/>
          <dgm:bulletEnabled val="1"/>
        </dgm:presLayoutVars>
      </dgm:prSet>
      <dgm:spPr/>
      <dgm:t>
        <a:bodyPr/>
        <a:lstStyle/>
        <a:p>
          <a:endParaRPr lang="zh-CN" altLang="en-US"/>
        </a:p>
      </dgm:t>
    </dgm:pt>
    <dgm:pt modelId="{8D5D4094-C0ED-44AB-A877-4FF75E287702}" type="pres">
      <dgm:prSet presAssocID="{0CE6B474-6E18-400B-9D93-1CEF4F27DD57}" presName="desTx" presStyleLbl="alignAccFollowNode1" presStyleIdx="2" presStyleCnt="5">
        <dgm:presLayoutVars>
          <dgm:bulletEnabled val="1"/>
        </dgm:presLayoutVars>
      </dgm:prSet>
      <dgm:spPr/>
      <dgm:t>
        <a:bodyPr/>
        <a:lstStyle/>
        <a:p>
          <a:endParaRPr lang="zh-CN" altLang="en-US"/>
        </a:p>
      </dgm:t>
    </dgm:pt>
    <dgm:pt modelId="{E3E041A6-7943-4F7F-B27C-92040A694C56}" type="pres">
      <dgm:prSet presAssocID="{3901313C-9C92-4A76-AF60-A413FDA4496D}" presName="space" presStyleCnt="0"/>
      <dgm:spPr/>
    </dgm:pt>
    <dgm:pt modelId="{C7791523-FD33-459B-8585-6E3B563A6B62}" type="pres">
      <dgm:prSet presAssocID="{F65A7F8E-51F0-4B38-AB6B-75C511757661}" presName="composite" presStyleCnt="0"/>
      <dgm:spPr/>
    </dgm:pt>
    <dgm:pt modelId="{8F7EA4EA-37DC-4EFF-8B98-C43F64DCC90A}" type="pres">
      <dgm:prSet presAssocID="{F65A7F8E-51F0-4B38-AB6B-75C511757661}" presName="parTx" presStyleLbl="alignNode1" presStyleIdx="3" presStyleCnt="5">
        <dgm:presLayoutVars>
          <dgm:chMax val="0"/>
          <dgm:chPref val="0"/>
          <dgm:bulletEnabled val="1"/>
        </dgm:presLayoutVars>
      </dgm:prSet>
      <dgm:spPr/>
      <dgm:t>
        <a:bodyPr/>
        <a:lstStyle/>
        <a:p>
          <a:endParaRPr lang="zh-CN" altLang="en-US"/>
        </a:p>
      </dgm:t>
    </dgm:pt>
    <dgm:pt modelId="{A6224186-1D8D-40DD-8C3F-A34648A1F3A1}" type="pres">
      <dgm:prSet presAssocID="{F65A7F8E-51F0-4B38-AB6B-75C511757661}" presName="desTx" presStyleLbl="alignAccFollowNode1" presStyleIdx="3" presStyleCnt="5">
        <dgm:presLayoutVars>
          <dgm:bulletEnabled val="1"/>
        </dgm:presLayoutVars>
      </dgm:prSet>
      <dgm:spPr/>
      <dgm:t>
        <a:bodyPr/>
        <a:lstStyle/>
        <a:p>
          <a:endParaRPr lang="zh-CN" altLang="en-US"/>
        </a:p>
      </dgm:t>
    </dgm:pt>
    <dgm:pt modelId="{47F2EF02-5B90-4938-9FB2-AE5C834E73BC}" type="pres">
      <dgm:prSet presAssocID="{9DEA9BBA-E509-40E9-BA98-7FC14C20C14F}" presName="space" presStyleCnt="0"/>
      <dgm:spPr/>
    </dgm:pt>
    <dgm:pt modelId="{717B0E54-10BE-4342-BBC6-B56E516941D8}" type="pres">
      <dgm:prSet presAssocID="{B4035064-B80D-42F0-BB36-A1BD519A9348}" presName="composite" presStyleCnt="0"/>
      <dgm:spPr/>
    </dgm:pt>
    <dgm:pt modelId="{87B1CA90-2560-4E2E-B73E-D17C39071E26}" type="pres">
      <dgm:prSet presAssocID="{B4035064-B80D-42F0-BB36-A1BD519A9348}" presName="parTx" presStyleLbl="alignNode1" presStyleIdx="4" presStyleCnt="5">
        <dgm:presLayoutVars>
          <dgm:chMax val="0"/>
          <dgm:chPref val="0"/>
          <dgm:bulletEnabled val="1"/>
        </dgm:presLayoutVars>
      </dgm:prSet>
      <dgm:spPr/>
      <dgm:t>
        <a:bodyPr/>
        <a:lstStyle/>
        <a:p>
          <a:endParaRPr lang="zh-CN" altLang="en-US"/>
        </a:p>
      </dgm:t>
    </dgm:pt>
    <dgm:pt modelId="{FA1D338B-CD5D-4411-A457-E6FFC9FE7C80}" type="pres">
      <dgm:prSet presAssocID="{B4035064-B80D-42F0-BB36-A1BD519A9348}" presName="desTx" presStyleLbl="alignAccFollowNode1" presStyleIdx="4" presStyleCnt="5">
        <dgm:presLayoutVars>
          <dgm:bulletEnabled val="1"/>
        </dgm:presLayoutVars>
      </dgm:prSet>
      <dgm:spPr/>
      <dgm:t>
        <a:bodyPr/>
        <a:lstStyle/>
        <a:p>
          <a:endParaRPr lang="zh-CN" altLang="en-US"/>
        </a:p>
      </dgm:t>
    </dgm:pt>
  </dgm:ptLst>
  <dgm:cxnLst>
    <dgm:cxn modelId="{A823F234-D548-409F-844A-CCCCD7702BFD}" srcId="{F65A7F8E-51F0-4B38-AB6B-75C511757661}" destId="{10439D94-3F75-4F58-BCB9-5F65A917BBF7}" srcOrd="0" destOrd="0" parTransId="{18FAE5FE-2D4C-4F23-965E-DB930B33A4B1}" sibTransId="{5CA599F4-F52F-471D-A4E0-6ABC758A78EE}"/>
    <dgm:cxn modelId="{A0BD6246-780F-4607-9FDF-0489B6FB1C35}" srcId="{B4035064-B80D-42F0-BB36-A1BD519A9348}" destId="{50D5FFF4-39E0-42C5-839E-D0793A65FF97}" srcOrd="0" destOrd="0" parTransId="{CEA248A8-7AEB-4212-B931-699B65DA1514}" sibTransId="{3C6C6C09-46F6-4498-B94C-30DFD50A5577}"/>
    <dgm:cxn modelId="{17BBAE91-9E40-402B-8B42-6A560841CECB}" type="presOf" srcId="{F65A7F8E-51F0-4B38-AB6B-75C511757661}" destId="{8F7EA4EA-37DC-4EFF-8B98-C43F64DCC90A}" srcOrd="0" destOrd="0" presId="urn:microsoft.com/office/officeart/2005/8/layout/hList1"/>
    <dgm:cxn modelId="{6D834EEB-FB48-432D-BF73-03ADD59726E8}" type="presOf" srcId="{A54D7014-82B2-49DE-B360-EB4B9361A085}" destId="{8D5D4094-C0ED-44AB-A877-4FF75E287702}" srcOrd="0" destOrd="1" presId="urn:microsoft.com/office/officeart/2005/8/layout/hList1"/>
    <dgm:cxn modelId="{BD659D63-D0E0-4043-BEF7-30A2A8B30B11}" srcId="{EA803673-EB29-42C6-B23C-827BE887D20D}" destId="{B4035064-B80D-42F0-BB36-A1BD519A9348}" srcOrd="4" destOrd="0" parTransId="{E257C203-5B40-4948-80BA-EA3FCEC1139A}" sibTransId="{705B5230-07CC-4014-B13B-2D07F74D62B2}"/>
    <dgm:cxn modelId="{2272D071-5E8C-4F5D-BBF0-9B2CCE9F73BB}" srcId="{EA803673-EB29-42C6-B23C-827BE887D20D}" destId="{ECE43C0B-1D6D-4DB8-9BE4-265AC640F19F}" srcOrd="1" destOrd="0" parTransId="{A2E1E134-33A8-40F7-86D7-05615EE2F20B}" sibTransId="{5B4ABA3E-0EEF-444C-BC9D-C91238EAEEC3}"/>
    <dgm:cxn modelId="{51E09BBD-62E7-4A39-B22D-5D0A57F95B0E}" srcId="{EA803673-EB29-42C6-B23C-827BE887D20D}" destId="{8F59574C-6A4A-4648-BD18-E48B785657B5}" srcOrd="0" destOrd="0" parTransId="{4DC611C9-C74C-4820-9328-CB8AB0C2CC57}" sibTransId="{2E5B0FE3-9312-49F4-85B9-AC4ACDD0F8CA}"/>
    <dgm:cxn modelId="{A51373D1-70CC-4B29-9FF5-14A5ADF412FC}" type="presOf" srcId="{503E5A0C-9667-436D-8096-EB8D2280F6FA}" destId="{7ABBBD4A-4132-4E01-82CA-F53A6F6AA5A2}" srcOrd="0" destOrd="3" presId="urn:microsoft.com/office/officeart/2005/8/layout/hList1"/>
    <dgm:cxn modelId="{FEE946F6-37AC-4A93-A1E9-61C97876B6F1}" type="presOf" srcId="{B4035064-B80D-42F0-BB36-A1BD519A9348}" destId="{87B1CA90-2560-4E2E-B73E-D17C39071E26}" srcOrd="0" destOrd="0" presId="urn:microsoft.com/office/officeart/2005/8/layout/hList1"/>
    <dgm:cxn modelId="{D2C19D64-C6C8-4585-9B9B-6C0670EB242F}" type="presOf" srcId="{ECE43C0B-1D6D-4DB8-9BE4-265AC640F19F}" destId="{3175DA73-3103-4D1A-BFAA-5E223D73CA76}" srcOrd="0" destOrd="0" presId="urn:microsoft.com/office/officeart/2005/8/layout/hList1"/>
    <dgm:cxn modelId="{930EC24A-6123-402C-861A-C1357519B8E5}" srcId="{F65A7F8E-51F0-4B38-AB6B-75C511757661}" destId="{6FBD2A82-7641-42E5-9A12-95D1C14E4D8E}" srcOrd="1" destOrd="0" parTransId="{EB0E9595-57CC-442A-AA91-27726D134005}" sibTransId="{DFC7912E-548D-4CD2-8A88-B3FC950F9F62}"/>
    <dgm:cxn modelId="{DCCE5441-D148-4565-B98A-6E32A9E67F3B}" type="presOf" srcId="{BF75051A-C9F2-47E6-AB48-EF989D7A858F}" destId="{8D5D4094-C0ED-44AB-A877-4FF75E287702}" srcOrd="0" destOrd="0" presId="urn:microsoft.com/office/officeart/2005/8/layout/hList1"/>
    <dgm:cxn modelId="{1BCD89FC-19A4-424E-8261-B3083C3FB57E}" srcId="{8F59574C-6A4A-4648-BD18-E48B785657B5}" destId="{DC93CF2D-2653-4A1F-ABEB-9998D7509957}" srcOrd="1" destOrd="0" parTransId="{33772888-62D7-4A71-8B16-D2F77EA571A8}" sibTransId="{6D1BC8AC-8888-4227-80E7-6D89D6F15B9A}"/>
    <dgm:cxn modelId="{7FD4191C-6365-4648-A3BA-F078FEC6A200}" srcId="{F65A7F8E-51F0-4B38-AB6B-75C511757661}" destId="{FB6CDBE7-C5B4-4510-8716-B6B080963AAD}" srcOrd="2" destOrd="0" parTransId="{25B987B6-74ED-4D4C-98A5-096F363861AD}" sibTransId="{B1132661-0E41-4730-9655-532274762C30}"/>
    <dgm:cxn modelId="{57BCDF9B-C406-4E77-BDB1-8B36644456F8}" type="presOf" srcId="{50D5FFF4-39E0-42C5-839E-D0793A65FF97}" destId="{FA1D338B-CD5D-4411-A457-E6FFC9FE7C80}" srcOrd="0" destOrd="0" presId="urn:microsoft.com/office/officeart/2005/8/layout/hList1"/>
    <dgm:cxn modelId="{79AD65D1-6329-4E3F-98FB-654BFF79E758}" type="presOf" srcId="{10439D94-3F75-4F58-BCB9-5F65A917BBF7}" destId="{A6224186-1D8D-40DD-8C3F-A34648A1F3A1}" srcOrd="0" destOrd="0" presId="urn:microsoft.com/office/officeart/2005/8/layout/hList1"/>
    <dgm:cxn modelId="{C3FF347C-CD26-4426-A4D0-8FDC0833A94E}" srcId="{ECE43C0B-1D6D-4DB8-9BE4-265AC640F19F}" destId="{237DA5EB-C5BB-4A93-856B-DFCAB6433657}" srcOrd="1" destOrd="0" parTransId="{9D4F3ED9-D747-4AF9-8C74-BF9D37938ED0}" sibTransId="{21048EA6-727E-4114-94A8-B09CEB6BBBCD}"/>
    <dgm:cxn modelId="{F67A6A92-FBE0-4E19-85B5-825D4E88735D}" srcId="{ECE43C0B-1D6D-4DB8-9BE4-265AC640F19F}" destId="{1A3563A5-2C02-43FC-8679-562644172BAE}" srcOrd="0" destOrd="0" parTransId="{519BB712-E954-4FBB-9648-88A16AC6718E}" sibTransId="{0219BC34-9E2B-4204-8232-2816254DF525}"/>
    <dgm:cxn modelId="{2E262463-6626-4FED-ABF6-8A806A661396}" type="presOf" srcId="{FB6CDBE7-C5B4-4510-8716-B6B080963AAD}" destId="{A6224186-1D8D-40DD-8C3F-A34648A1F3A1}" srcOrd="0" destOrd="2" presId="urn:microsoft.com/office/officeart/2005/8/layout/hList1"/>
    <dgm:cxn modelId="{B82C4258-1A67-433F-A68C-329F4A062766}" type="presOf" srcId="{237DA5EB-C5BB-4A93-856B-DFCAB6433657}" destId="{A32C024C-7936-4256-9E2D-E09A8EFF020A}" srcOrd="0" destOrd="1" presId="urn:microsoft.com/office/officeart/2005/8/layout/hList1"/>
    <dgm:cxn modelId="{E245603A-32EB-45BE-B1A3-7A05D0FA12AE}" type="presOf" srcId="{6FBD2A82-7641-42E5-9A12-95D1C14E4D8E}" destId="{A6224186-1D8D-40DD-8C3F-A34648A1F3A1}" srcOrd="0" destOrd="1" presId="urn:microsoft.com/office/officeart/2005/8/layout/hList1"/>
    <dgm:cxn modelId="{24A9AE28-C7B9-4018-9A15-ACE38E200714}" srcId="{0CE6B474-6E18-400B-9D93-1CEF4F27DD57}" destId="{BF75051A-C9F2-47E6-AB48-EF989D7A858F}" srcOrd="0" destOrd="0" parTransId="{38FD2DA0-B427-4E09-94BB-DAA33E15BBE9}" sibTransId="{D69660A3-A916-4135-BCF1-E352BF0AD4EB}"/>
    <dgm:cxn modelId="{DA59B8E5-8BD2-4058-B588-6942296270E8}" type="presOf" srcId="{8F59574C-6A4A-4648-BD18-E48B785657B5}" destId="{E7488161-D3BA-4D24-B776-BC01F0A11CB5}" srcOrd="0" destOrd="0" presId="urn:microsoft.com/office/officeart/2005/8/layout/hList1"/>
    <dgm:cxn modelId="{D14EFB24-F8C0-43F7-B1E0-375B3F278EBF}" srcId="{8F59574C-6A4A-4648-BD18-E48B785657B5}" destId="{AC95DECD-0BCF-4899-991D-058EEA0EB4FA}" srcOrd="2" destOrd="0" parTransId="{DD567D67-4BA7-4A2D-8102-B9EF2D992BB9}" sibTransId="{7CC7D21E-1E98-4CB4-9668-E305D417EC26}"/>
    <dgm:cxn modelId="{EA10F3B6-3219-4D17-852D-AFC9A3161D10}" srcId="{EA803673-EB29-42C6-B23C-827BE887D20D}" destId="{0CE6B474-6E18-400B-9D93-1CEF4F27DD57}" srcOrd="2" destOrd="0" parTransId="{CBE3AF5E-5067-411B-802E-C55BF74D7A5D}" sibTransId="{3901313C-9C92-4A76-AF60-A413FDA4496D}"/>
    <dgm:cxn modelId="{BC9F6DE8-06E4-4340-A4D7-EA35B589E933}" srcId="{0CE6B474-6E18-400B-9D93-1CEF4F27DD57}" destId="{A54D7014-82B2-49DE-B360-EB4B9361A085}" srcOrd="1" destOrd="0" parTransId="{A7B573A7-A45F-4073-908F-BF425F0247A5}" sibTransId="{CCBE1A94-7705-4267-B45F-5F02B55FD651}"/>
    <dgm:cxn modelId="{BA6137E7-E03E-4367-9C39-13576A39CCBF}" type="presOf" srcId="{DC93CF2D-2653-4A1F-ABEB-9998D7509957}" destId="{7ABBBD4A-4132-4E01-82CA-F53A6F6AA5A2}" srcOrd="0" destOrd="1" presId="urn:microsoft.com/office/officeart/2005/8/layout/hList1"/>
    <dgm:cxn modelId="{9B62E6FD-7580-452D-8118-149095EE44C2}" srcId="{B4035064-B80D-42F0-BB36-A1BD519A9348}" destId="{5A292C0B-C9A4-492E-B354-3F3D58CE0DA0}" srcOrd="1" destOrd="0" parTransId="{7AC900BB-D94F-4677-8132-B96D69C9AA0A}" sibTransId="{C66EAA70-EF11-43F4-8F55-046F77D14ED3}"/>
    <dgm:cxn modelId="{A0BD3305-62A0-4112-8143-012D75E78A43}" srcId="{8F59574C-6A4A-4648-BD18-E48B785657B5}" destId="{503E5A0C-9667-436D-8096-EB8D2280F6FA}" srcOrd="3" destOrd="0" parTransId="{C8ECDFE9-0B9E-4286-ADE0-ADF99E9EA5FD}" sibTransId="{C9F9148A-33C0-4223-BD85-ECA475182B49}"/>
    <dgm:cxn modelId="{7A9E18CA-F87F-46F5-84E8-ACA8C5CD4213}" type="presOf" srcId="{0CE6B474-6E18-400B-9D93-1CEF4F27DD57}" destId="{A074D647-0A4B-4869-B442-C5F9708DAE94}" srcOrd="0" destOrd="0" presId="urn:microsoft.com/office/officeart/2005/8/layout/hList1"/>
    <dgm:cxn modelId="{CD55B592-68AA-40BE-9371-639B001BADC1}" srcId="{EA803673-EB29-42C6-B23C-827BE887D20D}" destId="{F65A7F8E-51F0-4B38-AB6B-75C511757661}" srcOrd="3" destOrd="0" parTransId="{E60D90F6-49E4-4D7C-9FF1-46B4B6655921}" sibTransId="{9DEA9BBA-E509-40E9-BA98-7FC14C20C14F}"/>
    <dgm:cxn modelId="{FC3FDF9B-4D52-4A86-92D4-148139F9548C}" type="presOf" srcId="{1A3563A5-2C02-43FC-8679-562644172BAE}" destId="{A32C024C-7936-4256-9E2D-E09A8EFF020A}" srcOrd="0" destOrd="0" presId="urn:microsoft.com/office/officeart/2005/8/layout/hList1"/>
    <dgm:cxn modelId="{F83156D6-D48B-496F-A589-32AA2BA6BB50}" type="presOf" srcId="{AC95DECD-0BCF-4899-991D-058EEA0EB4FA}" destId="{7ABBBD4A-4132-4E01-82CA-F53A6F6AA5A2}" srcOrd="0" destOrd="2" presId="urn:microsoft.com/office/officeart/2005/8/layout/hList1"/>
    <dgm:cxn modelId="{9ED45A16-0771-4FC0-AA50-AE940F4A0407}" type="presOf" srcId="{EA803673-EB29-42C6-B23C-827BE887D20D}" destId="{E11AD33C-7C6E-49F7-ADFA-C330A181EDDF}" srcOrd="0" destOrd="0" presId="urn:microsoft.com/office/officeart/2005/8/layout/hList1"/>
    <dgm:cxn modelId="{9F12A9CD-1E34-4587-933A-7E99502760DC}" type="presOf" srcId="{FC88DC11-0F6D-4023-803D-F938403DAA78}" destId="{7ABBBD4A-4132-4E01-82CA-F53A6F6AA5A2}" srcOrd="0" destOrd="0" presId="urn:microsoft.com/office/officeart/2005/8/layout/hList1"/>
    <dgm:cxn modelId="{E82B3FAB-179B-44D7-8D08-E6FB32AE8CFD}" srcId="{8F59574C-6A4A-4648-BD18-E48B785657B5}" destId="{FC88DC11-0F6D-4023-803D-F938403DAA78}" srcOrd="0" destOrd="0" parTransId="{B88B9B94-B36A-4ABD-B6BA-8C995B6D1072}" sibTransId="{964E1162-AB78-4EB5-9CCE-B685A0CF5084}"/>
    <dgm:cxn modelId="{C0AF5C46-787B-424F-BD8A-E8C25D0880DF}" type="presOf" srcId="{5A292C0B-C9A4-492E-B354-3F3D58CE0DA0}" destId="{FA1D338B-CD5D-4411-A457-E6FFC9FE7C80}" srcOrd="0" destOrd="1" presId="urn:microsoft.com/office/officeart/2005/8/layout/hList1"/>
    <dgm:cxn modelId="{0DD6C382-E346-4B9B-AB2F-A64A364ACB9B}" type="presParOf" srcId="{E11AD33C-7C6E-49F7-ADFA-C330A181EDDF}" destId="{30C949CC-74D4-4EA3-AAB3-70272AF611BD}" srcOrd="0" destOrd="0" presId="urn:microsoft.com/office/officeart/2005/8/layout/hList1"/>
    <dgm:cxn modelId="{27178128-A98A-45BC-BDAA-F947B3905164}" type="presParOf" srcId="{30C949CC-74D4-4EA3-AAB3-70272AF611BD}" destId="{E7488161-D3BA-4D24-B776-BC01F0A11CB5}" srcOrd="0" destOrd="0" presId="urn:microsoft.com/office/officeart/2005/8/layout/hList1"/>
    <dgm:cxn modelId="{82904C7E-81DD-4397-85C7-16073A13B503}" type="presParOf" srcId="{30C949CC-74D4-4EA3-AAB3-70272AF611BD}" destId="{7ABBBD4A-4132-4E01-82CA-F53A6F6AA5A2}" srcOrd="1" destOrd="0" presId="urn:microsoft.com/office/officeart/2005/8/layout/hList1"/>
    <dgm:cxn modelId="{E3AFF2B8-0EB6-4C11-9ABC-39C01B12AA3A}" type="presParOf" srcId="{E11AD33C-7C6E-49F7-ADFA-C330A181EDDF}" destId="{D9E9E9DA-0886-49F4-988E-7B412D2EE8BD}" srcOrd="1" destOrd="0" presId="urn:microsoft.com/office/officeart/2005/8/layout/hList1"/>
    <dgm:cxn modelId="{3D75ED30-555C-49AB-9BFD-EA91AA248F1B}" type="presParOf" srcId="{E11AD33C-7C6E-49F7-ADFA-C330A181EDDF}" destId="{6CE92CD6-3934-4ACB-B5F9-2339CAF4D9E8}" srcOrd="2" destOrd="0" presId="urn:microsoft.com/office/officeart/2005/8/layout/hList1"/>
    <dgm:cxn modelId="{C1EBC07C-5928-426C-B62B-F0BF5880D92D}" type="presParOf" srcId="{6CE92CD6-3934-4ACB-B5F9-2339CAF4D9E8}" destId="{3175DA73-3103-4D1A-BFAA-5E223D73CA76}" srcOrd="0" destOrd="0" presId="urn:microsoft.com/office/officeart/2005/8/layout/hList1"/>
    <dgm:cxn modelId="{5142DD15-0D2F-4EBF-B5A2-1C8E02BFA04D}" type="presParOf" srcId="{6CE92CD6-3934-4ACB-B5F9-2339CAF4D9E8}" destId="{A32C024C-7936-4256-9E2D-E09A8EFF020A}" srcOrd="1" destOrd="0" presId="urn:microsoft.com/office/officeart/2005/8/layout/hList1"/>
    <dgm:cxn modelId="{CBC32084-26C9-440D-B93F-AD9E41795CF9}" type="presParOf" srcId="{E11AD33C-7C6E-49F7-ADFA-C330A181EDDF}" destId="{AAD98775-62B4-480D-A781-F0275CB1400C}" srcOrd="3" destOrd="0" presId="urn:microsoft.com/office/officeart/2005/8/layout/hList1"/>
    <dgm:cxn modelId="{F132D674-C8D6-4900-A53D-FDAE2384F8FF}" type="presParOf" srcId="{E11AD33C-7C6E-49F7-ADFA-C330A181EDDF}" destId="{ECC4930A-BCF8-402D-AAA3-7466AC31871F}" srcOrd="4" destOrd="0" presId="urn:microsoft.com/office/officeart/2005/8/layout/hList1"/>
    <dgm:cxn modelId="{AD8099E2-4942-46E3-949C-6FD33D2BAEC5}" type="presParOf" srcId="{ECC4930A-BCF8-402D-AAA3-7466AC31871F}" destId="{A074D647-0A4B-4869-B442-C5F9708DAE94}" srcOrd="0" destOrd="0" presId="urn:microsoft.com/office/officeart/2005/8/layout/hList1"/>
    <dgm:cxn modelId="{5FA90A83-92DB-425B-A179-2260F630352D}" type="presParOf" srcId="{ECC4930A-BCF8-402D-AAA3-7466AC31871F}" destId="{8D5D4094-C0ED-44AB-A877-4FF75E287702}" srcOrd="1" destOrd="0" presId="urn:microsoft.com/office/officeart/2005/8/layout/hList1"/>
    <dgm:cxn modelId="{D015A745-95CC-492F-8B3F-181BE25BABE1}" type="presParOf" srcId="{E11AD33C-7C6E-49F7-ADFA-C330A181EDDF}" destId="{E3E041A6-7943-4F7F-B27C-92040A694C56}" srcOrd="5" destOrd="0" presId="urn:microsoft.com/office/officeart/2005/8/layout/hList1"/>
    <dgm:cxn modelId="{A5C8511D-E9F8-428F-A429-EF76A63D57FE}" type="presParOf" srcId="{E11AD33C-7C6E-49F7-ADFA-C330A181EDDF}" destId="{C7791523-FD33-459B-8585-6E3B563A6B62}" srcOrd="6" destOrd="0" presId="urn:microsoft.com/office/officeart/2005/8/layout/hList1"/>
    <dgm:cxn modelId="{4F473C66-0C3B-43E4-ADD4-A23E53E2043F}" type="presParOf" srcId="{C7791523-FD33-459B-8585-6E3B563A6B62}" destId="{8F7EA4EA-37DC-4EFF-8B98-C43F64DCC90A}" srcOrd="0" destOrd="0" presId="urn:microsoft.com/office/officeart/2005/8/layout/hList1"/>
    <dgm:cxn modelId="{5D1BDEFC-31F1-4BBF-A8DF-A0A2D6E2C394}" type="presParOf" srcId="{C7791523-FD33-459B-8585-6E3B563A6B62}" destId="{A6224186-1D8D-40DD-8C3F-A34648A1F3A1}" srcOrd="1" destOrd="0" presId="urn:microsoft.com/office/officeart/2005/8/layout/hList1"/>
    <dgm:cxn modelId="{0E35D03B-FF0C-4D0C-865B-53A57736350B}" type="presParOf" srcId="{E11AD33C-7C6E-49F7-ADFA-C330A181EDDF}" destId="{47F2EF02-5B90-4938-9FB2-AE5C834E73BC}" srcOrd="7" destOrd="0" presId="urn:microsoft.com/office/officeart/2005/8/layout/hList1"/>
    <dgm:cxn modelId="{1D154A57-3787-44FE-837D-57FC9BBF5B1F}" type="presParOf" srcId="{E11AD33C-7C6E-49F7-ADFA-C330A181EDDF}" destId="{717B0E54-10BE-4342-BBC6-B56E516941D8}" srcOrd="8" destOrd="0" presId="urn:microsoft.com/office/officeart/2005/8/layout/hList1"/>
    <dgm:cxn modelId="{DE37655B-9BD8-4078-A60C-6DCF674F0692}" type="presParOf" srcId="{717B0E54-10BE-4342-BBC6-B56E516941D8}" destId="{87B1CA90-2560-4E2E-B73E-D17C39071E26}" srcOrd="0" destOrd="0" presId="urn:microsoft.com/office/officeart/2005/8/layout/hList1"/>
    <dgm:cxn modelId="{DC9F6FEB-ECC4-46B6-9BC8-62B339727E98}" type="presParOf" srcId="{717B0E54-10BE-4342-BBC6-B56E516941D8}" destId="{FA1D338B-CD5D-4411-A457-E6FFC9FE7C8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2F0141D-1BA0-4CA4-8410-34394D816494}" type="doc">
      <dgm:prSet loTypeId="urn:microsoft.com/office/officeart/2005/8/layout/cycle8" loCatId="cycle" qsTypeId="urn:microsoft.com/office/officeart/2005/8/quickstyle/simple1" qsCatId="simple" csTypeId="urn:microsoft.com/office/officeart/2005/8/colors/accent1_2" csCatId="accent1" phldr="1"/>
      <dgm:spPr/>
    </dgm:pt>
    <dgm:pt modelId="{112DE2E4-29C5-439B-925C-3EA1C9157E14}">
      <dgm:prSet phldrT="[文本]"/>
      <dgm:spPr/>
      <dgm:t>
        <a:bodyPr/>
        <a:lstStyle/>
        <a:p>
          <a:r>
            <a:rPr lang="zh-CN" altLang="en-US" b="1" dirty="0" smtClean="0"/>
            <a:t>选项阶段风险控制</a:t>
          </a:r>
          <a:endParaRPr lang="zh-CN" altLang="en-US" dirty="0"/>
        </a:p>
      </dgm:t>
    </dgm:pt>
    <dgm:pt modelId="{FF2CF094-8D75-4D58-A307-2AA5BE199D9C}" type="parTrans" cxnId="{055C7C6D-D3C9-4827-B6CB-C667A8C83C12}">
      <dgm:prSet/>
      <dgm:spPr/>
      <dgm:t>
        <a:bodyPr/>
        <a:lstStyle/>
        <a:p>
          <a:endParaRPr lang="zh-CN" altLang="en-US"/>
        </a:p>
      </dgm:t>
    </dgm:pt>
    <dgm:pt modelId="{AF8D6CD4-F5C6-4B11-A977-E68475E63A76}" type="sibTrans" cxnId="{055C7C6D-D3C9-4827-B6CB-C667A8C83C12}">
      <dgm:prSet/>
      <dgm:spPr/>
      <dgm:t>
        <a:bodyPr/>
        <a:lstStyle/>
        <a:p>
          <a:endParaRPr lang="zh-CN" altLang="en-US"/>
        </a:p>
      </dgm:t>
    </dgm:pt>
    <dgm:pt modelId="{D190F59F-7FB1-4C4B-9C88-182AD98FF97E}">
      <dgm:prSet phldrT="[文本]"/>
      <dgm:spPr/>
      <dgm:t>
        <a:bodyPr/>
        <a:lstStyle/>
        <a:p>
          <a:r>
            <a:rPr lang="zh-CN" altLang="en-US" b="1" dirty="0" smtClean="0"/>
            <a:t>实施阶段的风险控制</a:t>
          </a:r>
          <a:endParaRPr lang="zh-CN" altLang="en-US" dirty="0"/>
        </a:p>
      </dgm:t>
    </dgm:pt>
    <dgm:pt modelId="{46449634-1F98-4C68-972C-A1FF7A15E17F}" type="parTrans" cxnId="{C8B7CA3C-0577-45B3-B040-4F2FD5670B0F}">
      <dgm:prSet/>
      <dgm:spPr/>
      <dgm:t>
        <a:bodyPr/>
        <a:lstStyle/>
        <a:p>
          <a:endParaRPr lang="zh-CN" altLang="en-US"/>
        </a:p>
      </dgm:t>
    </dgm:pt>
    <dgm:pt modelId="{C9973C61-7D5B-4CA5-ABEF-7F5253E8FD26}" type="sibTrans" cxnId="{C8B7CA3C-0577-45B3-B040-4F2FD5670B0F}">
      <dgm:prSet/>
      <dgm:spPr/>
      <dgm:t>
        <a:bodyPr/>
        <a:lstStyle/>
        <a:p>
          <a:endParaRPr lang="zh-CN" altLang="en-US"/>
        </a:p>
      </dgm:t>
    </dgm:pt>
    <dgm:pt modelId="{D5C69B58-BAD7-4E51-BC96-CFCAA74FC451}">
      <dgm:prSet phldrT="[文本]"/>
      <dgm:spPr/>
      <dgm:t>
        <a:bodyPr/>
        <a:lstStyle/>
        <a:p>
          <a:r>
            <a:rPr lang="zh-CN" altLang="en-US" b="1" dirty="0" smtClean="0"/>
            <a:t>运营阶段的风险控制</a:t>
          </a:r>
          <a:endParaRPr lang="zh-CN" altLang="en-US" dirty="0"/>
        </a:p>
      </dgm:t>
    </dgm:pt>
    <dgm:pt modelId="{A15D03F4-421A-4FDE-9B14-EC7752E7CAF2}" type="parTrans" cxnId="{BC12F968-A3D9-49B9-9455-43E30A20B365}">
      <dgm:prSet/>
      <dgm:spPr/>
      <dgm:t>
        <a:bodyPr/>
        <a:lstStyle/>
        <a:p>
          <a:endParaRPr lang="zh-CN" altLang="en-US"/>
        </a:p>
      </dgm:t>
    </dgm:pt>
    <dgm:pt modelId="{17733558-76A5-4278-93EC-0C51126058D5}" type="sibTrans" cxnId="{BC12F968-A3D9-49B9-9455-43E30A20B365}">
      <dgm:prSet/>
      <dgm:spPr/>
      <dgm:t>
        <a:bodyPr/>
        <a:lstStyle/>
        <a:p>
          <a:endParaRPr lang="zh-CN" altLang="en-US"/>
        </a:p>
      </dgm:t>
    </dgm:pt>
    <dgm:pt modelId="{393D3538-F216-4AAD-9CC5-7490F6B990C4}" type="pres">
      <dgm:prSet presAssocID="{D2F0141D-1BA0-4CA4-8410-34394D816494}" presName="compositeShape" presStyleCnt="0">
        <dgm:presLayoutVars>
          <dgm:chMax val="7"/>
          <dgm:dir/>
          <dgm:resizeHandles val="exact"/>
        </dgm:presLayoutVars>
      </dgm:prSet>
      <dgm:spPr/>
    </dgm:pt>
    <dgm:pt modelId="{32812F0F-D1F4-4225-9853-C547A46AEED1}" type="pres">
      <dgm:prSet presAssocID="{D2F0141D-1BA0-4CA4-8410-34394D816494}" presName="wedge1" presStyleLbl="node1" presStyleIdx="0" presStyleCnt="3"/>
      <dgm:spPr/>
      <dgm:t>
        <a:bodyPr/>
        <a:lstStyle/>
        <a:p>
          <a:endParaRPr lang="zh-CN" altLang="en-US"/>
        </a:p>
      </dgm:t>
    </dgm:pt>
    <dgm:pt modelId="{3FA27C0C-470E-4E77-A688-44F7A4BE7227}" type="pres">
      <dgm:prSet presAssocID="{D2F0141D-1BA0-4CA4-8410-34394D816494}" presName="dummy1a" presStyleCnt="0"/>
      <dgm:spPr/>
    </dgm:pt>
    <dgm:pt modelId="{B17D4BCB-5688-4322-A88D-63304E6ABD45}" type="pres">
      <dgm:prSet presAssocID="{D2F0141D-1BA0-4CA4-8410-34394D816494}" presName="dummy1b" presStyleCnt="0"/>
      <dgm:spPr/>
    </dgm:pt>
    <dgm:pt modelId="{BAEB7EEE-4D32-4240-B13D-70291F637DC6}" type="pres">
      <dgm:prSet presAssocID="{D2F0141D-1BA0-4CA4-8410-34394D816494}" presName="wedge1Tx" presStyleLbl="node1" presStyleIdx="0" presStyleCnt="3">
        <dgm:presLayoutVars>
          <dgm:chMax val="0"/>
          <dgm:chPref val="0"/>
          <dgm:bulletEnabled val="1"/>
        </dgm:presLayoutVars>
      </dgm:prSet>
      <dgm:spPr/>
      <dgm:t>
        <a:bodyPr/>
        <a:lstStyle/>
        <a:p>
          <a:endParaRPr lang="zh-CN" altLang="en-US"/>
        </a:p>
      </dgm:t>
    </dgm:pt>
    <dgm:pt modelId="{13736CB1-B167-4E04-AA6B-4FDE1C8DA6C4}" type="pres">
      <dgm:prSet presAssocID="{D2F0141D-1BA0-4CA4-8410-34394D816494}" presName="wedge2" presStyleLbl="node1" presStyleIdx="1" presStyleCnt="3"/>
      <dgm:spPr/>
      <dgm:t>
        <a:bodyPr/>
        <a:lstStyle/>
        <a:p>
          <a:endParaRPr lang="zh-CN" altLang="en-US"/>
        </a:p>
      </dgm:t>
    </dgm:pt>
    <dgm:pt modelId="{5CB5B998-F9E6-4376-99FD-504C75E48603}" type="pres">
      <dgm:prSet presAssocID="{D2F0141D-1BA0-4CA4-8410-34394D816494}" presName="dummy2a" presStyleCnt="0"/>
      <dgm:spPr/>
    </dgm:pt>
    <dgm:pt modelId="{AA4BA91F-3BC6-401D-95AE-4517556EE6B1}" type="pres">
      <dgm:prSet presAssocID="{D2F0141D-1BA0-4CA4-8410-34394D816494}" presName="dummy2b" presStyleCnt="0"/>
      <dgm:spPr/>
    </dgm:pt>
    <dgm:pt modelId="{4D0110AC-7B66-4B33-A1DE-7017AB3FF343}" type="pres">
      <dgm:prSet presAssocID="{D2F0141D-1BA0-4CA4-8410-34394D816494}" presName="wedge2Tx" presStyleLbl="node1" presStyleIdx="1" presStyleCnt="3">
        <dgm:presLayoutVars>
          <dgm:chMax val="0"/>
          <dgm:chPref val="0"/>
          <dgm:bulletEnabled val="1"/>
        </dgm:presLayoutVars>
      </dgm:prSet>
      <dgm:spPr/>
      <dgm:t>
        <a:bodyPr/>
        <a:lstStyle/>
        <a:p>
          <a:endParaRPr lang="zh-CN" altLang="en-US"/>
        </a:p>
      </dgm:t>
    </dgm:pt>
    <dgm:pt modelId="{5AF20183-3028-403F-A6FC-D6034AE9269E}" type="pres">
      <dgm:prSet presAssocID="{D2F0141D-1BA0-4CA4-8410-34394D816494}" presName="wedge3" presStyleLbl="node1" presStyleIdx="2" presStyleCnt="3"/>
      <dgm:spPr/>
      <dgm:t>
        <a:bodyPr/>
        <a:lstStyle/>
        <a:p>
          <a:endParaRPr lang="zh-CN" altLang="en-US"/>
        </a:p>
      </dgm:t>
    </dgm:pt>
    <dgm:pt modelId="{8055DAA9-3E0C-41F1-8CA6-27C39EC7BA85}" type="pres">
      <dgm:prSet presAssocID="{D2F0141D-1BA0-4CA4-8410-34394D816494}" presName="dummy3a" presStyleCnt="0"/>
      <dgm:spPr/>
    </dgm:pt>
    <dgm:pt modelId="{10CB89CD-0C18-4668-8E8F-6ABCC48547E7}" type="pres">
      <dgm:prSet presAssocID="{D2F0141D-1BA0-4CA4-8410-34394D816494}" presName="dummy3b" presStyleCnt="0"/>
      <dgm:spPr/>
    </dgm:pt>
    <dgm:pt modelId="{628D2D93-D12A-4F4C-AABB-E3C217C025CF}" type="pres">
      <dgm:prSet presAssocID="{D2F0141D-1BA0-4CA4-8410-34394D816494}" presName="wedge3Tx" presStyleLbl="node1" presStyleIdx="2" presStyleCnt="3">
        <dgm:presLayoutVars>
          <dgm:chMax val="0"/>
          <dgm:chPref val="0"/>
          <dgm:bulletEnabled val="1"/>
        </dgm:presLayoutVars>
      </dgm:prSet>
      <dgm:spPr/>
      <dgm:t>
        <a:bodyPr/>
        <a:lstStyle/>
        <a:p>
          <a:endParaRPr lang="zh-CN" altLang="en-US"/>
        </a:p>
      </dgm:t>
    </dgm:pt>
    <dgm:pt modelId="{CD11176C-0FCE-42FE-9F61-267939716EDA}" type="pres">
      <dgm:prSet presAssocID="{AF8D6CD4-F5C6-4B11-A977-E68475E63A76}" presName="arrowWedge1" presStyleLbl="fgSibTrans2D1" presStyleIdx="0" presStyleCnt="3"/>
      <dgm:spPr/>
    </dgm:pt>
    <dgm:pt modelId="{3F8AFD00-7CD3-48C2-99F0-9A8F23037DC1}" type="pres">
      <dgm:prSet presAssocID="{C9973C61-7D5B-4CA5-ABEF-7F5253E8FD26}" presName="arrowWedge2" presStyleLbl="fgSibTrans2D1" presStyleIdx="1" presStyleCnt="3"/>
      <dgm:spPr/>
    </dgm:pt>
    <dgm:pt modelId="{D3BE5863-DB62-4AEC-8C66-BC5D20209FDD}" type="pres">
      <dgm:prSet presAssocID="{17733558-76A5-4278-93EC-0C51126058D5}" presName="arrowWedge3" presStyleLbl="fgSibTrans2D1" presStyleIdx="2" presStyleCnt="3"/>
      <dgm:spPr/>
    </dgm:pt>
  </dgm:ptLst>
  <dgm:cxnLst>
    <dgm:cxn modelId="{47291A46-C5DE-4167-B588-2D3C0DA40BB0}" type="presOf" srcId="{D190F59F-7FB1-4C4B-9C88-182AD98FF97E}" destId="{13736CB1-B167-4E04-AA6B-4FDE1C8DA6C4}" srcOrd="0" destOrd="0" presId="urn:microsoft.com/office/officeart/2005/8/layout/cycle8"/>
    <dgm:cxn modelId="{2D916FDB-FC2D-44E8-9740-537123139243}" type="presOf" srcId="{D5C69B58-BAD7-4E51-BC96-CFCAA74FC451}" destId="{5AF20183-3028-403F-A6FC-D6034AE9269E}" srcOrd="0" destOrd="0" presId="urn:microsoft.com/office/officeart/2005/8/layout/cycle8"/>
    <dgm:cxn modelId="{055C7C6D-D3C9-4827-B6CB-C667A8C83C12}" srcId="{D2F0141D-1BA0-4CA4-8410-34394D816494}" destId="{112DE2E4-29C5-439B-925C-3EA1C9157E14}" srcOrd="0" destOrd="0" parTransId="{FF2CF094-8D75-4D58-A307-2AA5BE199D9C}" sibTransId="{AF8D6CD4-F5C6-4B11-A977-E68475E63A76}"/>
    <dgm:cxn modelId="{DC1CA137-7130-40A2-B74D-61886054A750}" type="presOf" srcId="{D5C69B58-BAD7-4E51-BC96-CFCAA74FC451}" destId="{628D2D93-D12A-4F4C-AABB-E3C217C025CF}" srcOrd="1" destOrd="0" presId="urn:microsoft.com/office/officeart/2005/8/layout/cycle8"/>
    <dgm:cxn modelId="{BC12F968-A3D9-49B9-9455-43E30A20B365}" srcId="{D2F0141D-1BA0-4CA4-8410-34394D816494}" destId="{D5C69B58-BAD7-4E51-BC96-CFCAA74FC451}" srcOrd="2" destOrd="0" parTransId="{A15D03F4-421A-4FDE-9B14-EC7752E7CAF2}" sibTransId="{17733558-76A5-4278-93EC-0C51126058D5}"/>
    <dgm:cxn modelId="{2DC707A2-ED69-4BC4-9493-29D64F64E1E2}" type="presOf" srcId="{112DE2E4-29C5-439B-925C-3EA1C9157E14}" destId="{32812F0F-D1F4-4225-9853-C547A46AEED1}" srcOrd="0" destOrd="0" presId="urn:microsoft.com/office/officeart/2005/8/layout/cycle8"/>
    <dgm:cxn modelId="{9FEB53E0-5FD0-441A-B75F-72674162ACDA}" type="presOf" srcId="{D190F59F-7FB1-4C4B-9C88-182AD98FF97E}" destId="{4D0110AC-7B66-4B33-A1DE-7017AB3FF343}" srcOrd="1" destOrd="0" presId="urn:microsoft.com/office/officeart/2005/8/layout/cycle8"/>
    <dgm:cxn modelId="{C8B7CA3C-0577-45B3-B040-4F2FD5670B0F}" srcId="{D2F0141D-1BA0-4CA4-8410-34394D816494}" destId="{D190F59F-7FB1-4C4B-9C88-182AD98FF97E}" srcOrd="1" destOrd="0" parTransId="{46449634-1F98-4C68-972C-A1FF7A15E17F}" sibTransId="{C9973C61-7D5B-4CA5-ABEF-7F5253E8FD26}"/>
    <dgm:cxn modelId="{79272540-B16A-4D66-A306-7F8F071AE8E2}" type="presOf" srcId="{112DE2E4-29C5-439B-925C-3EA1C9157E14}" destId="{BAEB7EEE-4D32-4240-B13D-70291F637DC6}" srcOrd="1" destOrd="0" presId="urn:microsoft.com/office/officeart/2005/8/layout/cycle8"/>
    <dgm:cxn modelId="{7922214F-7986-4DF6-9602-235208D0793C}" type="presOf" srcId="{D2F0141D-1BA0-4CA4-8410-34394D816494}" destId="{393D3538-F216-4AAD-9CC5-7490F6B990C4}" srcOrd="0" destOrd="0" presId="urn:microsoft.com/office/officeart/2005/8/layout/cycle8"/>
    <dgm:cxn modelId="{4B62D301-6C6B-4F22-9B65-9D535B0C0B93}" type="presParOf" srcId="{393D3538-F216-4AAD-9CC5-7490F6B990C4}" destId="{32812F0F-D1F4-4225-9853-C547A46AEED1}" srcOrd="0" destOrd="0" presId="urn:microsoft.com/office/officeart/2005/8/layout/cycle8"/>
    <dgm:cxn modelId="{483913B2-9EEE-4963-890C-532267D21BF3}" type="presParOf" srcId="{393D3538-F216-4AAD-9CC5-7490F6B990C4}" destId="{3FA27C0C-470E-4E77-A688-44F7A4BE7227}" srcOrd="1" destOrd="0" presId="urn:microsoft.com/office/officeart/2005/8/layout/cycle8"/>
    <dgm:cxn modelId="{80ED5795-BA67-4A2D-8601-BF45AD51F855}" type="presParOf" srcId="{393D3538-F216-4AAD-9CC5-7490F6B990C4}" destId="{B17D4BCB-5688-4322-A88D-63304E6ABD45}" srcOrd="2" destOrd="0" presId="urn:microsoft.com/office/officeart/2005/8/layout/cycle8"/>
    <dgm:cxn modelId="{0525FB62-D312-45F9-9B0C-0C1CC7E9DCC0}" type="presParOf" srcId="{393D3538-F216-4AAD-9CC5-7490F6B990C4}" destId="{BAEB7EEE-4D32-4240-B13D-70291F637DC6}" srcOrd="3" destOrd="0" presId="urn:microsoft.com/office/officeart/2005/8/layout/cycle8"/>
    <dgm:cxn modelId="{C10D4BF1-6157-45CF-ADFF-45AB51A83D1C}" type="presParOf" srcId="{393D3538-F216-4AAD-9CC5-7490F6B990C4}" destId="{13736CB1-B167-4E04-AA6B-4FDE1C8DA6C4}" srcOrd="4" destOrd="0" presId="urn:microsoft.com/office/officeart/2005/8/layout/cycle8"/>
    <dgm:cxn modelId="{CC104EC7-1AB3-422D-A5D9-F9A0A934D744}" type="presParOf" srcId="{393D3538-F216-4AAD-9CC5-7490F6B990C4}" destId="{5CB5B998-F9E6-4376-99FD-504C75E48603}" srcOrd="5" destOrd="0" presId="urn:microsoft.com/office/officeart/2005/8/layout/cycle8"/>
    <dgm:cxn modelId="{0F9FB76B-594C-4615-9B08-EB986B96F46A}" type="presParOf" srcId="{393D3538-F216-4AAD-9CC5-7490F6B990C4}" destId="{AA4BA91F-3BC6-401D-95AE-4517556EE6B1}" srcOrd="6" destOrd="0" presId="urn:microsoft.com/office/officeart/2005/8/layout/cycle8"/>
    <dgm:cxn modelId="{1C270566-0A7E-4BA9-B7F8-C1ACB9C62CA1}" type="presParOf" srcId="{393D3538-F216-4AAD-9CC5-7490F6B990C4}" destId="{4D0110AC-7B66-4B33-A1DE-7017AB3FF343}" srcOrd="7" destOrd="0" presId="urn:microsoft.com/office/officeart/2005/8/layout/cycle8"/>
    <dgm:cxn modelId="{D44F041E-8FE7-4835-9CAB-A8AB546010AD}" type="presParOf" srcId="{393D3538-F216-4AAD-9CC5-7490F6B990C4}" destId="{5AF20183-3028-403F-A6FC-D6034AE9269E}" srcOrd="8" destOrd="0" presId="urn:microsoft.com/office/officeart/2005/8/layout/cycle8"/>
    <dgm:cxn modelId="{600EE482-FFFB-4A8F-A4B4-867C4BDE93F6}" type="presParOf" srcId="{393D3538-F216-4AAD-9CC5-7490F6B990C4}" destId="{8055DAA9-3E0C-41F1-8CA6-27C39EC7BA85}" srcOrd="9" destOrd="0" presId="urn:microsoft.com/office/officeart/2005/8/layout/cycle8"/>
    <dgm:cxn modelId="{65BF78E4-0782-408A-9128-56B158BC71C2}" type="presParOf" srcId="{393D3538-F216-4AAD-9CC5-7490F6B990C4}" destId="{10CB89CD-0C18-4668-8E8F-6ABCC48547E7}" srcOrd="10" destOrd="0" presId="urn:microsoft.com/office/officeart/2005/8/layout/cycle8"/>
    <dgm:cxn modelId="{415D0543-BDCF-4856-AAC1-B8C591121A02}" type="presParOf" srcId="{393D3538-F216-4AAD-9CC5-7490F6B990C4}" destId="{628D2D93-D12A-4F4C-AABB-E3C217C025CF}" srcOrd="11" destOrd="0" presId="urn:microsoft.com/office/officeart/2005/8/layout/cycle8"/>
    <dgm:cxn modelId="{C0547FF9-1576-4122-81A6-3AE5BD297277}" type="presParOf" srcId="{393D3538-F216-4AAD-9CC5-7490F6B990C4}" destId="{CD11176C-0FCE-42FE-9F61-267939716EDA}" srcOrd="12" destOrd="0" presId="urn:microsoft.com/office/officeart/2005/8/layout/cycle8"/>
    <dgm:cxn modelId="{BBF5ACBB-A6C6-456D-9B65-07ACAA478DB9}" type="presParOf" srcId="{393D3538-F216-4AAD-9CC5-7490F6B990C4}" destId="{3F8AFD00-7CD3-48C2-99F0-9A8F23037DC1}" srcOrd="13" destOrd="0" presId="urn:microsoft.com/office/officeart/2005/8/layout/cycle8"/>
    <dgm:cxn modelId="{83C3F9C2-0526-4A73-A459-794A54A950A5}" type="presParOf" srcId="{393D3538-F216-4AAD-9CC5-7490F6B990C4}" destId="{D3BE5863-DB62-4AEC-8C66-BC5D20209FDD}"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AFF5A-F013-40AC-8D75-8EB596775F72}"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BF802E51-C5E4-4D87-B5A4-AB92B18B28D0}">
      <dgm:prSet phldrT="[文本]" custT="1"/>
      <dgm:spPr>
        <a:solidFill>
          <a:srgbClr val="92D050"/>
        </a:solidFill>
      </dgm:spPr>
      <dgm:t>
        <a:bodyPr/>
        <a:lstStyle/>
        <a:p>
          <a:r>
            <a:rPr lang="zh-CN" altLang="en-US" sz="1800" b="1" dirty="0" smtClean="0"/>
            <a:t>节约电量电力项目</a:t>
          </a:r>
          <a:endParaRPr lang="zh-CN" altLang="en-US" sz="1800" b="1" dirty="0"/>
        </a:p>
      </dgm:t>
    </dgm:pt>
    <dgm:pt modelId="{9BBDDBC6-7161-4C04-A108-165C733387F2}" type="parTrans" cxnId="{501FB52D-D2D6-4CE6-89B7-4A57B9710349}">
      <dgm:prSet/>
      <dgm:spPr/>
      <dgm:t>
        <a:bodyPr/>
        <a:lstStyle/>
        <a:p>
          <a:endParaRPr lang="zh-CN" altLang="en-US"/>
        </a:p>
      </dgm:t>
    </dgm:pt>
    <dgm:pt modelId="{474332D1-0B60-4074-825A-8ADA0C3DF793}" type="sibTrans" cxnId="{501FB52D-D2D6-4CE6-89B7-4A57B9710349}">
      <dgm:prSet/>
      <dgm:spPr/>
      <dgm:t>
        <a:bodyPr/>
        <a:lstStyle/>
        <a:p>
          <a:endParaRPr lang="zh-CN" altLang="en-US"/>
        </a:p>
      </dgm:t>
    </dgm:pt>
    <dgm:pt modelId="{321C97DA-4DB6-4D3B-911D-1BC73B02CB5A}">
      <dgm:prSet phldrT="[文本]"/>
      <dgm:spPr/>
      <dgm:t>
        <a:bodyPr/>
        <a:lstStyle/>
        <a:p>
          <a:r>
            <a:rPr lang="zh-CN" altLang="en-US" dirty="0" smtClean="0"/>
            <a:t>资源综合利用发电</a:t>
          </a:r>
          <a:endParaRPr lang="zh-CN" altLang="en-US" dirty="0"/>
        </a:p>
      </dgm:t>
    </dgm:pt>
    <dgm:pt modelId="{B4961059-E244-42D7-804B-4D1CDB13A4FE}" type="parTrans" cxnId="{1D42B0F4-FF4A-42EC-8C2E-48958D0D9766}">
      <dgm:prSet/>
      <dgm:spPr/>
      <dgm:t>
        <a:bodyPr/>
        <a:lstStyle/>
        <a:p>
          <a:endParaRPr lang="zh-CN" altLang="en-US"/>
        </a:p>
      </dgm:t>
    </dgm:pt>
    <dgm:pt modelId="{466C73A2-C551-435E-A41F-7067025211C1}" type="sibTrans" cxnId="{1D42B0F4-FF4A-42EC-8C2E-48958D0D9766}">
      <dgm:prSet/>
      <dgm:spPr/>
      <dgm:t>
        <a:bodyPr/>
        <a:lstStyle/>
        <a:p>
          <a:endParaRPr lang="zh-CN" altLang="en-US"/>
        </a:p>
      </dgm:t>
    </dgm:pt>
    <dgm:pt modelId="{38E2EF42-CE59-4020-9D80-BA43EDF66805}">
      <dgm:prSet phldrT="[文本]"/>
      <dgm:spPr/>
      <dgm:t>
        <a:bodyPr/>
        <a:lstStyle/>
        <a:p>
          <a:r>
            <a:rPr lang="zh-CN" altLang="en-US" dirty="0" smtClean="0"/>
            <a:t>水（地）源热泵项目</a:t>
          </a:r>
          <a:endParaRPr lang="zh-CN" altLang="en-US" dirty="0"/>
        </a:p>
      </dgm:t>
    </dgm:pt>
    <dgm:pt modelId="{BE545D70-56A2-4D16-8F10-A3144C9BC51E}" type="parTrans" cxnId="{1CE5A6E3-E2F1-483C-9992-5938D1051578}">
      <dgm:prSet/>
      <dgm:spPr/>
      <dgm:t>
        <a:bodyPr/>
        <a:lstStyle/>
        <a:p>
          <a:endParaRPr lang="zh-CN" altLang="en-US"/>
        </a:p>
      </dgm:t>
    </dgm:pt>
    <dgm:pt modelId="{7C9B5CC8-0956-40D6-8F69-E93E8C8E7C3C}" type="sibTrans" cxnId="{1CE5A6E3-E2F1-483C-9992-5938D1051578}">
      <dgm:prSet/>
      <dgm:spPr/>
      <dgm:t>
        <a:bodyPr/>
        <a:lstStyle/>
        <a:p>
          <a:endParaRPr lang="zh-CN" altLang="en-US"/>
        </a:p>
      </dgm:t>
    </dgm:pt>
    <dgm:pt modelId="{07EED188-AF63-4BD4-B1F6-C3F267F29D9A}">
      <dgm:prSet phldrT="[文本]"/>
      <dgm:spPr/>
      <dgm:t>
        <a:bodyPr/>
        <a:lstStyle/>
        <a:p>
          <a:r>
            <a:rPr lang="zh-CN" altLang="en-US" dirty="0" smtClean="0"/>
            <a:t>升压改造项目</a:t>
          </a:r>
          <a:endParaRPr lang="zh-CN" altLang="en-US" dirty="0"/>
        </a:p>
      </dgm:t>
    </dgm:pt>
    <dgm:pt modelId="{D5424A93-177C-45D6-9F29-563EEB6A9E9B}" type="parTrans" cxnId="{64A84C75-47E1-4192-8D11-97965902E5E0}">
      <dgm:prSet/>
      <dgm:spPr/>
      <dgm:t>
        <a:bodyPr/>
        <a:lstStyle/>
        <a:p>
          <a:endParaRPr lang="zh-CN" altLang="en-US"/>
        </a:p>
      </dgm:t>
    </dgm:pt>
    <dgm:pt modelId="{BDFA9EB6-BE43-4136-87C4-60FAFAFE450C}" type="sibTrans" cxnId="{64A84C75-47E1-4192-8D11-97965902E5E0}">
      <dgm:prSet/>
      <dgm:spPr/>
      <dgm:t>
        <a:bodyPr/>
        <a:lstStyle/>
        <a:p>
          <a:endParaRPr lang="zh-CN" altLang="en-US"/>
        </a:p>
      </dgm:t>
    </dgm:pt>
    <dgm:pt modelId="{9E58F4AD-1046-48DA-8B31-8AEFDB128BE7}">
      <dgm:prSet/>
      <dgm:spPr/>
      <dgm:t>
        <a:bodyPr/>
        <a:lstStyle/>
        <a:p>
          <a:r>
            <a:rPr lang="zh-CN" altLang="en-US" dirty="0" smtClean="0"/>
            <a:t>线路改造项目</a:t>
          </a:r>
          <a:endParaRPr lang="zh-CN" altLang="en-US" dirty="0"/>
        </a:p>
      </dgm:t>
    </dgm:pt>
    <dgm:pt modelId="{73F3F84E-644D-4CC2-A314-C7EB41D7F78F}" type="parTrans" cxnId="{3041C757-DED5-4750-90D8-CEF0E6F8B539}">
      <dgm:prSet/>
      <dgm:spPr/>
      <dgm:t>
        <a:bodyPr/>
        <a:lstStyle/>
        <a:p>
          <a:endParaRPr lang="zh-CN" altLang="en-US"/>
        </a:p>
      </dgm:t>
    </dgm:pt>
    <dgm:pt modelId="{0B216CEE-28F0-46C6-8B4A-5079C25DD9AC}" type="sibTrans" cxnId="{3041C757-DED5-4750-90D8-CEF0E6F8B539}">
      <dgm:prSet/>
      <dgm:spPr/>
      <dgm:t>
        <a:bodyPr/>
        <a:lstStyle/>
        <a:p>
          <a:endParaRPr lang="zh-CN" altLang="en-US"/>
        </a:p>
      </dgm:t>
    </dgm:pt>
    <dgm:pt modelId="{C93725F1-5518-44FA-8EFA-D465A310F02E}">
      <dgm:prSet/>
      <dgm:spPr/>
      <dgm:t>
        <a:bodyPr/>
        <a:lstStyle/>
        <a:p>
          <a:r>
            <a:rPr lang="zh-CN" altLang="en-US" smtClean="0"/>
            <a:t>高效变压器应用项目</a:t>
          </a:r>
          <a:endParaRPr lang="zh-CN" altLang="en-US"/>
        </a:p>
      </dgm:t>
    </dgm:pt>
    <dgm:pt modelId="{FD0D0D5B-9551-480C-83FC-642BB73C9DB7}" type="parTrans" cxnId="{8C497E0A-E063-4D30-AFD0-543D4C4906B4}">
      <dgm:prSet/>
      <dgm:spPr/>
      <dgm:t>
        <a:bodyPr/>
        <a:lstStyle/>
        <a:p>
          <a:endParaRPr lang="zh-CN" altLang="en-US"/>
        </a:p>
      </dgm:t>
    </dgm:pt>
    <dgm:pt modelId="{C5BAAAB3-4C06-45AB-B7D9-0731CCB186EB}" type="sibTrans" cxnId="{8C497E0A-E063-4D30-AFD0-543D4C4906B4}">
      <dgm:prSet/>
      <dgm:spPr/>
      <dgm:t>
        <a:bodyPr/>
        <a:lstStyle/>
        <a:p>
          <a:endParaRPr lang="zh-CN" altLang="en-US"/>
        </a:p>
      </dgm:t>
    </dgm:pt>
    <dgm:pt modelId="{021E2E7F-F0BC-4694-A715-8BBAD5F04D15}">
      <dgm:prSet/>
      <dgm:spPr/>
      <dgm:t>
        <a:bodyPr/>
        <a:lstStyle/>
        <a:p>
          <a:r>
            <a:rPr lang="zh-CN" altLang="en-US" dirty="0" smtClean="0"/>
            <a:t>变电站无功补偿装置应用项目</a:t>
          </a:r>
        </a:p>
      </dgm:t>
    </dgm:pt>
    <dgm:pt modelId="{AC1D7039-70FA-4BE6-894E-DA005DCE7D8D}" type="parTrans" cxnId="{2584C2F6-3060-48A1-BD92-1E97F53C7DAC}">
      <dgm:prSet/>
      <dgm:spPr/>
      <dgm:t>
        <a:bodyPr/>
        <a:lstStyle/>
        <a:p>
          <a:endParaRPr lang="zh-CN" altLang="en-US"/>
        </a:p>
      </dgm:t>
    </dgm:pt>
    <dgm:pt modelId="{E3AA3331-C9CC-4F5E-B243-C01CA9E7DF7F}" type="sibTrans" cxnId="{2584C2F6-3060-48A1-BD92-1E97F53C7DAC}">
      <dgm:prSet/>
      <dgm:spPr/>
      <dgm:t>
        <a:bodyPr/>
        <a:lstStyle/>
        <a:p>
          <a:endParaRPr lang="zh-CN" altLang="en-US"/>
        </a:p>
      </dgm:t>
    </dgm:pt>
    <dgm:pt modelId="{10C1F964-CF07-4057-9367-DB5650388314}">
      <dgm:prSet phldrT="[文本]"/>
      <dgm:spPr/>
      <dgm:t>
        <a:bodyPr/>
        <a:lstStyle/>
        <a:p>
          <a:r>
            <a:rPr lang="zh-CN" altLang="en-US" dirty="0" smtClean="0"/>
            <a:t>节能灯项目</a:t>
          </a:r>
          <a:endParaRPr lang="zh-CN" altLang="en-US" dirty="0"/>
        </a:p>
      </dgm:t>
    </dgm:pt>
    <dgm:pt modelId="{F39C1F64-5298-41A8-A2F1-89F40F0061BB}" type="parTrans" cxnId="{CECDF276-80E1-4C6C-8B13-2F19A8FEDDB1}">
      <dgm:prSet/>
      <dgm:spPr/>
      <dgm:t>
        <a:bodyPr/>
        <a:lstStyle/>
        <a:p>
          <a:endParaRPr lang="zh-CN" altLang="en-US"/>
        </a:p>
      </dgm:t>
    </dgm:pt>
    <dgm:pt modelId="{955F940A-51DE-4330-A2D8-779507C963FF}" type="sibTrans" cxnId="{CECDF276-80E1-4C6C-8B13-2F19A8FEDDB1}">
      <dgm:prSet/>
      <dgm:spPr/>
      <dgm:t>
        <a:bodyPr/>
        <a:lstStyle/>
        <a:p>
          <a:endParaRPr lang="zh-CN" altLang="en-US"/>
        </a:p>
      </dgm:t>
    </dgm:pt>
    <dgm:pt modelId="{B0F973DE-E57A-4032-9582-3F1E74AF004B}" type="pres">
      <dgm:prSet presAssocID="{CEDAFF5A-F013-40AC-8D75-8EB596775F72}" presName="cycle" presStyleCnt="0">
        <dgm:presLayoutVars>
          <dgm:chMax val="1"/>
          <dgm:dir/>
          <dgm:animLvl val="ctr"/>
          <dgm:resizeHandles val="exact"/>
        </dgm:presLayoutVars>
      </dgm:prSet>
      <dgm:spPr/>
      <dgm:t>
        <a:bodyPr/>
        <a:lstStyle/>
        <a:p>
          <a:endParaRPr lang="zh-CN" altLang="en-US"/>
        </a:p>
      </dgm:t>
    </dgm:pt>
    <dgm:pt modelId="{25AF2B1C-364F-4ED1-B07B-F1EE7444608F}" type="pres">
      <dgm:prSet presAssocID="{BF802E51-C5E4-4D87-B5A4-AB92B18B28D0}" presName="centerShape" presStyleLbl="node0" presStyleIdx="0" presStyleCnt="1" custScaleX="140442" custScaleY="140442" custLinFactNeighborX="-6446" custLinFactNeighborY="438"/>
      <dgm:spPr/>
      <dgm:t>
        <a:bodyPr/>
        <a:lstStyle/>
        <a:p>
          <a:endParaRPr lang="zh-CN" altLang="en-US"/>
        </a:p>
      </dgm:t>
    </dgm:pt>
    <dgm:pt modelId="{A57693E7-3EFA-4736-9D4B-E7D39158158F}" type="pres">
      <dgm:prSet presAssocID="{B4961059-E244-42D7-804B-4D1CDB13A4FE}" presName="Name9" presStyleLbl="parChTrans1D2" presStyleIdx="0" presStyleCnt="7"/>
      <dgm:spPr/>
      <dgm:t>
        <a:bodyPr/>
        <a:lstStyle/>
        <a:p>
          <a:endParaRPr lang="zh-CN" altLang="en-US"/>
        </a:p>
      </dgm:t>
    </dgm:pt>
    <dgm:pt modelId="{D82948AA-9397-48A8-8CB7-3DD6303ED249}" type="pres">
      <dgm:prSet presAssocID="{B4961059-E244-42D7-804B-4D1CDB13A4FE}" presName="connTx" presStyleLbl="parChTrans1D2" presStyleIdx="0" presStyleCnt="7"/>
      <dgm:spPr/>
      <dgm:t>
        <a:bodyPr/>
        <a:lstStyle/>
        <a:p>
          <a:endParaRPr lang="zh-CN" altLang="en-US"/>
        </a:p>
      </dgm:t>
    </dgm:pt>
    <dgm:pt modelId="{B6E6115C-5C26-4835-AE8B-9B0B7884BE1C}" type="pres">
      <dgm:prSet presAssocID="{321C97DA-4DB6-4D3B-911D-1BC73B02CB5A}" presName="node" presStyleLbl="node1" presStyleIdx="0" presStyleCnt="7">
        <dgm:presLayoutVars>
          <dgm:bulletEnabled val="1"/>
        </dgm:presLayoutVars>
      </dgm:prSet>
      <dgm:spPr/>
      <dgm:t>
        <a:bodyPr/>
        <a:lstStyle/>
        <a:p>
          <a:endParaRPr lang="zh-CN" altLang="en-US"/>
        </a:p>
      </dgm:t>
    </dgm:pt>
    <dgm:pt modelId="{BFA0DC14-F18A-4BFD-ADE9-DAD1A3635553}" type="pres">
      <dgm:prSet presAssocID="{AC1D7039-70FA-4BE6-894E-DA005DCE7D8D}" presName="Name9" presStyleLbl="parChTrans1D2" presStyleIdx="1" presStyleCnt="7"/>
      <dgm:spPr/>
      <dgm:t>
        <a:bodyPr/>
        <a:lstStyle/>
        <a:p>
          <a:endParaRPr lang="zh-CN" altLang="en-US"/>
        </a:p>
      </dgm:t>
    </dgm:pt>
    <dgm:pt modelId="{5DACE89B-69B0-424A-A332-29854BFAB37A}" type="pres">
      <dgm:prSet presAssocID="{AC1D7039-70FA-4BE6-894E-DA005DCE7D8D}" presName="connTx" presStyleLbl="parChTrans1D2" presStyleIdx="1" presStyleCnt="7"/>
      <dgm:spPr/>
      <dgm:t>
        <a:bodyPr/>
        <a:lstStyle/>
        <a:p>
          <a:endParaRPr lang="zh-CN" altLang="en-US"/>
        </a:p>
      </dgm:t>
    </dgm:pt>
    <dgm:pt modelId="{40BAFBD7-D630-41C6-9A29-37698C9F3C97}" type="pres">
      <dgm:prSet presAssocID="{021E2E7F-F0BC-4694-A715-8BBAD5F04D15}" presName="node" presStyleLbl="node1" presStyleIdx="1" presStyleCnt="7" custScaleX="133742" custScaleY="133742" custRadScaleRad="144088" custRadScaleInc="52117">
        <dgm:presLayoutVars>
          <dgm:bulletEnabled val="1"/>
        </dgm:presLayoutVars>
      </dgm:prSet>
      <dgm:spPr/>
      <dgm:t>
        <a:bodyPr/>
        <a:lstStyle/>
        <a:p>
          <a:endParaRPr lang="zh-CN" altLang="en-US"/>
        </a:p>
      </dgm:t>
    </dgm:pt>
    <dgm:pt modelId="{A36DD2DE-60CC-4809-93C0-D6DEAECA5455}" type="pres">
      <dgm:prSet presAssocID="{73F3F84E-644D-4CC2-A314-C7EB41D7F78F}" presName="Name9" presStyleLbl="parChTrans1D2" presStyleIdx="2" presStyleCnt="7"/>
      <dgm:spPr/>
      <dgm:t>
        <a:bodyPr/>
        <a:lstStyle/>
        <a:p>
          <a:endParaRPr lang="zh-CN" altLang="en-US"/>
        </a:p>
      </dgm:t>
    </dgm:pt>
    <dgm:pt modelId="{A2190B17-1E65-4391-8225-9DD8043B2771}" type="pres">
      <dgm:prSet presAssocID="{73F3F84E-644D-4CC2-A314-C7EB41D7F78F}" presName="connTx" presStyleLbl="parChTrans1D2" presStyleIdx="2" presStyleCnt="7"/>
      <dgm:spPr/>
      <dgm:t>
        <a:bodyPr/>
        <a:lstStyle/>
        <a:p>
          <a:endParaRPr lang="zh-CN" altLang="en-US"/>
        </a:p>
      </dgm:t>
    </dgm:pt>
    <dgm:pt modelId="{D4F154BF-2E8C-489F-A14B-A2A1860110BF}" type="pres">
      <dgm:prSet presAssocID="{9E58F4AD-1046-48DA-8B31-8AEFDB128BE7}" presName="node" presStyleLbl="node1" presStyleIdx="2" presStyleCnt="7" custScaleX="74320" custScaleY="74320" custRadScaleRad="99301" custRadScaleInc="-10821">
        <dgm:presLayoutVars>
          <dgm:bulletEnabled val="1"/>
        </dgm:presLayoutVars>
      </dgm:prSet>
      <dgm:spPr/>
      <dgm:t>
        <a:bodyPr/>
        <a:lstStyle/>
        <a:p>
          <a:endParaRPr lang="zh-CN" altLang="en-US"/>
        </a:p>
      </dgm:t>
    </dgm:pt>
    <dgm:pt modelId="{61569CB2-D8B4-42A8-B46A-5E3459C6714A}" type="pres">
      <dgm:prSet presAssocID="{FD0D0D5B-9551-480C-83FC-642BB73C9DB7}" presName="Name9" presStyleLbl="parChTrans1D2" presStyleIdx="3" presStyleCnt="7"/>
      <dgm:spPr/>
      <dgm:t>
        <a:bodyPr/>
        <a:lstStyle/>
        <a:p>
          <a:endParaRPr lang="zh-CN" altLang="en-US"/>
        </a:p>
      </dgm:t>
    </dgm:pt>
    <dgm:pt modelId="{12F7F640-EBF8-4EA6-A979-D012C7386902}" type="pres">
      <dgm:prSet presAssocID="{FD0D0D5B-9551-480C-83FC-642BB73C9DB7}" presName="connTx" presStyleLbl="parChTrans1D2" presStyleIdx="3" presStyleCnt="7"/>
      <dgm:spPr/>
      <dgm:t>
        <a:bodyPr/>
        <a:lstStyle/>
        <a:p>
          <a:endParaRPr lang="zh-CN" altLang="en-US"/>
        </a:p>
      </dgm:t>
    </dgm:pt>
    <dgm:pt modelId="{244C9606-974A-4D21-A26E-60259FFE57E0}" type="pres">
      <dgm:prSet presAssocID="{C93725F1-5518-44FA-8EFA-D465A310F02E}" presName="node" presStyleLbl="node1" presStyleIdx="3" presStyleCnt="7" custScaleX="105440" custScaleY="105440" custRadScaleRad="126719" custRadScaleInc="-57865">
        <dgm:presLayoutVars>
          <dgm:bulletEnabled val="1"/>
        </dgm:presLayoutVars>
      </dgm:prSet>
      <dgm:spPr/>
      <dgm:t>
        <a:bodyPr/>
        <a:lstStyle/>
        <a:p>
          <a:endParaRPr lang="zh-CN" altLang="en-US"/>
        </a:p>
      </dgm:t>
    </dgm:pt>
    <dgm:pt modelId="{6D8D46D9-31B8-41A2-9AC3-5C377079C73E}" type="pres">
      <dgm:prSet presAssocID="{BE545D70-56A2-4D16-8F10-A3144C9BC51E}" presName="Name9" presStyleLbl="parChTrans1D2" presStyleIdx="4" presStyleCnt="7"/>
      <dgm:spPr/>
      <dgm:t>
        <a:bodyPr/>
        <a:lstStyle/>
        <a:p>
          <a:endParaRPr lang="zh-CN" altLang="en-US"/>
        </a:p>
      </dgm:t>
    </dgm:pt>
    <dgm:pt modelId="{D51D2498-20C5-4D4F-A676-B979134F8D7C}" type="pres">
      <dgm:prSet presAssocID="{BE545D70-56A2-4D16-8F10-A3144C9BC51E}" presName="connTx" presStyleLbl="parChTrans1D2" presStyleIdx="4" presStyleCnt="7"/>
      <dgm:spPr/>
      <dgm:t>
        <a:bodyPr/>
        <a:lstStyle/>
        <a:p>
          <a:endParaRPr lang="zh-CN" altLang="en-US"/>
        </a:p>
      </dgm:t>
    </dgm:pt>
    <dgm:pt modelId="{CDF52392-5A36-4BB7-BD64-6CF7127E9C01}" type="pres">
      <dgm:prSet presAssocID="{38E2EF42-CE59-4020-9D80-BA43EDF66805}" presName="node" presStyleLbl="node1" presStyleIdx="4" presStyleCnt="7" custRadScaleRad="104105" custRadScaleInc="52460">
        <dgm:presLayoutVars>
          <dgm:bulletEnabled val="1"/>
        </dgm:presLayoutVars>
      </dgm:prSet>
      <dgm:spPr/>
      <dgm:t>
        <a:bodyPr/>
        <a:lstStyle/>
        <a:p>
          <a:endParaRPr lang="zh-CN" altLang="en-US"/>
        </a:p>
      </dgm:t>
    </dgm:pt>
    <dgm:pt modelId="{C38AAF6E-A84F-4088-8DDC-5B769911897B}" type="pres">
      <dgm:prSet presAssocID="{D5424A93-177C-45D6-9F29-563EEB6A9E9B}" presName="Name9" presStyleLbl="parChTrans1D2" presStyleIdx="5" presStyleCnt="7"/>
      <dgm:spPr/>
      <dgm:t>
        <a:bodyPr/>
        <a:lstStyle/>
        <a:p>
          <a:endParaRPr lang="zh-CN" altLang="en-US"/>
        </a:p>
      </dgm:t>
    </dgm:pt>
    <dgm:pt modelId="{16F96EF9-9830-40D2-82F9-844613DBBD3F}" type="pres">
      <dgm:prSet presAssocID="{D5424A93-177C-45D6-9F29-563EEB6A9E9B}" presName="connTx" presStyleLbl="parChTrans1D2" presStyleIdx="5" presStyleCnt="7"/>
      <dgm:spPr/>
      <dgm:t>
        <a:bodyPr/>
        <a:lstStyle/>
        <a:p>
          <a:endParaRPr lang="zh-CN" altLang="en-US"/>
        </a:p>
      </dgm:t>
    </dgm:pt>
    <dgm:pt modelId="{606E4E0D-9741-46FC-8E03-064AC97AB85D}" type="pres">
      <dgm:prSet presAssocID="{07EED188-AF63-4BD4-B1F6-C3F267F29D9A}" presName="node" presStyleLbl="node1" presStyleIdx="5" presStyleCnt="7" custRadScaleRad="158410" custRadScaleInc="8525">
        <dgm:presLayoutVars>
          <dgm:bulletEnabled val="1"/>
        </dgm:presLayoutVars>
      </dgm:prSet>
      <dgm:spPr/>
      <dgm:t>
        <a:bodyPr/>
        <a:lstStyle/>
        <a:p>
          <a:endParaRPr lang="zh-CN" altLang="en-US"/>
        </a:p>
      </dgm:t>
    </dgm:pt>
    <dgm:pt modelId="{40654F46-A8E7-4FDC-9388-648D2A86EB1F}" type="pres">
      <dgm:prSet presAssocID="{F39C1F64-5298-41A8-A2F1-89F40F0061BB}" presName="Name9" presStyleLbl="parChTrans1D2" presStyleIdx="6" presStyleCnt="7"/>
      <dgm:spPr/>
      <dgm:t>
        <a:bodyPr/>
        <a:lstStyle/>
        <a:p>
          <a:endParaRPr lang="zh-CN" altLang="en-US"/>
        </a:p>
      </dgm:t>
    </dgm:pt>
    <dgm:pt modelId="{F60CC2D6-F549-48A1-B2B5-F5CDFBB2C032}" type="pres">
      <dgm:prSet presAssocID="{F39C1F64-5298-41A8-A2F1-89F40F0061BB}" presName="connTx" presStyleLbl="parChTrans1D2" presStyleIdx="6" presStyleCnt="7"/>
      <dgm:spPr/>
      <dgm:t>
        <a:bodyPr/>
        <a:lstStyle/>
        <a:p>
          <a:endParaRPr lang="zh-CN" altLang="en-US"/>
        </a:p>
      </dgm:t>
    </dgm:pt>
    <dgm:pt modelId="{D04E0EF4-8DCE-4C8D-95EF-84B3392A7F58}" type="pres">
      <dgm:prSet presAssocID="{10C1F964-CF07-4057-9367-DB5650388314}" presName="node" presStyleLbl="node1" presStyleIdx="6" presStyleCnt="7" custRadScaleRad="125137" custRadScaleInc="-19623">
        <dgm:presLayoutVars>
          <dgm:bulletEnabled val="1"/>
        </dgm:presLayoutVars>
      </dgm:prSet>
      <dgm:spPr/>
      <dgm:t>
        <a:bodyPr/>
        <a:lstStyle/>
        <a:p>
          <a:endParaRPr lang="zh-CN" altLang="en-US"/>
        </a:p>
      </dgm:t>
    </dgm:pt>
  </dgm:ptLst>
  <dgm:cxnLst>
    <dgm:cxn modelId="{34F166FD-AD4D-4C53-85C9-F0424DBE199F}" type="presOf" srcId="{FD0D0D5B-9551-480C-83FC-642BB73C9DB7}" destId="{12F7F640-EBF8-4EA6-A979-D012C7386902}" srcOrd="1" destOrd="0" presId="urn:microsoft.com/office/officeart/2005/8/layout/radial1"/>
    <dgm:cxn modelId="{4C211894-8F52-4542-AE0C-E07D8D6DFF24}" type="presOf" srcId="{BE545D70-56A2-4D16-8F10-A3144C9BC51E}" destId="{6D8D46D9-31B8-41A2-9AC3-5C377079C73E}" srcOrd="0" destOrd="0" presId="urn:microsoft.com/office/officeart/2005/8/layout/radial1"/>
    <dgm:cxn modelId="{CECDF276-80E1-4C6C-8B13-2F19A8FEDDB1}" srcId="{BF802E51-C5E4-4D87-B5A4-AB92B18B28D0}" destId="{10C1F964-CF07-4057-9367-DB5650388314}" srcOrd="6" destOrd="0" parTransId="{F39C1F64-5298-41A8-A2F1-89F40F0061BB}" sibTransId="{955F940A-51DE-4330-A2D8-779507C963FF}"/>
    <dgm:cxn modelId="{19B7CF76-8353-43B6-A56F-19014021B766}" type="presOf" srcId="{F39C1F64-5298-41A8-A2F1-89F40F0061BB}" destId="{F60CC2D6-F549-48A1-B2B5-F5CDFBB2C032}" srcOrd="1" destOrd="0" presId="urn:microsoft.com/office/officeart/2005/8/layout/radial1"/>
    <dgm:cxn modelId="{6472B5DA-5C3D-43CA-BBCD-B99C40789468}" type="presOf" srcId="{D5424A93-177C-45D6-9F29-563EEB6A9E9B}" destId="{C38AAF6E-A84F-4088-8DDC-5B769911897B}" srcOrd="0" destOrd="0" presId="urn:microsoft.com/office/officeart/2005/8/layout/radial1"/>
    <dgm:cxn modelId="{C2095EF4-8FBA-4A11-80FB-D3F55A603CAA}" type="presOf" srcId="{AC1D7039-70FA-4BE6-894E-DA005DCE7D8D}" destId="{5DACE89B-69B0-424A-A332-29854BFAB37A}" srcOrd="1" destOrd="0" presId="urn:microsoft.com/office/officeart/2005/8/layout/radial1"/>
    <dgm:cxn modelId="{C6ABE40E-A125-486D-992C-2700B8458F3A}" type="presOf" srcId="{B4961059-E244-42D7-804B-4D1CDB13A4FE}" destId="{A57693E7-3EFA-4736-9D4B-E7D39158158F}" srcOrd="0" destOrd="0" presId="urn:microsoft.com/office/officeart/2005/8/layout/radial1"/>
    <dgm:cxn modelId="{1CE5A6E3-E2F1-483C-9992-5938D1051578}" srcId="{BF802E51-C5E4-4D87-B5A4-AB92B18B28D0}" destId="{38E2EF42-CE59-4020-9D80-BA43EDF66805}" srcOrd="4" destOrd="0" parTransId="{BE545D70-56A2-4D16-8F10-A3144C9BC51E}" sibTransId="{7C9B5CC8-0956-40D6-8F69-E93E8C8E7C3C}"/>
    <dgm:cxn modelId="{AEB5A767-A279-46A3-AEEA-30D698C2F209}" type="presOf" srcId="{F39C1F64-5298-41A8-A2F1-89F40F0061BB}" destId="{40654F46-A8E7-4FDC-9388-648D2A86EB1F}" srcOrd="0" destOrd="0" presId="urn:microsoft.com/office/officeart/2005/8/layout/radial1"/>
    <dgm:cxn modelId="{D005519C-5BD6-4D43-B121-9590BF6D6E98}" type="presOf" srcId="{73F3F84E-644D-4CC2-A314-C7EB41D7F78F}" destId="{A36DD2DE-60CC-4809-93C0-D6DEAECA5455}" srcOrd="0" destOrd="0" presId="urn:microsoft.com/office/officeart/2005/8/layout/radial1"/>
    <dgm:cxn modelId="{26179626-13E8-411D-AFED-C26F787440F2}" type="presOf" srcId="{BE545D70-56A2-4D16-8F10-A3144C9BC51E}" destId="{D51D2498-20C5-4D4F-A676-B979134F8D7C}" srcOrd="1" destOrd="0" presId="urn:microsoft.com/office/officeart/2005/8/layout/radial1"/>
    <dgm:cxn modelId="{64A84C75-47E1-4192-8D11-97965902E5E0}" srcId="{BF802E51-C5E4-4D87-B5A4-AB92B18B28D0}" destId="{07EED188-AF63-4BD4-B1F6-C3F267F29D9A}" srcOrd="5" destOrd="0" parTransId="{D5424A93-177C-45D6-9F29-563EEB6A9E9B}" sibTransId="{BDFA9EB6-BE43-4136-87C4-60FAFAFE450C}"/>
    <dgm:cxn modelId="{1D42B0F4-FF4A-42EC-8C2E-48958D0D9766}" srcId="{BF802E51-C5E4-4D87-B5A4-AB92B18B28D0}" destId="{321C97DA-4DB6-4D3B-911D-1BC73B02CB5A}" srcOrd="0" destOrd="0" parTransId="{B4961059-E244-42D7-804B-4D1CDB13A4FE}" sibTransId="{466C73A2-C551-435E-A41F-7067025211C1}"/>
    <dgm:cxn modelId="{30D188DC-3FB3-4D49-8A36-62E9439B680F}" type="presOf" srcId="{9E58F4AD-1046-48DA-8B31-8AEFDB128BE7}" destId="{D4F154BF-2E8C-489F-A14B-A2A1860110BF}" srcOrd="0" destOrd="0" presId="urn:microsoft.com/office/officeart/2005/8/layout/radial1"/>
    <dgm:cxn modelId="{70AF3E50-230D-46AE-88C3-22F88FF50F59}" type="presOf" srcId="{B4961059-E244-42D7-804B-4D1CDB13A4FE}" destId="{D82948AA-9397-48A8-8CB7-3DD6303ED249}" srcOrd="1" destOrd="0" presId="urn:microsoft.com/office/officeart/2005/8/layout/radial1"/>
    <dgm:cxn modelId="{B25180A0-E16F-46FB-A266-84354EB2CBAE}" type="presOf" srcId="{73F3F84E-644D-4CC2-A314-C7EB41D7F78F}" destId="{A2190B17-1E65-4391-8225-9DD8043B2771}" srcOrd="1" destOrd="0" presId="urn:microsoft.com/office/officeart/2005/8/layout/radial1"/>
    <dgm:cxn modelId="{1BBEC6BA-59E8-4E3A-A277-3F914FB0D0B5}" type="presOf" srcId="{38E2EF42-CE59-4020-9D80-BA43EDF66805}" destId="{CDF52392-5A36-4BB7-BD64-6CF7127E9C01}" srcOrd="0" destOrd="0" presId="urn:microsoft.com/office/officeart/2005/8/layout/radial1"/>
    <dgm:cxn modelId="{942F0D41-24DA-475F-B784-683DFF506301}" type="presOf" srcId="{021E2E7F-F0BC-4694-A715-8BBAD5F04D15}" destId="{40BAFBD7-D630-41C6-9A29-37698C9F3C97}" srcOrd="0" destOrd="0" presId="urn:microsoft.com/office/officeart/2005/8/layout/radial1"/>
    <dgm:cxn modelId="{3041C757-DED5-4750-90D8-CEF0E6F8B539}" srcId="{BF802E51-C5E4-4D87-B5A4-AB92B18B28D0}" destId="{9E58F4AD-1046-48DA-8B31-8AEFDB128BE7}" srcOrd="2" destOrd="0" parTransId="{73F3F84E-644D-4CC2-A314-C7EB41D7F78F}" sibTransId="{0B216CEE-28F0-46C6-8B4A-5079C25DD9AC}"/>
    <dgm:cxn modelId="{75772840-BB8D-471B-8BBF-B8E5CAB3D6FE}" type="presOf" srcId="{BF802E51-C5E4-4D87-B5A4-AB92B18B28D0}" destId="{25AF2B1C-364F-4ED1-B07B-F1EE7444608F}" srcOrd="0" destOrd="0" presId="urn:microsoft.com/office/officeart/2005/8/layout/radial1"/>
    <dgm:cxn modelId="{F0FC5E4F-855C-4FEB-8E87-0A04D4B44B0F}" type="presOf" srcId="{10C1F964-CF07-4057-9367-DB5650388314}" destId="{D04E0EF4-8DCE-4C8D-95EF-84B3392A7F58}" srcOrd="0" destOrd="0" presId="urn:microsoft.com/office/officeart/2005/8/layout/radial1"/>
    <dgm:cxn modelId="{2584C2F6-3060-48A1-BD92-1E97F53C7DAC}" srcId="{BF802E51-C5E4-4D87-B5A4-AB92B18B28D0}" destId="{021E2E7F-F0BC-4694-A715-8BBAD5F04D15}" srcOrd="1" destOrd="0" parTransId="{AC1D7039-70FA-4BE6-894E-DA005DCE7D8D}" sibTransId="{E3AA3331-C9CC-4F5E-B243-C01CA9E7DF7F}"/>
    <dgm:cxn modelId="{FC60A426-D3DB-42B9-8BEA-09BDC23AEC12}" type="presOf" srcId="{AC1D7039-70FA-4BE6-894E-DA005DCE7D8D}" destId="{BFA0DC14-F18A-4BFD-ADE9-DAD1A3635553}" srcOrd="0" destOrd="0" presId="urn:microsoft.com/office/officeart/2005/8/layout/radial1"/>
    <dgm:cxn modelId="{8585B6E9-D3D6-4BBD-AFCD-9858A6E94BBD}" type="presOf" srcId="{07EED188-AF63-4BD4-B1F6-C3F267F29D9A}" destId="{606E4E0D-9741-46FC-8E03-064AC97AB85D}" srcOrd="0" destOrd="0" presId="urn:microsoft.com/office/officeart/2005/8/layout/radial1"/>
    <dgm:cxn modelId="{409F78DC-9FE6-4E81-921F-B49AEF815133}" type="presOf" srcId="{C93725F1-5518-44FA-8EFA-D465A310F02E}" destId="{244C9606-974A-4D21-A26E-60259FFE57E0}" srcOrd="0" destOrd="0" presId="urn:microsoft.com/office/officeart/2005/8/layout/radial1"/>
    <dgm:cxn modelId="{EA1A0EDF-1CF9-4BE4-92B5-E3288D858FC8}" type="presOf" srcId="{CEDAFF5A-F013-40AC-8D75-8EB596775F72}" destId="{B0F973DE-E57A-4032-9582-3F1E74AF004B}" srcOrd="0" destOrd="0" presId="urn:microsoft.com/office/officeart/2005/8/layout/radial1"/>
    <dgm:cxn modelId="{8C497E0A-E063-4D30-AFD0-543D4C4906B4}" srcId="{BF802E51-C5E4-4D87-B5A4-AB92B18B28D0}" destId="{C93725F1-5518-44FA-8EFA-D465A310F02E}" srcOrd="3" destOrd="0" parTransId="{FD0D0D5B-9551-480C-83FC-642BB73C9DB7}" sibTransId="{C5BAAAB3-4C06-45AB-B7D9-0731CCB186EB}"/>
    <dgm:cxn modelId="{501FB52D-D2D6-4CE6-89B7-4A57B9710349}" srcId="{CEDAFF5A-F013-40AC-8D75-8EB596775F72}" destId="{BF802E51-C5E4-4D87-B5A4-AB92B18B28D0}" srcOrd="0" destOrd="0" parTransId="{9BBDDBC6-7161-4C04-A108-165C733387F2}" sibTransId="{474332D1-0B60-4074-825A-8ADA0C3DF793}"/>
    <dgm:cxn modelId="{2D852362-8E7F-4811-B699-9ED3E80BD07D}" type="presOf" srcId="{FD0D0D5B-9551-480C-83FC-642BB73C9DB7}" destId="{61569CB2-D8B4-42A8-B46A-5E3459C6714A}" srcOrd="0" destOrd="0" presId="urn:microsoft.com/office/officeart/2005/8/layout/radial1"/>
    <dgm:cxn modelId="{F9CD97AE-F629-407D-9C35-FC050DA29F90}" type="presOf" srcId="{D5424A93-177C-45D6-9F29-563EEB6A9E9B}" destId="{16F96EF9-9830-40D2-82F9-844613DBBD3F}" srcOrd="1" destOrd="0" presId="urn:microsoft.com/office/officeart/2005/8/layout/radial1"/>
    <dgm:cxn modelId="{2771B26E-6671-488A-908D-4EB6F3B17A09}" type="presOf" srcId="{321C97DA-4DB6-4D3B-911D-1BC73B02CB5A}" destId="{B6E6115C-5C26-4835-AE8B-9B0B7884BE1C}" srcOrd="0" destOrd="0" presId="urn:microsoft.com/office/officeart/2005/8/layout/radial1"/>
    <dgm:cxn modelId="{6922B6FB-B6AC-4E72-9E4B-F44D043C2E2D}" type="presParOf" srcId="{B0F973DE-E57A-4032-9582-3F1E74AF004B}" destId="{25AF2B1C-364F-4ED1-B07B-F1EE7444608F}" srcOrd="0" destOrd="0" presId="urn:microsoft.com/office/officeart/2005/8/layout/radial1"/>
    <dgm:cxn modelId="{36413832-700E-4B77-9239-904C3FCC32F9}" type="presParOf" srcId="{B0F973DE-E57A-4032-9582-3F1E74AF004B}" destId="{A57693E7-3EFA-4736-9D4B-E7D39158158F}" srcOrd="1" destOrd="0" presId="urn:microsoft.com/office/officeart/2005/8/layout/radial1"/>
    <dgm:cxn modelId="{A80B7FD2-1B07-4C44-8FC9-97A034DBA303}" type="presParOf" srcId="{A57693E7-3EFA-4736-9D4B-E7D39158158F}" destId="{D82948AA-9397-48A8-8CB7-3DD6303ED249}" srcOrd="0" destOrd="0" presId="urn:microsoft.com/office/officeart/2005/8/layout/radial1"/>
    <dgm:cxn modelId="{CA8E18F7-7C1D-407B-AB77-8D3B1E12D628}" type="presParOf" srcId="{B0F973DE-E57A-4032-9582-3F1E74AF004B}" destId="{B6E6115C-5C26-4835-AE8B-9B0B7884BE1C}" srcOrd="2" destOrd="0" presId="urn:microsoft.com/office/officeart/2005/8/layout/radial1"/>
    <dgm:cxn modelId="{A5C524E8-E476-480E-8C89-A18B08CF77F1}" type="presParOf" srcId="{B0F973DE-E57A-4032-9582-3F1E74AF004B}" destId="{BFA0DC14-F18A-4BFD-ADE9-DAD1A3635553}" srcOrd="3" destOrd="0" presId="urn:microsoft.com/office/officeart/2005/8/layout/radial1"/>
    <dgm:cxn modelId="{B86EF028-DB17-4872-A359-E365DFE24837}" type="presParOf" srcId="{BFA0DC14-F18A-4BFD-ADE9-DAD1A3635553}" destId="{5DACE89B-69B0-424A-A332-29854BFAB37A}" srcOrd="0" destOrd="0" presId="urn:microsoft.com/office/officeart/2005/8/layout/radial1"/>
    <dgm:cxn modelId="{4B1D01BB-B0C7-4BF5-BED7-E14DE5066294}" type="presParOf" srcId="{B0F973DE-E57A-4032-9582-3F1E74AF004B}" destId="{40BAFBD7-D630-41C6-9A29-37698C9F3C97}" srcOrd="4" destOrd="0" presId="urn:microsoft.com/office/officeart/2005/8/layout/radial1"/>
    <dgm:cxn modelId="{909A9FEB-D1D6-4CD8-89A5-2CBB0C891E1B}" type="presParOf" srcId="{B0F973DE-E57A-4032-9582-3F1E74AF004B}" destId="{A36DD2DE-60CC-4809-93C0-D6DEAECA5455}" srcOrd="5" destOrd="0" presId="urn:microsoft.com/office/officeart/2005/8/layout/radial1"/>
    <dgm:cxn modelId="{BF73BE71-469A-4CA4-A6DB-F2C4DF27C088}" type="presParOf" srcId="{A36DD2DE-60CC-4809-93C0-D6DEAECA5455}" destId="{A2190B17-1E65-4391-8225-9DD8043B2771}" srcOrd="0" destOrd="0" presId="urn:microsoft.com/office/officeart/2005/8/layout/radial1"/>
    <dgm:cxn modelId="{7661ADB1-330C-4E5A-8CFE-418153483CD1}" type="presParOf" srcId="{B0F973DE-E57A-4032-9582-3F1E74AF004B}" destId="{D4F154BF-2E8C-489F-A14B-A2A1860110BF}" srcOrd="6" destOrd="0" presId="urn:microsoft.com/office/officeart/2005/8/layout/radial1"/>
    <dgm:cxn modelId="{42F4EFC8-50D6-4B67-AE8E-62C267664D2A}" type="presParOf" srcId="{B0F973DE-E57A-4032-9582-3F1E74AF004B}" destId="{61569CB2-D8B4-42A8-B46A-5E3459C6714A}" srcOrd="7" destOrd="0" presId="urn:microsoft.com/office/officeart/2005/8/layout/radial1"/>
    <dgm:cxn modelId="{77941745-9509-4435-AC5A-E1ED2A5461E4}" type="presParOf" srcId="{61569CB2-D8B4-42A8-B46A-5E3459C6714A}" destId="{12F7F640-EBF8-4EA6-A979-D012C7386902}" srcOrd="0" destOrd="0" presId="urn:microsoft.com/office/officeart/2005/8/layout/radial1"/>
    <dgm:cxn modelId="{2D30A609-B280-470D-9931-D4C183BFA6AB}" type="presParOf" srcId="{B0F973DE-E57A-4032-9582-3F1E74AF004B}" destId="{244C9606-974A-4D21-A26E-60259FFE57E0}" srcOrd="8" destOrd="0" presId="urn:microsoft.com/office/officeart/2005/8/layout/radial1"/>
    <dgm:cxn modelId="{2EDA5813-A333-455A-A587-C442614C3473}" type="presParOf" srcId="{B0F973DE-E57A-4032-9582-3F1E74AF004B}" destId="{6D8D46D9-31B8-41A2-9AC3-5C377079C73E}" srcOrd="9" destOrd="0" presId="urn:microsoft.com/office/officeart/2005/8/layout/radial1"/>
    <dgm:cxn modelId="{D8A8D23E-8628-4F83-86F1-B9D35DE91123}" type="presParOf" srcId="{6D8D46D9-31B8-41A2-9AC3-5C377079C73E}" destId="{D51D2498-20C5-4D4F-A676-B979134F8D7C}" srcOrd="0" destOrd="0" presId="urn:microsoft.com/office/officeart/2005/8/layout/radial1"/>
    <dgm:cxn modelId="{A458E2F8-23B1-4FCB-815E-4F113408ABED}" type="presParOf" srcId="{B0F973DE-E57A-4032-9582-3F1E74AF004B}" destId="{CDF52392-5A36-4BB7-BD64-6CF7127E9C01}" srcOrd="10" destOrd="0" presId="urn:microsoft.com/office/officeart/2005/8/layout/radial1"/>
    <dgm:cxn modelId="{86B6BC9F-8123-49C8-BAF6-58E56AFC41A1}" type="presParOf" srcId="{B0F973DE-E57A-4032-9582-3F1E74AF004B}" destId="{C38AAF6E-A84F-4088-8DDC-5B769911897B}" srcOrd="11" destOrd="0" presId="urn:microsoft.com/office/officeart/2005/8/layout/radial1"/>
    <dgm:cxn modelId="{BDD9DD1A-FCDB-4232-800C-C764005C4037}" type="presParOf" srcId="{C38AAF6E-A84F-4088-8DDC-5B769911897B}" destId="{16F96EF9-9830-40D2-82F9-844613DBBD3F}" srcOrd="0" destOrd="0" presId="urn:microsoft.com/office/officeart/2005/8/layout/radial1"/>
    <dgm:cxn modelId="{7AF04411-81DF-48FC-9215-A09B12F51499}" type="presParOf" srcId="{B0F973DE-E57A-4032-9582-3F1E74AF004B}" destId="{606E4E0D-9741-46FC-8E03-064AC97AB85D}" srcOrd="12" destOrd="0" presId="urn:microsoft.com/office/officeart/2005/8/layout/radial1"/>
    <dgm:cxn modelId="{9DD1161A-3CF9-4496-83BD-97F4384BCFC2}" type="presParOf" srcId="{B0F973DE-E57A-4032-9582-3F1E74AF004B}" destId="{40654F46-A8E7-4FDC-9388-648D2A86EB1F}" srcOrd="13" destOrd="0" presId="urn:microsoft.com/office/officeart/2005/8/layout/radial1"/>
    <dgm:cxn modelId="{82577F79-B9AF-4FFD-81F9-0453D7D093A4}" type="presParOf" srcId="{40654F46-A8E7-4FDC-9388-648D2A86EB1F}" destId="{F60CC2D6-F549-48A1-B2B5-F5CDFBB2C032}" srcOrd="0" destOrd="0" presId="urn:microsoft.com/office/officeart/2005/8/layout/radial1"/>
    <dgm:cxn modelId="{AFD62EC0-A42D-4933-A93B-9F8BCB3DB03E}" type="presParOf" srcId="{B0F973DE-E57A-4032-9582-3F1E74AF004B}" destId="{D04E0EF4-8DCE-4C8D-95EF-84B3392A7F58}"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6C7E1E-7676-4800-9075-D4C2C51FF50D}" type="doc">
      <dgm:prSet loTypeId="urn:microsoft.com/office/officeart/2005/8/layout/arrow2" loCatId="process" qsTypeId="urn:microsoft.com/office/officeart/2005/8/quickstyle/simple1" qsCatId="simple" csTypeId="urn:microsoft.com/office/officeart/2005/8/colors/accent1_2" csCatId="accent1" phldr="1"/>
      <dgm:spPr/>
    </dgm:pt>
    <dgm:pt modelId="{ADC29A40-22B2-409D-967C-3EB40899128F}">
      <dgm:prSet phldrT="[文本]" custT="1"/>
      <dgm:spPr/>
      <dgm:t>
        <a:bodyPr/>
        <a:lstStyle/>
        <a:p>
          <a:r>
            <a:rPr lang="zh-CN" altLang="en-US" sz="1200" dirty="0" smtClean="0">
              <a:latin typeface="华文楷体" panose="02010600040101010101" pitchFamily="2" charset="-122"/>
              <a:ea typeface="华文楷体" panose="02010600040101010101" pitchFamily="2" charset="-122"/>
            </a:rPr>
            <a:t>我国于</a:t>
          </a:r>
          <a:r>
            <a:rPr lang="en-US" altLang="en-US" sz="1200" dirty="0" smtClean="0">
              <a:latin typeface="华文楷体" panose="02010600040101010101" pitchFamily="2" charset="-122"/>
              <a:ea typeface="华文楷体" panose="02010600040101010101" pitchFamily="2" charset="-122"/>
            </a:rPr>
            <a:t>20 </a:t>
          </a:r>
          <a:r>
            <a:rPr lang="zh-CN" altLang="en-US" sz="1200" dirty="0" smtClean="0">
              <a:latin typeface="华文楷体" panose="02010600040101010101" pitchFamily="2" charset="-122"/>
              <a:ea typeface="华文楷体" panose="02010600040101010101" pitchFamily="2" charset="-122"/>
            </a:rPr>
            <a:t>世纪</a:t>
          </a:r>
          <a:r>
            <a:rPr lang="en-US" altLang="en-US" sz="1200" dirty="0" smtClean="0">
              <a:latin typeface="华文楷体" panose="02010600040101010101" pitchFamily="2" charset="-122"/>
              <a:ea typeface="华文楷体" panose="02010600040101010101" pitchFamily="2" charset="-122"/>
            </a:rPr>
            <a:t>90</a:t>
          </a:r>
          <a:r>
            <a:rPr lang="zh-CN" altLang="en-US" sz="1200" dirty="0" smtClean="0">
              <a:latin typeface="华文楷体" panose="02010600040101010101" pitchFamily="2" charset="-122"/>
              <a:ea typeface="华文楷体" panose="02010600040101010101" pitchFamily="2" charset="-122"/>
            </a:rPr>
            <a:t>年代开始引进并推广这种基于市场的节能投资与服务融为一体的机制。</a:t>
          </a:r>
          <a:r>
            <a:rPr lang="en-US" altLang="en-US" sz="1200" dirty="0" smtClean="0">
              <a:latin typeface="华文楷体" panose="02010600040101010101" pitchFamily="2" charset="-122"/>
              <a:ea typeface="华文楷体" panose="02010600040101010101" pitchFamily="2" charset="-122"/>
            </a:rPr>
            <a:t>1998 </a:t>
          </a:r>
          <a:r>
            <a:rPr lang="zh-CN" altLang="en-US" sz="1200" dirty="0" smtClean="0">
              <a:latin typeface="华文楷体" panose="02010600040101010101" pitchFamily="2" charset="-122"/>
              <a:ea typeface="华文楷体" panose="02010600040101010101" pitchFamily="2" charset="-122"/>
            </a:rPr>
            <a:t>年开始实施的世界银行</a:t>
          </a:r>
          <a:r>
            <a:rPr lang="en-US" altLang="en-US" sz="1200" dirty="0" smtClean="0">
              <a:latin typeface="华文楷体" panose="02010600040101010101" pitchFamily="2" charset="-122"/>
              <a:ea typeface="华文楷体" panose="02010600040101010101" pitchFamily="2" charset="-122"/>
            </a:rPr>
            <a:t>/GEF</a:t>
          </a:r>
          <a:r>
            <a:rPr lang="zh-CN" altLang="en-US" sz="1200" dirty="0" smtClean="0">
              <a:latin typeface="华文楷体" panose="02010600040101010101" pitchFamily="2" charset="-122"/>
              <a:ea typeface="华文楷体" panose="02010600040101010101" pitchFamily="2" charset="-122"/>
            </a:rPr>
            <a:t>中国节能促进项目将合同能源管理作为项目的重要内容。</a:t>
          </a:r>
          <a:endParaRPr lang="zh-CN" altLang="en-US" sz="1200" dirty="0">
            <a:latin typeface="华文楷体" panose="02010600040101010101" pitchFamily="2" charset="-122"/>
            <a:ea typeface="华文楷体" panose="02010600040101010101" pitchFamily="2" charset="-122"/>
          </a:endParaRPr>
        </a:p>
      </dgm:t>
    </dgm:pt>
    <dgm:pt modelId="{26803CBA-C59E-46DC-B88E-4D4B920297DD}" type="parTrans" cxnId="{5A9D670C-31F3-4581-94F8-CB55ADCC6D27}">
      <dgm:prSet/>
      <dgm:spPr/>
      <dgm:t>
        <a:bodyPr/>
        <a:lstStyle/>
        <a:p>
          <a:endParaRPr lang="zh-CN" altLang="en-US"/>
        </a:p>
      </dgm:t>
    </dgm:pt>
    <dgm:pt modelId="{191D3CB3-E17F-4E24-B3A3-3F016BAB116A}" type="sibTrans" cxnId="{5A9D670C-31F3-4581-94F8-CB55ADCC6D27}">
      <dgm:prSet/>
      <dgm:spPr/>
      <dgm:t>
        <a:bodyPr/>
        <a:lstStyle/>
        <a:p>
          <a:endParaRPr lang="zh-CN" altLang="en-US"/>
        </a:p>
      </dgm:t>
    </dgm:pt>
    <dgm:pt modelId="{D500486B-769B-4012-B034-0CF9C41ED92C}">
      <dgm:prSet phldrT="[文本]" custT="1"/>
      <dgm:spPr/>
      <dgm:t>
        <a:bodyPr/>
        <a:lstStyle/>
        <a:p>
          <a:r>
            <a:rPr lang="en-US" altLang="en-US" sz="1200" dirty="0" smtClean="0">
              <a:latin typeface="华文楷体" panose="02010600040101010101" pitchFamily="2" charset="-122"/>
              <a:ea typeface="华文楷体" panose="02010600040101010101" pitchFamily="2" charset="-122"/>
            </a:rPr>
            <a:t>2000</a:t>
          </a:r>
          <a:r>
            <a:rPr lang="zh-CN" altLang="en-US" sz="1200" dirty="0" smtClean="0">
              <a:latin typeface="华文楷体" panose="02010600040101010101" pitchFamily="2" charset="-122"/>
              <a:ea typeface="华文楷体" panose="02010600040101010101" pitchFamily="2" charset="-122"/>
            </a:rPr>
            <a:t>年，原国家经贸委发布了</a:t>
          </a:r>
          <a:r>
            <a:rPr lang="en-US" altLang="en-US" sz="1200" dirty="0" smtClean="0">
              <a:latin typeface="华文楷体" panose="02010600040101010101" pitchFamily="2" charset="-122"/>
              <a:ea typeface="华文楷体" panose="02010600040101010101" pitchFamily="2" charset="-122"/>
            </a:rPr>
            <a:t>《</a:t>
          </a:r>
          <a:r>
            <a:rPr lang="zh-CN" altLang="en-US" sz="1200" dirty="0" smtClean="0">
              <a:latin typeface="华文楷体" panose="02010600040101010101" pitchFamily="2" charset="-122"/>
              <a:ea typeface="华文楷体" panose="02010600040101010101" pitchFamily="2" charset="-122"/>
            </a:rPr>
            <a:t>关于进一步推广“合同能源管理”机制的通告</a:t>
          </a:r>
          <a:r>
            <a:rPr lang="en-US" altLang="en-US" sz="1200" dirty="0" smtClean="0">
              <a:latin typeface="华文楷体" panose="02010600040101010101" pitchFamily="2" charset="-122"/>
              <a:ea typeface="华文楷体" panose="02010600040101010101" pitchFamily="2" charset="-122"/>
            </a:rPr>
            <a:t>》</a:t>
          </a:r>
          <a:r>
            <a:rPr lang="zh-CN" altLang="en-US" sz="1200" dirty="0" smtClean="0">
              <a:latin typeface="华文楷体" panose="02010600040101010101" pitchFamily="2" charset="-122"/>
              <a:ea typeface="华文楷体" panose="02010600040101010101" pitchFamily="2" charset="-122"/>
            </a:rPr>
            <a:t>，社会各界积极响应，掀起了组建新节能服务公司的热潮，我国节能服务产业发展从原来的起步阶段转入快速成长阶段。</a:t>
          </a:r>
          <a:endParaRPr lang="zh-CN" altLang="en-US" sz="1200" dirty="0">
            <a:latin typeface="华文楷体" panose="02010600040101010101" pitchFamily="2" charset="-122"/>
            <a:ea typeface="华文楷体" panose="02010600040101010101" pitchFamily="2" charset="-122"/>
          </a:endParaRPr>
        </a:p>
      </dgm:t>
    </dgm:pt>
    <dgm:pt modelId="{1B618B0A-9B5A-42CE-94CF-CF65DFC3E72C}" type="parTrans" cxnId="{DE0AE0BA-AC5D-462D-9129-EC7B27975886}">
      <dgm:prSet/>
      <dgm:spPr/>
      <dgm:t>
        <a:bodyPr/>
        <a:lstStyle/>
        <a:p>
          <a:endParaRPr lang="zh-CN" altLang="en-US"/>
        </a:p>
      </dgm:t>
    </dgm:pt>
    <dgm:pt modelId="{1CAB17EA-665F-4FF3-A2D8-12127F4CF072}" type="sibTrans" cxnId="{DE0AE0BA-AC5D-462D-9129-EC7B27975886}">
      <dgm:prSet/>
      <dgm:spPr/>
      <dgm:t>
        <a:bodyPr/>
        <a:lstStyle/>
        <a:p>
          <a:endParaRPr lang="zh-CN" altLang="en-US"/>
        </a:p>
      </dgm:t>
    </dgm:pt>
    <dgm:pt modelId="{7D434B31-9017-4BD9-BF4C-0E11D92D0682}">
      <dgm:prSet phldrT="[文本]" custT="1"/>
      <dgm:spPr/>
      <dgm:t>
        <a:bodyPr/>
        <a:lstStyle/>
        <a:p>
          <a:r>
            <a:rPr lang="zh-CN" sz="1200" dirty="0" smtClean="0">
              <a:latin typeface="华文楷体" panose="02010600040101010101" pitchFamily="2" charset="-122"/>
              <a:ea typeface="华文楷体" panose="02010600040101010101" pitchFamily="2" charset="-122"/>
            </a:rPr>
            <a:t>到</a:t>
          </a:r>
          <a:r>
            <a:rPr lang="en-US" sz="1200" dirty="0" smtClean="0">
              <a:latin typeface="华文楷体" panose="02010600040101010101" pitchFamily="2" charset="-122"/>
              <a:ea typeface="华文楷体" panose="02010600040101010101" pitchFamily="2" charset="-122"/>
            </a:rPr>
            <a:t> 2003</a:t>
          </a:r>
          <a:r>
            <a:rPr lang="zh-CN" sz="1200" dirty="0" smtClean="0">
              <a:latin typeface="华文楷体" panose="02010600040101010101" pitchFamily="2" charset="-122"/>
              <a:ea typeface="华文楷体" panose="02010600040101010101" pitchFamily="2" charset="-122"/>
            </a:rPr>
            <a:t>年，我国的节能服务公司总数已经达到</a:t>
          </a:r>
          <a:r>
            <a:rPr lang="en-US" sz="1200" dirty="0" smtClean="0">
              <a:latin typeface="华文楷体" panose="02010600040101010101" pitchFamily="2" charset="-122"/>
              <a:ea typeface="华文楷体" panose="02010600040101010101" pitchFamily="2" charset="-122"/>
            </a:rPr>
            <a:t>30</a:t>
          </a:r>
          <a:r>
            <a:rPr lang="zh-CN" sz="1200" dirty="0" smtClean="0">
              <a:latin typeface="华文楷体" panose="02010600040101010101" pitchFamily="2" charset="-122"/>
              <a:ea typeface="华文楷体" panose="02010600040101010101" pitchFamily="2" charset="-122"/>
            </a:rPr>
            <a:t>余家。</a:t>
          </a:r>
          <a:endParaRPr lang="zh-CN" altLang="en-US" sz="1200" dirty="0">
            <a:latin typeface="华文楷体" panose="02010600040101010101" pitchFamily="2" charset="-122"/>
            <a:ea typeface="华文楷体" panose="02010600040101010101" pitchFamily="2" charset="-122"/>
          </a:endParaRPr>
        </a:p>
      </dgm:t>
    </dgm:pt>
    <dgm:pt modelId="{D46C0CA0-7388-4D9E-8125-21EA93710073}" type="parTrans" cxnId="{A287B829-41E9-4127-A4A9-A8322BC10510}">
      <dgm:prSet/>
      <dgm:spPr/>
      <dgm:t>
        <a:bodyPr/>
        <a:lstStyle/>
        <a:p>
          <a:endParaRPr lang="zh-CN" altLang="en-US"/>
        </a:p>
      </dgm:t>
    </dgm:pt>
    <dgm:pt modelId="{275ECD4D-66D1-4571-8428-DCE387402BF4}" type="sibTrans" cxnId="{A287B829-41E9-4127-A4A9-A8322BC10510}">
      <dgm:prSet/>
      <dgm:spPr/>
      <dgm:t>
        <a:bodyPr/>
        <a:lstStyle/>
        <a:p>
          <a:endParaRPr lang="zh-CN" altLang="en-US"/>
        </a:p>
      </dgm:t>
    </dgm:pt>
    <dgm:pt modelId="{023577CF-81B9-4D92-9336-A68201F99256}">
      <dgm:prSet phldrT="[文本]" custT="1"/>
      <dgm:spPr/>
      <dgm:t>
        <a:bodyPr/>
        <a:lstStyle/>
        <a:p>
          <a:r>
            <a:rPr lang="zh-CN" sz="1200" dirty="0" smtClean="0">
              <a:latin typeface="华文楷体" panose="02010600040101010101" pitchFamily="2" charset="-122"/>
              <a:ea typeface="华文楷体" panose="02010600040101010101" pitchFamily="2" charset="-122"/>
            </a:rPr>
            <a:t>为确保节能服务产业的健康持续发展，</a:t>
          </a:r>
          <a:r>
            <a:rPr lang="en-US" sz="1200" dirty="0" smtClean="0">
              <a:latin typeface="华文楷体" panose="02010600040101010101" pitchFamily="2" charset="-122"/>
              <a:ea typeface="华文楷体" panose="02010600040101010101" pitchFamily="2" charset="-122"/>
            </a:rPr>
            <a:t>2004 </a:t>
          </a:r>
          <a:r>
            <a:rPr lang="zh-CN" sz="1200" dirty="0" smtClean="0">
              <a:latin typeface="华文楷体" panose="02010600040101010101" pitchFamily="2" charset="-122"/>
              <a:ea typeface="华文楷体" panose="02010600040101010101" pitchFamily="2" charset="-122"/>
            </a:rPr>
            <a:t>年</a:t>
          </a:r>
          <a:r>
            <a:rPr lang="en-US" sz="1200" dirty="0" smtClean="0">
              <a:latin typeface="华文楷体" panose="02010600040101010101" pitchFamily="2" charset="-122"/>
              <a:ea typeface="华文楷体" panose="02010600040101010101" pitchFamily="2" charset="-122"/>
            </a:rPr>
            <a:t>4</a:t>
          </a:r>
          <a:r>
            <a:rPr lang="zh-CN" sz="1200" dirty="0" smtClean="0">
              <a:latin typeface="华文楷体" panose="02010600040101010101" pitchFamily="2" charset="-122"/>
              <a:ea typeface="华文楷体" panose="02010600040101010101" pitchFamily="2" charset="-122"/>
            </a:rPr>
            <a:t>月</a:t>
          </a:r>
          <a:r>
            <a:rPr lang="en-US" sz="1200" dirty="0" smtClean="0">
              <a:latin typeface="华文楷体" panose="02010600040101010101" pitchFamily="2" charset="-122"/>
              <a:ea typeface="华文楷体" panose="02010600040101010101" pitchFamily="2" charset="-122"/>
            </a:rPr>
            <a:t>3</a:t>
          </a:r>
          <a:r>
            <a:rPr lang="zh-CN" sz="1200" dirty="0" smtClean="0">
              <a:latin typeface="华文楷体" panose="02010600040101010101" pitchFamily="2" charset="-122"/>
              <a:ea typeface="华文楷体" panose="02010600040101010101" pitchFamily="2" charset="-122"/>
            </a:rPr>
            <a:t>日，国家专门成立了一个推动节能服务产业发展、促进节能服务公司成长的行业协会</a:t>
          </a:r>
          <a:r>
            <a:rPr lang="en-US" sz="1200" dirty="0" smtClean="0">
              <a:latin typeface="华文楷体" panose="02010600040101010101" pitchFamily="2" charset="-122"/>
              <a:ea typeface="华文楷体" panose="02010600040101010101" pitchFamily="2" charset="-122"/>
            </a:rPr>
            <a:t>——</a:t>
          </a:r>
          <a:r>
            <a:rPr lang="zh-CN" sz="1200" dirty="0" smtClean="0">
              <a:latin typeface="华文楷体" panose="02010600040101010101" pitchFamily="2" charset="-122"/>
              <a:ea typeface="华文楷体" panose="02010600040101010101" pitchFamily="2" charset="-122"/>
            </a:rPr>
            <a:t>中国节能协会节能服务产业委员会（简称</a:t>
          </a:r>
          <a:r>
            <a:rPr lang="en-US" sz="1200" dirty="0" smtClean="0">
              <a:latin typeface="华文楷体" panose="02010600040101010101" pitchFamily="2" charset="-122"/>
              <a:ea typeface="华文楷体" panose="02010600040101010101" pitchFamily="2" charset="-122"/>
            </a:rPr>
            <a:t> EMCA</a:t>
          </a:r>
          <a:r>
            <a:rPr lang="zh-CN" sz="1200" dirty="0" smtClean="0">
              <a:latin typeface="华文楷体" panose="02010600040101010101" pitchFamily="2" charset="-122"/>
              <a:ea typeface="华文楷体" panose="02010600040101010101" pitchFamily="2" charset="-122"/>
            </a:rPr>
            <a:t>）</a:t>
          </a:r>
          <a:endParaRPr lang="zh-CN" altLang="en-US" sz="1200" dirty="0">
            <a:latin typeface="华文楷体" panose="02010600040101010101" pitchFamily="2" charset="-122"/>
            <a:ea typeface="华文楷体" panose="02010600040101010101" pitchFamily="2" charset="-122"/>
          </a:endParaRPr>
        </a:p>
      </dgm:t>
    </dgm:pt>
    <dgm:pt modelId="{8DC7ABA3-7F4E-47FC-9112-D2D1BFBA9D0C}" type="parTrans" cxnId="{DF2F7115-B4EE-42C6-BC91-0D2F863C538C}">
      <dgm:prSet/>
      <dgm:spPr/>
      <dgm:t>
        <a:bodyPr/>
        <a:lstStyle/>
        <a:p>
          <a:endParaRPr lang="zh-CN" altLang="en-US"/>
        </a:p>
      </dgm:t>
    </dgm:pt>
    <dgm:pt modelId="{8CCE38C6-5123-4712-8C5B-8EC7F331AC8F}" type="sibTrans" cxnId="{DF2F7115-B4EE-42C6-BC91-0D2F863C538C}">
      <dgm:prSet/>
      <dgm:spPr/>
      <dgm:t>
        <a:bodyPr/>
        <a:lstStyle/>
        <a:p>
          <a:endParaRPr lang="zh-CN" altLang="en-US"/>
        </a:p>
      </dgm:t>
    </dgm:pt>
    <dgm:pt modelId="{50E8C586-27EE-46F7-BC6B-3461C5CC70D8}" type="pres">
      <dgm:prSet presAssocID="{E96C7E1E-7676-4800-9075-D4C2C51FF50D}" presName="arrowDiagram" presStyleCnt="0">
        <dgm:presLayoutVars>
          <dgm:chMax val="5"/>
          <dgm:dir/>
          <dgm:resizeHandles val="exact"/>
        </dgm:presLayoutVars>
      </dgm:prSet>
      <dgm:spPr/>
    </dgm:pt>
    <dgm:pt modelId="{69EFA8D3-FD21-44C3-9917-EBEBD41AC237}" type="pres">
      <dgm:prSet presAssocID="{E96C7E1E-7676-4800-9075-D4C2C51FF50D}" presName="arrow" presStyleLbl="bgShp" presStyleIdx="0" presStyleCnt="1"/>
      <dgm:spPr/>
    </dgm:pt>
    <dgm:pt modelId="{29FF802F-1181-4E81-9363-578AD7950480}" type="pres">
      <dgm:prSet presAssocID="{E96C7E1E-7676-4800-9075-D4C2C51FF50D}" presName="arrowDiagram4" presStyleCnt="0"/>
      <dgm:spPr/>
    </dgm:pt>
    <dgm:pt modelId="{531DF7B8-9B72-4CB2-BF54-2F7749881835}" type="pres">
      <dgm:prSet presAssocID="{ADC29A40-22B2-409D-967C-3EB40899128F}" presName="bullet4a" presStyleLbl="node1" presStyleIdx="0" presStyleCnt="4"/>
      <dgm:spPr/>
    </dgm:pt>
    <dgm:pt modelId="{B5423413-01C3-44F6-941B-5FFD1CA880B9}" type="pres">
      <dgm:prSet presAssocID="{ADC29A40-22B2-409D-967C-3EB40899128F}" presName="textBox4a" presStyleLbl="revTx" presStyleIdx="0" presStyleCnt="4" custScaleX="143113" custLinFactY="-82900" custLinFactNeighborX="-98285" custLinFactNeighborY="-100000">
        <dgm:presLayoutVars>
          <dgm:bulletEnabled val="1"/>
        </dgm:presLayoutVars>
      </dgm:prSet>
      <dgm:spPr/>
      <dgm:t>
        <a:bodyPr/>
        <a:lstStyle/>
        <a:p>
          <a:endParaRPr lang="zh-CN" altLang="en-US"/>
        </a:p>
      </dgm:t>
    </dgm:pt>
    <dgm:pt modelId="{7D8E59A7-A38A-4D46-86DE-53D59DF0E207}" type="pres">
      <dgm:prSet presAssocID="{D500486B-769B-4012-B034-0CF9C41ED92C}" presName="bullet4b" presStyleLbl="node1" presStyleIdx="1" presStyleCnt="4"/>
      <dgm:spPr/>
    </dgm:pt>
    <dgm:pt modelId="{86A860B5-E2BD-499A-B555-009247439641}" type="pres">
      <dgm:prSet presAssocID="{D500486B-769B-4012-B034-0CF9C41ED92C}" presName="textBox4b" presStyleLbl="revTx" presStyleIdx="1" presStyleCnt="4" custScaleX="196654" custLinFactNeighborX="57440" custLinFactNeighborY="-8560">
        <dgm:presLayoutVars>
          <dgm:bulletEnabled val="1"/>
        </dgm:presLayoutVars>
      </dgm:prSet>
      <dgm:spPr/>
      <dgm:t>
        <a:bodyPr/>
        <a:lstStyle/>
        <a:p>
          <a:endParaRPr lang="zh-CN" altLang="en-US"/>
        </a:p>
      </dgm:t>
    </dgm:pt>
    <dgm:pt modelId="{5F7F0210-E4C1-47A2-AE93-9C6A630CE2AD}" type="pres">
      <dgm:prSet presAssocID="{7D434B31-9017-4BD9-BF4C-0E11D92D0682}" presName="bullet4c" presStyleLbl="node1" presStyleIdx="2" presStyleCnt="4"/>
      <dgm:spPr/>
    </dgm:pt>
    <dgm:pt modelId="{018E44BD-A00B-4734-947E-A36FFACF2AF6}" type="pres">
      <dgm:prSet presAssocID="{7D434B31-9017-4BD9-BF4C-0E11D92D0682}" presName="textBox4c" presStyleLbl="revTx" presStyleIdx="2" presStyleCnt="4" custScaleX="134939" custScaleY="13987" custLinFactNeighborX="-94767" custLinFactNeighborY="-74892">
        <dgm:presLayoutVars>
          <dgm:bulletEnabled val="1"/>
        </dgm:presLayoutVars>
      </dgm:prSet>
      <dgm:spPr/>
      <dgm:t>
        <a:bodyPr/>
        <a:lstStyle/>
        <a:p>
          <a:endParaRPr lang="zh-CN" altLang="en-US"/>
        </a:p>
      </dgm:t>
    </dgm:pt>
    <dgm:pt modelId="{C7C9486E-2328-431D-BECF-71A048BCEE0D}" type="pres">
      <dgm:prSet presAssocID="{023577CF-81B9-4D92-9336-A68201F99256}" presName="bullet4d" presStyleLbl="node1" presStyleIdx="3" presStyleCnt="4"/>
      <dgm:spPr/>
    </dgm:pt>
    <dgm:pt modelId="{F52D7A97-8F9C-4E1A-B26E-EACA67978C0B}" type="pres">
      <dgm:prSet presAssocID="{023577CF-81B9-4D92-9336-A68201F99256}" presName="textBox4d" presStyleLbl="revTx" presStyleIdx="3" presStyleCnt="4" custScaleX="211997" custScaleY="30806" custLinFactNeighborX="56963" custLinFactNeighborY="-28503">
        <dgm:presLayoutVars>
          <dgm:bulletEnabled val="1"/>
        </dgm:presLayoutVars>
      </dgm:prSet>
      <dgm:spPr/>
      <dgm:t>
        <a:bodyPr/>
        <a:lstStyle/>
        <a:p>
          <a:endParaRPr lang="zh-CN" altLang="en-US"/>
        </a:p>
      </dgm:t>
    </dgm:pt>
  </dgm:ptLst>
  <dgm:cxnLst>
    <dgm:cxn modelId="{8FE96E10-8CB4-4AE9-942E-509F1E2FFCD2}" type="presOf" srcId="{ADC29A40-22B2-409D-967C-3EB40899128F}" destId="{B5423413-01C3-44F6-941B-5FFD1CA880B9}" srcOrd="0" destOrd="0" presId="urn:microsoft.com/office/officeart/2005/8/layout/arrow2"/>
    <dgm:cxn modelId="{5A9D670C-31F3-4581-94F8-CB55ADCC6D27}" srcId="{E96C7E1E-7676-4800-9075-D4C2C51FF50D}" destId="{ADC29A40-22B2-409D-967C-3EB40899128F}" srcOrd="0" destOrd="0" parTransId="{26803CBA-C59E-46DC-B88E-4D4B920297DD}" sibTransId="{191D3CB3-E17F-4E24-B3A3-3F016BAB116A}"/>
    <dgm:cxn modelId="{E8971555-1BA3-43C7-95F3-4281D53926E6}" type="presOf" srcId="{023577CF-81B9-4D92-9336-A68201F99256}" destId="{F52D7A97-8F9C-4E1A-B26E-EACA67978C0B}" srcOrd="0" destOrd="0" presId="urn:microsoft.com/office/officeart/2005/8/layout/arrow2"/>
    <dgm:cxn modelId="{DE0AE0BA-AC5D-462D-9129-EC7B27975886}" srcId="{E96C7E1E-7676-4800-9075-D4C2C51FF50D}" destId="{D500486B-769B-4012-B034-0CF9C41ED92C}" srcOrd="1" destOrd="0" parTransId="{1B618B0A-9B5A-42CE-94CF-CF65DFC3E72C}" sibTransId="{1CAB17EA-665F-4FF3-A2D8-12127F4CF072}"/>
    <dgm:cxn modelId="{2EF073FE-3AAB-4695-A4BF-92C5A9E8F794}" type="presOf" srcId="{D500486B-769B-4012-B034-0CF9C41ED92C}" destId="{86A860B5-E2BD-499A-B555-009247439641}" srcOrd="0" destOrd="0" presId="urn:microsoft.com/office/officeart/2005/8/layout/arrow2"/>
    <dgm:cxn modelId="{DF2F7115-B4EE-42C6-BC91-0D2F863C538C}" srcId="{E96C7E1E-7676-4800-9075-D4C2C51FF50D}" destId="{023577CF-81B9-4D92-9336-A68201F99256}" srcOrd="3" destOrd="0" parTransId="{8DC7ABA3-7F4E-47FC-9112-D2D1BFBA9D0C}" sibTransId="{8CCE38C6-5123-4712-8C5B-8EC7F331AC8F}"/>
    <dgm:cxn modelId="{4977FCB6-7C88-4A0F-A5BC-59BDF084CA28}" type="presOf" srcId="{E96C7E1E-7676-4800-9075-D4C2C51FF50D}" destId="{50E8C586-27EE-46F7-BC6B-3461C5CC70D8}" srcOrd="0" destOrd="0" presId="urn:microsoft.com/office/officeart/2005/8/layout/arrow2"/>
    <dgm:cxn modelId="{4F536099-B92C-4905-A845-1AE469474822}" type="presOf" srcId="{7D434B31-9017-4BD9-BF4C-0E11D92D0682}" destId="{018E44BD-A00B-4734-947E-A36FFACF2AF6}" srcOrd="0" destOrd="0" presId="urn:microsoft.com/office/officeart/2005/8/layout/arrow2"/>
    <dgm:cxn modelId="{A287B829-41E9-4127-A4A9-A8322BC10510}" srcId="{E96C7E1E-7676-4800-9075-D4C2C51FF50D}" destId="{7D434B31-9017-4BD9-BF4C-0E11D92D0682}" srcOrd="2" destOrd="0" parTransId="{D46C0CA0-7388-4D9E-8125-21EA93710073}" sibTransId="{275ECD4D-66D1-4571-8428-DCE387402BF4}"/>
    <dgm:cxn modelId="{E198C498-970B-47D6-885B-ECE87AEEB1B5}" type="presParOf" srcId="{50E8C586-27EE-46F7-BC6B-3461C5CC70D8}" destId="{69EFA8D3-FD21-44C3-9917-EBEBD41AC237}" srcOrd="0" destOrd="0" presId="urn:microsoft.com/office/officeart/2005/8/layout/arrow2"/>
    <dgm:cxn modelId="{BFAD71F6-490A-4776-89CC-EE20D6F4FB40}" type="presParOf" srcId="{50E8C586-27EE-46F7-BC6B-3461C5CC70D8}" destId="{29FF802F-1181-4E81-9363-578AD7950480}" srcOrd="1" destOrd="0" presId="urn:microsoft.com/office/officeart/2005/8/layout/arrow2"/>
    <dgm:cxn modelId="{E7FD2667-E261-432D-86E5-6092E152D874}" type="presParOf" srcId="{29FF802F-1181-4E81-9363-578AD7950480}" destId="{531DF7B8-9B72-4CB2-BF54-2F7749881835}" srcOrd="0" destOrd="0" presId="urn:microsoft.com/office/officeart/2005/8/layout/arrow2"/>
    <dgm:cxn modelId="{986EF0D8-4175-48F3-93EA-9A64E20689D3}" type="presParOf" srcId="{29FF802F-1181-4E81-9363-578AD7950480}" destId="{B5423413-01C3-44F6-941B-5FFD1CA880B9}" srcOrd="1" destOrd="0" presId="urn:microsoft.com/office/officeart/2005/8/layout/arrow2"/>
    <dgm:cxn modelId="{DE1403D9-747A-4726-A2C3-D262BEC9EF71}" type="presParOf" srcId="{29FF802F-1181-4E81-9363-578AD7950480}" destId="{7D8E59A7-A38A-4D46-86DE-53D59DF0E207}" srcOrd="2" destOrd="0" presId="urn:microsoft.com/office/officeart/2005/8/layout/arrow2"/>
    <dgm:cxn modelId="{CFE49343-FBD7-41DC-8DEF-7A75A3D3E29E}" type="presParOf" srcId="{29FF802F-1181-4E81-9363-578AD7950480}" destId="{86A860B5-E2BD-499A-B555-009247439641}" srcOrd="3" destOrd="0" presId="urn:microsoft.com/office/officeart/2005/8/layout/arrow2"/>
    <dgm:cxn modelId="{5A7ECD64-67D4-4958-9CCE-CB500324CC50}" type="presParOf" srcId="{29FF802F-1181-4E81-9363-578AD7950480}" destId="{5F7F0210-E4C1-47A2-AE93-9C6A630CE2AD}" srcOrd="4" destOrd="0" presId="urn:microsoft.com/office/officeart/2005/8/layout/arrow2"/>
    <dgm:cxn modelId="{32C0C073-7E63-4226-BB66-596D30F1A66B}" type="presParOf" srcId="{29FF802F-1181-4E81-9363-578AD7950480}" destId="{018E44BD-A00B-4734-947E-A36FFACF2AF6}" srcOrd="5" destOrd="0" presId="urn:microsoft.com/office/officeart/2005/8/layout/arrow2"/>
    <dgm:cxn modelId="{57075EB1-32A0-4B17-9057-69F0FB66EEF5}" type="presParOf" srcId="{29FF802F-1181-4E81-9363-578AD7950480}" destId="{C7C9486E-2328-431D-BECF-71A048BCEE0D}" srcOrd="6" destOrd="0" presId="urn:microsoft.com/office/officeart/2005/8/layout/arrow2"/>
    <dgm:cxn modelId="{17E73BF6-891E-465B-8EA3-8D9A0532689E}" type="presParOf" srcId="{29FF802F-1181-4E81-9363-578AD7950480}" destId="{F52D7A97-8F9C-4E1A-B26E-EACA67978C0B}"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8E745A-C06F-4FCD-A547-42DEC22B506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DBEE164-1538-4023-9BCC-3086394BACEF}">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队伍持续快速壮大</a:t>
          </a:r>
          <a:endParaRPr lang="zh-CN" altLang="en-US" sz="1400" b="1" dirty="0">
            <a:latin typeface="微软雅黑" panose="020B0503020204020204" pitchFamily="34" charset="-122"/>
            <a:ea typeface="微软雅黑" panose="020B0503020204020204" pitchFamily="34" charset="-122"/>
          </a:endParaRPr>
        </a:p>
      </dgm:t>
    </dgm:pt>
    <dgm:pt modelId="{A3B9B513-B47C-4BBF-B7DD-318FCAFB5BF6}" type="parTrans" cxnId="{2FD2A4F5-C12B-4B74-A5D4-07CCF8629214}">
      <dgm:prSet/>
      <dgm:spPr/>
      <dgm:t>
        <a:bodyPr/>
        <a:lstStyle/>
        <a:p>
          <a:endParaRPr lang="zh-CN" altLang="en-US">
            <a:latin typeface="微软雅黑" panose="020B0503020204020204" pitchFamily="34" charset="-122"/>
            <a:ea typeface="微软雅黑" panose="020B0503020204020204" pitchFamily="34" charset="-122"/>
          </a:endParaRPr>
        </a:p>
      </dgm:t>
    </dgm:pt>
    <dgm:pt modelId="{0EF3F57B-B923-4F12-8C85-83AF51E8FA5E}" type="sibTrans" cxnId="{2FD2A4F5-C12B-4B74-A5D4-07CCF8629214}">
      <dgm:prSet/>
      <dgm:spPr/>
      <dgm:t>
        <a:bodyPr/>
        <a:lstStyle/>
        <a:p>
          <a:endParaRPr lang="zh-CN" altLang="en-US">
            <a:latin typeface="微软雅黑" panose="020B0503020204020204" pitchFamily="34" charset="-122"/>
            <a:ea typeface="微软雅黑" panose="020B0503020204020204" pitchFamily="34" charset="-122"/>
          </a:endParaRPr>
        </a:p>
      </dgm:t>
    </dgm:pt>
    <dgm:pt modelId="{56B9F879-6BA5-47DA-96ED-AAAFDE914B06}">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投资规模大幅增加</a:t>
          </a:r>
          <a:endParaRPr lang="zh-CN" altLang="en-US" sz="1400" b="1" dirty="0">
            <a:latin typeface="微软雅黑" panose="020B0503020204020204" pitchFamily="34" charset="-122"/>
            <a:ea typeface="微软雅黑" panose="020B0503020204020204" pitchFamily="34" charset="-122"/>
          </a:endParaRPr>
        </a:p>
      </dgm:t>
    </dgm:pt>
    <dgm:pt modelId="{E683F672-B5D6-4217-AB33-428E230B1084}" type="parTrans" cxnId="{2937FD9C-CBEA-4D3F-AFE4-EAF8ECB6EE72}">
      <dgm:prSet/>
      <dgm:spPr/>
      <dgm:t>
        <a:bodyPr/>
        <a:lstStyle/>
        <a:p>
          <a:endParaRPr lang="zh-CN" altLang="en-US">
            <a:latin typeface="微软雅黑" panose="020B0503020204020204" pitchFamily="34" charset="-122"/>
            <a:ea typeface="微软雅黑" panose="020B0503020204020204" pitchFamily="34" charset="-122"/>
          </a:endParaRPr>
        </a:p>
      </dgm:t>
    </dgm:pt>
    <dgm:pt modelId="{573B7780-DAB1-45A9-9F9B-E94BB22A5D2B}" type="sibTrans" cxnId="{2937FD9C-CBEA-4D3F-AFE4-EAF8ECB6EE72}">
      <dgm:prSet/>
      <dgm:spPr/>
      <dgm:t>
        <a:bodyPr/>
        <a:lstStyle/>
        <a:p>
          <a:endParaRPr lang="zh-CN" altLang="en-US">
            <a:latin typeface="微软雅黑" panose="020B0503020204020204" pitchFamily="34" charset="-122"/>
            <a:ea typeface="微软雅黑" panose="020B0503020204020204" pitchFamily="34" charset="-122"/>
          </a:endParaRPr>
        </a:p>
      </dgm:t>
    </dgm:pt>
    <dgm:pt modelId="{2B2D84C6-247E-4F50-9EB9-2F136FDAF1E4}">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节能减排成效显著</a:t>
          </a:r>
          <a:endParaRPr lang="zh-CN" altLang="en-US" sz="1400" b="1" dirty="0">
            <a:latin typeface="微软雅黑" panose="020B0503020204020204" pitchFamily="34" charset="-122"/>
            <a:ea typeface="微软雅黑" panose="020B0503020204020204" pitchFamily="34" charset="-122"/>
          </a:endParaRPr>
        </a:p>
      </dgm:t>
    </dgm:pt>
    <dgm:pt modelId="{17F60FFC-9FE4-4878-A9C9-838CDD6643EA}" type="parTrans" cxnId="{684E250B-D535-498A-87EB-EC82EA0597B8}">
      <dgm:prSet/>
      <dgm:spPr/>
      <dgm:t>
        <a:bodyPr/>
        <a:lstStyle/>
        <a:p>
          <a:endParaRPr lang="zh-CN" altLang="en-US">
            <a:latin typeface="微软雅黑" panose="020B0503020204020204" pitchFamily="34" charset="-122"/>
            <a:ea typeface="微软雅黑" panose="020B0503020204020204" pitchFamily="34" charset="-122"/>
          </a:endParaRPr>
        </a:p>
      </dgm:t>
    </dgm:pt>
    <dgm:pt modelId="{DE013E2C-4B25-4250-90CB-8021E023CA98}" type="sibTrans" cxnId="{684E250B-D535-498A-87EB-EC82EA0597B8}">
      <dgm:prSet/>
      <dgm:spPr/>
      <dgm:t>
        <a:bodyPr/>
        <a:lstStyle/>
        <a:p>
          <a:endParaRPr lang="zh-CN" altLang="en-US">
            <a:latin typeface="微软雅黑" panose="020B0503020204020204" pitchFamily="34" charset="-122"/>
            <a:ea typeface="微软雅黑" panose="020B0503020204020204" pitchFamily="34" charset="-122"/>
          </a:endParaRPr>
        </a:p>
      </dgm:t>
    </dgm:pt>
    <dgm:pt modelId="{4220888F-7FDE-4839-91B6-719DD3AF0EE9}">
      <dgm:prSet custT="1"/>
      <dgm:spPr/>
      <dgm:t>
        <a:bodyPr/>
        <a:lstStyle/>
        <a:p>
          <a:r>
            <a:rPr lang="en-US" sz="1100" dirty="0" smtClean="0">
              <a:latin typeface="微软雅黑" panose="020B0503020204020204" pitchFamily="34" charset="-122"/>
              <a:ea typeface="微软雅黑" panose="020B0503020204020204" pitchFamily="34" charset="-122"/>
            </a:rPr>
            <a:t>EMCA </a:t>
          </a:r>
          <a:r>
            <a:rPr lang="zh-CN" sz="1100" dirty="0" smtClean="0">
              <a:latin typeface="微软雅黑" panose="020B0503020204020204" pitchFamily="34" charset="-122"/>
              <a:ea typeface="微软雅黑" panose="020B0503020204020204" pitchFamily="34" charset="-122"/>
            </a:rPr>
            <a:t>的会员主要包括节能服务公司、节能中心、金融机构、咨询机构等，已经从最初的</a:t>
          </a:r>
          <a:r>
            <a:rPr lang="en-US" sz="1100" dirty="0" smtClean="0">
              <a:latin typeface="微软雅黑" panose="020B0503020204020204" pitchFamily="34" charset="-122"/>
              <a:ea typeface="微软雅黑" panose="020B0503020204020204" pitchFamily="34" charset="-122"/>
            </a:rPr>
            <a:t>59</a:t>
          </a:r>
          <a:r>
            <a:rPr lang="zh-CN" sz="1100" dirty="0" smtClean="0">
              <a:latin typeface="微软雅黑" panose="020B0503020204020204" pitchFamily="34" charset="-122"/>
              <a:ea typeface="微软雅黑" panose="020B0503020204020204" pitchFamily="34" charset="-122"/>
            </a:rPr>
            <a:t>家发展到</a:t>
          </a:r>
          <a:r>
            <a:rPr lang="en-US" sz="1100" dirty="0" smtClean="0">
              <a:latin typeface="微软雅黑" panose="020B0503020204020204" pitchFamily="34" charset="-122"/>
              <a:ea typeface="微软雅黑" panose="020B0503020204020204" pitchFamily="34" charset="-122"/>
            </a:rPr>
            <a:t>2009</a:t>
          </a:r>
          <a:r>
            <a:rPr lang="zh-CN" sz="1100" dirty="0" smtClean="0">
              <a:latin typeface="微软雅黑" panose="020B0503020204020204" pitchFamily="34" charset="-122"/>
              <a:ea typeface="微软雅黑" panose="020B0503020204020204" pitchFamily="34" charset="-122"/>
            </a:rPr>
            <a:t>年的</a:t>
          </a:r>
          <a:r>
            <a:rPr lang="en-US" sz="1100" dirty="0" smtClean="0">
              <a:latin typeface="微软雅黑" panose="020B0503020204020204" pitchFamily="34" charset="-122"/>
              <a:ea typeface="微软雅黑" panose="020B0503020204020204" pitchFamily="34" charset="-122"/>
            </a:rPr>
            <a:t>450</a:t>
          </a:r>
          <a:r>
            <a:rPr lang="zh-CN" sz="1100" dirty="0" smtClean="0">
              <a:latin typeface="微软雅黑" panose="020B0503020204020204" pitchFamily="34" charset="-122"/>
              <a:ea typeface="微软雅黑" panose="020B0503020204020204" pitchFamily="34" charset="-122"/>
            </a:rPr>
            <a:t>家，会员数量增长了</a:t>
          </a:r>
          <a:r>
            <a:rPr lang="en-US" sz="1100" dirty="0" smtClean="0">
              <a:latin typeface="微软雅黑" panose="020B0503020204020204" pitchFamily="34" charset="-122"/>
              <a:ea typeface="微软雅黑" panose="020B0503020204020204" pitchFamily="34" charset="-122"/>
            </a:rPr>
            <a:t>6</a:t>
          </a:r>
          <a:r>
            <a:rPr lang="zh-CN" sz="1100" dirty="0" smtClean="0">
              <a:latin typeface="微软雅黑" panose="020B0503020204020204" pitchFamily="34" charset="-122"/>
              <a:ea typeface="微软雅黑" panose="020B0503020204020204" pitchFamily="34" charset="-122"/>
            </a:rPr>
            <a:t>倍多；会员分布在全国</a:t>
          </a:r>
          <a:r>
            <a:rPr lang="en-US" sz="1100" dirty="0" smtClean="0">
              <a:latin typeface="微软雅黑" panose="020B0503020204020204" pitchFamily="34" charset="-122"/>
              <a:ea typeface="微软雅黑" panose="020B0503020204020204" pitchFamily="34" charset="-122"/>
            </a:rPr>
            <a:t>20</a:t>
          </a:r>
          <a:r>
            <a:rPr lang="zh-CN" sz="1100" dirty="0" smtClean="0">
              <a:latin typeface="微软雅黑" panose="020B0503020204020204" pitchFamily="34" charset="-122"/>
              <a:ea typeface="微软雅黑" panose="020B0503020204020204" pitchFamily="34" charset="-122"/>
            </a:rPr>
            <a:t>多个省份，其中华北地区和华东地区所占比重最大，分别为</a:t>
          </a:r>
          <a:r>
            <a:rPr lang="en-US" sz="1100" dirty="0" smtClean="0">
              <a:latin typeface="微软雅黑" panose="020B0503020204020204" pitchFamily="34" charset="-122"/>
              <a:ea typeface="微软雅黑" panose="020B0503020204020204" pitchFamily="34" charset="-122"/>
            </a:rPr>
            <a:t>42%</a:t>
          </a:r>
          <a:r>
            <a:rPr lang="zh-CN" sz="1100" dirty="0" smtClean="0">
              <a:latin typeface="微软雅黑" panose="020B0503020204020204" pitchFamily="34" charset="-122"/>
              <a:ea typeface="微软雅黑" panose="020B0503020204020204" pitchFamily="34" charset="-122"/>
            </a:rPr>
            <a:t>和</a:t>
          </a:r>
          <a:r>
            <a:rPr lang="en-US" sz="1100" dirty="0" smtClean="0">
              <a:latin typeface="微软雅黑" panose="020B0503020204020204" pitchFamily="34" charset="-122"/>
              <a:ea typeface="微软雅黑" panose="020B0503020204020204" pitchFamily="34" charset="-122"/>
            </a:rPr>
            <a:t>21%</a:t>
          </a:r>
          <a:r>
            <a:rPr lang="zh-CN"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dgm:t>
    </dgm:pt>
    <dgm:pt modelId="{D7E760F6-D9CA-464D-BCD0-DFB0C3C430C2}" type="parTrans" cxnId="{5AD6A884-5F12-481D-ADEB-9CDE1DC13B49}">
      <dgm:prSet/>
      <dgm:spPr/>
      <dgm:t>
        <a:bodyPr/>
        <a:lstStyle/>
        <a:p>
          <a:endParaRPr lang="zh-CN" altLang="en-US">
            <a:latin typeface="微软雅黑" panose="020B0503020204020204" pitchFamily="34" charset="-122"/>
            <a:ea typeface="微软雅黑" panose="020B0503020204020204" pitchFamily="34" charset="-122"/>
          </a:endParaRPr>
        </a:p>
      </dgm:t>
    </dgm:pt>
    <dgm:pt modelId="{E5C9951C-C0D1-482D-A777-7483900CF59A}" type="sibTrans" cxnId="{5AD6A884-5F12-481D-ADEB-9CDE1DC13B49}">
      <dgm:prSet/>
      <dgm:spPr/>
      <dgm:t>
        <a:bodyPr/>
        <a:lstStyle/>
        <a:p>
          <a:endParaRPr lang="zh-CN" altLang="en-US">
            <a:latin typeface="微软雅黑" panose="020B0503020204020204" pitchFamily="34" charset="-122"/>
            <a:ea typeface="微软雅黑" panose="020B0503020204020204" pitchFamily="34" charset="-122"/>
          </a:endParaRPr>
        </a:p>
      </dgm:t>
    </dgm:pt>
    <dgm:pt modelId="{22851744-E030-412F-8940-550B7A6484CF}">
      <dgm:prSet custT="1"/>
      <dgm:spPr/>
      <dgm:t>
        <a:bodyPr/>
        <a:lstStyle/>
        <a:p>
          <a:r>
            <a:rPr lang="en-US" sz="1100" smtClean="0">
              <a:latin typeface="微软雅黑" panose="020B0503020204020204" pitchFamily="34" charset="-122"/>
              <a:ea typeface="微软雅黑" panose="020B0503020204020204" pitchFamily="34" charset="-122"/>
            </a:rPr>
            <a:t>EMCA</a:t>
          </a:r>
          <a:r>
            <a:rPr lang="zh-CN" sz="1100" smtClean="0">
              <a:latin typeface="微软雅黑" panose="020B0503020204020204" pitchFamily="34" charset="-122"/>
              <a:ea typeface="微软雅黑" panose="020B0503020204020204" pitchFamily="34" charset="-122"/>
            </a:rPr>
            <a:t>的统计数据显示，节能服务产业综合节能投资由</a:t>
          </a:r>
          <a:r>
            <a:rPr lang="en-US" sz="1100" smtClean="0">
              <a:latin typeface="微软雅黑" panose="020B0503020204020204" pitchFamily="34" charset="-122"/>
              <a:ea typeface="微软雅黑" panose="020B0503020204020204" pitchFamily="34" charset="-122"/>
            </a:rPr>
            <a:t>2003</a:t>
          </a:r>
          <a:r>
            <a:rPr lang="zh-CN" sz="1100" smtClean="0">
              <a:latin typeface="微软雅黑" panose="020B0503020204020204" pitchFamily="34" charset="-122"/>
              <a:ea typeface="微软雅黑" panose="020B0503020204020204" pitchFamily="34" charset="-122"/>
            </a:rPr>
            <a:t>年的</a:t>
          </a:r>
          <a:r>
            <a:rPr lang="en-US" sz="1100" smtClean="0">
              <a:latin typeface="微软雅黑" panose="020B0503020204020204" pitchFamily="34" charset="-122"/>
              <a:ea typeface="微软雅黑" panose="020B0503020204020204" pitchFamily="34" charset="-122"/>
            </a:rPr>
            <a:t>11.48</a:t>
          </a:r>
          <a:r>
            <a:rPr lang="zh-CN" sz="1100" smtClean="0">
              <a:latin typeface="微软雅黑" panose="020B0503020204020204" pitchFamily="34" charset="-122"/>
              <a:ea typeface="微软雅黑" panose="020B0503020204020204" pitchFamily="34" charset="-122"/>
            </a:rPr>
            <a:t>亿元，增长到</a:t>
          </a:r>
          <a:r>
            <a:rPr lang="en-US" sz="1100" smtClean="0">
              <a:latin typeface="微软雅黑" panose="020B0503020204020204" pitchFamily="34" charset="-122"/>
              <a:ea typeface="微软雅黑" panose="020B0503020204020204" pitchFamily="34" charset="-122"/>
            </a:rPr>
            <a:t>2009</a:t>
          </a:r>
          <a:r>
            <a:rPr lang="zh-CN" sz="1100" smtClean="0">
              <a:latin typeface="微软雅黑" panose="020B0503020204020204" pitchFamily="34" charset="-122"/>
              <a:ea typeface="微软雅黑" panose="020B0503020204020204" pitchFamily="34" charset="-122"/>
            </a:rPr>
            <a:t>年的</a:t>
          </a:r>
          <a:r>
            <a:rPr lang="en-US" sz="1100" smtClean="0">
              <a:latin typeface="微软雅黑" panose="020B0503020204020204" pitchFamily="34" charset="-122"/>
              <a:ea typeface="微软雅黑" panose="020B0503020204020204" pitchFamily="34" charset="-122"/>
            </a:rPr>
            <a:t>277.99</a:t>
          </a:r>
          <a:r>
            <a:rPr lang="zh-CN" sz="1100" smtClean="0">
              <a:latin typeface="微软雅黑" panose="020B0503020204020204" pitchFamily="34" charset="-122"/>
              <a:ea typeface="微软雅黑" panose="020B0503020204020204" pitchFamily="34" charset="-122"/>
            </a:rPr>
            <a:t>亿元，增长了</a:t>
          </a:r>
          <a:r>
            <a:rPr lang="en-US" sz="1100" smtClean="0">
              <a:latin typeface="微软雅黑" panose="020B0503020204020204" pitchFamily="34" charset="-122"/>
              <a:ea typeface="微软雅黑" panose="020B0503020204020204" pitchFamily="34" charset="-122"/>
            </a:rPr>
            <a:t>24</a:t>
          </a:r>
          <a:r>
            <a:rPr lang="zh-CN" sz="1100" smtClean="0">
              <a:latin typeface="微软雅黑" panose="020B0503020204020204" pitchFamily="34" charset="-122"/>
              <a:ea typeface="微软雅黑" panose="020B0503020204020204" pitchFamily="34" charset="-122"/>
            </a:rPr>
            <a:t>倍。其中，合同能源管理项目投资从</a:t>
          </a:r>
          <a:r>
            <a:rPr lang="en-US" sz="1100" smtClean="0">
              <a:latin typeface="微软雅黑" panose="020B0503020204020204" pitchFamily="34" charset="-122"/>
              <a:ea typeface="微软雅黑" panose="020B0503020204020204" pitchFamily="34" charset="-122"/>
            </a:rPr>
            <a:t>2004</a:t>
          </a:r>
          <a:r>
            <a:rPr lang="zh-CN" sz="1100" smtClean="0">
              <a:latin typeface="微软雅黑" panose="020B0503020204020204" pitchFamily="34" charset="-122"/>
              <a:ea typeface="微软雅黑" panose="020B0503020204020204" pitchFamily="34" charset="-122"/>
            </a:rPr>
            <a:t>年</a:t>
          </a:r>
          <a:r>
            <a:rPr lang="en-US" sz="1100" smtClean="0">
              <a:latin typeface="微软雅黑" panose="020B0503020204020204" pitchFamily="34" charset="-122"/>
              <a:ea typeface="微软雅黑" panose="020B0503020204020204" pitchFamily="34" charset="-122"/>
            </a:rPr>
            <a:t> 10.98</a:t>
          </a:r>
          <a:r>
            <a:rPr lang="zh-CN" sz="1100" smtClean="0">
              <a:latin typeface="微软雅黑" panose="020B0503020204020204" pitchFamily="34" charset="-122"/>
              <a:ea typeface="微软雅黑" panose="020B0503020204020204" pitchFamily="34" charset="-122"/>
            </a:rPr>
            <a:t>亿元增长到</a:t>
          </a:r>
          <a:r>
            <a:rPr lang="en-US" sz="1100" smtClean="0">
              <a:latin typeface="微软雅黑" panose="020B0503020204020204" pitchFamily="34" charset="-122"/>
              <a:ea typeface="微软雅黑" panose="020B0503020204020204" pitchFamily="34" charset="-122"/>
            </a:rPr>
            <a:t>2009</a:t>
          </a:r>
          <a:r>
            <a:rPr lang="zh-CN" sz="1100" smtClean="0">
              <a:latin typeface="微软雅黑" panose="020B0503020204020204" pitchFamily="34" charset="-122"/>
              <a:ea typeface="微软雅黑" panose="020B0503020204020204" pitchFamily="34" charset="-122"/>
            </a:rPr>
            <a:t>年的</a:t>
          </a:r>
          <a:r>
            <a:rPr lang="en-US" sz="1100" smtClean="0">
              <a:latin typeface="微软雅黑" panose="020B0503020204020204" pitchFamily="34" charset="-122"/>
              <a:ea typeface="微软雅黑" panose="020B0503020204020204" pitchFamily="34" charset="-122"/>
            </a:rPr>
            <a:t>157.31</a:t>
          </a:r>
          <a:r>
            <a:rPr lang="zh-CN" sz="1100" smtClean="0">
              <a:latin typeface="微软雅黑" panose="020B0503020204020204" pitchFamily="34" charset="-122"/>
              <a:ea typeface="微软雅黑" panose="020B0503020204020204" pitchFamily="34" charset="-122"/>
            </a:rPr>
            <a:t>亿元，年均增长率</a:t>
          </a:r>
          <a:r>
            <a:rPr lang="en-US" sz="1100" smtClean="0">
              <a:latin typeface="微软雅黑" panose="020B0503020204020204" pitchFamily="34" charset="-122"/>
              <a:ea typeface="微软雅黑" panose="020B0503020204020204" pitchFamily="34" charset="-122"/>
            </a:rPr>
            <a:t>70.3%</a:t>
          </a:r>
          <a:r>
            <a:rPr lang="zh-CN" sz="1100" smtClean="0">
              <a:latin typeface="微软雅黑" panose="020B0503020204020204" pitchFamily="34" charset="-122"/>
              <a:ea typeface="微软雅黑" panose="020B0503020204020204" pitchFamily="34" charset="-122"/>
            </a:rPr>
            <a:t>。</a:t>
          </a:r>
          <a:endParaRPr lang="zh-CN" altLang="en-US" sz="1100">
            <a:latin typeface="微软雅黑" panose="020B0503020204020204" pitchFamily="34" charset="-122"/>
            <a:ea typeface="微软雅黑" panose="020B0503020204020204" pitchFamily="34" charset="-122"/>
          </a:endParaRPr>
        </a:p>
      </dgm:t>
    </dgm:pt>
    <dgm:pt modelId="{A3417C94-C9C3-4A80-9CD1-494A72EB4B2B}" type="parTrans" cxnId="{E3A641BE-BA5D-4BAC-B798-D7FA7DAEA5A4}">
      <dgm:prSet/>
      <dgm:spPr/>
      <dgm:t>
        <a:bodyPr/>
        <a:lstStyle/>
        <a:p>
          <a:endParaRPr lang="zh-CN" altLang="en-US">
            <a:latin typeface="微软雅黑" panose="020B0503020204020204" pitchFamily="34" charset="-122"/>
            <a:ea typeface="微软雅黑" panose="020B0503020204020204" pitchFamily="34" charset="-122"/>
          </a:endParaRPr>
        </a:p>
      </dgm:t>
    </dgm:pt>
    <dgm:pt modelId="{13444322-4CC6-44F5-BDF0-AAFA588167D0}" type="sibTrans" cxnId="{E3A641BE-BA5D-4BAC-B798-D7FA7DAEA5A4}">
      <dgm:prSet/>
      <dgm:spPr/>
      <dgm:t>
        <a:bodyPr/>
        <a:lstStyle/>
        <a:p>
          <a:endParaRPr lang="zh-CN" altLang="en-US">
            <a:latin typeface="微软雅黑" panose="020B0503020204020204" pitchFamily="34" charset="-122"/>
            <a:ea typeface="微软雅黑" panose="020B0503020204020204" pitchFamily="34" charset="-122"/>
          </a:endParaRPr>
        </a:p>
      </dgm:t>
    </dgm:pt>
    <dgm:pt modelId="{2A793FC9-F3F1-4917-AABF-CF746F964EA3}">
      <dgm:prSet custT="1"/>
      <dgm:spPr/>
      <dgm:t>
        <a:bodyPr/>
        <a:lstStyle/>
        <a:p>
          <a:r>
            <a:rPr lang="zh-CN" sz="1100" dirty="0" smtClean="0">
              <a:latin typeface="微软雅黑" panose="020B0503020204020204" pitchFamily="34" charset="-122"/>
              <a:ea typeface="微软雅黑" panose="020B0503020204020204" pitchFamily="34" charset="-122"/>
            </a:rPr>
            <a:t>从项目数量来看，</a:t>
          </a:r>
          <a:r>
            <a:rPr lang="en-US" sz="1100" dirty="0" smtClean="0">
              <a:latin typeface="微软雅黑" panose="020B0503020204020204" pitchFamily="34" charset="-122"/>
              <a:ea typeface="微软雅黑" panose="020B0503020204020204" pitchFamily="34" charset="-122"/>
            </a:rPr>
            <a:t>2008</a:t>
          </a:r>
          <a:r>
            <a:rPr lang="zh-CN" sz="1100" dirty="0" smtClean="0">
              <a:latin typeface="微软雅黑" panose="020B0503020204020204" pitchFamily="34" charset="-122"/>
              <a:ea typeface="微软雅黑" panose="020B0503020204020204" pitchFamily="34" charset="-122"/>
            </a:rPr>
            <a:t>～</a:t>
          </a:r>
          <a:r>
            <a:rPr lang="en-US" sz="1100" dirty="0" smtClean="0">
              <a:latin typeface="微软雅黑" panose="020B0503020204020204" pitchFamily="34" charset="-122"/>
              <a:ea typeface="微软雅黑" panose="020B0503020204020204" pitchFamily="34" charset="-122"/>
            </a:rPr>
            <a:t>2009</a:t>
          </a:r>
          <a:r>
            <a:rPr lang="zh-CN" sz="1100" dirty="0" smtClean="0">
              <a:latin typeface="微软雅黑" panose="020B0503020204020204" pitchFamily="34" charset="-122"/>
              <a:ea typeface="微软雅黑" panose="020B0503020204020204" pitchFamily="34" charset="-122"/>
            </a:rPr>
            <a:t>年</a:t>
          </a:r>
          <a:r>
            <a:rPr lang="en-US" sz="1100" dirty="0" smtClean="0">
              <a:latin typeface="微软雅黑" panose="020B0503020204020204" pitchFamily="34" charset="-122"/>
              <a:ea typeface="微软雅黑" panose="020B0503020204020204" pitchFamily="34" charset="-122"/>
            </a:rPr>
            <a:t>96.2%</a:t>
          </a:r>
          <a:r>
            <a:rPr lang="zh-CN" sz="1100" dirty="0" smtClean="0">
              <a:latin typeface="微软雅黑" panose="020B0503020204020204" pitchFamily="34" charset="-122"/>
              <a:ea typeface="微软雅黑" panose="020B0503020204020204" pitchFamily="34" charset="-122"/>
            </a:rPr>
            <a:t>的合同能源管理项目都是基于节能效益分享型和节能量保证型实施的；从总体投资额来看，节能效益分享型项目的总投资额最多，</a:t>
          </a:r>
          <a:r>
            <a:rPr lang="en-US" sz="1100" dirty="0" smtClean="0">
              <a:latin typeface="微软雅黑" panose="020B0503020204020204" pitchFamily="34" charset="-122"/>
              <a:ea typeface="微软雅黑" panose="020B0503020204020204" pitchFamily="34" charset="-122"/>
            </a:rPr>
            <a:t>2008</a:t>
          </a:r>
          <a:r>
            <a:rPr lang="zh-CN" sz="1100" dirty="0" smtClean="0">
              <a:latin typeface="微软雅黑" panose="020B0503020204020204" pitchFamily="34" charset="-122"/>
              <a:ea typeface="微软雅黑" panose="020B0503020204020204" pitchFamily="34" charset="-122"/>
            </a:rPr>
            <a:t>～</a:t>
          </a:r>
          <a:r>
            <a:rPr lang="en-US" sz="1100" dirty="0" smtClean="0">
              <a:latin typeface="微软雅黑" panose="020B0503020204020204" pitchFamily="34" charset="-122"/>
              <a:ea typeface="微软雅黑" panose="020B0503020204020204" pitchFamily="34" charset="-122"/>
            </a:rPr>
            <a:t>2009</a:t>
          </a:r>
          <a:r>
            <a:rPr lang="zh-CN" sz="1100" dirty="0" smtClean="0">
              <a:latin typeface="微软雅黑" panose="020B0503020204020204" pitchFamily="34" charset="-122"/>
              <a:ea typeface="微软雅黑" panose="020B0503020204020204" pitchFamily="34" charset="-122"/>
            </a:rPr>
            <a:t>年期间总投资额达</a:t>
          </a:r>
          <a:r>
            <a:rPr lang="en-US" sz="1100" dirty="0" smtClean="0">
              <a:latin typeface="微软雅黑" panose="020B0503020204020204" pitchFamily="34" charset="-122"/>
              <a:ea typeface="微软雅黑" panose="020B0503020204020204" pitchFamily="34" charset="-122"/>
            </a:rPr>
            <a:t>37.3</a:t>
          </a:r>
          <a:r>
            <a:rPr lang="zh-CN" sz="1100" dirty="0" smtClean="0">
              <a:latin typeface="微软雅黑" panose="020B0503020204020204" pitchFamily="34" charset="-122"/>
              <a:ea typeface="微软雅黑" panose="020B0503020204020204" pitchFamily="34" charset="-122"/>
            </a:rPr>
            <a:t>亿元。</a:t>
          </a:r>
          <a:endParaRPr lang="zh-CN" altLang="en-US" sz="1100" dirty="0">
            <a:latin typeface="微软雅黑" panose="020B0503020204020204" pitchFamily="34" charset="-122"/>
            <a:ea typeface="微软雅黑" panose="020B0503020204020204" pitchFamily="34" charset="-122"/>
          </a:endParaRPr>
        </a:p>
      </dgm:t>
    </dgm:pt>
    <dgm:pt modelId="{B09C63C4-BFF8-45ED-A524-B0C35E25B77C}" type="parTrans" cxnId="{1954F547-E1D6-4CAB-BED7-253E55BBE1B3}">
      <dgm:prSet/>
      <dgm:spPr/>
      <dgm:t>
        <a:bodyPr/>
        <a:lstStyle/>
        <a:p>
          <a:endParaRPr lang="zh-CN" altLang="en-US">
            <a:latin typeface="微软雅黑" panose="020B0503020204020204" pitchFamily="34" charset="-122"/>
            <a:ea typeface="微软雅黑" panose="020B0503020204020204" pitchFamily="34" charset="-122"/>
          </a:endParaRPr>
        </a:p>
      </dgm:t>
    </dgm:pt>
    <dgm:pt modelId="{62D5019E-5AB3-474D-B3AC-B1822B826FD1}" type="sibTrans" cxnId="{1954F547-E1D6-4CAB-BED7-253E55BBE1B3}">
      <dgm:prSet/>
      <dgm:spPr/>
      <dgm:t>
        <a:bodyPr/>
        <a:lstStyle/>
        <a:p>
          <a:endParaRPr lang="zh-CN" altLang="en-US">
            <a:latin typeface="微软雅黑" panose="020B0503020204020204" pitchFamily="34" charset="-122"/>
            <a:ea typeface="微软雅黑" panose="020B0503020204020204" pitchFamily="34" charset="-122"/>
          </a:endParaRPr>
        </a:p>
      </dgm:t>
    </dgm:pt>
    <dgm:pt modelId="{4255C6C4-7D0C-4C96-8F95-1111EEB7CBA6}">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商务模式发展创新</a:t>
          </a:r>
          <a:endParaRPr lang="zh-CN" altLang="en-US" sz="1400" b="1" dirty="0">
            <a:latin typeface="微软雅黑" panose="020B0503020204020204" pitchFamily="34" charset="-122"/>
            <a:ea typeface="微软雅黑" panose="020B0503020204020204" pitchFamily="34" charset="-122"/>
          </a:endParaRPr>
        </a:p>
      </dgm:t>
    </dgm:pt>
    <dgm:pt modelId="{3B045647-5B97-41B4-9992-A2F393CA0C9C}" type="parTrans" cxnId="{BADFB108-B13E-47DB-AB95-A6675DA90986}">
      <dgm:prSet/>
      <dgm:spPr/>
      <dgm:t>
        <a:bodyPr/>
        <a:lstStyle/>
        <a:p>
          <a:endParaRPr lang="zh-CN" altLang="en-US">
            <a:latin typeface="微软雅黑" panose="020B0503020204020204" pitchFamily="34" charset="-122"/>
            <a:ea typeface="微软雅黑" panose="020B0503020204020204" pitchFamily="34" charset="-122"/>
          </a:endParaRPr>
        </a:p>
      </dgm:t>
    </dgm:pt>
    <dgm:pt modelId="{71D747B8-FBAF-49CE-BE5D-01BC8B69E946}" type="sibTrans" cxnId="{BADFB108-B13E-47DB-AB95-A6675DA90986}">
      <dgm:prSet/>
      <dgm:spPr/>
      <dgm:t>
        <a:bodyPr/>
        <a:lstStyle/>
        <a:p>
          <a:endParaRPr lang="zh-CN" altLang="en-US">
            <a:latin typeface="微软雅黑" panose="020B0503020204020204" pitchFamily="34" charset="-122"/>
            <a:ea typeface="微软雅黑" panose="020B0503020204020204" pitchFamily="34" charset="-122"/>
          </a:endParaRPr>
        </a:p>
      </dgm:t>
    </dgm:pt>
    <dgm:pt modelId="{B77EAB4F-CF34-49E2-BF58-7351FB71F282}">
      <dgm:prSet custT="1"/>
      <dgm:spPr/>
      <dgm:t>
        <a:bodyPr/>
        <a:lstStyle/>
        <a:p>
          <a:r>
            <a:rPr lang="en-US" sz="1100" smtClean="0">
              <a:latin typeface="微软雅黑" panose="020B0503020204020204" pitchFamily="34" charset="-122"/>
              <a:ea typeface="微软雅黑" panose="020B0503020204020204" pitchFamily="34" charset="-122"/>
            </a:rPr>
            <a:t>EMCA</a:t>
          </a:r>
          <a:r>
            <a:rPr lang="zh-CN" sz="1100" smtClean="0">
              <a:latin typeface="微软雅黑" panose="020B0503020204020204" pitchFamily="34" charset="-122"/>
              <a:ea typeface="微软雅黑" panose="020B0503020204020204" pitchFamily="34" charset="-122"/>
            </a:rPr>
            <a:t>会员单位按照综合节能投资计算，</a:t>
          </a:r>
          <a:r>
            <a:rPr lang="en-US" sz="1100" smtClean="0">
              <a:latin typeface="微软雅黑" panose="020B0503020204020204" pitchFamily="34" charset="-122"/>
              <a:ea typeface="微软雅黑" panose="020B0503020204020204" pitchFamily="34" charset="-122"/>
            </a:rPr>
            <a:t>2009</a:t>
          </a:r>
          <a:r>
            <a:rPr lang="zh-CN" sz="1100" smtClean="0">
              <a:latin typeface="微软雅黑" panose="020B0503020204020204" pitchFamily="34" charset="-122"/>
              <a:ea typeface="微软雅黑" panose="020B0503020204020204" pitchFamily="34" charset="-122"/>
            </a:rPr>
            <a:t>年形成的节能减排能力分别增长到</a:t>
          </a:r>
          <a:r>
            <a:rPr lang="en-US" sz="1100" smtClean="0">
              <a:latin typeface="微软雅黑" panose="020B0503020204020204" pitchFamily="34" charset="-122"/>
              <a:ea typeface="微软雅黑" panose="020B0503020204020204" pitchFamily="34" charset="-122"/>
            </a:rPr>
            <a:t>1356.05</a:t>
          </a:r>
          <a:r>
            <a:rPr lang="zh-CN" sz="1100" smtClean="0">
              <a:latin typeface="微软雅黑" panose="020B0503020204020204" pitchFamily="34" charset="-122"/>
              <a:ea typeface="微软雅黑" panose="020B0503020204020204" pitchFamily="34" charset="-122"/>
            </a:rPr>
            <a:t>万</a:t>
          </a:r>
          <a:r>
            <a:rPr lang="en-US" sz="1100" smtClean="0">
              <a:latin typeface="微软雅黑" panose="020B0503020204020204" pitchFamily="34" charset="-122"/>
              <a:ea typeface="微软雅黑" panose="020B0503020204020204" pitchFamily="34" charset="-122"/>
            </a:rPr>
            <a:t>tce/a </a:t>
          </a:r>
          <a:r>
            <a:rPr lang="zh-CN" sz="1100" smtClean="0">
              <a:latin typeface="微软雅黑" panose="020B0503020204020204" pitchFamily="34" charset="-122"/>
              <a:ea typeface="微软雅黑" panose="020B0503020204020204" pitchFamily="34" charset="-122"/>
            </a:rPr>
            <a:t>和</a:t>
          </a:r>
          <a:r>
            <a:rPr lang="en-US" sz="1100" smtClean="0">
              <a:latin typeface="微软雅黑" panose="020B0503020204020204" pitchFamily="34" charset="-122"/>
              <a:ea typeface="微软雅黑" panose="020B0503020204020204" pitchFamily="34" charset="-122"/>
            </a:rPr>
            <a:t>874.66</a:t>
          </a:r>
          <a:r>
            <a:rPr lang="zh-CN" sz="1100" smtClean="0">
              <a:latin typeface="微软雅黑" panose="020B0503020204020204" pitchFamily="34" charset="-122"/>
              <a:ea typeface="微软雅黑" panose="020B0503020204020204" pitchFamily="34" charset="-122"/>
            </a:rPr>
            <a:t>万</a:t>
          </a:r>
          <a:r>
            <a:rPr lang="en-US" sz="1100" smtClean="0">
              <a:latin typeface="微软雅黑" panose="020B0503020204020204" pitchFamily="34" charset="-122"/>
              <a:ea typeface="微软雅黑" panose="020B0503020204020204" pitchFamily="34" charset="-122"/>
            </a:rPr>
            <a:t>tC/a</a:t>
          </a:r>
          <a:r>
            <a:rPr lang="zh-CN" sz="1100" smtClean="0">
              <a:latin typeface="微软雅黑" panose="020B0503020204020204" pitchFamily="34" charset="-122"/>
              <a:ea typeface="微软雅黑" panose="020B0503020204020204" pitchFamily="34" charset="-122"/>
            </a:rPr>
            <a:t>。</a:t>
          </a:r>
          <a:endParaRPr lang="zh-CN" altLang="en-US" sz="1100">
            <a:latin typeface="微软雅黑" panose="020B0503020204020204" pitchFamily="34" charset="-122"/>
            <a:ea typeface="微软雅黑" panose="020B0503020204020204" pitchFamily="34" charset="-122"/>
          </a:endParaRPr>
        </a:p>
      </dgm:t>
    </dgm:pt>
    <dgm:pt modelId="{1B9E225C-238D-4DF0-B3DF-46CCAAEF3964}" type="parTrans" cxnId="{61BC183F-59F9-4DB0-8EC8-37A37109041A}">
      <dgm:prSet/>
      <dgm:spPr/>
      <dgm:t>
        <a:bodyPr/>
        <a:lstStyle/>
        <a:p>
          <a:endParaRPr lang="zh-CN" altLang="en-US">
            <a:latin typeface="微软雅黑" panose="020B0503020204020204" pitchFamily="34" charset="-122"/>
            <a:ea typeface="微软雅黑" panose="020B0503020204020204" pitchFamily="34" charset="-122"/>
          </a:endParaRPr>
        </a:p>
      </dgm:t>
    </dgm:pt>
    <dgm:pt modelId="{D12D37FB-8F70-4AAA-9C68-96B8136E0D1F}" type="sibTrans" cxnId="{61BC183F-59F9-4DB0-8EC8-37A37109041A}">
      <dgm:prSet/>
      <dgm:spPr/>
      <dgm:t>
        <a:bodyPr/>
        <a:lstStyle/>
        <a:p>
          <a:endParaRPr lang="zh-CN" altLang="en-US">
            <a:latin typeface="微软雅黑" panose="020B0503020204020204" pitchFamily="34" charset="-122"/>
            <a:ea typeface="微软雅黑" panose="020B0503020204020204" pitchFamily="34" charset="-122"/>
          </a:endParaRPr>
        </a:p>
      </dgm:t>
    </dgm:pt>
    <dgm:pt modelId="{7A1819C8-D5B9-4EFB-B431-CE202E2E433E}" type="pres">
      <dgm:prSet presAssocID="{5A8E745A-C06F-4FCD-A547-42DEC22B506A}" presName="linear" presStyleCnt="0">
        <dgm:presLayoutVars>
          <dgm:dir/>
          <dgm:animLvl val="lvl"/>
          <dgm:resizeHandles val="exact"/>
        </dgm:presLayoutVars>
      </dgm:prSet>
      <dgm:spPr/>
      <dgm:t>
        <a:bodyPr/>
        <a:lstStyle/>
        <a:p>
          <a:endParaRPr lang="zh-CN" altLang="en-US"/>
        </a:p>
      </dgm:t>
    </dgm:pt>
    <dgm:pt modelId="{64DB9D62-80EE-4966-B147-6AF9565AC668}" type="pres">
      <dgm:prSet presAssocID="{8DBEE164-1538-4023-9BCC-3086394BACEF}" presName="parentLin" presStyleCnt="0"/>
      <dgm:spPr/>
    </dgm:pt>
    <dgm:pt modelId="{D04C2B2E-FF8B-4596-9413-2A78028964E5}" type="pres">
      <dgm:prSet presAssocID="{8DBEE164-1538-4023-9BCC-3086394BACEF}" presName="parentLeftMargin" presStyleLbl="node1" presStyleIdx="0" presStyleCnt="4"/>
      <dgm:spPr/>
      <dgm:t>
        <a:bodyPr/>
        <a:lstStyle/>
        <a:p>
          <a:endParaRPr lang="zh-CN" altLang="en-US"/>
        </a:p>
      </dgm:t>
    </dgm:pt>
    <dgm:pt modelId="{D948DEEE-014F-4806-99C4-5DBCA0BAF41F}" type="pres">
      <dgm:prSet presAssocID="{8DBEE164-1538-4023-9BCC-3086394BACEF}" presName="parentText" presStyleLbl="node1" presStyleIdx="0" presStyleCnt="4">
        <dgm:presLayoutVars>
          <dgm:chMax val="0"/>
          <dgm:bulletEnabled val="1"/>
        </dgm:presLayoutVars>
      </dgm:prSet>
      <dgm:spPr/>
      <dgm:t>
        <a:bodyPr/>
        <a:lstStyle/>
        <a:p>
          <a:endParaRPr lang="zh-CN" altLang="en-US"/>
        </a:p>
      </dgm:t>
    </dgm:pt>
    <dgm:pt modelId="{53B5883B-3BA4-4B50-9995-F3E5B3141416}" type="pres">
      <dgm:prSet presAssocID="{8DBEE164-1538-4023-9BCC-3086394BACEF}" presName="negativeSpace" presStyleCnt="0"/>
      <dgm:spPr/>
    </dgm:pt>
    <dgm:pt modelId="{C5C27502-AB8C-4565-8CF0-93F6D9EAD7A2}" type="pres">
      <dgm:prSet presAssocID="{8DBEE164-1538-4023-9BCC-3086394BACEF}" presName="childText" presStyleLbl="conFgAcc1" presStyleIdx="0" presStyleCnt="4">
        <dgm:presLayoutVars>
          <dgm:bulletEnabled val="1"/>
        </dgm:presLayoutVars>
      </dgm:prSet>
      <dgm:spPr/>
      <dgm:t>
        <a:bodyPr/>
        <a:lstStyle/>
        <a:p>
          <a:endParaRPr lang="zh-CN" altLang="en-US"/>
        </a:p>
      </dgm:t>
    </dgm:pt>
    <dgm:pt modelId="{969BB4DF-6959-487E-99EE-EF4C88733B94}" type="pres">
      <dgm:prSet presAssocID="{0EF3F57B-B923-4F12-8C85-83AF51E8FA5E}" presName="spaceBetweenRectangles" presStyleCnt="0"/>
      <dgm:spPr/>
    </dgm:pt>
    <dgm:pt modelId="{B84AC2A8-A879-48F2-ADC7-C2541208C784}" type="pres">
      <dgm:prSet presAssocID="{56B9F879-6BA5-47DA-96ED-AAAFDE914B06}" presName="parentLin" presStyleCnt="0"/>
      <dgm:spPr/>
    </dgm:pt>
    <dgm:pt modelId="{BD9914E3-25C1-4AE4-8D0A-2361EB3F3ABC}" type="pres">
      <dgm:prSet presAssocID="{56B9F879-6BA5-47DA-96ED-AAAFDE914B06}" presName="parentLeftMargin" presStyleLbl="node1" presStyleIdx="0" presStyleCnt="4"/>
      <dgm:spPr/>
      <dgm:t>
        <a:bodyPr/>
        <a:lstStyle/>
        <a:p>
          <a:endParaRPr lang="zh-CN" altLang="en-US"/>
        </a:p>
      </dgm:t>
    </dgm:pt>
    <dgm:pt modelId="{69423802-11FA-4CD2-B32D-196127F85BBD}" type="pres">
      <dgm:prSet presAssocID="{56B9F879-6BA5-47DA-96ED-AAAFDE914B06}" presName="parentText" presStyleLbl="node1" presStyleIdx="1" presStyleCnt="4">
        <dgm:presLayoutVars>
          <dgm:chMax val="0"/>
          <dgm:bulletEnabled val="1"/>
        </dgm:presLayoutVars>
      </dgm:prSet>
      <dgm:spPr/>
      <dgm:t>
        <a:bodyPr/>
        <a:lstStyle/>
        <a:p>
          <a:endParaRPr lang="zh-CN" altLang="en-US"/>
        </a:p>
      </dgm:t>
    </dgm:pt>
    <dgm:pt modelId="{9E36B8AC-184F-46BA-824F-DD641C97DF17}" type="pres">
      <dgm:prSet presAssocID="{56B9F879-6BA5-47DA-96ED-AAAFDE914B06}" presName="negativeSpace" presStyleCnt="0"/>
      <dgm:spPr/>
    </dgm:pt>
    <dgm:pt modelId="{5B721176-4D64-4FEB-8335-75DD93AC1B7C}" type="pres">
      <dgm:prSet presAssocID="{56B9F879-6BA5-47DA-96ED-AAAFDE914B06}" presName="childText" presStyleLbl="conFgAcc1" presStyleIdx="1" presStyleCnt="4">
        <dgm:presLayoutVars>
          <dgm:bulletEnabled val="1"/>
        </dgm:presLayoutVars>
      </dgm:prSet>
      <dgm:spPr/>
      <dgm:t>
        <a:bodyPr/>
        <a:lstStyle/>
        <a:p>
          <a:endParaRPr lang="zh-CN" altLang="en-US"/>
        </a:p>
      </dgm:t>
    </dgm:pt>
    <dgm:pt modelId="{4D97F319-10A8-4798-B37E-1567DDC24030}" type="pres">
      <dgm:prSet presAssocID="{573B7780-DAB1-45A9-9F9B-E94BB22A5D2B}" presName="spaceBetweenRectangles" presStyleCnt="0"/>
      <dgm:spPr/>
    </dgm:pt>
    <dgm:pt modelId="{5FFFAEDB-8C87-43BE-AFD1-06F4757C968D}" type="pres">
      <dgm:prSet presAssocID="{2B2D84C6-247E-4F50-9EB9-2F136FDAF1E4}" presName="parentLin" presStyleCnt="0"/>
      <dgm:spPr/>
    </dgm:pt>
    <dgm:pt modelId="{075EA764-C1BF-4D2B-A164-8739EB49500C}" type="pres">
      <dgm:prSet presAssocID="{2B2D84C6-247E-4F50-9EB9-2F136FDAF1E4}" presName="parentLeftMargin" presStyleLbl="node1" presStyleIdx="1" presStyleCnt="4"/>
      <dgm:spPr/>
      <dgm:t>
        <a:bodyPr/>
        <a:lstStyle/>
        <a:p>
          <a:endParaRPr lang="zh-CN" altLang="en-US"/>
        </a:p>
      </dgm:t>
    </dgm:pt>
    <dgm:pt modelId="{7510CD52-AB93-411C-B7A6-599F11FB90C4}" type="pres">
      <dgm:prSet presAssocID="{2B2D84C6-247E-4F50-9EB9-2F136FDAF1E4}" presName="parentText" presStyleLbl="node1" presStyleIdx="2" presStyleCnt="4">
        <dgm:presLayoutVars>
          <dgm:chMax val="0"/>
          <dgm:bulletEnabled val="1"/>
        </dgm:presLayoutVars>
      </dgm:prSet>
      <dgm:spPr/>
      <dgm:t>
        <a:bodyPr/>
        <a:lstStyle/>
        <a:p>
          <a:endParaRPr lang="zh-CN" altLang="en-US"/>
        </a:p>
      </dgm:t>
    </dgm:pt>
    <dgm:pt modelId="{F498D8D7-1CB4-4CE7-A33C-CFA387479FFF}" type="pres">
      <dgm:prSet presAssocID="{2B2D84C6-247E-4F50-9EB9-2F136FDAF1E4}" presName="negativeSpace" presStyleCnt="0"/>
      <dgm:spPr/>
    </dgm:pt>
    <dgm:pt modelId="{0C24811B-D3F3-45B2-A6E4-AC684EBEA5C7}" type="pres">
      <dgm:prSet presAssocID="{2B2D84C6-247E-4F50-9EB9-2F136FDAF1E4}" presName="childText" presStyleLbl="conFgAcc1" presStyleIdx="2" presStyleCnt="4">
        <dgm:presLayoutVars>
          <dgm:bulletEnabled val="1"/>
        </dgm:presLayoutVars>
      </dgm:prSet>
      <dgm:spPr/>
      <dgm:t>
        <a:bodyPr/>
        <a:lstStyle/>
        <a:p>
          <a:endParaRPr lang="zh-CN" altLang="en-US"/>
        </a:p>
      </dgm:t>
    </dgm:pt>
    <dgm:pt modelId="{A43D2A7B-F1A1-4B55-8B0C-D164D7939D6B}" type="pres">
      <dgm:prSet presAssocID="{DE013E2C-4B25-4250-90CB-8021E023CA98}" presName="spaceBetweenRectangles" presStyleCnt="0"/>
      <dgm:spPr/>
    </dgm:pt>
    <dgm:pt modelId="{917D6836-A469-465A-9512-3725A3E24CB3}" type="pres">
      <dgm:prSet presAssocID="{4255C6C4-7D0C-4C96-8F95-1111EEB7CBA6}" presName="parentLin" presStyleCnt="0"/>
      <dgm:spPr/>
    </dgm:pt>
    <dgm:pt modelId="{42092BA3-DF91-441F-9FBD-662DB7BF02CB}" type="pres">
      <dgm:prSet presAssocID="{4255C6C4-7D0C-4C96-8F95-1111EEB7CBA6}" presName="parentLeftMargin" presStyleLbl="node1" presStyleIdx="2" presStyleCnt="4"/>
      <dgm:spPr/>
      <dgm:t>
        <a:bodyPr/>
        <a:lstStyle/>
        <a:p>
          <a:endParaRPr lang="zh-CN" altLang="en-US"/>
        </a:p>
      </dgm:t>
    </dgm:pt>
    <dgm:pt modelId="{2793DDAB-B516-4EB8-BE2A-D34D0BCEC442}" type="pres">
      <dgm:prSet presAssocID="{4255C6C4-7D0C-4C96-8F95-1111EEB7CBA6}" presName="parentText" presStyleLbl="node1" presStyleIdx="3" presStyleCnt="4">
        <dgm:presLayoutVars>
          <dgm:chMax val="0"/>
          <dgm:bulletEnabled val="1"/>
        </dgm:presLayoutVars>
      </dgm:prSet>
      <dgm:spPr/>
      <dgm:t>
        <a:bodyPr/>
        <a:lstStyle/>
        <a:p>
          <a:endParaRPr lang="zh-CN" altLang="en-US"/>
        </a:p>
      </dgm:t>
    </dgm:pt>
    <dgm:pt modelId="{718F0753-3050-4298-8EF2-41E77312D5A4}" type="pres">
      <dgm:prSet presAssocID="{4255C6C4-7D0C-4C96-8F95-1111EEB7CBA6}" presName="negativeSpace" presStyleCnt="0"/>
      <dgm:spPr/>
    </dgm:pt>
    <dgm:pt modelId="{66685BB8-758C-4813-81E8-ADD26DC4E8C7}" type="pres">
      <dgm:prSet presAssocID="{4255C6C4-7D0C-4C96-8F95-1111EEB7CBA6}" presName="childText" presStyleLbl="conFgAcc1" presStyleIdx="3" presStyleCnt="4">
        <dgm:presLayoutVars>
          <dgm:bulletEnabled val="1"/>
        </dgm:presLayoutVars>
      </dgm:prSet>
      <dgm:spPr/>
      <dgm:t>
        <a:bodyPr/>
        <a:lstStyle/>
        <a:p>
          <a:endParaRPr lang="zh-CN" altLang="en-US"/>
        </a:p>
      </dgm:t>
    </dgm:pt>
  </dgm:ptLst>
  <dgm:cxnLst>
    <dgm:cxn modelId="{2FD2A4F5-C12B-4B74-A5D4-07CCF8629214}" srcId="{5A8E745A-C06F-4FCD-A547-42DEC22B506A}" destId="{8DBEE164-1538-4023-9BCC-3086394BACEF}" srcOrd="0" destOrd="0" parTransId="{A3B9B513-B47C-4BBF-B7DD-318FCAFB5BF6}" sibTransId="{0EF3F57B-B923-4F12-8C85-83AF51E8FA5E}"/>
    <dgm:cxn modelId="{A3111568-8617-426E-9AB4-D214FDCB80B8}" type="presOf" srcId="{56B9F879-6BA5-47DA-96ED-AAAFDE914B06}" destId="{BD9914E3-25C1-4AE4-8D0A-2361EB3F3ABC}" srcOrd="0" destOrd="0" presId="urn:microsoft.com/office/officeart/2005/8/layout/list1"/>
    <dgm:cxn modelId="{B39413E1-709D-44F9-8EB1-AB315D2CAC9A}" type="presOf" srcId="{8DBEE164-1538-4023-9BCC-3086394BACEF}" destId="{D04C2B2E-FF8B-4596-9413-2A78028964E5}" srcOrd="0" destOrd="0" presId="urn:microsoft.com/office/officeart/2005/8/layout/list1"/>
    <dgm:cxn modelId="{5AD6A884-5F12-481D-ADEB-9CDE1DC13B49}" srcId="{8DBEE164-1538-4023-9BCC-3086394BACEF}" destId="{4220888F-7FDE-4839-91B6-719DD3AF0EE9}" srcOrd="0" destOrd="0" parTransId="{D7E760F6-D9CA-464D-BCD0-DFB0C3C430C2}" sibTransId="{E5C9951C-C0D1-482D-A777-7483900CF59A}"/>
    <dgm:cxn modelId="{624F18A0-BD44-4C80-AFB7-97EA487077CF}" type="presOf" srcId="{2B2D84C6-247E-4F50-9EB9-2F136FDAF1E4}" destId="{075EA764-C1BF-4D2B-A164-8739EB49500C}" srcOrd="0" destOrd="0" presId="urn:microsoft.com/office/officeart/2005/8/layout/list1"/>
    <dgm:cxn modelId="{2937FD9C-CBEA-4D3F-AFE4-EAF8ECB6EE72}" srcId="{5A8E745A-C06F-4FCD-A547-42DEC22B506A}" destId="{56B9F879-6BA5-47DA-96ED-AAAFDE914B06}" srcOrd="1" destOrd="0" parTransId="{E683F672-B5D6-4217-AB33-428E230B1084}" sibTransId="{573B7780-DAB1-45A9-9F9B-E94BB22A5D2B}"/>
    <dgm:cxn modelId="{552A5998-34A6-475D-836A-F95CB3B44C16}" type="presOf" srcId="{5A8E745A-C06F-4FCD-A547-42DEC22B506A}" destId="{7A1819C8-D5B9-4EFB-B431-CE202E2E433E}" srcOrd="0" destOrd="0" presId="urn:microsoft.com/office/officeart/2005/8/layout/list1"/>
    <dgm:cxn modelId="{AC706A86-FD26-45BD-A76A-4D24BA56BDBB}" type="presOf" srcId="{22851744-E030-412F-8940-550B7A6484CF}" destId="{5B721176-4D64-4FEB-8335-75DD93AC1B7C}" srcOrd="0" destOrd="0" presId="urn:microsoft.com/office/officeart/2005/8/layout/list1"/>
    <dgm:cxn modelId="{1954F547-E1D6-4CAB-BED7-253E55BBE1B3}" srcId="{4255C6C4-7D0C-4C96-8F95-1111EEB7CBA6}" destId="{2A793FC9-F3F1-4917-AABF-CF746F964EA3}" srcOrd="0" destOrd="0" parTransId="{B09C63C4-BFF8-45ED-A524-B0C35E25B77C}" sibTransId="{62D5019E-5AB3-474D-B3AC-B1822B826FD1}"/>
    <dgm:cxn modelId="{EB7ED54B-7794-4B3F-836A-9E2EC8A01AD3}" type="presOf" srcId="{56B9F879-6BA5-47DA-96ED-AAAFDE914B06}" destId="{69423802-11FA-4CD2-B32D-196127F85BBD}" srcOrd="1" destOrd="0" presId="urn:microsoft.com/office/officeart/2005/8/layout/list1"/>
    <dgm:cxn modelId="{0C9CA5D8-A428-4FFF-9A69-D14AD17750BB}" type="presOf" srcId="{8DBEE164-1538-4023-9BCC-3086394BACEF}" destId="{D948DEEE-014F-4806-99C4-5DBCA0BAF41F}" srcOrd="1" destOrd="0" presId="urn:microsoft.com/office/officeart/2005/8/layout/list1"/>
    <dgm:cxn modelId="{33560628-46A4-45BC-9A20-96BCC5D79741}" type="presOf" srcId="{2A793FC9-F3F1-4917-AABF-CF746F964EA3}" destId="{66685BB8-758C-4813-81E8-ADD26DC4E8C7}" srcOrd="0" destOrd="0" presId="urn:microsoft.com/office/officeart/2005/8/layout/list1"/>
    <dgm:cxn modelId="{E3A641BE-BA5D-4BAC-B798-D7FA7DAEA5A4}" srcId="{56B9F879-6BA5-47DA-96ED-AAAFDE914B06}" destId="{22851744-E030-412F-8940-550B7A6484CF}" srcOrd="0" destOrd="0" parTransId="{A3417C94-C9C3-4A80-9CD1-494A72EB4B2B}" sibTransId="{13444322-4CC6-44F5-BDF0-AAFA588167D0}"/>
    <dgm:cxn modelId="{D6261AEE-E262-41F3-AC2B-A66E4667E3D5}" type="presOf" srcId="{4220888F-7FDE-4839-91B6-719DD3AF0EE9}" destId="{C5C27502-AB8C-4565-8CF0-93F6D9EAD7A2}" srcOrd="0" destOrd="0" presId="urn:microsoft.com/office/officeart/2005/8/layout/list1"/>
    <dgm:cxn modelId="{CCA9FCDE-B051-47C9-867A-01656465F7C0}" type="presOf" srcId="{4255C6C4-7D0C-4C96-8F95-1111EEB7CBA6}" destId="{2793DDAB-B516-4EB8-BE2A-D34D0BCEC442}" srcOrd="1" destOrd="0" presId="urn:microsoft.com/office/officeart/2005/8/layout/list1"/>
    <dgm:cxn modelId="{61BC183F-59F9-4DB0-8EC8-37A37109041A}" srcId="{2B2D84C6-247E-4F50-9EB9-2F136FDAF1E4}" destId="{B77EAB4F-CF34-49E2-BF58-7351FB71F282}" srcOrd="0" destOrd="0" parTransId="{1B9E225C-238D-4DF0-B3DF-46CCAAEF3964}" sibTransId="{D12D37FB-8F70-4AAA-9C68-96B8136E0D1F}"/>
    <dgm:cxn modelId="{BADFB108-B13E-47DB-AB95-A6675DA90986}" srcId="{5A8E745A-C06F-4FCD-A547-42DEC22B506A}" destId="{4255C6C4-7D0C-4C96-8F95-1111EEB7CBA6}" srcOrd="3" destOrd="0" parTransId="{3B045647-5B97-41B4-9992-A2F393CA0C9C}" sibTransId="{71D747B8-FBAF-49CE-BE5D-01BC8B69E946}"/>
    <dgm:cxn modelId="{EA173DBF-20B5-4F51-AFD0-AFE90A2308BF}" type="presOf" srcId="{2B2D84C6-247E-4F50-9EB9-2F136FDAF1E4}" destId="{7510CD52-AB93-411C-B7A6-599F11FB90C4}" srcOrd="1" destOrd="0" presId="urn:microsoft.com/office/officeart/2005/8/layout/list1"/>
    <dgm:cxn modelId="{684E250B-D535-498A-87EB-EC82EA0597B8}" srcId="{5A8E745A-C06F-4FCD-A547-42DEC22B506A}" destId="{2B2D84C6-247E-4F50-9EB9-2F136FDAF1E4}" srcOrd="2" destOrd="0" parTransId="{17F60FFC-9FE4-4878-A9C9-838CDD6643EA}" sibTransId="{DE013E2C-4B25-4250-90CB-8021E023CA98}"/>
    <dgm:cxn modelId="{856F2F4E-7614-407B-80F8-32D47AF910EE}" type="presOf" srcId="{B77EAB4F-CF34-49E2-BF58-7351FB71F282}" destId="{0C24811B-D3F3-45B2-A6E4-AC684EBEA5C7}" srcOrd="0" destOrd="0" presId="urn:microsoft.com/office/officeart/2005/8/layout/list1"/>
    <dgm:cxn modelId="{507688A1-7EB7-4997-8727-9D5F3B573CD3}" type="presOf" srcId="{4255C6C4-7D0C-4C96-8F95-1111EEB7CBA6}" destId="{42092BA3-DF91-441F-9FBD-662DB7BF02CB}" srcOrd="0" destOrd="0" presId="urn:microsoft.com/office/officeart/2005/8/layout/list1"/>
    <dgm:cxn modelId="{7CC1C5F3-8E17-44A4-85E9-CA412EE50B53}" type="presParOf" srcId="{7A1819C8-D5B9-4EFB-B431-CE202E2E433E}" destId="{64DB9D62-80EE-4966-B147-6AF9565AC668}" srcOrd="0" destOrd="0" presId="urn:microsoft.com/office/officeart/2005/8/layout/list1"/>
    <dgm:cxn modelId="{3D7606C1-86D0-42B9-BDC1-BF06DC71B634}" type="presParOf" srcId="{64DB9D62-80EE-4966-B147-6AF9565AC668}" destId="{D04C2B2E-FF8B-4596-9413-2A78028964E5}" srcOrd="0" destOrd="0" presId="urn:microsoft.com/office/officeart/2005/8/layout/list1"/>
    <dgm:cxn modelId="{8367257B-7C54-49CE-A1DF-460141EA539B}" type="presParOf" srcId="{64DB9D62-80EE-4966-B147-6AF9565AC668}" destId="{D948DEEE-014F-4806-99C4-5DBCA0BAF41F}" srcOrd="1" destOrd="0" presId="urn:microsoft.com/office/officeart/2005/8/layout/list1"/>
    <dgm:cxn modelId="{4F8E522A-65AE-49F4-ABA4-06384D044A3B}" type="presParOf" srcId="{7A1819C8-D5B9-4EFB-B431-CE202E2E433E}" destId="{53B5883B-3BA4-4B50-9995-F3E5B3141416}" srcOrd="1" destOrd="0" presId="urn:microsoft.com/office/officeart/2005/8/layout/list1"/>
    <dgm:cxn modelId="{D07DD9CE-2D92-4557-8105-698D465F2CF0}" type="presParOf" srcId="{7A1819C8-D5B9-4EFB-B431-CE202E2E433E}" destId="{C5C27502-AB8C-4565-8CF0-93F6D9EAD7A2}" srcOrd="2" destOrd="0" presId="urn:microsoft.com/office/officeart/2005/8/layout/list1"/>
    <dgm:cxn modelId="{B06D2AEF-13AA-4426-8F47-6A46588E93E1}" type="presParOf" srcId="{7A1819C8-D5B9-4EFB-B431-CE202E2E433E}" destId="{969BB4DF-6959-487E-99EE-EF4C88733B94}" srcOrd="3" destOrd="0" presId="urn:microsoft.com/office/officeart/2005/8/layout/list1"/>
    <dgm:cxn modelId="{D3297B6A-9924-4A06-81E0-79392DF69244}" type="presParOf" srcId="{7A1819C8-D5B9-4EFB-B431-CE202E2E433E}" destId="{B84AC2A8-A879-48F2-ADC7-C2541208C784}" srcOrd="4" destOrd="0" presId="urn:microsoft.com/office/officeart/2005/8/layout/list1"/>
    <dgm:cxn modelId="{2BF733A3-2644-46AF-9696-241B1C78961B}" type="presParOf" srcId="{B84AC2A8-A879-48F2-ADC7-C2541208C784}" destId="{BD9914E3-25C1-4AE4-8D0A-2361EB3F3ABC}" srcOrd="0" destOrd="0" presId="urn:microsoft.com/office/officeart/2005/8/layout/list1"/>
    <dgm:cxn modelId="{5FFD1CC6-1B67-49C5-997F-DA9528F0A59A}" type="presParOf" srcId="{B84AC2A8-A879-48F2-ADC7-C2541208C784}" destId="{69423802-11FA-4CD2-B32D-196127F85BBD}" srcOrd="1" destOrd="0" presId="urn:microsoft.com/office/officeart/2005/8/layout/list1"/>
    <dgm:cxn modelId="{5F40A0A9-E075-4FA2-A210-3299F5394A28}" type="presParOf" srcId="{7A1819C8-D5B9-4EFB-B431-CE202E2E433E}" destId="{9E36B8AC-184F-46BA-824F-DD641C97DF17}" srcOrd="5" destOrd="0" presId="urn:microsoft.com/office/officeart/2005/8/layout/list1"/>
    <dgm:cxn modelId="{77D03DA0-E3EB-44C0-8B74-AEC54886161A}" type="presParOf" srcId="{7A1819C8-D5B9-4EFB-B431-CE202E2E433E}" destId="{5B721176-4D64-4FEB-8335-75DD93AC1B7C}" srcOrd="6" destOrd="0" presId="urn:microsoft.com/office/officeart/2005/8/layout/list1"/>
    <dgm:cxn modelId="{233BE044-A6C4-4F91-A26C-BDBCA2912159}" type="presParOf" srcId="{7A1819C8-D5B9-4EFB-B431-CE202E2E433E}" destId="{4D97F319-10A8-4798-B37E-1567DDC24030}" srcOrd="7" destOrd="0" presId="urn:microsoft.com/office/officeart/2005/8/layout/list1"/>
    <dgm:cxn modelId="{99F2B4B0-143F-4DAC-A1B1-E188361E367D}" type="presParOf" srcId="{7A1819C8-D5B9-4EFB-B431-CE202E2E433E}" destId="{5FFFAEDB-8C87-43BE-AFD1-06F4757C968D}" srcOrd="8" destOrd="0" presId="urn:microsoft.com/office/officeart/2005/8/layout/list1"/>
    <dgm:cxn modelId="{376C8C02-F382-4B1F-8253-8EB7B269B6D1}" type="presParOf" srcId="{5FFFAEDB-8C87-43BE-AFD1-06F4757C968D}" destId="{075EA764-C1BF-4D2B-A164-8739EB49500C}" srcOrd="0" destOrd="0" presId="urn:microsoft.com/office/officeart/2005/8/layout/list1"/>
    <dgm:cxn modelId="{CE00D674-2C27-4D5E-A775-C627DF7B86F6}" type="presParOf" srcId="{5FFFAEDB-8C87-43BE-AFD1-06F4757C968D}" destId="{7510CD52-AB93-411C-B7A6-599F11FB90C4}" srcOrd="1" destOrd="0" presId="urn:microsoft.com/office/officeart/2005/8/layout/list1"/>
    <dgm:cxn modelId="{889E9B92-A3FD-409C-B69C-15D11B6D6BED}" type="presParOf" srcId="{7A1819C8-D5B9-4EFB-B431-CE202E2E433E}" destId="{F498D8D7-1CB4-4CE7-A33C-CFA387479FFF}" srcOrd="9" destOrd="0" presId="urn:microsoft.com/office/officeart/2005/8/layout/list1"/>
    <dgm:cxn modelId="{779E74EF-A3D1-4D94-AE10-3E6E729433C6}" type="presParOf" srcId="{7A1819C8-D5B9-4EFB-B431-CE202E2E433E}" destId="{0C24811B-D3F3-45B2-A6E4-AC684EBEA5C7}" srcOrd="10" destOrd="0" presId="urn:microsoft.com/office/officeart/2005/8/layout/list1"/>
    <dgm:cxn modelId="{F52C6171-A209-4E0D-8094-9D44C1DFE0EC}" type="presParOf" srcId="{7A1819C8-D5B9-4EFB-B431-CE202E2E433E}" destId="{A43D2A7B-F1A1-4B55-8B0C-D164D7939D6B}" srcOrd="11" destOrd="0" presId="urn:microsoft.com/office/officeart/2005/8/layout/list1"/>
    <dgm:cxn modelId="{DC520EC3-6B09-4CFD-9D58-143AEA6DA885}" type="presParOf" srcId="{7A1819C8-D5B9-4EFB-B431-CE202E2E433E}" destId="{917D6836-A469-465A-9512-3725A3E24CB3}" srcOrd="12" destOrd="0" presId="urn:microsoft.com/office/officeart/2005/8/layout/list1"/>
    <dgm:cxn modelId="{767F3CD6-67A0-4138-828E-C1C0EE1541C5}" type="presParOf" srcId="{917D6836-A469-465A-9512-3725A3E24CB3}" destId="{42092BA3-DF91-441F-9FBD-662DB7BF02CB}" srcOrd="0" destOrd="0" presId="urn:microsoft.com/office/officeart/2005/8/layout/list1"/>
    <dgm:cxn modelId="{64F23EF5-15F1-4754-A87E-A35DCF8FB15D}" type="presParOf" srcId="{917D6836-A469-465A-9512-3725A3E24CB3}" destId="{2793DDAB-B516-4EB8-BE2A-D34D0BCEC442}" srcOrd="1" destOrd="0" presId="urn:microsoft.com/office/officeart/2005/8/layout/list1"/>
    <dgm:cxn modelId="{782D8181-58A7-4B43-AAC2-08383C60D08C}" type="presParOf" srcId="{7A1819C8-D5B9-4EFB-B431-CE202E2E433E}" destId="{718F0753-3050-4298-8EF2-41E77312D5A4}" srcOrd="13" destOrd="0" presId="urn:microsoft.com/office/officeart/2005/8/layout/list1"/>
    <dgm:cxn modelId="{FE3940A4-B8D2-46E2-8537-21AF350E4917}" type="presParOf" srcId="{7A1819C8-D5B9-4EFB-B431-CE202E2E433E}" destId="{66685BB8-758C-4813-81E8-ADD26DC4E8C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FFA2D7-7FFF-40A2-8AD4-4C60F73DE79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0E09CD9-4D6D-418D-9A97-8FE536E6A9C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产业集聚格局初步形成但协同性不足</a:t>
          </a:r>
          <a:endParaRPr lang="zh-CN" altLang="en-US" sz="1400" dirty="0">
            <a:latin typeface="微软雅黑" panose="020B0503020204020204" pitchFamily="34" charset="-122"/>
            <a:ea typeface="微软雅黑" panose="020B0503020204020204" pitchFamily="34" charset="-122"/>
          </a:endParaRPr>
        </a:p>
      </dgm:t>
    </dgm:pt>
    <dgm:pt modelId="{D5C0EB54-732A-43F1-9619-00177FA60E8B}" type="parTrans" cxnId="{2F4AE04B-64EB-46FF-87A9-41B5D1241A4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92EC2BB-5DEC-4589-A551-E115A48635A0}" type="sibTrans" cxnId="{2F4AE04B-64EB-46FF-87A9-41B5D1241A4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0C040-DCD4-453C-81D6-FA69F379BCA9}">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对客户质量依赖程度依然较高</a:t>
          </a:r>
          <a:endParaRPr lang="zh-CN" altLang="en-US" sz="1400" dirty="0">
            <a:latin typeface="微软雅黑" panose="020B0503020204020204" pitchFamily="34" charset="-122"/>
            <a:ea typeface="微软雅黑" panose="020B0503020204020204" pitchFamily="34" charset="-122"/>
          </a:endParaRPr>
        </a:p>
      </dgm:t>
    </dgm:pt>
    <dgm:pt modelId="{287CC605-3165-4C41-827F-0D2458E809E4}" type="parTrans" cxnId="{C5027538-E90A-4B0C-810B-736E7398610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3131A987-AD19-43AD-9E2E-C77FFB28E684}" type="sibTrans" cxnId="{C5027538-E90A-4B0C-810B-736E7398610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32EEF16-2470-4AD7-B9CB-5C2758DC1C3A}">
      <dgm:prSet custT="1"/>
      <dgm:spPr/>
      <dgm:t>
        <a:bodyPr/>
        <a:lstStyle/>
        <a:p>
          <a:r>
            <a:rPr lang="zh-CN" altLang="en-US" sz="1400" smtClean="0">
              <a:latin typeface="微软雅黑" panose="020B0503020204020204" pitchFamily="34" charset="-122"/>
              <a:ea typeface="微软雅黑" panose="020B0503020204020204" pitchFamily="34" charset="-122"/>
            </a:rPr>
            <a:t>系统性与行业性融资难题依然显著</a:t>
          </a:r>
          <a:endParaRPr lang="zh-CN" altLang="en-US" sz="1400">
            <a:latin typeface="微软雅黑" panose="020B0503020204020204" pitchFamily="34" charset="-122"/>
            <a:ea typeface="微软雅黑" panose="020B0503020204020204" pitchFamily="34" charset="-122"/>
          </a:endParaRPr>
        </a:p>
      </dgm:t>
    </dgm:pt>
    <dgm:pt modelId="{0702C297-6542-4DDC-81D1-AEDDCA8D50ED}" type="parTrans" cxnId="{57A82363-3F42-451C-9628-BAB4D9EE0C9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EDE836-6228-45AD-BB84-0399C94407F5}" type="sibTrans" cxnId="{57A82363-3F42-451C-9628-BAB4D9EE0C9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05A4B17-1581-4A55-80E7-236D414EDCFF}">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产业标准与制度建设仍待完善</a:t>
          </a:r>
          <a:endParaRPr lang="zh-CN" altLang="en-US" sz="1400" dirty="0">
            <a:latin typeface="微软雅黑" panose="020B0503020204020204" pitchFamily="34" charset="-122"/>
            <a:ea typeface="微软雅黑" panose="020B0503020204020204" pitchFamily="34" charset="-122"/>
          </a:endParaRPr>
        </a:p>
      </dgm:t>
    </dgm:pt>
    <dgm:pt modelId="{2FC9EE06-0431-4E5A-B277-D530F439B273}" type="sibTrans" cxnId="{11A7670E-4BF1-4C57-92B0-657E3CC2BE3B}">
      <dgm:prSet/>
      <dgm:spPr/>
      <dgm:t>
        <a:bodyPr/>
        <a:lstStyle/>
        <a:p>
          <a:endParaRPr lang="zh-CN" altLang="en-US" sz="1400" dirty="0">
            <a:latin typeface="微软雅黑" panose="020B0503020204020204" pitchFamily="34" charset="-122"/>
            <a:ea typeface="微软雅黑" panose="020B0503020204020204" pitchFamily="34" charset="-122"/>
          </a:endParaRPr>
        </a:p>
      </dgm:t>
    </dgm:pt>
    <dgm:pt modelId="{25A6BCD2-5AA9-4279-A67E-E1F91E55ECFC}" type="parTrans" cxnId="{11A7670E-4BF1-4C57-92B0-657E3CC2BE3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282150A-4FD6-4A7F-B9EF-361AA2813760}" type="pres">
      <dgm:prSet presAssocID="{43FFA2D7-7FFF-40A2-8AD4-4C60F73DE794}" presName="Name0" presStyleCnt="0">
        <dgm:presLayoutVars>
          <dgm:chMax val="7"/>
          <dgm:chPref val="7"/>
          <dgm:dir/>
        </dgm:presLayoutVars>
      </dgm:prSet>
      <dgm:spPr/>
      <dgm:t>
        <a:bodyPr/>
        <a:lstStyle/>
        <a:p>
          <a:endParaRPr lang="zh-CN" altLang="en-US"/>
        </a:p>
      </dgm:t>
    </dgm:pt>
    <dgm:pt modelId="{4F2E2FD3-6A77-4B0B-BF59-A8B76C4EBC52}" type="pres">
      <dgm:prSet presAssocID="{43FFA2D7-7FFF-40A2-8AD4-4C60F73DE794}" presName="Name1" presStyleCnt="0"/>
      <dgm:spPr/>
    </dgm:pt>
    <dgm:pt modelId="{35661B45-0C3E-4462-8436-472DF873CAF2}" type="pres">
      <dgm:prSet presAssocID="{43FFA2D7-7FFF-40A2-8AD4-4C60F73DE794}" presName="cycle" presStyleCnt="0"/>
      <dgm:spPr/>
    </dgm:pt>
    <dgm:pt modelId="{1FE4D918-093A-4244-B393-BDBCED046F8E}" type="pres">
      <dgm:prSet presAssocID="{43FFA2D7-7FFF-40A2-8AD4-4C60F73DE794}" presName="srcNode" presStyleLbl="node1" presStyleIdx="0" presStyleCnt="4"/>
      <dgm:spPr/>
    </dgm:pt>
    <dgm:pt modelId="{36C1D7B2-14E6-42C6-B40D-A19784631DE7}" type="pres">
      <dgm:prSet presAssocID="{43FFA2D7-7FFF-40A2-8AD4-4C60F73DE794}" presName="conn" presStyleLbl="parChTrans1D2" presStyleIdx="0" presStyleCnt="1"/>
      <dgm:spPr/>
      <dgm:t>
        <a:bodyPr/>
        <a:lstStyle/>
        <a:p>
          <a:endParaRPr lang="zh-CN" altLang="en-US"/>
        </a:p>
      </dgm:t>
    </dgm:pt>
    <dgm:pt modelId="{7AC12375-1C9D-470B-A9BE-AEF023DF55B5}" type="pres">
      <dgm:prSet presAssocID="{43FFA2D7-7FFF-40A2-8AD4-4C60F73DE794}" presName="extraNode" presStyleLbl="node1" presStyleIdx="0" presStyleCnt="4"/>
      <dgm:spPr/>
    </dgm:pt>
    <dgm:pt modelId="{DC29B36D-18D0-403E-8E56-F462AF9E3F94}" type="pres">
      <dgm:prSet presAssocID="{43FFA2D7-7FFF-40A2-8AD4-4C60F73DE794}" presName="dstNode" presStyleLbl="node1" presStyleIdx="0" presStyleCnt="4"/>
      <dgm:spPr/>
    </dgm:pt>
    <dgm:pt modelId="{B36281BC-918C-4737-90DE-C902BBDBF0BC}" type="pres">
      <dgm:prSet presAssocID="{705A4B17-1581-4A55-80E7-236D414EDCFF}" presName="text_1" presStyleLbl="node1" presStyleIdx="0" presStyleCnt="4">
        <dgm:presLayoutVars>
          <dgm:bulletEnabled val="1"/>
        </dgm:presLayoutVars>
      </dgm:prSet>
      <dgm:spPr/>
      <dgm:t>
        <a:bodyPr/>
        <a:lstStyle/>
        <a:p>
          <a:endParaRPr lang="zh-CN" altLang="en-US"/>
        </a:p>
      </dgm:t>
    </dgm:pt>
    <dgm:pt modelId="{B12AEAA3-0688-452C-9D0F-52A15598DCFD}" type="pres">
      <dgm:prSet presAssocID="{705A4B17-1581-4A55-80E7-236D414EDCFF}" presName="accent_1" presStyleCnt="0"/>
      <dgm:spPr/>
    </dgm:pt>
    <dgm:pt modelId="{A7636526-3E34-447D-BABE-1D8951A5C318}" type="pres">
      <dgm:prSet presAssocID="{705A4B17-1581-4A55-80E7-236D414EDCFF}" presName="accentRepeatNode" presStyleLbl="solidFgAcc1" presStyleIdx="0" presStyleCnt="4"/>
      <dgm:spPr/>
    </dgm:pt>
    <dgm:pt modelId="{2A203494-9870-4E9E-9590-A684D2E42F42}" type="pres">
      <dgm:prSet presAssocID="{E0E09CD9-4D6D-418D-9A97-8FE536E6A9C8}" presName="text_2" presStyleLbl="node1" presStyleIdx="1" presStyleCnt="4">
        <dgm:presLayoutVars>
          <dgm:bulletEnabled val="1"/>
        </dgm:presLayoutVars>
      </dgm:prSet>
      <dgm:spPr/>
      <dgm:t>
        <a:bodyPr/>
        <a:lstStyle/>
        <a:p>
          <a:endParaRPr lang="zh-CN" altLang="en-US"/>
        </a:p>
      </dgm:t>
    </dgm:pt>
    <dgm:pt modelId="{967CDA37-E690-451E-BE5E-555E28D6FE52}" type="pres">
      <dgm:prSet presAssocID="{E0E09CD9-4D6D-418D-9A97-8FE536E6A9C8}" presName="accent_2" presStyleCnt="0"/>
      <dgm:spPr/>
    </dgm:pt>
    <dgm:pt modelId="{9D39F085-FB5F-4B07-877B-CBB98617033F}" type="pres">
      <dgm:prSet presAssocID="{E0E09CD9-4D6D-418D-9A97-8FE536E6A9C8}" presName="accentRepeatNode" presStyleLbl="solidFgAcc1" presStyleIdx="1" presStyleCnt="4"/>
      <dgm:spPr/>
    </dgm:pt>
    <dgm:pt modelId="{4DA5941B-4EF9-492E-8001-760B0A6B9D79}" type="pres">
      <dgm:prSet presAssocID="{0C90C040-DCD4-453C-81D6-FA69F379BCA9}" presName="text_3" presStyleLbl="node1" presStyleIdx="2" presStyleCnt="4">
        <dgm:presLayoutVars>
          <dgm:bulletEnabled val="1"/>
        </dgm:presLayoutVars>
      </dgm:prSet>
      <dgm:spPr/>
      <dgm:t>
        <a:bodyPr/>
        <a:lstStyle/>
        <a:p>
          <a:endParaRPr lang="zh-CN" altLang="en-US"/>
        </a:p>
      </dgm:t>
    </dgm:pt>
    <dgm:pt modelId="{8C915DBA-AA45-450B-9530-E0352DE01CF6}" type="pres">
      <dgm:prSet presAssocID="{0C90C040-DCD4-453C-81D6-FA69F379BCA9}" presName="accent_3" presStyleCnt="0"/>
      <dgm:spPr/>
    </dgm:pt>
    <dgm:pt modelId="{79F37C44-FA53-41AF-8209-C999B46C221E}" type="pres">
      <dgm:prSet presAssocID="{0C90C040-DCD4-453C-81D6-FA69F379BCA9}" presName="accentRepeatNode" presStyleLbl="solidFgAcc1" presStyleIdx="2" presStyleCnt="4"/>
      <dgm:spPr/>
    </dgm:pt>
    <dgm:pt modelId="{08B9448D-9B37-4EF8-9ADB-EEA84CAF6E72}" type="pres">
      <dgm:prSet presAssocID="{032EEF16-2470-4AD7-B9CB-5C2758DC1C3A}" presName="text_4" presStyleLbl="node1" presStyleIdx="3" presStyleCnt="4">
        <dgm:presLayoutVars>
          <dgm:bulletEnabled val="1"/>
        </dgm:presLayoutVars>
      </dgm:prSet>
      <dgm:spPr/>
      <dgm:t>
        <a:bodyPr/>
        <a:lstStyle/>
        <a:p>
          <a:endParaRPr lang="zh-CN" altLang="en-US"/>
        </a:p>
      </dgm:t>
    </dgm:pt>
    <dgm:pt modelId="{AF5EBBCF-3CFB-44B4-8AEE-BE006B5B134E}" type="pres">
      <dgm:prSet presAssocID="{032EEF16-2470-4AD7-B9CB-5C2758DC1C3A}" presName="accent_4" presStyleCnt="0"/>
      <dgm:spPr/>
    </dgm:pt>
    <dgm:pt modelId="{AD118ADB-4DD7-4039-8421-4578F27F33B6}" type="pres">
      <dgm:prSet presAssocID="{032EEF16-2470-4AD7-B9CB-5C2758DC1C3A}" presName="accentRepeatNode" presStyleLbl="solidFgAcc1" presStyleIdx="3" presStyleCnt="4"/>
      <dgm:spPr/>
    </dgm:pt>
  </dgm:ptLst>
  <dgm:cxnLst>
    <dgm:cxn modelId="{F0880309-B168-4658-9D68-A4B33ACEA4AC}" type="presOf" srcId="{032EEF16-2470-4AD7-B9CB-5C2758DC1C3A}" destId="{08B9448D-9B37-4EF8-9ADB-EEA84CAF6E72}" srcOrd="0" destOrd="0" presId="urn:microsoft.com/office/officeart/2008/layout/VerticalCurvedList"/>
    <dgm:cxn modelId="{57A82363-3F42-451C-9628-BAB4D9EE0C94}" srcId="{43FFA2D7-7FFF-40A2-8AD4-4C60F73DE794}" destId="{032EEF16-2470-4AD7-B9CB-5C2758DC1C3A}" srcOrd="3" destOrd="0" parTransId="{0702C297-6542-4DDC-81D1-AEDDCA8D50ED}" sibTransId="{71EDE836-6228-45AD-BB84-0399C94407F5}"/>
    <dgm:cxn modelId="{7AE48478-44E1-414C-AA3C-B2445EECB6E1}" type="presOf" srcId="{2FC9EE06-0431-4E5A-B277-D530F439B273}" destId="{36C1D7B2-14E6-42C6-B40D-A19784631DE7}" srcOrd="0" destOrd="0" presId="urn:microsoft.com/office/officeart/2008/layout/VerticalCurvedList"/>
    <dgm:cxn modelId="{602518F7-AC32-4186-8E4B-8FF9754BD170}" type="presOf" srcId="{E0E09CD9-4D6D-418D-9A97-8FE536E6A9C8}" destId="{2A203494-9870-4E9E-9590-A684D2E42F42}" srcOrd="0" destOrd="0" presId="urn:microsoft.com/office/officeart/2008/layout/VerticalCurvedList"/>
    <dgm:cxn modelId="{3F6417A3-B589-440E-A4BB-5BCDBEDDB79E}" type="presOf" srcId="{43FFA2D7-7FFF-40A2-8AD4-4C60F73DE794}" destId="{4282150A-4FD6-4A7F-B9EF-361AA2813760}" srcOrd="0" destOrd="0" presId="urn:microsoft.com/office/officeart/2008/layout/VerticalCurvedList"/>
    <dgm:cxn modelId="{C5027538-E90A-4B0C-810B-736E73986102}" srcId="{43FFA2D7-7FFF-40A2-8AD4-4C60F73DE794}" destId="{0C90C040-DCD4-453C-81D6-FA69F379BCA9}" srcOrd="2" destOrd="0" parTransId="{287CC605-3165-4C41-827F-0D2458E809E4}" sibTransId="{3131A987-AD19-43AD-9E2E-C77FFB28E684}"/>
    <dgm:cxn modelId="{2F4AE04B-64EB-46FF-87A9-41B5D1241A45}" srcId="{43FFA2D7-7FFF-40A2-8AD4-4C60F73DE794}" destId="{E0E09CD9-4D6D-418D-9A97-8FE536E6A9C8}" srcOrd="1" destOrd="0" parTransId="{D5C0EB54-732A-43F1-9619-00177FA60E8B}" sibTransId="{E92EC2BB-5DEC-4589-A551-E115A48635A0}"/>
    <dgm:cxn modelId="{C43A8DB1-C52C-4B19-813F-24B5CCFC2D39}" type="presOf" srcId="{0C90C040-DCD4-453C-81D6-FA69F379BCA9}" destId="{4DA5941B-4EF9-492E-8001-760B0A6B9D79}" srcOrd="0" destOrd="0" presId="urn:microsoft.com/office/officeart/2008/layout/VerticalCurvedList"/>
    <dgm:cxn modelId="{3DDBD74C-E792-4B55-9FB7-47DC095998EF}" type="presOf" srcId="{705A4B17-1581-4A55-80E7-236D414EDCFF}" destId="{B36281BC-918C-4737-90DE-C902BBDBF0BC}" srcOrd="0" destOrd="0" presId="urn:microsoft.com/office/officeart/2008/layout/VerticalCurvedList"/>
    <dgm:cxn modelId="{11A7670E-4BF1-4C57-92B0-657E3CC2BE3B}" srcId="{43FFA2D7-7FFF-40A2-8AD4-4C60F73DE794}" destId="{705A4B17-1581-4A55-80E7-236D414EDCFF}" srcOrd="0" destOrd="0" parTransId="{25A6BCD2-5AA9-4279-A67E-E1F91E55ECFC}" sibTransId="{2FC9EE06-0431-4E5A-B277-D530F439B273}"/>
    <dgm:cxn modelId="{B81313A1-C114-47A5-93C5-FA5822925502}" type="presParOf" srcId="{4282150A-4FD6-4A7F-B9EF-361AA2813760}" destId="{4F2E2FD3-6A77-4B0B-BF59-A8B76C4EBC52}" srcOrd="0" destOrd="0" presId="urn:microsoft.com/office/officeart/2008/layout/VerticalCurvedList"/>
    <dgm:cxn modelId="{5AF55BAA-DD73-40B7-B128-E821BBB74FB7}" type="presParOf" srcId="{4F2E2FD3-6A77-4B0B-BF59-A8B76C4EBC52}" destId="{35661B45-0C3E-4462-8436-472DF873CAF2}" srcOrd="0" destOrd="0" presId="urn:microsoft.com/office/officeart/2008/layout/VerticalCurvedList"/>
    <dgm:cxn modelId="{F517A347-1F9F-4AE6-856B-28014E2EBDAF}" type="presParOf" srcId="{35661B45-0C3E-4462-8436-472DF873CAF2}" destId="{1FE4D918-093A-4244-B393-BDBCED046F8E}" srcOrd="0" destOrd="0" presId="urn:microsoft.com/office/officeart/2008/layout/VerticalCurvedList"/>
    <dgm:cxn modelId="{60C280FF-D91D-4770-B3E0-39E7F4ACD5B8}" type="presParOf" srcId="{35661B45-0C3E-4462-8436-472DF873CAF2}" destId="{36C1D7B2-14E6-42C6-B40D-A19784631DE7}" srcOrd="1" destOrd="0" presId="urn:microsoft.com/office/officeart/2008/layout/VerticalCurvedList"/>
    <dgm:cxn modelId="{D6BD406B-A17E-4C0B-87E1-CDD092A00943}" type="presParOf" srcId="{35661B45-0C3E-4462-8436-472DF873CAF2}" destId="{7AC12375-1C9D-470B-A9BE-AEF023DF55B5}" srcOrd="2" destOrd="0" presId="urn:microsoft.com/office/officeart/2008/layout/VerticalCurvedList"/>
    <dgm:cxn modelId="{9E538102-FD44-401B-8F5D-CBEA238773F1}" type="presParOf" srcId="{35661B45-0C3E-4462-8436-472DF873CAF2}" destId="{DC29B36D-18D0-403E-8E56-F462AF9E3F94}" srcOrd="3" destOrd="0" presId="urn:microsoft.com/office/officeart/2008/layout/VerticalCurvedList"/>
    <dgm:cxn modelId="{482C78B9-6BA6-4757-B471-FEBC7EFF7C4A}" type="presParOf" srcId="{4F2E2FD3-6A77-4B0B-BF59-A8B76C4EBC52}" destId="{B36281BC-918C-4737-90DE-C902BBDBF0BC}" srcOrd="1" destOrd="0" presId="urn:microsoft.com/office/officeart/2008/layout/VerticalCurvedList"/>
    <dgm:cxn modelId="{3085C9C9-8750-4902-A086-7F8B9F0C8881}" type="presParOf" srcId="{4F2E2FD3-6A77-4B0B-BF59-A8B76C4EBC52}" destId="{B12AEAA3-0688-452C-9D0F-52A15598DCFD}" srcOrd="2" destOrd="0" presId="urn:microsoft.com/office/officeart/2008/layout/VerticalCurvedList"/>
    <dgm:cxn modelId="{B408570A-5458-4B6D-9C22-8191D7F73C8F}" type="presParOf" srcId="{B12AEAA3-0688-452C-9D0F-52A15598DCFD}" destId="{A7636526-3E34-447D-BABE-1D8951A5C318}" srcOrd="0" destOrd="0" presId="urn:microsoft.com/office/officeart/2008/layout/VerticalCurvedList"/>
    <dgm:cxn modelId="{0AE8AE6C-8A46-4975-93F5-51C377F717A1}" type="presParOf" srcId="{4F2E2FD3-6A77-4B0B-BF59-A8B76C4EBC52}" destId="{2A203494-9870-4E9E-9590-A684D2E42F42}" srcOrd="3" destOrd="0" presId="urn:microsoft.com/office/officeart/2008/layout/VerticalCurvedList"/>
    <dgm:cxn modelId="{738DF170-256A-4D39-B53D-4981949C0AC0}" type="presParOf" srcId="{4F2E2FD3-6A77-4B0B-BF59-A8B76C4EBC52}" destId="{967CDA37-E690-451E-BE5E-555E28D6FE52}" srcOrd="4" destOrd="0" presId="urn:microsoft.com/office/officeart/2008/layout/VerticalCurvedList"/>
    <dgm:cxn modelId="{71C5A012-062E-4E77-840F-95C3E70040F8}" type="presParOf" srcId="{967CDA37-E690-451E-BE5E-555E28D6FE52}" destId="{9D39F085-FB5F-4B07-877B-CBB98617033F}" srcOrd="0" destOrd="0" presId="urn:microsoft.com/office/officeart/2008/layout/VerticalCurvedList"/>
    <dgm:cxn modelId="{5C01CC5E-7479-403F-AA5D-10BBB350F4D7}" type="presParOf" srcId="{4F2E2FD3-6A77-4B0B-BF59-A8B76C4EBC52}" destId="{4DA5941B-4EF9-492E-8001-760B0A6B9D79}" srcOrd="5" destOrd="0" presId="urn:microsoft.com/office/officeart/2008/layout/VerticalCurvedList"/>
    <dgm:cxn modelId="{A8D5494F-2D3E-4B27-B08E-57C9A520AC7A}" type="presParOf" srcId="{4F2E2FD3-6A77-4B0B-BF59-A8B76C4EBC52}" destId="{8C915DBA-AA45-450B-9530-E0352DE01CF6}" srcOrd="6" destOrd="0" presId="urn:microsoft.com/office/officeart/2008/layout/VerticalCurvedList"/>
    <dgm:cxn modelId="{968760E8-1F7B-4EA5-8FC2-0538AB832B60}" type="presParOf" srcId="{8C915DBA-AA45-450B-9530-E0352DE01CF6}" destId="{79F37C44-FA53-41AF-8209-C999B46C221E}" srcOrd="0" destOrd="0" presId="urn:microsoft.com/office/officeart/2008/layout/VerticalCurvedList"/>
    <dgm:cxn modelId="{1F7289B4-5331-4D63-B911-7665BE3FF8CB}" type="presParOf" srcId="{4F2E2FD3-6A77-4B0B-BF59-A8B76C4EBC52}" destId="{08B9448D-9B37-4EF8-9ADB-EEA84CAF6E72}" srcOrd="7" destOrd="0" presId="urn:microsoft.com/office/officeart/2008/layout/VerticalCurvedList"/>
    <dgm:cxn modelId="{73015E56-F595-4C9A-9065-EAE083869DA9}" type="presParOf" srcId="{4F2E2FD3-6A77-4B0B-BF59-A8B76C4EBC52}" destId="{AF5EBBCF-3CFB-44B4-8AEE-BE006B5B134E}" srcOrd="8" destOrd="0" presId="urn:microsoft.com/office/officeart/2008/layout/VerticalCurvedList"/>
    <dgm:cxn modelId="{2520CD25-DEF8-4874-A920-253E8D00EE18}" type="presParOf" srcId="{AF5EBBCF-3CFB-44B4-8AEE-BE006B5B134E}" destId="{AD118ADB-4DD7-4039-8421-4578F27F33B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E8997F-BE34-42DC-8A6A-2F1036890E3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B3CE68C2-F72B-44EE-9C5E-27EEA42B2A0B}">
      <dgm:prSet phldrT="[文本]" custT="1"/>
      <dgm:spPr/>
      <dgm:t>
        <a:bodyPr/>
        <a:lstStyle/>
        <a:p>
          <a:pPr algn="ctr"/>
          <a:r>
            <a:rPr lang="zh-CN" altLang="en-US" sz="1800" b="1" dirty="0" smtClean="0">
              <a:latin typeface="微软雅黑" panose="020B0503020204020204" pitchFamily="34" charset="-122"/>
              <a:ea typeface="微软雅黑" panose="020B0503020204020204" pitchFamily="34" charset="-122"/>
            </a:rPr>
            <a:t>客户评价内容</a:t>
          </a:r>
          <a:endParaRPr lang="zh-CN" altLang="en-US" sz="1800" b="1" dirty="0">
            <a:latin typeface="微软雅黑" panose="020B0503020204020204" pitchFamily="34" charset="-122"/>
            <a:ea typeface="微软雅黑" panose="020B0503020204020204" pitchFamily="34" charset="-122"/>
          </a:endParaRPr>
        </a:p>
      </dgm:t>
    </dgm:pt>
    <dgm:pt modelId="{D6638ABD-B2D9-42D0-A5D4-B5539F3B1530}" type="parTrans" cxnId="{4F3D04FF-C52E-4200-8E73-7C33DA83C6F8}">
      <dgm:prSet/>
      <dgm:spPr/>
      <dgm:t>
        <a:bodyPr/>
        <a:lstStyle/>
        <a:p>
          <a:pPr algn="ctr"/>
          <a:endParaRPr lang="zh-CN" altLang="en-US"/>
        </a:p>
      </dgm:t>
    </dgm:pt>
    <dgm:pt modelId="{DB630C5D-F653-4EE0-852C-F3CDC801AD9B}" type="sibTrans" cxnId="{4F3D04FF-C52E-4200-8E73-7C33DA83C6F8}">
      <dgm:prSet/>
      <dgm:spPr/>
      <dgm:t>
        <a:bodyPr/>
        <a:lstStyle/>
        <a:p>
          <a:pPr algn="ctr"/>
          <a:endParaRPr lang="zh-CN" altLang="en-US"/>
        </a:p>
      </dgm:t>
    </dgm:pt>
    <dgm:pt modelId="{175AA147-CE4C-4CC5-AED2-518CCF735DAD}">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客户资信</a:t>
          </a:r>
          <a:endParaRPr lang="zh-CN" altLang="en-US" sz="1600" dirty="0">
            <a:latin typeface="华文楷体" panose="02010600040101010101" pitchFamily="2" charset="-122"/>
            <a:ea typeface="华文楷体" panose="02010600040101010101" pitchFamily="2" charset="-122"/>
          </a:endParaRPr>
        </a:p>
      </dgm:t>
    </dgm:pt>
    <dgm:pt modelId="{42C143D9-A210-432F-833A-E6737DE56AE3}" type="parTrans" cxnId="{B29E0F0C-4E79-4AB6-AE10-E12C2A5B78AE}">
      <dgm:prSet/>
      <dgm:spPr/>
      <dgm:t>
        <a:bodyPr/>
        <a:lstStyle/>
        <a:p>
          <a:pPr algn="ctr"/>
          <a:endParaRPr lang="zh-CN" altLang="en-US"/>
        </a:p>
      </dgm:t>
    </dgm:pt>
    <dgm:pt modelId="{D14CCB01-EC04-408D-8989-2E1CF9F81AE1}" type="sibTrans" cxnId="{B29E0F0C-4E79-4AB6-AE10-E12C2A5B78AE}">
      <dgm:prSet/>
      <dgm:spPr/>
      <dgm:t>
        <a:bodyPr/>
        <a:lstStyle/>
        <a:p>
          <a:pPr algn="ctr"/>
          <a:endParaRPr lang="zh-CN" altLang="en-US"/>
        </a:p>
      </dgm:t>
    </dgm:pt>
    <dgm:pt modelId="{61370F9C-62E5-47B3-A842-C08BC9677DD1}">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客户经营状况</a:t>
          </a:r>
          <a:endParaRPr lang="zh-CN" altLang="en-US" sz="1600" dirty="0">
            <a:latin typeface="华文楷体" panose="02010600040101010101" pitchFamily="2" charset="-122"/>
            <a:ea typeface="华文楷体" panose="02010600040101010101" pitchFamily="2" charset="-122"/>
          </a:endParaRPr>
        </a:p>
      </dgm:t>
    </dgm:pt>
    <dgm:pt modelId="{EA8F6931-F347-4785-A96D-BD5847A15365}" type="parTrans" cxnId="{54F11C36-47A1-4DF9-9427-F854473C68A2}">
      <dgm:prSet/>
      <dgm:spPr/>
      <dgm:t>
        <a:bodyPr/>
        <a:lstStyle/>
        <a:p>
          <a:pPr algn="ctr"/>
          <a:endParaRPr lang="zh-CN" altLang="en-US"/>
        </a:p>
      </dgm:t>
    </dgm:pt>
    <dgm:pt modelId="{3AA970F0-1D8C-4A86-9B68-3C3156FDF36E}" type="sibTrans" cxnId="{54F11C36-47A1-4DF9-9427-F854473C68A2}">
      <dgm:prSet/>
      <dgm:spPr/>
      <dgm:t>
        <a:bodyPr/>
        <a:lstStyle/>
        <a:p>
          <a:pPr algn="ctr"/>
          <a:endParaRPr lang="zh-CN" altLang="en-US"/>
        </a:p>
      </dgm:t>
    </dgm:pt>
    <dgm:pt modelId="{FDFE243A-5D16-4492-854F-A087C739230E}">
      <dgm:prSet phldrT="[文本]" custT="1"/>
      <dgm:spPr/>
      <dgm:t>
        <a:bodyPr/>
        <a:lstStyle/>
        <a:p>
          <a:pPr algn="ctr"/>
          <a:r>
            <a:rPr lang="zh-CN" altLang="en-US" sz="1800" b="1" dirty="0" smtClean="0">
              <a:latin typeface="微软雅黑" panose="020B0503020204020204" pitchFamily="34" charset="-122"/>
              <a:ea typeface="微软雅黑" panose="020B0503020204020204" pitchFamily="34" charset="-122"/>
            </a:rPr>
            <a:t>客户选择原则</a:t>
          </a:r>
          <a:endParaRPr lang="zh-CN" altLang="en-US" sz="1800" b="1" dirty="0">
            <a:latin typeface="微软雅黑" panose="020B0503020204020204" pitchFamily="34" charset="-122"/>
            <a:ea typeface="微软雅黑" panose="020B0503020204020204" pitchFamily="34" charset="-122"/>
          </a:endParaRPr>
        </a:p>
      </dgm:t>
    </dgm:pt>
    <dgm:pt modelId="{BE89E178-F8CD-459F-A377-8E17FA581C90}" type="parTrans" cxnId="{4B968D04-5C8A-4D78-A8B1-6AAE868EEE6B}">
      <dgm:prSet/>
      <dgm:spPr/>
      <dgm:t>
        <a:bodyPr/>
        <a:lstStyle/>
        <a:p>
          <a:pPr algn="ctr"/>
          <a:endParaRPr lang="zh-CN" altLang="en-US"/>
        </a:p>
      </dgm:t>
    </dgm:pt>
    <dgm:pt modelId="{D211C893-4341-4BC5-97BC-A001800F9AAC}" type="sibTrans" cxnId="{4B968D04-5C8A-4D78-A8B1-6AAE868EEE6B}">
      <dgm:prSet/>
      <dgm:spPr/>
      <dgm:t>
        <a:bodyPr/>
        <a:lstStyle/>
        <a:p>
          <a:pPr algn="ctr"/>
          <a:endParaRPr lang="zh-CN" altLang="en-US"/>
        </a:p>
      </dgm:t>
    </dgm:pt>
    <dgm:pt modelId="{109BE04A-78A3-4669-82D9-88A9BA5A02D3}">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客户中有见效快、投资回收期短的节能项目机会</a:t>
          </a:r>
          <a:endParaRPr lang="zh-CN" altLang="en-US" sz="1600" dirty="0">
            <a:latin typeface="华文楷体" panose="02010600040101010101" pitchFamily="2" charset="-122"/>
            <a:ea typeface="华文楷体" panose="02010600040101010101" pitchFamily="2" charset="-122"/>
          </a:endParaRPr>
        </a:p>
      </dgm:t>
    </dgm:pt>
    <dgm:pt modelId="{450913CD-2907-4082-A181-7243F4F68E13}" type="parTrans" cxnId="{8CDF67E2-ABD7-4782-B130-C269C2D22F18}">
      <dgm:prSet/>
      <dgm:spPr/>
      <dgm:t>
        <a:bodyPr/>
        <a:lstStyle/>
        <a:p>
          <a:pPr algn="ctr"/>
          <a:endParaRPr lang="zh-CN" altLang="en-US"/>
        </a:p>
      </dgm:t>
    </dgm:pt>
    <dgm:pt modelId="{67A0CFAE-C547-458C-B6B2-465BCB42A4A7}" type="sibTrans" cxnId="{8CDF67E2-ABD7-4782-B130-C269C2D22F18}">
      <dgm:prSet/>
      <dgm:spPr/>
      <dgm:t>
        <a:bodyPr/>
        <a:lstStyle/>
        <a:p>
          <a:pPr algn="ctr"/>
          <a:endParaRPr lang="zh-CN" altLang="en-US"/>
        </a:p>
      </dgm:t>
    </dgm:pt>
    <dgm:pt modelId="{7782813C-70F8-4E3B-8358-BA0C58F33A0D}">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同一客户具有延伸开展节能服务业务的机会</a:t>
          </a:r>
          <a:endParaRPr lang="zh-CN" altLang="en-US" sz="1600" dirty="0">
            <a:latin typeface="华文楷体" panose="02010600040101010101" pitchFamily="2" charset="-122"/>
            <a:ea typeface="华文楷体" panose="02010600040101010101" pitchFamily="2" charset="-122"/>
          </a:endParaRPr>
        </a:p>
      </dgm:t>
    </dgm:pt>
    <dgm:pt modelId="{02AADFAA-EF5E-4E6F-8DB7-78F1E0C8EEF2}" type="parTrans" cxnId="{C9673CF1-DA02-4803-9356-4F6767C73021}">
      <dgm:prSet/>
      <dgm:spPr/>
      <dgm:t>
        <a:bodyPr/>
        <a:lstStyle/>
        <a:p>
          <a:pPr algn="ctr"/>
          <a:endParaRPr lang="zh-CN" altLang="en-US"/>
        </a:p>
      </dgm:t>
    </dgm:pt>
    <dgm:pt modelId="{7CD7AA6C-0614-4D52-838E-65C6E3D89E6C}" type="sibTrans" cxnId="{C9673CF1-DA02-4803-9356-4F6767C73021}">
      <dgm:prSet/>
      <dgm:spPr/>
      <dgm:t>
        <a:bodyPr/>
        <a:lstStyle/>
        <a:p>
          <a:pPr algn="ctr"/>
          <a:endParaRPr lang="zh-CN" altLang="en-US"/>
        </a:p>
      </dgm:t>
    </dgm:pt>
    <dgm:pt modelId="{3901A20A-F0FB-446C-B54A-20B332A6F363}">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客户业务前景</a:t>
          </a:r>
          <a:endParaRPr lang="zh-CN" altLang="en-US" sz="1600" dirty="0">
            <a:latin typeface="华文楷体" panose="02010600040101010101" pitchFamily="2" charset="-122"/>
            <a:ea typeface="华文楷体" panose="02010600040101010101" pitchFamily="2" charset="-122"/>
          </a:endParaRPr>
        </a:p>
      </dgm:t>
    </dgm:pt>
    <dgm:pt modelId="{861C15F8-D09F-4876-A886-E0B9F8C5B769}" type="parTrans" cxnId="{E57CD477-EADE-4C7C-BC4F-47A8EC70E6D7}">
      <dgm:prSet/>
      <dgm:spPr/>
      <dgm:t>
        <a:bodyPr/>
        <a:lstStyle/>
        <a:p>
          <a:pPr algn="ctr"/>
          <a:endParaRPr lang="zh-CN" altLang="en-US"/>
        </a:p>
      </dgm:t>
    </dgm:pt>
    <dgm:pt modelId="{2E7CABB1-F549-4C98-81B5-C0EB1A6E4C4D}" type="sibTrans" cxnId="{E57CD477-EADE-4C7C-BC4F-47A8EC70E6D7}">
      <dgm:prSet/>
      <dgm:spPr/>
      <dgm:t>
        <a:bodyPr/>
        <a:lstStyle/>
        <a:p>
          <a:pPr algn="ctr"/>
          <a:endParaRPr lang="zh-CN" altLang="en-US"/>
        </a:p>
      </dgm:t>
    </dgm:pt>
    <dgm:pt modelId="{14A1AF99-3CF4-4A47-B8A7-1B2692B04018}">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客户能耗情况</a:t>
          </a:r>
          <a:endParaRPr lang="zh-CN" altLang="en-US" sz="1600" dirty="0">
            <a:latin typeface="华文楷体" panose="02010600040101010101" pitchFamily="2" charset="-122"/>
            <a:ea typeface="华文楷体" panose="02010600040101010101" pitchFamily="2" charset="-122"/>
          </a:endParaRPr>
        </a:p>
      </dgm:t>
    </dgm:pt>
    <dgm:pt modelId="{F84F7988-B2E9-432A-B85A-EAC8AC521FE1}" type="parTrans" cxnId="{28AF3356-70F9-44F0-9CD7-E4D171664D58}">
      <dgm:prSet/>
      <dgm:spPr/>
      <dgm:t>
        <a:bodyPr/>
        <a:lstStyle/>
        <a:p>
          <a:pPr algn="ctr"/>
          <a:endParaRPr lang="zh-CN" altLang="en-US"/>
        </a:p>
      </dgm:t>
    </dgm:pt>
    <dgm:pt modelId="{CEEB8601-C70D-4BBF-8A56-6ABB71451590}" type="sibTrans" cxnId="{28AF3356-70F9-44F0-9CD7-E4D171664D58}">
      <dgm:prSet/>
      <dgm:spPr/>
      <dgm:t>
        <a:bodyPr/>
        <a:lstStyle/>
        <a:p>
          <a:pPr algn="ctr"/>
          <a:endParaRPr lang="zh-CN" altLang="en-US"/>
        </a:p>
      </dgm:t>
    </dgm:pt>
    <dgm:pt modelId="{3CFFDDEF-A7BF-4772-8F34-E0C92B385466}">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客户管理层情况</a:t>
          </a:r>
          <a:endParaRPr lang="zh-CN" altLang="en-US" sz="1600" dirty="0">
            <a:latin typeface="华文楷体" panose="02010600040101010101" pitchFamily="2" charset="-122"/>
            <a:ea typeface="华文楷体" panose="02010600040101010101" pitchFamily="2" charset="-122"/>
          </a:endParaRPr>
        </a:p>
      </dgm:t>
    </dgm:pt>
    <dgm:pt modelId="{D6597B73-ADE8-4C0A-A491-326E1E7FD734}" type="parTrans" cxnId="{FC200775-D040-4D85-9F32-6F316F46331E}">
      <dgm:prSet/>
      <dgm:spPr/>
      <dgm:t>
        <a:bodyPr/>
        <a:lstStyle/>
        <a:p>
          <a:pPr algn="ctr"/>
          <a:endParaRPr lang="zh-CN" altLang="en-US"/>
        </a:p>
      </dgm:t>
    </dgm:pt>
    <dgm:pt modelId="{0FA91460-A051-4E8D-B08B-BB82F8BC208B}" type="sibTrans" cxnId="{FC200775-D040-4D85-9F32-6F316F46331E}">
      <dgm:prSet/>
      <dgm:spPr/>
      <dgm:t>
        <a:bodyPr/>
        <a:lstStyle/>
        <a:p>
          <a:pPr algn="ctr"/>
          <a:endParaRPr lang="zh-CN" altLang="en-US"/>
        </a:p>
      </dgm:t>
    </dgm:pt>
    <dgm:pt modelId="{589FEDD9-D406-4547-838C-487CBD7CD59E}">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客户管理层具有合作精神</a:t>
          </a:r>
          <a:endParaRPr lang="zh-CN" altLang="en-US" sz="1600" dirty="0">
            <a:latin typeface="华文楷体" panose="02010600040101010101" pitchFamily="2" charset="-122"/>
            <a:ea typeface="华文楷体" panose="02010600040101010101" pitchFamily="2" charset="-122"/>
          </a:endParaRPr>
        </a:p>
      </dgm:t>
    </dgm:pt>
    <dgm:pt modelId="{087A8943-F02D-4FF1-9AA3-856675566BB1}" type="parTrans" cxnId="{5B587E72-6344-4AA5-8043-F1AB09D9F989}">
      <dgm:prSet/>
      <dgm:spPr/>
      <dgm:t>
        <a:bodyPr/>
        <a:lstStyle/>
        <a:p>
          <a:pPr algn="ctr"/>
          <a:endParaRPr lang="zh-CN" altLang="en-US"/>
        </a:p>
      </dgm:t>
    </dgm:pt>
    <dgm:pt modelId="{29A8BA83-8BD2-4579-9DD6-3DBE5F355255}" type="sibTrans" cxnId="{5B587E72-6344-4AA5-8043-F1AB09D9F989}">
      <dgm:prSet/>
      <dgm:spPr/>
      <dgm:t>
        <a:bodyPr/>
        <a:lstStyle/>
        <a:p>
          <a:pPr algn="ctr"/>
          <a:endParaRPr lang="zh-CN" altLang="en-US"/>
        </a:p>
      </dgm:t>
    </dgm:pt>
    <dgm:pt modelId="{8CD01594-74E7-4405-90CD-C4675B95AA45}">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客户发展前景良好</a:t>
          </a:r>
          <a:endParaRPr lang="zh-CN" altLang="en-US" sz="1600" dirty="0">
            <a:latin typeface="华文楷体" panose="02010600040101010101" pitchFamily="2" charset="-122"/>
            <a:ea typeface="华文楷体" panose="02010600040101010101" pitchFamily="2" charset="-122"/>
          </a:endParaRPr>
        </a:p>
      </dgm:t>
    </dgm:pt>
    <dgm:pt modelId="{431716FB-D0BF-448E-BEC3-7AC212D17C31}" type="parTrans" cxnId="{70982B2D-6393-4E46-832D-6EDFD19ADE53}">
      <dgm:prSet/>
      <dgm:spPr/>
      <dgm:t>
        <a:bodyPr/>
        <a:lstStyle/>
        <a:p>
          <a:pPr algn="ctr"/>
          <a:endParaRPr lang="zh-CN" altLang="en-US"/>
        </a:p>
      </dgm:t>
    </dgm:pt>
    <dgm:pt modelId="{8C0BC4C1-6DF0-4B45-9DE4-96D709624CAC}" type="sibTrans" cxnId="{70982B2D-6393-4E46-832D-6EDFD19ADE53}">
      <dgm:prSet/>
      <dgm:spPr/>
      <dgm:t>
        <a:bodyPr/>
        <a:lstStyle/>
        <a:p>
          <a:pPr algn="ctr"/>
          <a:endParaRPr lang="zh-CN" altLang="en-US"/>
        </a:p>
      </dgm:t>
    </dgm:pt>
    <dgm:pt modelId="{10785D10-0D89-4FE8-802D-BE5875266226}">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客户信誉好</a:t>
          </a:r>
          <a:endParaRPr lang="zh-CN" altLang="en-US" sz="1600" dirty="0">
            <a:latin typeface="华文楷体" panose="02010600040101010101" pitchFamily="2" charset="-122"/>
            <a:ea typeface="华文楷体" panose="02010600040101010101" pitchFamily="2" charset="-122"/>
          </a:endParaRPr>
        </a:p>
      </dgm:t>
    </dgm:pt>
    <dgm:pt modelId="{85B606E4-B4C9-4806-9058-AFBA5F77322D}" type="parTrans" cxnId="{07006D3F-A00D-4631-8F74-706CE37DE7C2}">
      <dgm:prSet/>
      <dgm:spPr/>
      <dgm:t>
        <a:bodyPr/>
        <a:lstStyle/>
        <a:p>
          <a:pPr algn="ctr"/>
          <a:endParaRPr lang="zh-CN" altLang="en-US"/>
        </a:p>
      </dgm:t>
    </dgm:pt>
    <dgm:pt modelId="{CAADE193-C578-4607-969B-87C7DA41F2F1}" type="sibTrans" cxnId="{07006D3F-A00D-4631-8F74-706CE37DE7C2}">
      <dgm:prSet/>
      <dgm:spPr/>
      <dgm:t>
        <a:bodyPr/>
        <a:lstStyle/>
        <a:p>
          <a:pPr algn="ctr"/>
          <a:endParaRPr lang="zh-CN" altLang="en-US"/>
        </a:p>
      </dgm:t>
    </dgm:pt>
    <dgm:pt modelId="{C380712B-8C51-4BC8-9D5F-9E04A8B468EA}">
      <dgm:prSet phldrT="[文本]" custT="1"/>
      <dgm:spPr/>
      <dgm:t>
        <a:bodyPr/>
        <a:lstStyle/>
        <a:p>
          <a:pPr algn="l"/>
          <a:r>
            <a:rPr lang="zh-CN" altLang="en-US" sz="1600" dirty="0" smtClean="0">
              <a:latin typeface="华文楷体" panose="02010600040101010101" pitchFamily="2" charset="-122"/>
              <a:ea typeface="华文楷体" panose="02010600040101010101" pitchFamily="2" charset="-122"/>
            </a:rPr>
            <a:t>客户在本行业中有较大影响力</a:t>
          </a:r>
          <a:endParaRPr lang="zh-CN" altLang="en-US" sz="1600" dirty="0">
            <a:latin typeface="华文楷体" panose="02010600040101010101" pitchFamily="2" charset="-122"/>
            <a:ea typeface="华文楷体" panose="02010600040101010101" pitchFamily="2" charset="-122"/>
          </a:endParaRPr>
        </a:p>
      </dgm:t>
    </dgm:pt>
    <dgm:pt modelId="{A74DAD3D-EC80-43C9-A12E-960589217CAD}" type="parTrans" cxnId="{3A4B87BA-F016-46AD-A481-06A947478CD8}">
      <dgm:prSet/>
      <dgm:spPr/>
      <dgm:t>
        <a:bodyPr/>
        <a:lstStyle/>
        <a:p>
          <a:pPr algn="ctr"/>
          <a:endParaRPr lang="zh-CN" altLang="en-US"/>
        </a:p>
      </dgm:t>
    </dgm:pt>
    <dgm:pt modelId="{6A6E970B-6FDD-42E2-8E3F-7F2D95803365}" type="sibTrans" cxnId="{3A4B87BA-F016-46AD-A481-06A947478CD8}">
      <dgm:prSet/>
      <dgm:spPr/>
      <dgm:t>
        <a:bodyPr/>
        <a:lstStyle/>
        <a:p>
          <a:pPr algn="ctr"/>
          <a:endParaRPr lang="zh-CN" altLang="en-US"/>
        </a:p>
      </dgm:t>
    </dgm:pt>
    <dgm:pt modelId="{7E8EEAFC-DD19-4D26-ADCA-B62F1E64B17B}" type="pres">
      <dgm:prSet presAssocID="{23E8997F-BE34-42DC-8A6A-2F1036890E3E}" presName="Name0" presStyleCnt="0">
        <dgm:presLayoutVars>
          <dgm:dir/>
          <dgm:animLvl val="lvl"/>
          <dgm:resizeHandles val="exact"/>
        </dgm:presLayoutVars>
      </dgm:prSet>
      <dgm:spPr/>
      <dgm:t>
        <a:bodyPr/>
        <a:lstStyle/>
        <a:p>
          <a:endParaRPr lang="zh-CN" altLang="en-US"/>
        </a:p>
      </dgm:t>
    </dgm:pt>
    <dgm:pt modelId="{5E3EF049-ED80-4FC6-A680-D11C7F70ECD3}" type="pres">
      <dgm:prSet presAssocID="{B3CE68C2-F72B-44EE-9C5E-27EEA42B2A0B}" presName="composite" presStyleCnt="0"/>
      <dgm:spPr/>
    </dgm:pt>
    <dgm:pt modelId="{2021CF77-A978-44CF-9239-241A124932D2}" type="pres">
      <dgm:prSet presAssocID="{B3CE68C2-F72B-44EE-9C5E-27EEA42B2A0B}" presName="parTx" presStyleLbl="alignNode1" presStyleIdx="0" presStyleCnt="2" custScaleX="57868">
        <dgm:presLayoutVars>
          <dgm:chMax val="0"/>
          <dgm:chPref val="0"/>
          <dgm:bulletEnabled val="1"/>
        </dgm:presLayoutVars>
      </dgm:prSet>
      <dgm:spPr/>
      <dgm:t>
        <a:bodyPr/>
        <a:lstStyle/>
        <a:p>
          <a:endParaRPr lang="zh-CN" altLang="en-US"/>
        </a:p>
      </dgm:t>
    </dgm:pt>
    <dgm:pt modelId="{5E57814F-7A19-4B78-B306-2C5B36D20476}" type="pres">
      <dgm:prSet presAssocID="{B3CE68C2-F72B-44EE-9C5E-27EEA42B2A0B}" presName="desTx" presStyleLbl="alignAccFollowNode1" presStyleIdx="0" presStyleCnt="2" custScaleX="57868">
        <dgm:presLayoutVars>
          <dgm:bulletEnabled val="1"/>
        </dgm:presLayoutVars>
      </dgm:prSet>
      <dgm:spPr/>
      <dgm:t>
        <a:bodyPr/>
        <a:lstStyle/>
        <a:p>
          <a:endParaRPr lang="zh-CN" altLang="en-US"/>
        </a:p>
      </dgm:t>
    </dgm:pt>
    <dgm:pt modelId="{B9419B99-134C-4ABC-AEED-D3A129F0375B}" type="pres">
      <dgm:prSet presAssocID="{DB630C5D-F653-4EE0-852C-F3CDC801AD9B}" presName="space" presStyleCnt="0"/>
      <dgm:spPr/>
    </dgm:pt>
    <dgm:pt modelId="{99F0EC23-8BEF-4824-B517-E210FEE5AACF}" type="pres">
      <dgm:prSet presAssocID="{FDFE243A-5D16-4492-854F-A087C739230E}" presName="composite" presStyleCnt="0"/>
      <dgm:spPr/>
    </dgm:pt>
    <dgm:pt modelId="{E21E4E8A-8BA0-4A4E-8CC4-A0CA016F2FEB}" type="pres">
      <dgm:prSet presAssocID="{FDFE243A-5D16-4492-854F-A087C739230E}" presName="parTx" presStyleLbl="alignNode1" presStyleIdx="1" presStyleCnt="2" custScaleX="114188">
        <dgm:presLayoutVars>
          <dgm:chMax val="0"/>
          <dgm:chPref val="0"/>
          <dgm:bulletEnabled val="1"/>
        </dgm:presLayoutVars>
      </dgm:prSet>
      <dgm:spPr/>
      <dgm:t>
        <a:bodyPr/>
        <a:lstStyle/>
        <a:p>
          <a:endParaRPr lang="zh-CN" altLang="en-US"/>
        </a:p>
      </dgm:t>
    </dgm:pt>
    <dgm:pt modelId="{DE53AB9E-153A-482C-8141-C44254A6362A}" type="pres">
      <dgm:prSet presAssocID="{FDFE243A-5D16-4492-854F-A087C739230E}" presName="desTx" presStyleLbl="alignAccFollowNode1" presStyleIdx="1" presStyleCnt="2" custScaleX="114188">
        <dgm:presLayoutVars>
          <dgm:bulletEnabled val="1"/>
        </dgm:presLayoutVars>
      </dgm:prSet>
      <dgm:spPr/>
      <dgm:t>
        <a:bodyPr/>
        <a:lstStyle/>
        <a:p>
          <a:endParaRPr lang="zh-CN" altLang="en-US"/>
        </a:p>
      </dgm:t>
    </dgm:pt>
  </dgm:ptLst>
  <dgm:cxnLst>
    <dgm:cxn modelId="{C9673CF1-DA02-4803-9356-4F6767C73021}" srcId="{FDFE243A-5D16-4492-854F-A087C739230E}" destId="{7782813C-70F8-4E3B-8358-BA0C58F33A0D}" srcOrd="1" destOrd="0" parTransId="{02AADFAA-EF5E-4E6F-8DB7-78F1E0C8EEF2}" sibTransId="{7CD7AA6C-0614-4D52-838E-65C6E3D89E6C}"/>
    <dgm:cxn modelId="{B218D19B-5F39-408B-8C13-CD9506DD668A}" type="presOf" srcId="{23E8997F-BE34-42DC-8A6A-2F1036890E3E}" destId="{7E8EEAFC-DD19-4D26-ADCA-B62F1E64B17B}" srcOrd="0" destOrd="0" presId="urn:microsoft.com/office/officeart/2005/8/layout/hList1"/>
    <dgm:cxn modelId="{5B587E72-6344-4AA5-8043-F1AB09D9F989}" srcId="{FDFE243A-5D16-4492-854F-A087C739230E}" destId="{589FEDD9-D406-4547-838C-487CBD7CD59E}" srcOrd="2" destOrd="0" parTransId="{087A8943-F02D-4FF1-9AA3-856675566BB1}" sibTransId="{29A8BA83-8BD2-4579-9DD6-3DBE5F355255}"/>
    <dgm:cxn modelId="{E481BC35-A230-472F-A41F-6C14EF402F9F}" type="presOf" srcId="{10785D10-0D89-4FE8-802D-BE5875266226}" destId="{DE53AB9E-153A-482C-8141-C44254A6362A}" srcOrd="0" destOrd="4" presId="urn:microsoft.com/office/officeart/2005/8/layout/hList1"/>
    <dgm:cxn modelId="{07006D3F-A00D-4631-8F74-706CE37DE7C2}" srcId="{FDFE243A-5D16-4492-854F-A087C739230E}" destId="{10785D10-0D89-4FE8-802D-BE5875266226}" srcOrd="4" destOrd="0" parTransId="{85B606E4-B4C9-4806-9058-AFBA5F77322D}" sibTransId="{CAADE193-C578-4607-969B-87C7DA41F2F1}"/>
    <dgm:cxn modelId="{8CDF67E2-ABD7-4782-B130-C269C2D22F18}" srcId="{FDFE243A-5D16-4492-854F-A087C739230E}" destId="{109BE04A-78A3-4669-82D9-88A9BA5A02D3}" srcOrd="0" destOrd="0" parTransId="{450913CD-2907-4082-A181-7243F4F68E13}" sibTransId="{67A0CFAE-C547-458C-B6B2-465BCB42A4A7}"/>
    <dgm:cxn modelId="{B29E0F0C-4E79-4AB6-AE10-E12C2A5B78AE}" srcId="{B3CE68C2-F72B-44EE-9C5E-27EEA42B2A0B}" destId="{175AA147-CE4C-4CC5-AED2-518CCF735DAD}" srcOrd="0" destOrd="0" parTransId="{42C143D9-A210-432F-833A-E6737DE56AE3}" sibTransId="{D14CCB01-EC04-408D-8989-2E1CF9F81AE1}"/>
    <dgm:cxn modelId="{1ABD0E03-5D70-4BBB-9DE3-7AB07806C606}" type="presOf" srcId="{3901A20A-F0FB-446C-B54A-20B332A6F363}" destId="{5E57814F-7A19-4B78-B306-2C5B36D20476}" srcOrd="0" destOrd="2" presId="urn:microsoft.com/office/officeart/2005/8/layout/hList1"/>
    <dgm:cxn modelId="{29ED76E4-B51F-4CE8-9C50-51647AF2D7A1}" type="presOf" srcId="{FDFE243A-5D16-4492-854F-A087C739230E}" destId="{E21E4E8A-8BA0-4A4E-8CC4-A0CA016F2FEB}" srcOrd="0" destOrd="0" presId="urn:microsoft.com/office/officeart/2005/8/layout/hList1"/>
    <dgm:cxn modelId="{91865F5D-578C-4F08-B782-258CEBAE07EE}" type="presOf" srcId="{C380712B-8C51-4BC8-9D5F-9E04A8B468EA}" destId="{DE53AB9E-153A-482C-8141-C44254A6362A}" srcOrd="0" destOrd="5" presId="urn:microsoft.com/office/officeart/2005/8/layout/hList1"/>
    <dgm:cxn modelId="{3A4B87BA-F016-46AD-A481-06A947478CD8}" srcId="{FDFE243A-5D16-4492-854F-A087C739230E}" destId="{C380712B-8C51-4BC8-9D5F-9E04A8B468EA}" srcOrd="5" destOrd="0" parTransId="{A74DAD3D-EC80-43C9-A12E-960589217CAD}" sibTransId="{6A6E970B-6FDD-42E2-8E3F-7F2D95803365}"/>
    <dgm:cxn modelId="{EE11A0BD-1DA9-45F3-A0E4-91FDCB9A1D0F}" type="presOf" srcId="{589FEDD9-D406-4547-838C-487CBD7CD59E}" destId="{DE53AB9E-153A-482C-8141-C44254A6362A}" srcOrd="0" destOrd="2" presId="urn:microsoft.com/office/officeart/2005/8/layout/hList1"/>
    <dgm:cxn modelId="{B01CC71E-FE95-48DF-8EB4-F04368E807BA}" type="presOf" srcId="{14A1AF99-3CF4-4A47-B8A7-1B2692B04018}" destId="{5E57814F-7A19-4B78-B306-2C5B36D20476}" srcOrd="0" destOrd="3" presId="urn:microsoft.com/office/officeart/2005/8/layout/hList1"/>
    <dgm:cxn modelId="{91DF63DD-7D1B-4109-A99A-BD0D94449297}" type="presOf" srcId="{3CFFDDEF-A7BF-4772-8F34-E0C92B385466}" destId="{5E57814F-7A19-4B78-B306-2C5B36D20476}" srcOrd="0" destOrd="4" presId="urn:microsoft.com/office/officeart/2005/8/layout/hList1"/>
    <dgm:cxn modelId="{70982B2D-6393-4E46-832D-6EDFD19ADE53}" srcId="{FDFE243A-5D16-4492-854F-A087C739230E}" destId="{8CD01594-74E7-4405-90CD-C4675B95AA45}" srcOrd="3" destOrd="0" parTransId="{431716FB-D0BF-448E-BEC3-7AC212D17C31}" sibTransId="{8C0BC4C1-6DF0-4B45-9DE4-96D709624CAC}"/>
    <dgm:cxn modelId="{3D898D98-027E-4A3A-8D19-F563F03D9D2B}" type="presOf" srcId="{7782813C-70F8-4E3B-8358-BA0C58F33A0D}" destId="{DE53AB9E-153A-482C-8141-C44254A6362A}" srcOrd="0" destOrd="1" presId="urn:microsoft.com/office/officeart/2005/8/layout/hList1"/>
    <dgm:cxn modelId="{28AF3356-70F9-44F0-9CD7-E4D171664D58}" srcId="{B3CE68C2-F72B-44EE-9C5E-27EEA42B2A0B}" destId="{14A1AF99-3CF4-4A47-B8A7-1B2692B04018}" srcOrd="3" destOrd="0" parTransId="{F84F7988-B2E9-432A-B85A-EAC8AC521FE1}" sibTransId="{CEEB8601-C70D-4BBF-8A56-6ABB71451590}"/>
    <dgm:cxn modelId="{FC200775-D040-4D85-9F32-6F316F46331E}" srcId="{B3CE68C2-F72B-44EE-9C5E-27EEA42B2A0B}" destId="{3CFFDDEF-A7BF-4772-8F34-E0C92B385466}" srcOrd="4" destOrd="0" parTransId="{D6597B73-ADE8-4C0A-A491-326E1E7FD734}" sibTransId="{0FA91460-A051-4E8D-B08B-BB82F8BC208B}"/>
    <dgm:cxn modelId="{FEE1DA2A-8016-4BB1-BD07-756FED26172B}" type="presOf" srcId="{175AA147-CE4C-4CC5-AED2-518CCF735DAD}" destId="{5E57814F-7A19-4B78-B306-2C5B36D20476}" srcOrd="0" destOrd="0" presId="urn:microsoft.com/office/officeart/2005/8/layout/hList1"/>
    <dgm:cxn modelId="{4B968D04-5C8A-4D78-A8B1-6AAE868EEE6B}" srcId="{23E8997F-BE34-42DC-8A6A-2F1036890E3E}" destId="{FDFE243A-5D16-4492-854F-A087C739230E}" srcOrd="1" destOrd="0" parTransId="{BE89E178-F8CD-459F-A377-8E17FA581C90}" sibTransId="{D211C893-4341-4BC5-97BC-A001800F9AAC}"/>
    <dgm:cxn modelId="{C56E51F9-0A03-4C85-A308-164962CD3941}" type="presOf" srcId="{8CD01594-74E7-4405-90CD-C4675B95AA45}" destId="{DE53AB9E-153A-482C-8141-C44254A6362A}" srcOrd="0" destOrd="3" presId="urn:microsoft.com/office/officeart/2005/8/layout/hList1"/>
    <dgm:cxn modelId="{4F3D04FF-C52E-4200-8E73-7C33DA83C6F8}" srcId="{23E8997F-BE34-42DC-8A6A-2F1036890E3E}" destId="{B3CE68C2-F72B-44EE-9C5E-27EEA42B2A0B}" srcOrd="0" destOrd="0" parTransId="{D6638ABD-B2D9-42D0-A5D4-B5539F3B1530}" sibTransId="{DB630C5D-F653-4EE0-852C-F3CDC801AD9B}"/>
    <dgm:cxn modelId="{54F11C36-47A1-4DF9-9427-F854473C68A2}" srcId="{B3CE68C2-F72B-44EE-9C5E-27EEA42B2A0B}" destId="{61370F9C-62E5-47B3-A842-C08BC9677DD1}" srcOrd="1" destOrd="0" parTransId="{EA8F6931-F347-4785-A96D-BD5847A15365}" sibTransId="{3AA970F0-1D8C-4A86-9B68-3C3156FDF36E}"/>
    <dgm:cxn modelId="{C6A16B72-6293-4B4F-B901-B3DD07E2A25A}" type="presOf" srcId="{61370F9C-62E5-47B3-A842-C08BC9677DD1}" destId="{5E57814F-7A19-4B78-B306-2C5B36D20476}" srcOrd="0" destOrd="1" presId="urn:microsoft.com/office/officeart/2005/8/layout/hList1"/>
    <dgm:cxn modelId="{E57CD477-EADE-4C7C-BC4F-47A8EC70E6D7}" srcId="{B3CE68C2-F72B-44EE-9C5E-27EEA42B2A0B}" destId="{3901A20A-F0FB-446C-B54A-20B332A6F363}" srcOrd="2" destOrd="0" parTransId="{861C15F8-D09F-4876-A886-E0B9F8C5B769}" sibTransId="{2E7CABB1-F549-4C98-81B5-C0EB1A6E4C4D}"/>
    <dgm:cxn modelId="{F1CDA691-8D0F-45E1-8670-781F5FE19F34}" type="presOf" srcId="{B3CE68C2-F72B-44EE-9C5E-27EEA42B2A0B}" destId="{2021CF77-A978-44CF-9239-241A124932D2}" srcOrd="0" destOrd="0" presId="urn:microsoft.com/office/officeart/2005/8/layout/hList1"/>
    <dgm:cxn modelId="{07FA7E78-F824-4FCC-BF95-DCAEE9DAF077}" type="presOf" srcId="{109BE04A-78A3-4669-82D9-88A9BA5A02D3}" destId="{DE53AB9E-153A-482C-8141-C44254A6362A}" srcOrd="0" destOrd="0" presId="urn:microsoft.com/office/officeart/2005/8/layout/hList1"/>
    <dgm:cxn modelId="{AF165397-F87C-4021-BA4E-D69DA2E0BFE9}" type="presParOf" srcId="{7E8EEAFC-DD19-4D26-ADCA-B62F1E64B17B}" destId="{5E3EF049-ED80-4FC6-A680-D11C7F70ECD3}" srcOrd="0" destOrd="0" presId="urn:microsoft.com/office/officeart/2005/8/layout/hList1"/>
    <dgm:cxn modelId="{253848B7-DAC2-4243-8BE6-6FF033EC7146}" type="presParOf" srcId="{5E3EF049-ED80-4FC6-A680-D11C7F70ECD3}" destId="{2021CF77-A978-44CF-9239-241A124932D2}" srcOrd="0" destOrd="0" presId="urn:microsoft.com/office/officeart/2005/8/layout/hList1"/>
    <dgm:cxn modelId="{BA8222C9-936C-4050-AA09-C10705BCBACE}" type="presParOf" srcId="{5E3EF049-ED80-4FC6-A680-D11C7F70ECD3}" destId="{5E57814F-7A19-4B78-B306-2C5B36D20476}" srcOrd="1" destOrd="0" presId="urn:microsoft.com/office/officeart/2005/8/layout/hList1"/>
    <dgm:cxn modelId="{C994AAA2-6571-4AD3-B073-68B62CF9D12C}" type="presParOf" srcId="{7E8EEAFC-DD19-4D26-ADCA-B62F1E64B17B}" destId="{B9419B99-134C-4ABC-AEED-D3A129F0375B}" srcOrd="1" destOrd="0" presId="urn:microsoft.com/office/officeart/2005/8/layout/hList1"/>
    <dgm:cxn modelId="{66B762E2-5DC8-4881-9467-110E8FF75FDD}" type="presParOf" srcId="{7E8EEAFC-DD19-4D26-ADCA-B62F1E64B17B}" destId="{99F0EC23-8BEF-4824-B517-E210FEE5AACF}" srcOrd="2" destOrd="0" presId="urn:microsoft.com/office/officeart/2005/8/layout/hList1"/>
    <dgm:cxn modelId="{D283CB6A-A45A-4427-87EA-3E3C3C076111}" type="presParOf" srcId="{99F0EC23-8BEF-4824-B517-E210FEE5AACF}" destId="{E21E4E8A-8BA0-4A4E-8CC4-A0CA016F2FEB}" srcOrd="0" destOrd="0" presId="urn:microsoft.com/office/officeart/2005/8/layout/hList1"/>
    <dgm:cxn modelId="{7D0FCCC7-E35D-479F-946B-83ECE4AE394B}" type="presParOf" srcId="{99F0EC23-8BEF-4824-B517-E210FEE5AACF}" destId="{DE53AB9E-153A-482C-8141-C44254A636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E8997F-BE34-42DC-8A6A-2F1036890E3E}"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zh-CN" altLang="en-US"/>
        </a:p>
      </dgm:t>
    </dgm:pt>
    <dgm:pt modelId="{B3CE68C2-F72B-44EE-9C5E-27EEA42B2A0B}">
      <dgm:prSet phldrT="[文本]" custT="1"/>
      <dgm:spPr/>
      <dgm:t>
        <a:bodyPr/>
        <a:lstStyle/>
        <a:p>
          <a:pPr algn="ctr"/>
          <a:r>
            <a:rPr lang="zh-CN" altLang="en-US" sz="1400" b="1" dirty="0" smtClean="0">
              <a:latin typeface="微软雅黑" panose="020B0503020204020204" pitchFamily="34" charset="-122"/>
              <a:ea typeface="微软雅黑" panose="020B0503020204020204" pitchFamily="34" charset="-122"/>
            </a:rPr>
            <a:t>客户评价内容</a:t>
          </a:r>
          <a:endParaRPr lang="zh-CN" altLang="en-US" sz="1400" b="1" dirty="0">
            <a:latin typeface="微软雅黑" panose="020B0503020204020204" pitchFamily="34" charset="-122"/>
            <a:ea typeface="微软雅黑" panose="020B0503020204020204" pitchFamily="34" charset="-122"/>
          </a:endParaRPr>
        </a:p>
      </dgm:t>
    </dgm:pt>
    <dgm:pt modelId="{D6638ABD-B2D9-42D0-A5D4-B5539F3B1530}" type="parTrans" cxnId="{4F3D04FF-C52E-4200-8E73-7C33DA83C6F8}">
      <dgm:prSet/>
      <dgm:spPr/>
      <dgm:t>
        <a:bodyPr/>
        <a:lstStyle/>
        <a:p>
          <a:pPr algn="ctr"/>
          <a:endParaRPr lang="zh-CN" altLang="en-US"/>
        </a:p>
      </dgm:t>
    </dgm:pt>
    <dgm:pt modelId="{DB630C5D-F653-4EE0-852C-F3CDC801AD9B}" type="sibTrans" cxnId="{4F3D04FF-C52E-4200-8E73-7C33DA83C6F8}">
      <dgm:prSet/>
      <dgm:spPr/>
      <dgm:t>
        <a:bodyPr/>
        <a:lstStyle/>
        <a:p>
          <a:pPr algn="ctr"/>
          <a:endParaRPr lang="zh-CN" altLang="en-US"/>
        </a:p>
      </dgm:t>
    </dgm:pt>
    <dgm:pt modelId="{175AA147-CE4C-4CC5-AED2-518CCF735DAD}">
      <dgm:prSet phldrT="[文本]" custT="1"/>
      <dgm:spPr/>
      <dgm:t>
        <a:bodyPr/>
        <a:lstStyle/>
        <a:p>
          <a:pPr algn="l"/>
          <a:endParaRPr lang="en-US" altLang="zh-CN" sz="1600" dirty="0" smtClean="0">
            <a:latin typeface="华文楷体" panose="02010600040101010101" pitchFamily="2" charset="-122"/>
            <a:ea typeface="华文楷体" panose="02010600040101010101" pitchFamily="2" charset="-122"/>
          </a:endParaRPr>
        </a:p>
        <a:p>
          <a:pPr algn="l"/>
          <a:endParaRPr lang="zh-CN" altLang="en-US" sz="1600" dirty="0">
            <a:latin typeface="华文楷体" panose="02010600040101010101" pitchFamily="2" charset="-122"/>
            <a:ea typeface="华文楷体" panose="02010600040101010101" pitchFamily="2" charset="-122"/>
          </a:endParaRPr>
        </a:p>
      </dgm:t>
    </dgm:pt>
    <dgm:pt modelId="{42C143D9-A210-432F-833A-E6737DE56AE3}" type="parTrans" cxnId="{B29E0F0C-4E79-4AB6-AE10-E12C2A5B78AE}">
      <dgm:prSet/>
      <dgm:spPr/>
      <dgm:t>
        <a:bodyPr/>
        <a:lstStyle/>
        <a:p>
          <a:pPr algn="ctr"/>
          <a:endParaRPr lang="zh-CN" altLang="en-US"/>
        </a:p>
      </dgm:t>
    </dgm:pt>
    <dgm:pt modelId="{D14CCB01-EC04-408D-8989-2E1CF9F81AE1}" type="sibTrans" cxnId="{B29E0F0C-4E79-4AB6-AE10-E12C2A5B78AE}">
      <dgm:prSet/>
      <dgm:spPr/>
      <dgm:t>
        <a:bodyPr/>
        <a:lstStyle/>
        <a:p>
          <a:pPr algn="ctr"/>
          <a:endParaRPr lang="zh-CN" altLang="en-US"/>
        </a:p>
      </dgm:t>
    </dgm:pt>
    <dgm:pt modelId="{61370F9C-62E5-47B3-A842-C08BC9677DD1}">
      <dgm:prSet phldrT="[文本]" custT="1"/>
      <dgm:spPr/>
      <dgm:t>
        <a:bodyPr/>
        <a:lstStyle/>
        <a:p>
          <a:pPr algn="l"/>
          <a:r>
            <a:rPr lang="zh-CN" altLang="en-US" sz="1400" dirty="0" smtClean="0">
              <a:latin typeface="华文楷体" panose="02010600040101010101" pitchFamily="2" charset="-122"/>
              <a:ea typeface="华文楷体" panose="02010600040101010101" pitchFamily="2" charset="-122"/>
            </a:rPr>
            <a:t>项目所涉及的技术成熟</a:t>
          </a:r>
          <a:endParaRPr lang="zh-CN" altLang="en-US" sz="1400" dirty="0">
            <a:latin typeface="华文楷体" panose="02010600040101010101" pitchFamily="2" charset="-122"/>
            <a:ea typeface="华文楷体" panose="02010600040101010101" pitchFamily="2" charset="-122"/>
          </a:endParaRPr>
        </a:p>
      </dgm:t>
    </dgm:pt>
    <dgm:pt modelId="{EA8F6931-F347-4785-A96D-BD5847A15365}" type="parTrans" cxnId="{54F11C36-47A1-4DF9-9427-F854473C68A2}">
      <dgm:prSet/>
      <dgm:spPr/>
      <dgm:t>
        <a:bodyPr/>
        <a:lstStyle/>
        <a:p>
          <a:pPr algn="ctr"/>
          <a:endParaRPr lang="zh-CN" altLang="en-US"/>
        </a:p>
      </dgm:t>
    </dgm:pt>
    <dgm:pt modelId="{3AA970F0-1D8C-4A86-9B68-3C3156FDF36E}" type="sibTrans" cxnId="{54F11C36-47A1-4DF9-9427-F854473C68A2}">
      <dgm:prSet/>
      <dgm:spPr/>
      <dgm:t>
        <a:bodyPr/>
        <a:lstStyle/>
        <a:p>
          <a:pPr algn="ctr"/>
          <a:endParaRPr lang="zh-CN" altLang="en-US"/>
        </a:p>
      </dgm:t>
    </dgm:pt>
    <dgm:pt modelId="{FDFE243A-5D16-4492-854F-A087C739230E}">
      <dgm:prSet phldrT="[文本]" custT="1"/>
      <dgm:spPr/>
      <dgm:t>
        <a:bodyPr/>
        <a:lstStyle/>
        <a:p>
          <a:pPr algn="ctr"/>
          <a:r>
            <a:rPr lang="zh-CN" altLang="en-US" sz="1400" b="1" dirty="0" smtClean="0">
              <a:latin typeface="微软雅黑" panose="020B0503020204020204" pitchFamily="34" charset="-122"/>
              <a:ea typeface="微软雅黑" panose="020B0503020204020204" pitchFamily="34" charset="-122"/>
            </a:rPr>
            <a:t>项目线</a:t>
          </a:r>
          <a:endParaRPr lang="zh-CN" altLang="en-US" sz="1400" b="1" dirty="0">
            <a:latin typeface="微软雅黑" panose="020B0503020204020204" pitchFamily="34" charset="-122"/>
            <a:ea typeface="微软雅黑" panose="020B0503020204020204" pitchFamily="34" charset="-122"/>
          </a:endParaRPr>
        </a:p>
      </dgm:t>
    </dgm:pt>
    <dgm:pt modelId="{BE89E178-F8CD-459F-A377-8E17FA581C90}" type="parTrans" cxnId="{4B968D04-5C8A-4D78-A8B1-6AAE868EEE6B}">
      <dgm:prSet/>
      <dgm:spPr/>
      <dgm:t>
        <a:bodyPr/>
        <a:lstStyle/>
        <a:p>
          <a:pPr algn="ctr"/>
          <a:endParaRPr lang="zh-CN" altLang="en-US"/>
        </a:p>
      </dgm:t>
    </dgm:pt>
    <dgm:pt modelId="{D211C893-4341-4BC5-97BC-A001800F9AAC}" type="sibTrans" cxnId="{4B968D04-5C8A-4D78-A8B1-6AAE868EEE6B}">
      <dgm:prSet/>
      <dgm:spPr/>
      <dgm:t>
        <a:bodyPr/>
        <a:lstStyle/>
        <a:p>
          <a:pPr algn="ctr"/>
          <a:endParaRPr lang="zh-CN" altLang="en-US"/>
        </a:p>
      </dgm:t>
    </dgm:pt>
    <dgm:pt modelId="{109BE04A-78A3-4669-82D9-88A9BA5A02D3}">
      <dgm:prSet phldrT="[文本]" custT="1"/>
      <dgm:spPr/>
      <dgm:t>
        <a:bodyPr/>
        <a:lstStyle/>
        <a:p>
          <a:pPr algn="l"/>
          <a:endParaRPr lang="zh-CN" altLang="en-US" sz="1600" dirty="0">
            <a:latin typeface="华文楷体" panose="02010600040101010101" pitchFamily="2" charset="-122"/>
            <a:ea typeface="华文楷体" panose="02010600040101010101" pitchFamily="2" charset="-122"/>
          </a:endParaRPr>
        </a:p>
      </dgm:t>
    </dgm:pt>
    <dgm:pt modelId="{450913CD-2907-4082-A181-7243F4F68E13}" type="parTrans" cxnId="{8CDF67E2-ABD7-4782-B130-C269C2D22F18}">
      <dgm:prSet/>
      <dgm:spPr/>
      <dgm:t>
        <a:bodyPr/>
        <a:lstStyle/>
        <a:p>
          <a:pPr algn="ctr"/>
          <a:endParaRPr lang="zh-CN" altLang="en-US"/>
        </a:p>
      </dgm:t>
    </dgm:pt>
    <dgm:pt modelId="{67A0CFAE-C547-458C-B6B2-465BCB42A4A7}" type="sibTrans" cxnId="{8CDF67E2-ABD7-4782-B130-C269C2D22F18}">
      <dgm:prSet/>
      <dgm:spPr/>
      <dgm:t>
        <a:bodyPr/>
        <a:lstStyle/>
        <a:p>
          <a:pPr algn="ctr"/>
          <a:endParaRPr lang="zh-CN" altLang="en-US"/>
        </a:p>
      </dgm:t>
    </dgm:pt>
    <dgm:pt modelId="{7782813C-70F8-4E3B-8358-BA0C58F33A0D}">
      <dgm:prSet phldrT="[文本]" custT="1"/>
      <dgm:spPr/>
      <dgm:t>
        <a:bodyPr/>
        <a:lstStyle/>
        <a:p>
          <a:r>
            <a:rPr lang="zh-CN" altLang="en-US" sz="1400" dirty="0" smtClean="0">
              <a:latin typeface="华文楷体" panose="02010600040101010101" pitchFamily="2" charset="-122"/>
              <a:ea typeface="华文楷体" panose="02010600040101010101" pitchFamily="2" charset="-122"/>
            </a:rPr>
            <a:t>“项目线”是指可以为节能服务公司带来较好的投资收益、同时在节能服务目标市场的潜在客户群中具有较大的推广复制潜力、有利于公司业务成长的节能项目类型。四川电力节能服务公司应从公司业务成长性的角度考虑，选择开发若干项目线，并随着时间的推移、目标市场的调整和变化、以及公司业务能力的增强而不断开发新的项目线。</a:t>
          </a:r>
          <a:endParaRPr lang="zh-CN" altLang="en-US" sz="1400" dirty="0">
            <a:latin typeface="华文楷体" panose="02010600040101010101" pitchFamily="2" charset="-122"/>
            <a:ea typeface="华文楷体" panose="02010600040101010101" pitchFamily="2" charset="-122"/>
          </a:endParaRPr>
        </a:p>
      </dgm:t>
    </dgm:pt>
    <dgm:pt modelId="{02AADFAA-EF5E-4E6F-8DB7-78F1E0C8EEF2}" type="parTrans" cxnId="{C9673CF1-DA02-4803-9356-4F6767C73021}">
      <dgm:prSet/>
      <dgm:spPr/>
      <dgm:t>
        <a:bodyPr/>
        <a:lstStyle/>
        <a:p>
          <a:pPr algn="ctr"/>
          <a:endParaRPr lang="zh-CN" altLang="en-US"/>
        </a:p>
      </dgm:t>
    </dgm:pt>
    <dgm:pt modelId="{7CD7AA6C-0614-4D52-838E-65C6E3D89E6C}" type="sibTrans" cxnId="{C9673CF1-DA02-4803-9356-4F6767C73021}">
      <dgm:prSet/>
      <dgm:spPr/>
      <dgm:t>
        <a:bodyPr/>
        <a:lstStyle/>
        <a:p>
          <a:pPr algn="ctr"/>
          <a:endParaRPr lang="zh-CN" altLang="en-US"/>
        </a:p>
      </dgm:t>
    </dgm:pt>
    <dgm:pt modelId="{3901A20A-F0FB-446C-B54A-20B332A6F363}">
      <dgm:prSet phldrT="[文本]" custT="1"/>
      <dgm:spPr/>
      <dgm:t>
        <a:bodyPr/>
        <a:lstStyle/>
        <a:p>
          <a:pPr algn="l"/>
          <a:r>
            <a:rPr lang="zh-CN" sz="1400" dirty="0" smtClean="0">
              <a:latin typeface="华文楷体" panose="02010600040101010101" pitchFamily="2" charset="-122"/>
              <a:ea typeface="华文楷体" panose="02010600040101010101" pitchFamily="2" charset="-122"/>
            </a:rPr>
            <a:t>项目获利能力强</a:t>
          </a:r>
          <a:endParaRPr lang="zh-CN" altLang="en-US" sz="1400" dirty="0">
            <a:latin typeface="华文楷体" panose="02010600040101010101" pitchFamily="2" charset="-122"/>
            <a:ea typeface="华文楷体" panose="02010600040101010101" pitchFamily="2" charset="-122"/>
          </a:endParaRPr>
        </a:p>
      </dgm:t>
    </dgm:pt>
    <dgm:pt modelId="{861C15F8-D09F-4876-A886-E0B9F8C5B769}" type="parTrans" cxnId="{E57CD477-EADE-4C7C-BC4F-47A8EC70E6D7}">
      <dgm:prSet/>
      <dgm:spPr/>
      <dgm:t>
        <a:bodyPr/>
        <a:lstStyle/>
        <a:p>
          <a:pPr algn="ctr"/>
          <a:endParaRPr lang="zh-CN" altLang="en-US"/>
        </a:p>
      </dgm:t>
    </dgm:pt>
    <dgm:pt modelId="{2E7CABB1-F549-4C98-81B5-C0EB1A6E4C4D}" type="sibTrans" cxnId="{E57CD477-EADE-4C7C-BC4F-47A8EC70E6D7}">
      <dgm:prSet/>
      <dgm:spPr/>
      <dgm:t>
        <a:bodyPr/>
        <a:lstStyle/>
        <a:p>
          <a:pPr algn="ctr"/>
          <a:endParaRPr lang="zh-CN" altLang="en-US"/>
        </a:p>
      </dgm:t>
    </dgm:pt>
    <dgm:pt modelId="{14A1AF99-3CF4-4A47-B8A7-1B2692B04018}">
      <dgm:prSet phldrT="[文本]" custT="1"/>
      <dgm:spPr/>
      <dgm:t>
        <a:bodyPr/>
        <a:lstStyle/>
        <a:p>
          <a:pPr algn="l"/>
          <a:r>
            <a:rPr lang="zh-CN" sz="1400" dirty="0" smtClean="0">
              <a:latin typeface="华文楷体" panose="02010600040101010101" pitchFamily="2" charset="-122"/>
              <a:ea typeface="华文楷体" panose="02010600040101010101" pitchFamily="2" charset="-122"/>
            </a:rPr>
            <a:t>项目风险低</a:t>
          </a:r>
          <a:endParaRPr lang="zh-CN" altLang="en-US" sz="1400" dirty="0">
            <a:latin typeface="华文楷体" panose="02010600040101010101" pitchFamily="2" charset="-122"/>
            <a:ea typeface="华文楷体" panose="02010600040101010101" pitchFamily="2" charset="-122"/>
          </a:endParaRPr>
        </a:p>
      </dgm:t>
    </dgm:pt>
    <dgm:pt modelId="{F84F7988-B2E9-432A-B85A-EAC8AC521FE1}" type="parTrans" cxnId="{28AF3356-70F9-44F0-9CD7-E4D171664D58}">
      <dgm:prSet/>
      <dgm:spPr/>
      <dgm:t>
        <a:bodyPr/>
        <a:lstStyle/>
        <a:p>
          <a:pPr algn="ctr"/>
          <a:endParaRPr lang="zh-CN" altLang="en-US"/>
        </a:p>
      </dgm:t>
    </dgm:pt>
    <dgm:pt modelId="{CEEB8601-C70D-4BBF-8A56-6ABB71451590}" type="sibTrans" cxnId="{28AF3356-70F9-44F0-9CD7-E4D171664D58}">
      <dgm:prSet/>
      <dgm:spPr/>
      <dgm:t>
        <a:bodyPr/>
        <a:lstStyle/>
        <a:p>
          <a:pPr algn="ctr"/>
          <a:endParaRPr lang="zh-CN" altLang="en-US"/>
        </a:p>
      </dgm:t>
    </dgm:pt>
    <dgm:pt modelId="{3CFFDDEF-A7BF-4772-8F34-E0C92B385466}">
      <dgm:prSet phldrT="[文本]" custT="1"/>
      <dgm:spPr/>
      <dgm:t>
        <a:bodyPr/>
        <a:lstStyle/>
        <a:p>
          <a:pPr algn="l"/>
          <a:r>
            <a:rPr lang="zh-CN" sz="1400" dirty="0" smtClean="0">
              <a:latin typeface="华文楷体" panose="02010600040101010101" pitchFamily="2" charset="-122"/>
              <a:ea typeface="华文楷体" panose="02010600040101010101" pitchFamily="2" charset="-122"/>
            </a:rPr>
            <a:t>项目具有可复制性</a:t>
          </a:r>
          <a:endParaRPr lang="zh-CN" altLang="en-US" sz="1400" dirty="0">
            <a:latin typeface="华文楷体" panose="02010600040101010101" pitchFamily="2" charset="-122"/>
            <a:ea typeface="华文楷体" panose="02010600040101010101" pitchFamily="2" charset="-122"/>
          </a:endParaRPr>
        </a:p>
      </dgm:t>
    </dgm:pt>
    <dgm:pt modelId="{D6597B73-ADE8-4C0A-A491-326E1E7FD734}" type="parTrans" cxnId="{FC200775-D040-4D85-9F32-6F316F46331E}">
      <dgm:prSet/>
      <dgm:spPr/>
      <dgm:t>
        <a:bodyPr/>
        <a:lstStyle/>
        <a:p>
          <a:pPr algn="ctr"/>
          <a:endParaRPr lang="zh-CN" altLang="en-US"/>
        </a:p>
      </dgm:t>
    </dgm:pt>
    <dgm:pt modelId="{0FA91460-A051-4E8D-B08B-BB82F8BC208B}" type="sibTrans" cxnId="{FC200775-D040-4D85-9F32-6F316F46331E}">
      <dgm:prSet/>
      <dgm:spPr/>
      <dgm:t>
        <a:bodyPr/>
        <a:lstStyle/>
        <a:p>
          <a:pPr algn="ctr"/>
          <a:endParaRPr lang="zh-CN" altLang="en-US"/>
        </a:p>
      </dgm:t>
    </dgm:pt>
    <dgm:pt modelId="{2BA01377-01FF-410A-80B2-539CD90CAF30}">
      <dgm:prSet phldrT="[文本]" custT="1"/>
      <dgm:spPr/>
      <dgm:t>
        <a:bodyPr/>
        <a:lstStyle/>
        <a:p>
          <a:pPr algn="l"/>
          <a:r>
            <a:rPr lang="zh-CN" sz="1400" dirty="0" smtClean="0">
              <a:latin typeface="华文楷体" panose="02010600040101010101" pitchFamily="2" charset="-122"/>
              <a:ea typeface="华文楷体" panose="02010600040101010101" pitchFamily="2" charset="-122"/>
            </a:rPr>
            <a:t>项目的节能效果好</a:t>
          </a:r>
          <a:endParaRPr lang="zh-CN" altLang="en-US" sz="1400" dirty="0">
            <a:latin typeface="华文楷体" panose="02010600040101010101" pitchFamily="2" charset="-122"/>
            <a:ea typeface="华文楷体" panose="02010600040101010101" pitchFamily="2" charset="-122"/>
          </a:endParaRPr>
        </a:p>
      </dgm:t>
    </dgm:pt>
    <dgm:pt modelId="{2B5ABADE-3306-4E0D-AEF3-62BE8D978D4E}" type="parTrans" cxnId="{9AAB62A8-D0A9-439A-9E9E-17CB54F2879F}">
      <dgm:prSet/>
      <dgm:spPr/>
      <dgm:t>
        <a:bodyPr/>
        <a:lstStyle/>
        <a:p>
          <a:endParaRPr lang="zh-CN" altLang="en-US"/>
        </a:p>
      </dgm:t>
    </dgm:pt>
    <dgm:pt modelId="{CDD4293C-831E-46D1-ADB7-7992B02E94E7}" type="sibTrans" cxnId="{9AAB62A8-D0A9-439A-9E9E-17CB54F2879F}">
      <dgm:prSet/>
      <dgm:spPr/>
      <dgm:t>
        <a:bodyPr/>
        <a:lstStyle/>
        <a:p>
          <a:endParaRPr lang="zh-CN" altLang="en-US"/>
        </a:p>
      </dgm:t>
    </dgm:pt>
    <dgm:pt modelId="{034BFD46-940F-4CBC-846D-89EA1D462F4C}">
      <dgm:prSet phldrT="[文本]" custT="1"/>
      <dgm:spPr/>
      <dgm:t>
        <a:bodyPr/>
        <a:lstStyle/>
        <a:p>
          <a:pPr algn="l"/>
          <a:r>
            <a:rPr lang="zh-CN" sz="1400" dirty="0" smtClean="0">
              <a:latin typeface="华文楷体" panose="02010600040101010101" pitchFamily="2" charset="-122"/>
              <a:ea typeface="华文楷体" panose="02010600040101010101" pitchFamily="2" charset="-122"/>
            </a:rPr>
            <a:t>项目节能量易于确认</a:t>
          </a:r>
          <a:endParaRPr lang="zh-CN" altLang="en-US" sz="1400" dirty="0">
            <a:latin typeface="华文楷体" panose="02010600040101010101" pitchFamily="2" charset="-122"/>
            <a:ea typeface="华文楷体" panose="02010600040101010101" pitchFamily="2" charset="-122"/>
          </a:endParaRPr>
        </a:p>
      </dgm:t>
    </dgm:pt>
    <dgm:pt modelId="{3248557C-4726-4B16-BD92-7E5EBFDBCA83}" type="parTrans" cxnId="{06B502D4-6E0C-46C3-99B0-E8BE769557DC}">
      <dgm:prSet/>
      <dgm:spPr/>
      <dgm:t>
        <a:bodyPr/>
        <a:lstStyle/>
        <a:p>
          <a:endParaRPr lang="zh-CN" altLang="en-US"/>
        </a:p>
      </dgm:t>
    </dgm:pt>
    <dgm:pt modelId="{769CC585-A672-4AE4-B520-5ACCA5825A1C}" type="sibTrans" cxnId="{06B502D4-6E0C-46C3-99B0-E8BE769557DC}">
      <dgm:prSet/>
      <dgm:spPr/>
      <dgm:t>
        <a:bodyPr/>
        <a:lstStyle/>
        <a:p>
          <a:endParaRPr lang="zh-CN" altLang="en-US"/>
        </a:p>
      </dgm:t>
    </dgm:pt>
    <dgm:pt modelId="{FE2AB387-74E7-43A9-A13C-822F5F549423}">
      <dgm:prSet phldrT="[文本]" custT="1"/>
      <dgm:spPr/>
      <dgm:t>
        <a:bodyPr/>
        <a:lstStyle/>
        <a:p>
          <a:pPr algn="l"/>
          <a:r>
            <a:rPr lang="zh-CN" sz="1400" dirty="0" smtClean="0">
              <a:latin typeface="华文楷体" panose="02010600040101010101" pitchFamily="2" charset="-122"/>
              <a:ea typeface="华文楷体" panose="02010600040101010101" pitchFamily="2" charset="-122"/>
            </a:rPr>
            <a:t>项目投资规模适中</a:t>
          </a:r>
          <a:endParaRPr lang="zh-CN" altLang="en-US" sz="1400" dirty="0">
            <a:latin typeface="华文楷体" panose="02010600040101010101" pitchFamily="2" charset="-122"/>
            <a:ea typeface="华文楷体" panose="02010600040101010101" pitchFamily="2" charset="-122"/>
          </a:endParaRPr>
        </a:p>
      </dgm:t>
    </dgm:pt>
    <dgm:pt modelId="{4064B797-8375-4781-BD52-1930410A8957}" type="parTrans" cxnId="{512D625B-23CF-4540-9D3D-7D44A7F0EC7C}">
      <dgm:prSet/>
      <dgm:spPr/>
      <dgm:t>
        <a:bodyPr/>
        <a:lstStyle/>
        <a:p>
          <a:endParaRPr lang="zh-CN" altLang="en-US"/>
        </a:p>
      </dgm:t>
    </dgm:pt>
    <dgm:pt modelId="{92AC16BC-925A-4891-A041-E3AC63763911}" type="sibTrans" cxnId="{512D625B-23CF-4540-9D3D-7D44A7F0EC7C}">
      <dgm:prSet/>
      <dgm:spPr/>
      <dgm:t>
        <a:bodyPr/>
        <a:lstStyle/>
        <a:p>
          <a:endParaRPr lang="zh-CN" altLang="en-US"/>
        </a:p>
      </dgm:t>
    </dgm:pt>
    <dgm:pt modelId="{A087BD9A-1069-49DA-8E0B-604944B8F9A4}">
      <dgm:prSet phldrT="[文本]" custT="1"/>
      <dgm:spPr/>
      <dgm:t>
        <a:bodyPr/>
        <a:lstStyle/>
        <a:p>
          <a:pPr algn="l"/>
          <a:endParaRPr lang="zh-CN" altLang="en-US" sz="1400" dirty="0">
            <a:latin typeface="华文楷体" panose="02010600040101010101" pitchFamily="2" charset="-122"/>
            <a:ea typeface="华文楷体" panose="02010600040101010101" pitchFamily="2" charset="-122"/>
          </a:endParaRPr>
        </a:p>
      </dgm:t>
    </dgm:pt>
    <dgm:pt modelId="{07D406FC-5045-4BD9-ACA0-88CD523AEA2D}" type="parTrans" cxnId="{C6D3091B-7E03-4848-BA59-8A55985652A3}">
      <dgm:prSet/>
      <dgm:spPr/>
      <dgm:t>
        <a:bodyPr/>
        <a:lstStyle/>
        <a:p>
          <a:endParaRPr lang="zh-CN" altLang="en-US"/>
        </a:p>
      </dgm:t>
    </dgm:pt>
    <dgm:pt modelId="{CA673825-8090-4D7B-BCBF-F7AA65A92D45}" type="sibTrans" cxnId="{C6D3091B-7E03-4848-BA59-8A55985652A3}">
      <dgm:prSet/>
      <dgm:spPr/>
      <dgm:t>
        <a:bodyPr/>
        <a:lstStyle/>
        <a:p>
          <a:endParaRPr lang="zh-CN" altLang="en-US"/>
        </a:p>
      </dgm:t>
    </dgm:pt>
    <dgm:pt modelId="{E6275DB6-A4AE-4172-AB1E-2BC80F2A316D}" type="pres">
      <dgm:prSet presAssocID="{23E8997F-BE34-42DC-8A6A-2F1036890E3E}" presName="Name0" presStyleCnt="0">
        <dgm:presLayoutVars>
          <dgm:chMax/>
          <dgm:chPref val="3"/>
          <dgm:dir/>
          <dgm:animOne val="branch"/>
          <dgm:animLvl val="lvl"/>
        </dgm:presLayoutVars>
      </dgm:prSet>
      <dgm:spPr/>
      <dgm:t>
        <a:bodyPr/>
        <a:lstStyle/>
        <a:p>
          <a:endParaRPr lang="zh-CN" altLang="en-US"/>
        </a:p>
      </dgm:t>
    </dgm:pt>
    <dgm:pt modelId="{44EA86F7-8876-46DB-AA9D-5D34594DADF7}" type="pres">
      <dgm:prSet presAssocID="{B3CE68C2-F72B-44EE-9C5E-27EEA42B2A0B}" presName="composite" presStyleCnt="0"/>
      <dgm:spPr/>
    </dgm:pt>
    <dgm:pt modelId="{588F37EB-09C1-4E26-9208-9A5B47AA2FCF}" type="pres">
      <dgm:prSet presAssocID="{B3CE68C2-F72B-44EE-9C5E-27EEA42B2A0B}" presName="FirstChild" presStyleLbl="revTx" presStyleIdx="0" presStyleCnt="4">
        <dgm:presLayoutVars>
          <dgm:chMax val="0"/>
          <dgm:chPref val="0"/>
          <dgm:bulletEnabled val="1"/>
        </dgm:presLayoutVars>
      </dgm:prSet>
      <dgm:spPr/>
      <dgm:t>
        <a:bodyPr/>
        <a:lstStyle/>
        <a:p>
          <a:endParaRPr lang="zh-CN" altLang="en-US"/>
        </a:p>
      </dgm:t>
    </dgm:pt>
    <dgm:pt modelId="{092891EE-9AC3-46E7-8103-4F1D8D48C4A3}" type="pres">
      <dgm:prSet presAssocID="{B3CE68C2-F72B-44EE-9C5E-27EEA42B2A0B}" presName="Parent" presStyleLbl="alignNode1" presStyleIdx="0" presStyleCnt="2">
        <dgm:presLayoutVars>
          <dgm:chMax val="3"/>
          <dgm:chPref val="3"/>
          <dgm:bulletEnabled val="1"/>
        </dgm:presLayoutVars>
      </dgm:prSet>
      <dgm:spPr/>
      <dgm:t>
        <a:bodyPr/>
        <a:lstStyle/>
        <a:p>
          <a:endParaRPr lang="zh-CN" altLang="en-US"/>
        </a:p>
      </dgm:t>
    </dgm:pt>
    <dgm:pt modelId="{8827EDD2-8A6C-4D7E-90B6-34383A762AA7}" type="pres">
      <dgm:prSet presAssocID="{B3CE68C2-F72B-44EE-9C5E-27EEA42B2A0B}" presName="Accent" presStyleLbl="parChTrans1D1" presStyleIdx="0" presStyleCnt="2"/>
      <dgm:spPr/>
    </dgm:pt>
    <dgm:pt modelId="{D62674F7-5C3F-436B-96B3-96AB53E9D0EF}" type="pres">
      <dgm:prSet presAssocID="{B3CE68C2-F72B-44EE-9C5E-27EEA42B2A0B}" presName="Child" presStyleLbl="revTx" presStyleIdx="1" presStyleCnt="4" custScaleY="266910">
        <dgm:presLayoutVars>
          <dgm:chMax val="0"/>
          <dgm:chPref val="0"/>
          <dgm:bulletEnabled val="1"/>
        </dgm:presLayoutVars>
      </dgm:prSet>
      <dgm:spPr/>
      <dgm:t>
        <a:bodyPr/>
        <a:lstStyle/>
        <a:p>
          <a:endParaRPr lang="zh-CN" altLang="en-US"/>
        </a:p>
      </dgm:t>
    </dgm:pt>
    <dgm:pt modelId="{C051F99B-0D5B-4FF0-A7EA-01CD9C19E57C}" type="pres">
      <dgm:prSet presAssocID="{DB630C5D-F653-4EE0-852C-F3CDC801AD9B}" presName="sibTrans" presStyleCnt="0"/>
      <dgm:spPr/>
    </dgm:pt>
    <dgm:pt modelId="{35D5640E-8974-4792-9F7B-18FF31648E4C}" type="pres">
      <dgm:prSet presAssocID="{FDFE243A-5D16-4492-854F-A087C739230E}" presName="composite" presStyleCnt="0"/>
      <dgm:spPr/>
    </dgm:pt>
    <dgm:pt modelId="{2D8404F9-2002-4BF7-B45A-E40D273920F5}" type="pres">
      <dgm:prSet presAssocID="{FDFE243A-5D16-4492-854F-A087C739230E}" presName="FirstChild" presStyleLbl="revTx" presStyleIdx="2" presStyleCnt="4">
        <dgm:presLayoutVars>
          <dgm:chMax val="0"/>
          <dgm:chPref val="0"/>
          <dgm:bulletEnabled val="1"/>
        </dgm:presLayoutVars>
      </dgm:prSet>
      <dgm:spPr/>
      <dgm:t>
        <a:bodyPr/>
        <a:lstStyle/>
        <a:p>
          <a:endParaRPr lang="zh-CN" altLang="en-US"/>
        </a:p>
      </dgm:t>
    </dgm:pt>
    <dgm:pt modelId="{CB288B2B-13E0-44F5-A33B-F9A9A4D60E97}" type="pres">
      <dgm:prSet presAssocID="{FDFE243A-5D16-4492-854F-A087C739230E}" presName="Parent" presStyleLbl="alignNode1" presStyleIdx="1" presStyleCnt="2">
        <dgm:presLayoutVars>
          <dgm:chMax val="3"/>
          <dgm:chPref val="3"/>
          <dgm:bulletEnabled val="1"/>
        </dgm:presLayoutVars>
      </dgm:prSet>
      <dgm:spPr/>
      <dgm:t>
        <a:bodyPr/>
        <a:lstStyle/>
        <a:p>
          <a:endParaRPr lang="zh-CN" altLang="en-US"/>
        </a:p>
      </dgm:t>
    </dgm:pt>
    <dgm:pt modelId="{3AA9545C-1C2E-477F-A024-2D6944757AA3}" type="pres">
      <dgm:prSet presAssocID="{FDFE243A-5D16-4492-854F-A087C739230E}" presName="Accent" presStyleLbl="parChTrans1D1" presStyleIdx="1" presStyleCnt="2"/>
      <dgm:spPr/>
    </dgm:pt>
    <dgm:pt modelId="{6E898D37-8D6D-407A-8C28-F37EAE690CCB}" type="pres">
      <dgm:prSet presAssocID="{FDFE243A-5D16-4492-854F-A087C739230E}" presName="Child" presStyleLbl="revTx" presStyleIdx="3" presStyleCnt="4" custScaleY="153508">
        <dgm:presLayoutVars>
          <dgm:chMax val="0"/>
          <dgm:chPref val="0"/>
          <dgm:bulletEnabled val="1"/>
        </dgm:presLayoutVars>
      </dgm:prSet>
      <dgm:spPr/>
      <dgm:t>
        <a:bodyPr/>
        <a:lstStyle/>
        <a:p>
          <a:endParaRPr lang="zh-CN" altLang="en-US"/>
        </a:p>
      </dgm:t>
    </dgm:pt>
  </dgm:ptLst>
  <dgm:cxnLst>
    <dgm:cxn modelId="{4B968D04-5C8A-4D78-A8B1-6AAE868EEE6B}" srcId="{23E8997F-BE34-42DC-8A6A-2F1036890E3E}" destId="{FDFE243A-5D16-4492-854F-A087C739230E}" srcOrd="1" destOrd="0" parTransId="{BE89E178-F8CD-459F-A377-8E17FA581C90}" sibTransId="{D211C893-4341-4BC5-97BC-A001800F9AAC}"/>
    <dgm:cxn modelId="{6AB9AB97-A766-4948-A034-94E9C42EBD63}" type="presOf" srcId="{B3CE68C2-F72B-44EE-9C5E-27EEA42B2A0B}" destId="{092891EE-9AC3-46E7-8103-4F1D8D48C4A3}" srcOrd="0" destOrd="0" presId="urn:microsoft.com/office/officeart/2011/layout/TabList"/>
    <dgm:cxn modelId="{FC200775-D040-4D85-9F32-6F316F46331E}" srcId="{B3CE68C2-F72B-44EE-9C5E-27EEA42B2A0B}" destId="{3CFFDDEF-A7BF-4772-8F34-E0C92B385466}" srcOrd="5" destOrd="0" parTransId="{D6597B73-ADE8-4C0A-A491-326E1E7FD734}" sibTransId="{0FA91460-A051-4E8D-B08B-BB82F8BC208B}"/>
    <dgm:cxn modelId="{4F3D04FF-C52E-4200-8E73-7C33DA83C6F8}" srcId="{23E8997F-BE34-42DC-8A6A-2F1036890E3E}" destId="{B3CE68C2-F72B-44EE-9C5E-27EEA42B2A0B}" srcOrd="0" destOrd="0" parTransId="{D6638ABD-B2D9-42D0-A5D4-B5539F3B1530}" sibTransId="{DB630C5D-F653-4EE0-852C-F3CDC801AD9B}"/>
    <dgm:cxn modelId="{6786048A-C591-435F-AC50-91AF749F9331}" type="presOf" srcId="{14A1AF99-3CF4-4A47-B8A7-1B2692B04018}" destId="{D62674F7-5C3F-436B-96B3-96AB53E9D0EF}" srcOrd="0" destOrd="3" presId="urn:microsoft.com/office/officeart/2011/layout/TabList"/>
    <dgm:cxn modelId="{28AF3356-70F9-44F0-9CD7-E4D171664D58}" srcId="{B3CE68C2-F72B-44EE-9C5E-27EEA42B2A0B}" destId="{14A1AF99-3CF4-4A47-B8A7-1B2692B04018}" srcOrd="4" destOrd="0" parTransId="{F84F7988-B2E9-432A-B85A-EAC8AC521FE1}" sibTransId="{CEEB8601-C70D-4BBF-8A56-6ABB71451590}"/>
    <dgm:cxn modelId="{B3B49C87-13E3-4CF5-9872-45F05B6F0E24}" type="presOf" srcId="{7782813C-70F8-4E3B-8358-BA0C58F33A0D}" destId="{6E898D37-8D6D-407A-8C28-F37EAE690CCB}" srcOrd="0" destOrd="0" presId="urn:microsoft.com/office/officeart/2011/layout/TabList"/>
    <dgm:cxn modelId="{C9673CF1-DA02-4803-9356-4F6767C73021}" srcId="{FDFE243A-5D16-4492-854F-A087C739230E}" destId="{7782813C-70F8-4E3B-8358-BA0C58F33A0D}" srcOrd="1" destOrd="0" parTransId="{02AADFAA-EF5E-4E6F-8DB7-78F1E0C8EEF2}" sibTransId="{7CD7AA6C-0614-4D52-838E-65C6E3D89E6C}"/>
    <dgm:cxn modelId="{601D196B-6C62-427C-952A-5AE1D22FAC17}" type="presOf" srcId="{A087BD9A-1069-49DA-8E0B-604944B8F9A4}" destId="{D62674F7-5C3F-436B-96B3-96AB53E9D0EF}" srcOrd="0" destOrd="7" presId="urn:microsoft.com/office/officeart/2011/layout/TabList"/>
    <dgm:cxn modelId="{B29E0F0C-4E79-4AB6-AE10-E12C2A5B78AE}" srcId="{B3CE68C2-F72B-44EE-9C5E-27EEA42B2A0B}" destId="{175AA147-CE4C-4CC5-AED2-518CCF735DAD}" srcOrd="0" destOrd="0" parTransId="{42C143D9-A210-432F-833A-E6737DE56AE3}" sibTransId="{D14CCB01-EC04-408D-8989-2E1CF9F81AE1}"/>
    <dgm:cxn modelId="{8CDF67E2-ABD7-4782-B130-C269C2D22F18}" srcId="{FDFE243A-5D16-4492-854F-A087C739230E}" destId="{109BE04A-78A3-4669-82D9-88A9BA5A02D3}" srcOrd="0" destOrd="0" parTransId="{450913CD-2907-4082-A181-7243F4F68E13}" sibTransId="{67A0CFAE-C547-458C-B6B2-465BCB42A4A7}"/>
    <dgm:cxn modelId="{F3DB30B4-E38C-4BD2-BC7B-00B6F88CC963}" type="presOf" srcId="{FDFE243A-5D16-4492-854F-A087C739230E}" destId="{CB288B2B-13E0-44F5-A33B-F9A9A4D60E97}" srcOrd="0" destOrd="0" presId="urn:microsoft.com/office/officeart/2011/layout/TabList"/>
    <dgm:cxn modelId="{F5B06E0C-EE00-414E-9B47-DAE737CD187A}" type="presOf" srcId="{3901A20A-F0FB-446C-B54A-20B332A6F363}" destId="{D62674F7-5C3F-436B-96B3-96AB53E9D0EF}" srcOrd="0" destOrd="2" presId="urn:microsoft.com/office/officeart/2011/layout/TabList"/>
    <dgm:cxn modelId="{E57CD477-EADE-4C7C-BC4F-47A8EC70E6D7}" srcId="{B3CE68C2-F72B-44EE-9C5E-27EEA42B2A0B}" destId="{3901A20A-F0FB-446C-B54A-20B332A6F363}" srcOrd="3" destOrd="0" parTransId="{861C15F8-D09F-4876-A886-E0B9F8C5B769}" sibTransId="{2E7CABB1-F549-4C98-81B5-C0EB1A6E4C4D}"/>
    <dgm:cxn modelId="{C6D3091B-7E03-4848-BA59-8A55985652A3}" srcId="{B3CE68C2-F72B-44EE-9C5E-27EEA42B2A0B}" destId="{A087BD9A-1069-49DA-8E0B-604944B8F9A4}" srcOrd="8" destOrd="0" parTransId="{07D406FC-5045-4BD9-ACA0-88CD523AEA2D}" sibTransId="{CA673825-8090-4D7B-BCBF-F7AA65A92D45}"/>
    <dgm:cxn modelId="{5BBCAF58-A567-4156-AC4C-4F59A3FC564C}" type="presOf" srcId="{034BFD46-940F-4CBC-846D-89EA1D462F4C}" destId="{D62674F7-5C3F-436B-96B3-96AB53E9D0EF}" srcOrd="0" destOrd="5" presId="urn:microsoft.com/office/officeart/2011/layout/TabList"/>
    <dgm:cxn modelId="{54F11C36-47A1-4DF9-9427-F854473C68A2}" srcId="{B3CE68C2-F72B-44EE-9C5E-27EEA42B2A0B}" destId="{61370F9C-62E5-47B3-A842-C08BC9677DD1}" srcOrd="1" destOrd="0" parTransId="{EA8F6931-F347-4785-A96D-BD5847A15365}" sibTransId="{3AA970F0-1D8C-4A86-9B68-3C3156FDF36E}"/>
    <dgm:cxn modelId="{2249B670-2E98-4398-AA22-EF74BAC28DA9}" type="presOf" srcId="{2BA01377-01FF-410A-80B2-539CD90CAF30}" destId="{D62674F7-5C3F-436B-96B3-96AB53E9D0EF}" srcOrd="0" destOrd="1" presId="urn:microsoft.com/office/officeart/2011/layout/TabList"/>
    <dgm:cxn modelId="{512D625B-23CF-4540-9D3D-7D44A7F0EC7C}" srcId="{B3CE68C2-F72B-44EE-9C5E-27EEA42B2A0B}" destId="{FE2AB387-74E7-43A9-A13C-822F5F549423}" srcOrd="7" destOrd="0" parTransId="{4064B797-8375-4781-BD52-1930410A8957}" sibTransId="{92AC16BC-925A-4891-A041-E3AC63763911}"/>
    <dgm:cxn modelId="{6DFECFB8-640B-400A-B64F-4D3F0C6B7008}" type="presOf" srcId="{109BE04A-78A3-4669-82D9-88A9BA5A02D3}" destId="{2D8404F9-2002-4BF7-B45A-E40D273920F5}" srcOrd="0" destOrd="0" presId="urn:microsoft.com/office/officeart/2011/layout/TabList"/>
    <dgm:cxn modelId="{06B502D4-6E0C-46C3-99B0-E8BE769557DC}" srcId="{B3CE68C2-F72B-44EE-9C5E-27EEA42B2A0B}" destId="{034BFD46-940F-4CBC-846D-89EA1D462F4C}" srcOrd="6" destOrd="0" parTransId="{3248557C-4726-4B16-BD92-7E5EBFDBCA83}" sibTransId="{769CC585-A672-4AE4-B520-5ACCA5825A1C}"/>
    <dgm:cxn modelId="{9AAB62A8-D0A9-439A-9E9E-17CB54F2879F}" srcId="{B3CE68C2-F72B-44EE-9C5E-27EEA42B2A0B}" destId="{2BA01377-01FF-410A-80B2-539CD90CAF30}" srcOrd="2" destOrd="0" parTransId="{2B5ABADE-3306-4E0D-AEF3-62BE8D978D4E}" sibTransId="{CDD4293C-831E-46D1-ADB7-7992B02E94E7}"/>
    <dgm:cxn modelId="{E4F85912-C6C6-4786-B97E-25D54B523E3A}" type="presOf" srcId="{175AA147-CE4C-4CC5-AED2-518CCF735DAD}" destId="{588F37EB-09C1-4E26-9208-9A5B47AA2FCF}" srcOrd="0" destOrd="0" presId="urn:microsoft.com/office/officeart/2011/layout/TabList"/>
    <dgm:cxn modelId="{1F5CD415-D070-45A4-83CB-19756AEB9D00}" type="presOf" srcId="{23E8997F-BE34-42DC-8A6A-2F1036890E3E}" destId="{E6275DB6-A4AE-4172-AB1E-2BC80F2A316D}" srcOrd="0" destOrd="0" presId="urn:microsoft.com/office/officeart/2011/layout/TabList"/>
    <dgm:cxn modelId="{55DC6E70-494B-4564-B021-F9611C5060AC}" type="presOf" srcId="{FE2AB387-74E7-43A9-A13C-822F5F549423}" destId="{D62674F7-5C3F-436B-96B3-96AB53E9D0EF}" srcOrd="0" destOrd="6" presId="urn:microsoft.com/office/officeart/2011/layout/TabList"/>
    <dgm:cxn modelId="{5A9F390E-77D6-4BFB-84FA-785EA5875BEF}" type="presOf" srcId="{61370F9C-62E5-47B3-A842-C08BC9677DD1}" destId="{D62674F7-5C3F-436B-96B3-96AB53E9D0EF}" srcOrd="0" destOrd="0" presId="urn:microsoft.com/office/officeart/2011/layout/TabList"/>
    <dgm:cxn modelId="{B918A9F8-F1B2-48BC-8422-D2DEFF251416}" type="presOf" srcId="{3CFFDDEF-A7BF-4772-8F34-E0C92B385466}" destId="{D62674F7-5C3F-436B-96B3-96AB53E9D0EF}" srcOrd="0" destOrd="4" presId="urn:microsoft.com/office/officeart/2011/layout/TabList"/>
    <dgm:cxn modelId="{DB6F2644-9779-404F-80A6-731103DE93F5}" type="presParOf" srcId="{E6275DB6-A4AE-4172-AB1E-2BC80F2A316D}" destId="{44EA86F7-8876-46DB-AA9D-5D34594DADF7}" srcOrd="0" destOrd="0" presId="urn:microsoft.com/office/officeart/2011/layout/TabList"/>
    <dgm:cxn modelId="{BE8B2424-AA8B-4D61-8DA1-7DCDAB43F65F}" type="presParOf" srcId="{44EA86F7-8876-46DB-AA9D-5D34594DADF7}" destId="{588F37EB-09C1-4E26-9208-9A5B47AA2FCF}" srcOrd="0" destOrd="0" presId="urn:microsoft.com/office/officeart/2011/layout/TabList"/>
    <dgm:cxn modelId="{0FEFA338-92C9-4530-BDC4-1ECD9C0A9349}" type="presParOf" srcId="{44EA86F7-8876-46DB-AA9D-5D34594DADF7}" destId="{092891EE-9AC3-46E7-8103-4F1D8D48C4A3}" srcOrd="1" destOrd="0" presId="urn:microsoft.com/office/officeart/2011/layout/TabList"/>
    <dgm:cxn modelId="{42ED73BB-4A0F-4029-A0AC-0D539EBD7FE0}" type="presParOf" srcId="{44EA86F7-8876-46DB-AA9D-5D34594DADF7}" destId="{8827EDD2-8A6C-4D7E-90B6-34383A762AA7}" srcOrd="2" destOrd="0" presId="urn:microsoft.com/office/officeart/2011/layout/TabList"/>
    <dgm:cxn modelId="{91EC6089-CBEE-4D83-8ECB-684B12F2A5EB}" type="presParOf" srcId="{E6275DB6-A4AE-4172-AB1E-2BC80F2A316D}" destId="{D62674F7-5C3F-436B-96B3-96AB53E9D0EF}" srcOrd="1" destOrd="0" presId="urn:microsoft.com/office/officeart/2011/layout/TabList"/>
    <dgm:cxn modelId="{41E45FD3-5EE1-43A8-BDF7-A197D2E67852}" type="presParOf" srcId="{E6275DB6-A4AE-4172-AB1E-2BC80F2A316D}" destId="{C051F99B-0D5B-4FF0-A7EA-01CD9C19E57C}" srcOrd="2" destOrd="0" presId="urn:microsoft.com/office/officeart/2011/layout/TabList"/>
    <dgm:cxn modelId="{321BC5F3-3EA6-4327-BBE5-1484619FBCEC}" type="presParOf" srcId="{E6275DB6-A4AE-4172-AB1E-2BC80F2A316D}" destId="{35D5640E-8974-4792-9F7B-18FF31648E4C}" srcOrd="3" destOrd="0" presId="urn:microsoft.com/office/officeart/2011/layout/TabList"/>
    <dgm:cxn modelId="{B4CF2EDD-37B9-4D15-B27A-67914F666411}" type="presParOf" srcId="{35D5640E-8974-4792-9F7B-18FF31648E4C}" destId="{2D8404F9-2002-4BF7-B45A-E40D273920F5}" srcOrd="0" destOrd="0" presId="urn:microsoft.com/office/officeart/2011/layout/TabList"/>
    <dgm:cxn modelId="{B49AC6B2-801F-4DA0-B07C-50F4C04B935D}" type="presParOf" srcId="{35D5640E-8974-4792-9F7B-18FF31648E4C}" destId="{CB288B2B-13E0-44F5-A33B-F9A9A4D60E97}" srcOrd="1" destOrd="0" presId="urn:microsoft.com/office/officeart/2011/layout/TabList"/>
    <dgm:cxn modelId="{9F9B289D-6DFE-465A-8BFB-9FE66965F99C}" type="presParOf" srcId="{35D5640E-8974-4792-9F7B-18FF31648E4C}" destId="{3AA9545C-1C2E-477F-A024-2D6944757AA3}" srcOrd="2" destOrd="0" presId="urn:microsoft.com/office/officeart/2011/layout/TabList"/>
    <dgm:cxn modelId="{8C326EDC-C6B0-474F-A9B2-61201D8E942F}" type="presParOf" srcId="{E6275DB6-A4AE-4172-AB1E-2BC80F2A316D}" destId="{6E898D37-8D6D-407A-8C28-F37EAE690CCB}"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FC5E68-1737-4E42-96D6-903DD14A67B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89EDE3B4-F1C5-48DB-AD2D-BEDD1C8EF7C0}">
      <dgm:prSet phldrT="[文本]"/>
      <dgm:spPr/>
      <dgm:t>
        <a:bodyPr/>
        <a:lstStyle/>
        <a:p>
          <a:r>
            <a:rPr lang="zh-CN" altLang="en-US" dirty="0" smtClean="0"/>
            <a:t>节能资金补助模式</a:t>
          </a:r>
          <a:endParaRPr lang="zh-CN" altLang="en-US" dirty="0"/>
        </a:p>
      </dgm:t>
    </dgm:pt>
    <dgm:pt modelId="{ABA33CF5-D7B7-430F-9FE9-DC9359DEA7A8}" type="parTrans" cxnId="{9E00632E-8030-460F-A71F-9EECF83459B1}">
      <dgm:prSet/>
      <dgm:spPr/>
      <dgm:t>
        <a:bodyPr/>
        <a:lstStyle/>
        <a:p>
          <a:endParaRPr lang="zh-CN" altLang="en-US"/>
        </a:p>
      </dgm:t>
    </dgm:pt>
    <dgm:pt modelId="{3544AC0C-0081-4EB0-AB3C-BF95792C2389}" type="sibTrans" cxnId="{9E00632E-8030-460F-A71F-9EECF83459B1}">
      <dgm:prSet/>
      <dgm:spPr/>
      <dgm:t>
        <a:bodyPr/>
        <a:lstStyle/>
        <a:p>
          <a:endParaRPr lang="zh-CN" altLang="en-US"/>
        </a:p>
      </dgm:t>
    </dgm:pt>
    <dgm:pt modelId="{011FDFE9-28D8-4270-9083-A3EE2183D4B4}">
      <dgm:prSet phldrT="[文本]"/>
      <dgm:spPr/>
      <dgm:t>
        <a:bodyPr/>
        <a:lstStyle/>
        <a:p>
          <a:r>
            <a:rPr lang="zh-CN" altLang="en-US" dirty="0" smtClean="0"/>
            <a:t>示范项目引导模式</a:t>
          </a:r>
          <a:endParaRPr lang="zh-CN" altLang="en-US" dirty="0"/>
        </a:p>
      </dgm:t>
    </dgm:pt>
    <dgm:pt modelId="{663F1BCB-AB65-41B1-86E5-4DAF650842F0}" type="parTrans" cxnId="{971242A3-338B-4F59-A688-0CED3C782029}">
      <dgm:prSet/>
      <dgm:spPr/>
      <dgm:t>
        <a:bodyPr/>
        <a:lstStyle/>
        <a:p>
          <a:endParaRPr lang="zh-CN" altLang="en-US"/>
        </a:p>
      </dgm:t>
    </dgm:pt>
    <dgm:pt modelId="{420CFBD3-8083-4C46-B343-1845E81E25C5}" type="sibTrans" cxnId="{971242A3-338B-4F59-A688-0CED3C782029}">
      <dgm:prSet/>
      <dgm:spPr/>
      <dgm:t>
        <a:bodyPr/>
        <a:lstStyle/>
        <a:p>
          <a:endParaRPr lang="zh-CN" altLang="en-US"/>
        </a:p>
      </dgm:t>
    </dgm:pt>
    <dgm:pt modelId="{7A84E4AF-ED52-4A48-9F84-27798BCDB2C8}">
      <dgm:prSet phldrT="[文本]"/>
      <dgm:spPr/>
      <dgm:t>
        <a:bodyPr/>
        <a:lstStyle/>
        <a:p>
          <a:r>
            <a:rPr lang="zh-CN" altLang="en-US" dirty="0" smtClean="0"/>
            <a:t>企业自筹资金模式</a:t>
          </a:r>
          <a:endParaRPr lang="zh-CN" altLang="en-US" dirty="0"/>
        </a:p>
      </dgm:t>
    </dgm:pt>
    <dgm:pt modelId="{F6ED4417-7E82-4069-8191-260C54DEB21B}" type="parTrans" cxnId="{1B4067A6-5C57-4868-BA36-0EE4F46D802E}">
      <dgm:prSet/>
      <dgm:spPr/>
      <dgm:t>
        <a:bodyPr/>
        <a:lstStyle/>
        <a:p>
          <a:endParaRPr lang="zh-CN" altLang="en-US"/>
        </a:p>
      </dgm:t>
    </dgm:pt>
    <dgm:pt modelId="{AE896358-C996-4F88-9D37-F586B4413E01}" type="sibTrans" cxnId="{1B4067A6-5C57-4868-BA36-0EE4F46D802E}">
      <dgm:prSet/>
      <dgm:spPr/>
      <dgm:t>
        <a:bodyPr/>
        <a:lstStyle/>
        <a:p>
          <a:endParaRPr lang="zh-CN" altLang="en-US"/>
        </a:p>
      </dgm:t>
    </dgm:pt>
    <dgm:pt modelId="{EC89A0D5-00A2-4362-97E0-91EC5A79B907}">
      <dgm:prSet phldrT="[文本]"/>
      <dgm:spPr/>
      <dgm:t>
        <a:bodyPr/>
        <a:lstStyle/>
        <a:p>
          <a:r>
            <a:rPr lang="zh-CN" altLang="en-US" dirty="0" smtClean="0"/>
            <a:t>节能服务公司模式</a:t>
          </a:r>
          <a:endParaRPr lang="zh-CN" altLang="en-US" dirty="0"/>
        </a:p>
      </dgm:t>
    </dgm:pt>
    <dgm:pt modelId="{7BEBFD1C-FBD9-4E5D-A455-729A58CFE907}" type="parTrans" cxnId="{0285B995-85F0-4D5A-87E9-390C987516B1}">
      <dgm:prSet/>
      <dgm:spPr/>
      <dgm:t>
        <a:bodyPr/>
        <a:lstStyle/>
        <a:p>
          <a:endParaRPr lang="zh-CN" altLang="en-US"/>
        </a:p>
      </dgm:t>
    </dgm:pt>
    <dgm:pt modelId="{57369F14-6062-4C89-87B6-0288DFCF25E5}" type="sibTrans" cxnId="{0285B995-85F0-4D5A-87E9-390C987516B1}">
      <dgm:prSet/>
      <dgm:spPr/>
      <dgm:t>
        <a:bodyPr/>
        <a:lstStyle/>
        <a:p>
          <a:endParaRPr lang="zh-CN" altLang="en-US"/>
        </a:p>
      </dgm:t>
    </dgm:pt>
    <dgm:pt modelId="{7A698DAC-CCF4-4479-BE93-6813B9F0890E}" type="pres">
      <dgm:prSet presAssocID="{D9FC5E68-1737-4E42-96D6-903DD14A67BB}" presName="cycle" presStyleCnt="0">
        <dgm:presLayoutVars>
          <dgm:dir/>
          <dgm:resizeHandles val="exact"/>
        </dgm:presLayoutVars>
      </dgm:prSet>
      <dgm:spPr/>
      <dgm:t>
        <a:bodyPr/>
        <a:lstStyle/>
        <a:p>
          <a:endParaRPr lang="zh-CN" altLang="en-US"/>
        </a:p>
      </dgm:t>
    </dgm:pt>
    <dgm:pt modelId="{E8635C10-B899-4153-875A-65B7B1D9822A}" type="pres">
      <dgm:prSet presAssocID="{89EDE3B4-F1C5-48DB-AD2D-BEDD1C8EF7C0}" presName="node" presStyleLbl="node1" presStyleIdx="0" presStyleCnt="4">
        <dgm:presLayoutVars>
          <dgm:bulletEnabled val="1"/>
        </dgm:presLayoutVars>
      </dgm:prSet>
      <dgm:spPr/>
      <dgm:t>
        <a:bodyPr/>
        <a:lstStyle/>
        <a:p>
          <a:endParaRPr lang="zh-CN" altLang="en-US"/>
        </a:p>
      </dgm:t>
    </dgm:pt>
    <dgm:pt modelId="{26A5CCCB-C985-4988-BB6C-90F2D592C7C5}" type="pres">
      <dgm:prSet presAssocID="{3544AC0C-0081-4EB0-AB3C-BF95792C2389}" presName="sibTrans" presStyleLbl="sibTrans2D1" presStyleIdx="0" presStyleCnt="4"/>
      <dgm:spPr/>
      <dgm:t>
        <a:bodyPr/>
        <a:lstStyle/>
        <a:p>
          <a:endParaRPr lang="zh-CN" altLang="en-US"/>
        </a:p>
      </dgm:t>
    </dgm:pt>
    <dgm:pt modelId="{7E434EB9-8E0A-429F-8431-38C6EA0EAE98}" type="pres">
      <dgm:prSet presAssocID="{3544AC0C-0081-4EB0-AB3C-BF95792C2389}" presName="connectorText" presStyleLbl="sibTrans2D1" presStyleIdx="0" presStyleCnt="4"/>
      <dgm:spPr/>
      <dgm:t>
        <a:bodyPr/>
        <a:lstStyle/>
        <a:p>
          <a:endParaRPr lang="zh-CN" altLang="en-US"/>
        </a:p>
      </dgm:t>
    </dgm:pt>
    <dgm:pt modelId="{A719C7E7-E27D-4827-8A02-2ED3E4D1E64E}" type="pres">
      <dgm:prSet presAssocID="{011FDFE9-28D8-4270-9083-A3EE2183D4B4}" presName="node" presStyleLbl="node1" presStyleIdx="1" presStyleCnt="4">
        <dgm:presLayoutVars>
          <dgm:bulletEnabled val="1"/>
        </dgm:presLayoutVars>
      </dgm:prSet>
      <dgm:spPr/>
      <dgm:t>
        <a:bodyPr/>
        <a:lstStyle/>
        <a:p>
          <a:endParaRPr lang="zh-CN" altLang="en-US"/>
        </a:p>
      </dgm:t>
    </dgm:pt>
    <dgm:pt modelId="{3A77EBBD-A147-4CD4-8FE4-4F00613532B8}" type="pres">
      <dgm:prSet presAssocID="{420CFBD3-8083-4C46-B343-1845E81E25C5}" presName="sibTrans" presStyleLbl="sibTrans2D1" presStyleIdx="1" presStyleCnt="4"/>
      <dgm:spPr/>
      <dgm:t>
        <a:bodyPr/>
        <a:lstStyle/>
        <a:p>
          <a:endParaRPr lang="zh-CN" altLang="en-US"/>
        </a:p>
      </dgm:t>
    </dgm:pt>
    <dgm:pt modelId="{43841ECD-1510-48BC-8E9D-5F990D3BD24C}" type="pres">
      <dgm:prSet presAssocID="{420CFBD3-8083-4C46-B343-1845E81E25C5}" presName="connectorText" presStyleLbl="sibTrans2D1" presStyleIdx="1" presStyleCnt="4"/>
      <dgm:spPr/>
      <dgm:t>
        <a:bodyPr/>
        <a:lstStyle/>
        <a:p>
          <a:endParaRPr lang="zh-CN" altLang="en-US"/>
        </a:p>
      </dgm:t>
    </dgm:pt>
    <dgm:pt modelId="{4BB72BE4-FA91-4853-A2BC-C0BA95E0DFFC}" type="pres">
      <dgm:prSet presAssocID="{7A84E4AF-ED52-4A48-9F84-27798BCDB2C8}" presName="node" presStyleLbl="node1" presStyleIdx="2" presStyleCnt="4">
        <dgm:presLayoutVars>
          <dgm:bulletEnabled val="1"/>
        </dgm:presLayoutVars>
      </dgm:prSet>
      <dgm:spPr/>
      <dgm:t>
        <a:bodyPr/>
        <a:lstStyle/>
        <a:p>
          <a:endParaRPr lang="zh-CN" altLang="en-US"/>
        </a:p>
      </dgm:t>
    </dgm:pt>
    <dgm:pt modelId="{E12211D2-EC2E-4891-9134-F831D0F0554A}" type="pres">
      <dgm:prSet presAssocID="{AE896358-C996-4F88-9D37-F586B4413E01}" presName="sibTrans" presStyleLbl="sibTrans2D1" presStyleIdx="2" presStyleCnt="4"/>
      <dgm:spPr/>
      <dgm:t>
        <a:bodyPr/>
        <a:lstStyle/>
        <a:p>
          <a:endParaRPr lang="zh-CN" altLang="en-US"/>
        </a:p>
      </dgm:t>
    </dgm:pt>
    <dgm:pt modelId="{CFB6F049-9FFC-4DD6-BF9D-1899140EE2CF}" type="pres">
      <dgm:prSet presAssocID="{AE896358-C996-4F88-9D37-F586B4413E01}" presName="connectorText" presStyleLbl="sibTrans2D1" presStyleIdx="2" presStyleCnt="4"/>
      <dgm:spPr/>
      <dgm:t>
        <a:bodyPr/>
        <a:lstStyle/>
        <a:p>
          <a:endParaRPr lang="zh-CN" altLang="en-US"/>
        </a:p>
      </dgm:t>
    </dgm:pt>
    <dgm:pt modelId="{CCF80BEF-E944-4D48-B680-E306F68E2AF0}" type="pres">
      <dgm:prSet presAssocID="{EC89A0D5-00A2-4362-97E0-91EC5A79B907}" presName="node" presStyleLbl="node1" presStyleIdx="3" presStyleCnt="4">
        <dgm:presLayoutVars>
          <dgm:bulletEnabled val="1"/>
        </dgm:presLayoutVars>
      </dgm:prSet>
      <dgm:spPr/>
      <dgm:t>
        <a:bodyPr/>
        <a:lstStyle/>
        <a:p>
          <a:endParaRPr lang="zh-CN" altLang="en-US"/>
        </a:p>
      </dgm:t>
    </dgm:pt>
    <dgm:pt modelId="{FBB83C3E-0C32-455E-AF8B-3F4BB008AB04}" type="pres">
      <dgm:prSet presAssocID="{57369F14-6062-4C89-87B6-0288DFCF25E5}" presName="sibTrans" presStyleLbl="sibTrans2D1" presStyleIdx="3" presStyleCnt="4"/>
      <dgm:spPr/>
      <dgm:t>
        <a:bodyPr/>
        <a:lstStyle/>
        <a:p>
          <a:endParaRPr lang="zh-CN" altLang="en-US"/>
        </a:p>
      </dgm:t>
    </dgm:pt>
    <dgm:pt modelId="{36B3ADA0-FA78-469D-84E9-BDA4F00C4F0C}" type="pres">
      <dgm:prSet presAssocID="{57369F14-6062-4C89-87B6-0288DFCF25E5}" presName="connectorText" presStyleLbl="sibTrans2D1" presStyleIdx="3" presStyleCnt="4"/>
      <dgm:spPr/>
      <dgm:t>
        <a:bodyPr/>
        <a:lstStyle/>
        <a:p>
          <a:endParaRPr lang="zh-CN" altLang="en-US"/>
        </a:p>
      </dgm:t>
    </dgm:pt>
  </dgm:ptLst>
  <dgm:cxnLst>
    <dgm:cxn modelId="{1B4067A6-5C57-4868-BA36-0EE4F46D802E}" srcId="{D9FC5E68-1737-4E42-96D6-903DD14A67BB}" destId="{7A84E4AF-ED52-4A48-9F84-27798BCDB2C8}" srcOrd="2" destOrd="0" parTransId="{F6ED4417-7E82-4069-8191-260C54DEB21B}" sibTransId="{AE896358-C996-4F88-9D37-F586B4413E01}"/>
    <dgm:cxn modelId="{366976A4-863D-4498-8C68-F455E5691473}" type="presOf" srcId="{3544AC0C-0081-4EB0-AB3C-BF95792C2389}" destId="{26A5CCCB-C985-4988-BB6C-90F2D592C7C5}" srcOrd="0" destOrd="0" presId="urn:microsoft.com/office/officeart/2005/8/layout/cycle2"/>
    <dgm:cxn modelId="{9E00632E-8030-460F-A71F-9EECF83459B1}" srcId="{D9FC5E68-1737-4E42-96D6-903DD14A67BB}" destId="{89EDE3B4-F1C5-48DB-AD2D-BEDD1C8EF7C0}" srcOrd="0" destOrd="0" parTransId="{ABA33CF5-D7B7-430F-9FE9-DC9359DEA7A8}" sibTransId="{3544AC0C-0081-4EB0-AB3C-BF95792C2389}"/>
    <dgm:cxn modelId="{5A600939-EF09-4EFE-AEEA-9844B53AF755}" type="presOf" srcId="{3544AC0C-0081-4EB0-AB3C-BF95792C2389}" destId="{7E434EB9-8E0A-429F-8431-38C6EA0EAE98}" srcOrd="1" destOrd="0" presId="urn:microsoft.com/office/officeart/2005/8/layout/cycle2"/>
    <dgm:cxn modelId="{404398D3-C13A-43A8-97EA-7A358943BC90}" type="presOf" srcId="{7A84E4AF-ED52-4A48-9F84-27798BCDB2C8}" destId="{4BB72BE4-FA91-4853-A2BC-C0BA95E0DFFC}" srcOrd="0" destOrd="0" presId="urn:microsoft.com/office/officeart/2005/8/layout/cycle2"/>
    <dgm:cxn modelId="{971242A3-338B-4F59-A688-0CED3C782029}" srcId="{D9FC5E68-1737-4E42-96D6-903DD14A67BB}" destId="{011FDFE9-28D8-4270-9083-A3EE2183D4B4}" srcOrd="1" destOrd="0" parTransId="{663F1BCB-AB65-41B1-86E5-4DAF650842F0}" sibTransId="{420CFBD3-8083-4C46-B343-1845E81E25C5}"/>
    <dgm:cxn modelId="{A69AD11D-31B9-4972-BC93-2FBD9F68D06C}" type="presOf" srcId="{89EDE3B4-F1C5-48DB-AD2D-BEDD1C8EF7C0}" destId="{E8635C10-B899-4153-875A-65B7B1D9822A}" srcOrd="0" destOrd="0" presId="urn:microsoft.com/office/officeart/2005/8/layout/cycle2"/>
    <dgm:cxn modelId="{91983C58-1C34-4670-B268-9B87DC473C49}" type="presOf" srcId="{57369F14-6062-4C89-87B6-0288DFCF25E5}" destId="{FBB83C3E-0C32-455E-AF8B-3F4BB008AB04}" srcOrd="0" destOrd="0" presId="urn:microsoft.com/office/officeart/2005/8/layout/cycle2"/>
    <dgm:cxn modelId="{BB8BE804-6969-4EDF-8F94-AC537C973EB5}" type="presOf" srcId="{AE896358-C996-4F88-9D37-F586B4413E01}" destId="{CFB6F049-9FFC-4DD6-BF9D-1899140EE2CF}" srcOrd="1" destOrd="0" presId="urn:microsoft.com/office/officeart/2005/8/layout/cycle2"/>
    <dgm:cxn modelId="{619EFCC5-A82F-4A9D-91FD-DAE9C54501BB}" type="presOf" srcId="{AE896358-C996-4F88-9D37-F586B4413E01}" destId="{E12211D2-EC2E-4891-9134-F831D0F0554A}" srcOrd="0" destOrd="0" presId="urn:microsoft.com/office/officeart/2005/8/layout/cycle2"/>
    <dgm:cxn modelId="{B2D53711-7FCF-4FD9-9163-A7DF7B49B76C}" type="presOf" srcId="{57369F14-6062-4C89-87B6-0288DFCF25E5}" destId="{36B3ADA0-FA78-469D-84E9-BDA4F00C4F0C}" srcOrd="1" destOrd="0" presId="urn:microsoft.com/office/officeart/2005/8/layout/cycle2"/>
    <dgm:cxn modelId="{0DE6146B-748A-4A67-9C9F-AB5AD205FFBE}" type="presOf" srcId="{EC89A0D5-00A2-4362-97E0-91EC5A79B907}" destId="{CCF80BEF-E944-4D48-B680-E306F68E2AF0}" srcOrd="0" destOrd="0" presId="urn:microsoft.com/office/officeart/2005/8/layout/cycle2"/>
    <dgm:cxn modelId="{D8A36C9C-CEF5-4243-8D4C-BD9FF9AC1B04}" type="presOf" srcId="{011FDFE9-28D8-4270-9083-A3EE2183D4B4}" destId="{A719C7E7-E27D-4827-8A02-2ED3E4D1E64E}" srcOrd="0" destOrd="0" presId="urn:microsoft.com/office/officeart/2005/8/layout/cycle2"/>
    <dgm:cxn modelId="{E4E89D78-7C89-4761-B84C-2B85B91715E9}" type="presOf" srcId="{420CFBD3-8083-4C46-B343-1845E81E25C5}" destId="{43841ECD-1510-48BC-8E9D-5F990D3BD24C}" srcOrd="1" destOrd="0" presId="urn:microsoft.com/office/officeart/2005/8/layout/cycle2"/>
    <dgm:cxn modelId="{927EADDE-0806-4418-831B-9FC94A69FAE1}" type="presOf" srcId="{D9FC5E68-1737-4E42-96D6-903DD14A67BB}" destId="{7A698DAC-CCF4-4479-BE93-6813B9F0890E}" srcOrd="0" destOrd="0" presId="urn:microsoft.com/office/officeart/2005/8/layout/cycle2"/>
    <dgm:cxn modelId="{44195937-9601-4E68-9972-1347F39BEFDE}" type="presOf" srcId="{420CFBD3-8083-4C46-B343-1845E81E25C5}" destId="{3A77EBBD-A147-4CD4-8FE4-4F00613532B8}" srcOrd="0" destOrd="0" presId="urn:microsoft.com/office/officeart/2005/8/layout/cycle2"/>
    <dgm:cxn modelId="{0285B995-85F0-4D5A-87E9-390C987516B1}" srcId="{D9FC5E68-1737-4E42-96D6-903DD14A67BB}" destId="{EC89A0D5-00A2-4362-97E0-91EC5A79B907}" srcOrd="3" destOrd="0" parTransId="{7BEBFD1C-FBD9-4E5D-A455-729A58CFE907}" sibTransId="{57369F14-6062-4C89-87B6-0288DFCF25E5}"/>
    <dgm:cxn modelId="{22E47CAA-7CF4-4C2B-96D5-8E66A195A3EC}" type="presParOf" srcId="{7A698DAC-CCF4-4479-BE93-6813B9F0890E}" destId="{E8635C10-B899-4153-875A-65B7B1D9822A}" srcOrd="0" destOrd="0" presId="urn:microsoft.com/office/officeart/2005/8/layout/cycle2"/>
    <dgm:cxn modelId="{823E1C46-4BD7-4DE2-A78A-FEFC764CC43A}" type="presParOf" srcId="{7A698DAC-CCF4-4479-BE93-6813B9F0890E}" destId="{26A5CCCB-C985-4988-BB6C-90F2D592C7C5}" srcOrd="1" destOrd="0" presId="urn:microsoft.com/office/officeart/2005/8/layout/cycle2"/>
    <dgm:cxn modelId="{F8F80DB3-BA6F-4B4C-8E2A-F1B46F412D18}" type="presParOf" srcId="{26A5CCCB-C985-4988-BB6C-90F2D592C7C5}" destId="{7E434EB9-8E0A-429F-8431-38C6EA0EAE98}" srcOrd="0" destOrd="0" presId="urn:microsoft.com/office/officeart/2005/8/layout/cycle2"/>
    <dgm:cxn modelId="{313335B3-A37D-4228-843E-94E1F91FED0C}" type="presParOf" srcId="{7A698DAC-CCF4-4479-BE93-6813B9F0890E}" destId="{A719C7E7-E27D-4827-8A02-2ED3E4D1E64E}" srcOrd="2" destOrd="0" presId="urn:microsoft.com/office/officeart/2005/8/layout/cycle2"/>
    <dgm:cxn modelId="{E9A4D49B-E675-4906-BFF4-8FD67E9C7180}" type="presParOf" srcId="{7A698DAC-CCF4-4479-BE93-6813B9F0890E}" destId="{3A77EBBD-A147-4CD4-8FE4-4F00613532B8}" srcOrd="3" destOrd="0" presId="urn:microsoft.com/office/officeart/2005/8/layout/cycle2"/>
    <dgm:cxn modelId="{9113A7EE-2AAE-4F64-9AD4-5447AD4AC116}" type="presParOf" srcId="{3A77EBBD-A147-4CD4-8FE4-4F00613532B8}" destId="{43841ECD-1510-48BC-8E9D-5F990D3BD24C}" srcOrd="0" destOrd="0" presId="urn:microsoft.com/office/officeart/2005/8/layout/cycle2"/>
    <dgm:cxn modelId="{9BAF4F5D-78C4-4918-BC7C-BFB1B0500F29}" type="presParOf" srcId="{7A698DAC-CCF4-4479-BE93-6813B9F0890E}" destId="{4BB72BE4-FA91-4853-A2BC-C0BA95E0DFFC}" srcOrd="4" destOrd="0" presId="urn:microsoft.com/office/officeart/2005/8/layout/cycle2"/>
    <dgm:cxn modelId="{739567D0-9ADB-4F6A-98E6-14AAC15672D1}" type="presParOf" srcId="{7A698DAC-CCF4-4479-BE93-6813B9F0890E}" destId="{E12211D2-EC2E-4891-9134-F831D0F0554A}" srcOrd="5" destOrd="0" presId="urn:microsoft.com/office/officeart/2005/8/layout/cycle2"/>
    <dgm:cxn modelId="{94840B8C-B674-4FE4-AC55-FC2D09EF1538}" type="presParOf" srcId="{E12211D2-EC2E-4891-9134-F831D0F0554A}" destId="{CFB6F049-9FFC-4DD6-BF9D-1899140EE2CF}" srcOrd="0" destOrd="0" presId="urn:microsoft.com/office/officeart/2005/8/layout/cycle2"/>
    <dgm:cxn modelId="{48A5B1BB-62BA-429E-BE08-3DFD7EC96B57}" type="presParOf" srcId="{7A698DAC-CCF4-4479-BE93-6813B9F0890E}" destId="{CCF80BEF-E944-4D48-B680-E306F68E2AF0}" srcOrd="6" destOrd="0" presId="urn:microsoft.com/office/officeart/2005/8/layout/cycle2"/>
    <dgm:cxn modelId="{D437DF86-775B-4AA2-AF1E-89541F47BEDA}" type="presParOf" srcId="{7A698DAC-CCF4-4479-BE93-6813B9F0890E}" destId="{FBB83C3E-0C32-455E-AF8B-3F4BB008AB04}" srcOrd="7" destOrd="0" presId="urn:microsoft.com/office/officeart/2005/8/layout/cycle2"/>
    <dgm:cxn modelId="{2A6A5A2C-3E2E-447C-8D5D-4C2079286A72}" type="presParOf" srcId="{FBB83C3E-0C32-455E-AF8B-3F4BB008AB04}" destId="{36B3ADA0-FA78-469D-84E9-BDA4F00C4F0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CCFC73-D88F-45D9-B3BE-A44029F03247}"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CN" altLang="en-US"/>
        </a:p>
      </dgm:t>
    </dgm:pt>
    <dgm:pt modelId="{02A11576-A7DF-4629-ABA7-58837B4C893F}">
      <dgm:prSet phldrT="[文本]" custT="1"/>
      <dgm:spPr/>
      <dgm:t>
        <a:bodyPr/>
        <a:lstStyle/>
        <a:p>
          <a:r>
            <a:rPr lang="zh-CN" altLang="en-US" sz="1200" b="1" dirty="0" smtClean="0"/>
            <a:t>资金渠道</a:t>
          </a:r>
          <a:endParaRPr lang="zh-CN" altLang="en-US" sz="1200" b="1" dirty="0"/>
        </a:p>
      </dgm:t>
    </dgm:pt>
    <dgm:pt modelId="{B8D7EDD1-C15D-48FD-ACD7-100B5CB72221}" type="parTrans" cxnId="{4A34BD97-83FF-4D8D-ABB1-4A041BECDA40}">
      <dgm:prSet/>
      <dgm:spPr/>
      <dgm:t>
        <a:bodyPr/>
        <a:lstStyle/>
        <a:p>
          <a:endParaRPr lang="zh-CN" altLang="en-US"/>
        </a:p>
      </dgm:t>
    </dgm:pt>
    <dgm:pt modelId="{712909EA-45F4-44FB-A9F1-2B3FF9A608A1}" type="sibTrans" cxnId="{4A34BD97-83FF-4D8D-ABB1-4A041BECDA40}">
      <dgm:prSet/>
      <dgm:spPr/>
      <dgm:t>
        <a:bodyPr/>
        <a:lstStyle/>
        <a:p>
          <a:endParaRPr lang="zh-CN" altLang="en-US"/>
        </a:p>
      </dgm:t>
    </dgm:pt>
    <dgm:pt modelId="{B22B2773-7B78-4C08-AB0B-4758AD18E774}">
      <dgm:prSet phldrT="[文本]" custT="1"/>
      <dgm:spPr/>
      <dgm:t>
        <a:bodyPr/>
        <a:lstStyle/>
        <a:p>
          <a:r>
            <a:rPr lang="zh-CN" altLang="en-US" sz="1200" b="1" dirty="0" smtClean="0"/>
            <a:t>项目管理</a:t>
          </a:r>
          <a:endParaRPr lang="zh-CN" altLang="en-US" sz="1200" b="1" dirty="0"/>
        </a:p>
      </dgm:t>
    </dgm:pt>
    <dgm:pt modelId="{D4B37E2A-A926-40F0-B4D9-11F5AF1A47DC}" type="parTrans" cxnId="{6291332B-9253-47BE-8053-D0D377D06B5C}">
      <dgm:prSet/>
      <dgm:spPr/>
      <dgm:t>
        <a:bodyPr/>
        <a:lstStyle/>
        <a:p>
          <a:endParaRPr lang="zh-CN" altLang="en-US"/>
        </a:p>
      </dgm:t>
    </dgm:pt>
    <dgm:pt modelId="{9439049C-FADE-427C-AA50-862C7533A0B4}" type="sibTrans" cxnId="{6291332B-9253-47BE-8053-D0D377D06B5C}">
      <dgm:prSet/>
      <dgm:spPr/>
      <dgm:t>
        <a:bodyPr/>
        <a:lstStyle/>
        <a:p>
          <a:endParaRPr lang="zh-CN" altLang="en-US"/>
        </a:p>
      </dgm:t>
    </dgm:pt>
    <dgm:pt modelId="{2173287F-32A5-43F6-AD8F-E4CF8ED40694}">
      <dgm:prSet phldrT="[文本]" custT="1"/>
      <dgm:spPr/>
      <dgm:t>
        <a:bodyPr/>
        <a:lstStyle/>
        <a:p>
          <a:r>
            <a:rPr lang="zh-CN" altLang="en-US" sz="1200" b="1" dirty="0" smtClean="0"/>
            <a:t>对用户财政补助</a:t>
          </a:r>
          <a:endParaRPr lang="zh-CN" altLang="en-US" sz="1200" b="1" dirty="0"/>
        </a:p>
      </dgm:t>
    </dgm:pt>
    <dgm:pt modelId="{98E1CEA4-6A57-4B7F-A042-81B8A7270EE8}" type="parTrans" cxnId="{C4E977E0-ABFF-4AA8-B8CC-F3C8CE829D34}">
      <dgm:prSet/>
      <dgm:spPr/>
      <dgm:t>
        <a:bodyPr/>
        <a:lstStyle/>
        <a:p>
          <a:endParaRPr lang="zh-CN" altLang="en-US"/>
        </a:p>
      </dgm:t>
    </dgm:pt>
    <dgm:pt modelId="{460D7CBB-11BE-4B02-AACA-52C2F8BC661F}" type="sibTrans" cxnId="{C4E977E0-ABFF-4AA8-B8CC-F3C8CE829D34}">
      <dgm:prSet/>
      <dgm:spPr/>
      <dgm:t>
        <a:bodyPr/>
        <a:lstStyle/>
        <a:p>
          <a:endParaRPr lang="zh-CN" altLang="en-US"/>
        </a:p>
      </dgm:t>
    </dgm:pt>
    <dgm:pt modelId="{A1C0D7F0-CC86-4557-BA58-2901FD5B1E0C}">
      <dgm:prSet phldrT="[文本]" custT="1"/>
      <dgm:spPr/>
      <dgm:t>
        <a:bodyPr/>
        <a:lstStyle/>
        <a:p>
          <a:r>
            <a:rPr lang="zh-CN" altLang="en-US" sz="1200" b="1" dirty="0" smtClean="0"/>
            <a:t>对实施主体的补助</a:t>
          </a:r>
          <a:endParaRPr lang="zh-CN" altLang="en-US" sz="1200" b="1" dirty="0"/>
        </a:p>
      </dgm:t>
    </dgm:pt>
    <dgm:pt modelId="{0F0B332F-2C97-46A7-A8F5-DE06DF409DF7}" type="parTrans" cxnId="{64C95316-5010-4220-A9E7-110DAB92B406}">
      <dgm:prSet/>
      <dgm:spPr/>
      <dgm:t>
        <a:bodyPr/>
        <a:lstStyle/>
        <a:p>
          <a:endParaRPr lang="zh-CN" altLang="en-US"/>
        </a:p>
      </dgm:t>
    </dgm:pt>
    <dgm:pt modelId="{E47DBC2F-4962-4559-98A9-50E24FE10A96}" type="sibTrans" cxnId="{64C95316-5010-4220-A9E7-110DAB92B406}">
      <dgm:prSet/>
      <dgm:spPr/>
      <dgm:t>
        <a:bodyPr/>
        <a:lstStyle/>
        <a:p>
          <a:endParaRPr lang="zh-CN" altLang="en-US"/>
        </a:p>
      </dgm:t>
    </dgm:pt>
    <dgm:pt modelId="{98C6B960-1488-4478-BF70-30A7279AD26C}">
      <dgm:prSet phldrT="[文本]" custT="1"/>
      <dgm:spPr/>
      <dgm:t>
        <a:bodyPr/>
        <a:lstStyle/>
        <a:p>
          <a:r>
            <a:rPr lang="zh-CN" altLang="en-US" sz="1200" b="1" dirty="0" smtClean="0"/>
            <a:t>对节能服务公司的补助</a:t>
          </a:r>
          <a:endParaRPr lang="zh-CN" altLang="en-US" sz="1200" b="1" dirty="0"/>
        </a:p>
      </dgm:t>
    </dgm:pt>
    <dgm:pt modelId="{E0F37CA8-E80B-40AE-9DF7-F2D1EC0D6B03}" type="parTrans" cxnId="{02D382A7-221A-440D-94AA-208AC78FB8C2}">
      <dgm:prSet/>
      <dgm:spPr/>
      <dgm:t>
        <a:bodyPr/>
        <a:lstStyle/>
        <a:p>
          <a:endParaRPr lang="zh-CN" altLang="en-US"/>
        </a:p>
      </dgm:t>
    </dgm:pt>
    <dgm:pt modelId="{200F710B-F97D-48E7-9C2C-B43ADDC02028}" type="sibTrans" cxnId="{02D382A7-221A-440D-94AA-208AC78FB8C2}">
      <dgm:prSet/>
      <dgm:spPr/>
      <dgm:t>
        <a:bodyPr/>
        <a:lstStyle/>
        <a:p>
          <a:endParaRPr lang="zh-CN" altLang="en-US"/>
        </a:p>
      </dgm:t>
    </dgm:pt>
    <dgm:pt modelId="{B6F8AACE-CE35-44CA-86E8-F6B0A8F0E1DB}" type="pres">
      <dgm:prSet presAssocID="{7FCCFC73-D88F-45D9-B3BE-A44029F03247}" presName="Name0" presStyleCnt="0">
        <dgm:presLayoutVars>
          <dgm:chMax val="7"/>
          <dgm:resizeHandles val="exact"/>
        </dgm:presLayoutVars>
      </dgm:prSet>
      <dgm:spPr/>
      <dgm:t>
        <a:bodyPr/>
        <a:lstStyle/>
        <a:p>
          <a:endParaRPr lang="zh-CN" altLang="en-US"/>
        </a:p>
      </dgm:t>
    </dgm:pt>
    <dgm:pt modelId="{91A3B35A-4B24-4751-B982-C0D0B12EAEDA}" type="pres">
      <dgm:prSet presAssocID="{7FCCFC73-D88F-45D9-B3BE-A44029F03247}" presName="comp1" presStyleCnt="0"/>
      <dgm:spPr/>
    </dgm:pt>
    <dgm:pt modelId="{20ECB76C-D475-4C69-AD27-6411BFECA4B2}" type="pres">
      <dgm:prSet presAssocID="{7FCCFC73-D88F-45D9-B3BE-A44029F03247}" presName="circle1" presStyleLbl="node1" presStyleIdx="0" presStyleCnt="5"/>
      <dgm:spPr/>
      <dgm:t>
        <a:bodyPr/>
        <a:lstStyle/>
        <a:p>
          <a:endParaRPr lang="zh-CN" altLang="en-US"/>
        </a:p>
      </dgm:t>
    </dgm:pt>
    <dgm:pt modelId="{9ABE0909-11EC-4024-B6F4-DBD6EA086B53}" type="pres">
      <dgm:prSet presAssocID="{7FCCFC73-D88F-45D9-B3BE-A44029F03247}" presName="c1text" presStyleLbl="node1" presStyleIdx="0" presStyleCnt="5">
        <dgm:presLayoutVars>
          <dgm:bulletEnabled val="1"/>
        </dgm:presLayoutVars>
      </dgm:prSet>
      <dgm:spPr/>
      <dgm:t>
        <a:bodyPr/>
        <a:lstStyle/>
        <a:p>
          <a:endParaRPr lang="zh-CN" altLang="en-US"/>
        </a:p>
      </dgm:t>
    </dgm:pt>
    <dgm:pt modelId="{8E8D9F49-F98E-4F52-8248-27E512F41824}" type="pres">
      <dgm:prSet presAssocID="{7FCCFC73-D88F-45D9-B3BE-A44029F03247}" presName="comp2" presStyleCnt="0"/>
      <dgm:spPr/>
    </dgm:pt>
    <dgm:pt modelId="{BA6A9EA4-107A-45DD-AED1-7986FD3F0FAB}" type="pres">
      <dgm:prSet presAssocID="{7FCCFC73-D88F-45D9-B3BE-A44029F03247}" presName="circle2" presStyleLbl="node1" presStyleIdx="1" presStyleCnt="5"/>
      <dgm:spPr/>
      <dgm:t>
        <a:bodyPr/>
        <a:lstStyle/>
        <a:p>
          <a:endParaRPr lang="zh-CN" altLang="en-US"/>
        </a:p>
      </dgm:t>
    </dgm:pt>
    <dgm:pt modelId="{A9A46253-54FC-4873-9C10-A96ABAB7D0D1}" type="pres">
      <dgm:prSet presAssocID="{7FCCFC73-D88F-45D9-B3BE-A44029F03247}" presName="c2text" presStyleLbl="node1" presStyleIdx="1" presStyleCnt="5">
        <dgm:presLayoutVars>
          <dgm:bulletEnabled val="1"/>
        </dgm:presLayoutVars>
      </dgm:prSet>
      <dgm:spPr/>
      <dgm:t>
        <a:bodyPr/>
        <a:lstStyle/>
        <a:p>
          <a:endParaRPr lang="zh-CN" altLang="en-US"/>
        </a:p>
      </dgm:t>
    </dgm:pt>
    <dgm:pt modelId="{D93664F4-212E-45C5-9538-25854446A7E6}" type="pres">
      <dgm:prSet presAssocID="{7FCCFC73-D88F-45D9-B3BE-A44029F03247}" presName="comp3" presStyleCnt="0"/>
      <dgm:spPr/>
    </dgm:pt>
    <dgm:pt modelId="{FBFA8C66-4168-4361-8CC9-89E236622218}" type="pres">
      <dgm:prSet presAssocID="{7FCCFC73-D88F-45D9-B3BE-A44029F03247}" presName="circle3" presStyleLbl="node1" presStyleIdx="2" presStyleCnt="5"/>
      <dgm:spPr/>
      <dgm:t>
        <a:bodyPr/>
        <a:lstStyle/>
        <a:p>
          <a:endParaRPr lang="zh-CN" altLang="en-US"/>
        </a:p>
      </dgm:t>
    </dgm:pt>
    <dgm:pt modelId="{5DA29582-3C5C-4ABC-8FA1-ACD0DDE5BAE9}" type="pres">
      <dgm:prSet presAssocID="{7FCCFC73-D88F-45D9-B3BE-A44029F03247}" presName="c3text" presStyleLbl="node1" presStyleIdx="2" presStyleCnt="5">
        <dgm:presLayoutVars>
          <dgm:bulletEnabled val="1"/>
        </dgm:presLayoutVars>
      </dgm:prSet>
      <dgm:spPr/>
      <dgm:t>
        <a:bodyPr/>
        <a:lstStyle/>
        <a:p>
          <a:endParaRPr lang="zh-CN" altLang="en-US"/>
        </a:p>
      </dgm:t>
    </dgm:pt>
    <dgm:pt modelId="{2273C272-1E2F-40A6-AFF5-6A14B4C879CE}" type="pres">
      <dgm:prSet presAssocID="{7FCCFC73-D88F-45D9-B3BE-A44029F03247}" presName="comp4" presStyleCnt="0"/>
      <dgm:spPr/>
    </dgm:pt>
    <dgm:pt modelId="{B1F6E076-9C40-435D-96E0-E22F0D3EC5DC}" type="pres">
      <dgm:prSet presAssocID="{7FCCFC73-D88F-45D9-B3BE-A44029F03247}" presName="circle4" presStyleLbl="node1" presStyleIdx="3" presStyleCnt="5"/>
      <dgm:spPr/>
      <dgm:t>
        <a:bodyPr/>
        <a:lstStyle/>
        <a:p>
          <a:endParaRPr lang="zh-CN" altLang="en-US"/>
        </a:p>
      </dgm:t>
    </dgm:pt>
    <dgm:pt modelId="{1105B92D-A73A-4092-8BD4-4B5DEE71AA4D}" type="pres">
      <dgm:prSet presAssocID="{7FCCFC73-D88F-45D9-B3BE-A44029F03247}" presName="c4text" presStyleLbl="node1" presStyleIdx="3" presStyleCnt="5">
        <dgm:presLayoutVars>
          <dgm:bulletEnabled val="1"/>
        </dgm:presLayoutVars>
      </dgm:prSet>
      <dgm:spPr/>
      <dgm:t>
        <a:bodyPr/>
        <a:lstStyle/>
        <a:p>
          <a:endParaRPr lang="zh-CN" altLang="en-US"/>
        </a:p>
      </dgm:t>
    </dgm:pt>
    <dgm:pt modelId="{D414197F-DF73-46A2-A981-9F12CF2F5E4A}" type="pres">
      <dgm:prSet presAssocID="{7FCCFC73-D88F-45D9-B3BE-A44029F03247}" presName="comp5" presStyleCnt="0"/>
      <dgm:spPr/>
    </dgm:pt>
    <dgm:pt modelId="{6187E8FA-438F-45F0-80AF-2DEDD71C4BAD}" type="pres">
      <dgm:prSet presAssocID="{7FCCFC73-D88F-45D9-B3BE-A44029F03247}" presName="circle5" presStyleLbl="node1" presStyleIdx="4" presStyleCnt="5"/>
      <dgm:spPr/>
      <dgm:t>
        <a:bodyPr/>
        <a:lstStyle/>
        <a:p>
          <a:endParaRPr lang="zh-CN" altLang="en-US"/>
        </a:p>
      </dgm:t>
    </dgm:pt>
    <dgm:pt modelId="{CEAC41A6-1AAE-48A8-817E-A36F17580574}" type="pres">
      <dgm:prSet presAssocID="{7FCCFC73-D88F-45D9-B3BE-A44029F03247}" presName="c5text" presStyleLbl="node1" presStyleIdx="4" presStyleCnt="5">
        <dgm:presLayoutVars>
          <dgm:bulletEnabled val="1"/>
        </dgm:presLayoutVars>
      </dgm:prSet>
      <dgm:spPr/>
      <dgm:t>
        <a:bodyPr/>
        <a:lstStyle/>
        <a:p>
          <a:endParaRPr lang="zh-CN" altLang="en-US"/>
        </a:p>
      </dgm:t>
    </dgm:pt>
  </dgm:ptLst>
  <dgm:cxnLst>
    <dgm:cxn modelId="{D48D1004-7C5B-4B50-9005-5E32DB5C3E32}" type="presOf" srcId="{98C6B960-1488-4478-BF70-30A7279AD26C}" destId="{6187E8FA-438F-45F0-80AF-2DEDD71C4BAD}" srcOrd="0" destOrd="0" presId="urn:microsoft.com/office/officeart/2005/8/layout/venn2"/>
    <dgm:cxn modelId="{02D382A7-221A-440D-94AA-208AC78FB8C2}" srcId="{7FCCFC73-D88F-45D9-B3BE-A44029F03247}" destId="{98C6B960-1488-4478-BF70-30A7279AD26C}" srcOrd="4" destOrd="0" parTransId="{E0F37CA8-E80B-40AE-9DF7-F2D1EC0D6B03}" sibTransId="{200F710B-F97D-48E7-9C2C-B43ADDC02028}"/>
    <dgm:cxn modelId="{73F3FCA3-3498-4777-9F52-5C86C1DDDEB7}" type="presOf" srcId="{A1C0D7F0-CC86-4557-BA58-2901FD5B1E0C}" destId="{1105B92D-A73A-4092-8BD4-4B5DEE71AA4D}" srcOrd="1" destOrd="0" presId="urn:microsoft.com/office/officeart/2005/8/layout/venn2"/>
    <dgm:cxn modelId="{A5DF0413-93F5-4BFB-8A62-A49A65D388DB}" type="presOf" srcId="{7FCCFC73-D88F-45D9-B3BE-A44029F03247}" destId="{B6F8AACE-CE35-44CA-86E8-F6B0A8F0E1DB}" srcOrd="0" destOrd="0" presId="urn:microsoft.com/office/officeart/2005/8/layout/venn2"/>
    <dgm:cxn modelId="{751956FA-4E62-4840-B984-7DE365A504E5}" type="presOf" srcId="{02A11576-A7DF-4629-ABA7-58837B4C893F}" destId="{20ECB76C-D475-4C69-AD27-6411BFECA4B2}" srcOrd="0" destOrd="0" presId="urn:microsoft.com/office/officeart/2005/8/layout/venn2"/>
    <dgm:cxn modelId="{C2462DDD-B829-4DBE-B09F-B283310F274D}" type="presOf" srcId="{02A11576-A7DF-4629-ABA7-58837B4C893F}" destId="{9ABE0909-11EC-4024-B6F4-DBD6EA086B53}" srcOrd="1" destOrd="0" presId="urn:microsoft.com/office/officeart/2005/8/layout/venn2"/>
    <dgm:cxn modelId="{BA541D71-8B1A-4E8E-A452-FACB79A6019D}" type="presOf" srcId="{98C6B960-1488-4478-BF70-30A7279AD26C}" destId="{CEAC41A6-1AAE-48A8-817E-A36F17580574}" srcOrd="1" destOrd="0" presId="urn:microsoft.com/office/officeart/2005/8/layout/venn2"/>
    <dgm:cxn modelId="{EFE4DD84-682B-4103-9F0F-49FDCE7FC2E8}" type="presOf" srcId="{B22B2773-7B78-4C08-AB0B-4758AD18E774}" destId="{BA6A9EA4-107A-45DD-AED1-7986FD3F0FAB}" srcOrd="0" destOrd="0" presId="urn:microsoft.com/office/officeart/2005/8/layout/venn2"/>
    <dgm:cxn modelId="{1B89EF2F-D809-43E7-B765-DC94B1919379}" type="presOf" srcId="{A1C0D7F0-CC86-4557-BA58-2901FD5B1E0C}" destId="{B1F6E076-9C40-435D-96E0-E22F0D3EC5DC}" srcOrd="0" destOrd="0" presId="urn:microsoft.com/office/officeart/2005/8/layout/venn2"/>
    <dgm:cxn modelId="{9C6DC449-65EC-4C55-98EB-281499459D2D}" type="presOf" srcId="{2173287F-32A5-43F6-AD8F-E4CF8ED40694}" destId="{FBFA8C66-4168-4361-8CC9-89E236622218}" srcOrd="0" destOrd="0" presId="urn:microsoft.com/office/officeart/2005/8/layout/venn2"/>
    <dgm:cxn modelId="{64C95316-5010-4220-A9E7-110DAB92B406}" srcId="{7FCCFC73-D88F-45D9-B3BE-A44029F03247}" destId="{A1C0D7F0-CC86-4557-BA58-2901FD5B1E0C}" srcOrd="3" destOrd="0" parTransId="{0F0B332F-2C97-46A7-A8F5-DE06DF409DF7}" sibTransId="{E47DBC2F-4962-4559-98A9-50E24FE10A96}"/>
    <dgm:cxn modelId="{BE11BC8D-DD17-4064-8C1C-E36F9B1E5500}" type="presOf" srcId="{2173287F-32A5-43F6-AD8F-E4CF8ED40694}" destId="{5DA29582-3C5C-4ABC-8FA1-ACD0DDE5BAE9}" srcOrd="1" destOrd="0" presId="urn:microsoft.com/office/officeart/2005/8/layout/venn2"/>
    <dgm:cxn modelId="{4A34BD97-83FF-4D8D-ABB1-4A041BECDA40}" srcId="{7FCCFC73-D88F-45D9-B3BE-A44029F03247}" destId="{02A11576-A7DF-4629-ABA7-58837B4C893F}" srcOrd="0" destOrd="0" parTransId="{B8D7EDD1-C15D-48FD-ACD7-100B5CB72221}" sibTransId="{712909EA-45F4-44FB-A9F1-2B3FF9A608A1}"/>
    <dgm:cxn modelId="{CC6299F9-8C29-44DB-985A-AF0D040EC8B5}" type="presOf" srcId="{B22B2773-7B78-4C08-AB0B-4758AD18E774}" destId="{A9A46253-54FC-4873-9C10-A96ABAB7D0D1}" srcOrd="1" destOrd="0" presId="urn:microsoft.com/office/officeart/2005/8/layout/venn2"/>
    <dgm:cxn modelId="{C4E977E0-ABFF-4AA8-B8CC-F3C8CE829D34}" srcId="{7FCCFC73-D88F-45D9-B3BE-A44029F03247}" destId="{2173287F-32A5-43F6-AD8F-E4CF8ED40694}" srcOrd="2" destOrd="0" parTransId="{98E1CEA4-6A57-4B7F-A042-81B8A7270EE8}" sibTransId="{460D7CBB-11BE-4B02-AACA-52C2F8BC661F}"/>
    <dgm:cxn modelId="{6291332B-9253-47BE-8053-D0D377D06B5C}" srcId="{7FCCFC73-D88F-45D9-B3BE-A44029F03247}" destId="{B22B2773-7B78-4C08-AB0B-4758AD18E774}" srcOrd="1" destOrd="0" parTransId="{D4B37E2A-A926-40F0-B4D9-11F5AF1A47DC}" sibTransId="{9439049C-FADE-427C-AA50-862C7533A0B4}"/>
    <dgm:cxn modelId="{52F589DA-B794-4CCE-ACAA-B9DA7E9F81E3}" type="presParOf" srcId="{B6F8AACE-CE35-44CA-86E8-F6B0A8F0E1DB}" destId="{91A3B35A-4B24-4751-B982-C0D0B12EAEDA}" srcOrd="0" destOrd="0" presId="urn:microsoft.com/office/officeart/2005/8/layout/venn2"/>
    <dgm:cxn modelId="{0A214A21-52ED-4253-B918-437BDF8422C4}" type="presParOf" srcId="{91A3B35A-4B24-4751-B982-C0D0B12EAEDA}" destId="{20ECB76C-D475-4C69-AD27-6411BFECA4B2}" srcOrd="0" destOrd="0" presId="urn:microsoft.com/office/officeart/2005/8/layout/venn2"/>
    <dgm:cxn modelId="{86BB2FE5-56E6-452A-AD6E-FD2A7C2EE5EE}" type="presParOf" srcId="{91A3B35A-4B24-4751-B982-C0D0B12EAEDA}" destId="{9ABE0909-11EC-4024-B6F4-DBD6EA086B53}" srcOrd="1" destOrd="0" presId="urn:microsoft.com/office/officeart/2005/8/layout/venn2"/>
    <dgm:cxn modelId="{48585789-867F-40DB-84D3-051A0C699732}" type="presParOf" srcId="{B6F8AACE-CE35-44CA-86E8-F6B0A8F0E1DB}" destId="{8E8D9F49-F98E-4F52-8248-27E512F41824}" srcOrd="1" destOrd="0" presId="urn:microsoft.com/office/officeart/2005/8/layout/venn2"/>
    <dgm:cxn modelId="{3E49C721-DD9C-4453-B590-E1F3CD0E2C60}" type="presParOf" srcId="{8E8D9F49-F98E-4F52-8248-27E512F41824}" destId="{BA6A9EA4-107A-45DD-AED1-7986FD3F0FAB}" srcOrd="0" destOrd="0" presId="urn:microsoft.com/office/officeart/2005/8/layout/venn2"/>
    <dgm:cxn modelId="{735719BA-AEEE-4384-8AF6-B8A749A0262A}" type="presParOf" srcId="{8E8D9F49-F98E-4F52-8248-27E512F41824}" destId="{A9A46253-54FC-4873-9C10-A96ABAB7D0D1}" srcOrd="1" destOrd="0" presId="urn:microsoft.com/office/officeart/2005/8/layout/venn2"/>
    <dgm:cxn modelId="{420568C9-63CB-486E-B3C4-716E3EA04C63}" type="presParOf" srcId="{B6F8AACE-CE35-44CA-86E8-F6B0A8F0E1DB}" destId="{D93664F4-212E-45C5-9538-25854446A7E6}" srcOrd="2" destOrd="0" presId="urn:microsoft.com/office/officeart/2005/8/layout/venn2"/>
    <dgm:cxn modelId="{6247FEB9-0078-4AF0-B116-922E4E19A489}" type="presParOf" srcId="{D93664F4-212E-45C5-9538-25854446A7E6}" destId="{FBFA8C66-4168-4361-8CC9-89E236622218}" srcOrd="0" destOrd="0" presId="urn:microsoft.com/office/officeart/2005/8/layout/venn2"/>
    <dgm:cxn modelId="{882B4DD4-3966-44E2-80CC-19032BB6183F}" type="presParOf" srcId="{D93664F4-212E-45C5-9538-25854446A7E6}" destId="{5DA29582-3C5C-4ABC-8FA1-ACD0DDE5BAE9}" srcOrd="1" destOrd="0" presId="urn:microsoft.com/office/officeart/2005/8/layout/venn2"/>
    <dgm:cxn modelId="{56CDB612-F94B-4E75-8AA7-97323C8E9FF9}" type="presParOf" srcId="{B6F8AACE-CE35-44CA-86E8-F6B0A8F0E1DB}" destId="{2273C272-1E2F-40A6-AFF5-6A14B4C879CE}" srcOrd="3" destOrd="0" presId="urn:microsoft.com/office/officeart/2005/8/layout/venn2"/>
    <dgm:cxn modelId="{E1EDFB2F-3C86-40F0-83AC-AF3E7BC1178D}" type="presParOf" srcId="{2273C272-1E2F-40A6-AFF5-6A14B4C879CE}" destId="{B1F6E076-9C40-435D-96E0-E22F0D3EC5DC}" srcOrd="0" destOrd="0" presId="urn:microsoft.com/office/officeart/2005/8/layout/venn2"/>
    <dgm:cxn modelId="{CD7A88BC-15B2-42D8-B45E-FC11C8ABDC79}" type="presParOf" srcId="{2273C272-1E2F-40A6-AFF5-6A14B4C879CE}" destId="{1105B92D-A73A-4092-8BD4-4B5DEE71AA4D}" srcOrd="1" destOrd="0" presId="urn:microsoft.com/office/officeart/2005/8/layout/venn2"/>
    <dgm:cxn modelId="{71108875-8CAF-4B67-AD57-2CD620AED037}" type="presParOf" srcId="{B6F8AACE-CE35-44CA-86E8-F6B0A8F0E1DB}" destId="{D414197F-DF73-46A2-A981-9F12CF2F5E4A}" srcOrd="4" destOrd="0" presId="urn:microsoft.com/office/officeart/2005/8/layout/venn2"/>
    <dgm:cxn modelId="{E57B7809-5F50-4429-A24F-806C53970A98}" type="presParOf" srcId="{D414197F-DF73-46A2-A981-9F12CF2F5E4A}" destId="{6187E8FA-438F-45F0-80AF-2DEDD71C4BAD}" srcOrd="0" destOrd="0" presId="urn:microsoft.com/office/officeart/2005/8/layout/venn2"/>
    <dgm:cxn modelId="{C404C858-6CBF-4EAE-A078-69A579AA7234}" type="presParOf" srcId="{D414197F-DF73-46A2-A981-9F12CF2F5E4A}" destId="{CEAC41A6-1AAE-48A8-817E-A36F17580574}"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D922C-A809-44BE-9557-6FD40AF5C6E6}">
      <dsp:nvSpPr>
        <dsp:cNvPr id="0" name=""/>
        <dsp:cNvSpPr/>
      </dsp:nvSpPr>
      <dsp:spPr>
        <a:xfrm>
          <a:off x="2437" y="129255"/>
          <a:ext cx="2376723" cy="95068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组织管理</a:t>
          </a:r>
          <a:endParaRPr lang="zh-CN" altLang="en-US" sz="1800" b="1" kern="1200" dirty="0">
            <a:latin typeface="微软雅黑" panose="020B0503020204020204" pitchFamily="34" charset="-122"/>
            <a:ea typeface="微软雅黑" panose="020B0503020204020204" pitchFamily="34" charset="-122"/>
          </a:endParaRPr>
        </a:p>
      </dsp:txBody>
      <dsp:txXfrm>
        <a:off x="2437" y="129255"/>
        <a:ext cx="2376723" cy="950689"/>
      </dsp:txXfrm>
    </dsp:sp>
    <dsp:sp modelId="{E9514F28-41FC-4EF9-B92D-112DE30F99B4}">
      <dsp:nvSpPr>
        <dsp:cNvPr id="0" name=""/>
        <dsp:cNvSpPr/>
      </dsp:nvSpPr>
      <dsp:spPr>
        <a:xfrm>
          <a:off x="2437" y="1079944"/>
          <a:ext cx="2376723" cy="2854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成立以公司主管领导为组长的电力需求侧管理领导小组</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建立协调合作工作制度和需求侧管理常态化制度</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加大资金投入</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sz="1200" kern="1200" dirty="0" smtClean="0">
              <a:latin typeface="微软雅黑" panose="020B0503020204020204" pitchFamily="34" charset="-122"/>
              <a:ea typeface="微软雅黑" panose="020B0503020204020204" pitchFamily="34" charset="-122"/>
            </a:rPr>
            <a:t>成立四川电力节能服务公司和各市州能效活动服务小组，形成</a:t>
          </a:r>
          <a:r>
            <a:rPr lang="en-US" sz="1200" kern="1200" dirty="0" smtClean="0">
              <a:latin typeface="微软雅黑" panose="020B0503020204020204" pitchFamily="34" charset="-122"/>
              <a:ea typeface="微软雅黑" panose="020B0503020204020204" pitchFamily="34" charset="-122"/>
            </a:rPr>
            <a:t>“1+21”</a:t>
          </a:r>
          <a:r>
            <a:rPr lang="zh-CN" sz="1200" kern="1200" dirty="0" smtClean="0">
              <a:latin typeface="微软雅黑" panose="020B0503020204020204" pitchFamily="34" charset="-122"/>
              <a:ea typeface="微软雅黑" panose="020B0503020204020204" pitchFamily="34" charset="-122"/>
            </a:rPr>
            <a:t>的节能服务工作组织架构</a:t>
          </a:r>
          <a:endParaRPr lang="zh-CN" altLang="en-US" sz="1200" kern="1200" dirty="0">
            <a:latin typeface="微软雅黑" panose="020B0503020204020204" pitchFamily="34" charset="-122"/>
            <a:ea typeface="微软雅黑" panose="020B0503020204020204" pitchFamily="34" charset="-122"/>
          </a:endParaRPr>
        </a:p>
      </dsp:txBody>
      <dsp:txXfrm>
        <a:off x="2437" y="1079944"/>
        <a:ext cx="2376723" cy="2854799"/>
      </dsp:txXfrm>
    </dsp:sp>
    <dsp:sp modelId="{0C4A7B84-669A-43EA-84F0-937E3201079D}">
      <dsp:nvSpPr>
        <dsp:cNvPr id="0" name=""/>
        <dsp:cNvSpPr/>
      </dsp:nvSpPr>
      <dsp:spPr>
        <a:xfrm>
          <a:off x="2711902" y="129255"/>
          <a:ext cx="2376723" cy="95068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负荷管理</a:t>
          </a:r>
          <a:endParaRPr lang="zh-CN" altLang="en-US" sz="1800" b="1" kern="1200" dirty="0">
            <a:latin typeface="微软雅黑" panose="020B0503020204020204" pitchFamily="34" charset="-122"/>
            <a:ea typeface="微软雅黑" panose="020B0503020204020204" pitchFamily="34" charset="-122"/>
          </a:endParaRPr>
        </a:p>
      </dsp:txBody>
      <dsp:txXfrm>
        <a:off x="2711902" y="129255"/>
        <a:ext cx="2376723" cy="950689"/>
      </dsp:txXfrm>
    </dsp:sp>
    <dsp:sp modelId="{DB60A3F2-2EA5-4D3A-B712-6DFDA7030553}">
      <dsp:nvSpPr>
        <dsp:cNvPr id="0" name=""/>
        <dsp:cNvSpPr/>
      </dsp:nvSpPr>
      <dsp:spPr>
        <a:xfrm>
          <a:off x="2711902" y="1079944"/>
          <a:ext cx="2376723" cy="2854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积极以分时电价引导供需，缓解电网压力</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制定有序用电方案，保障用电需求</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endParaRPr lang="zh-CN" altLang="en-US" sz="1200" kern="1200" dirty="0">
            <a:latin typeface="微软雅黑" panose="020B0503020204020204" pitchFamily="34" charset="-122"/>
            <a:ea typeface="微软雅黑" panose="020B0503020204020204" pitchFamily="34" charset="-122"/>
          </a:endParaRPr>
        </a:p>
      </dsp:txBody>
      <dsp:txXfrm>
        <a:off x="2711902" y="1079944"/>
        <a:ext cx="2376723" cy="2854799"/>
      </dsp:txXfrm>
    </dsp:sp>
    <dsp:sp modelId="{3344E25C-2DA6-486B-8FAA-BB3A27FFDC16}">
      <dsp:nvSpPr>
        <dsp:cNvPr id="0" name=""/>
        <dsp:cNvSpPr/>
      </dsp:nvSpPr>
      <dsp:spPr>
        <a:xfrm>
          <a:off x="5421366" y="129255"/>
          <a:ext cx="2376723" cy="95068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能效管理</a:t>
          </a:r>
          <a:endParaRPr lang="zh-CN" altLang="en-US" sz="1800" b="1" kern="1200" dirty="0">
            <a:latin typeface="微软雅黑" panose="020B0503020204020204" pitchFamily="34" charset="-122"/>
            <a:ea typeface="微软雅黑" panose="020B0503020204020204" pitchFamily="34" charset="-122"/>
          </a:endParaRPr>
        </a:p>
      </dsp:txBody>
      <dsp:txXfrm>
        <a:off x="5421366" y="129255"/>
        <a:ext cx="2376723" cy="950689"/>
      </dsp:txXfrm>
    </dsp:sp>
    <dsp:sp modelId="{85A840F3-16A9-4569-B7D0-4DEFC6061780}">
      <dsp:nvSpPr>
        <dsp:cNvPr id="0" name=""/>
        <dsp:cNvSpPr/>
      </dsp:nvSpPr>
      <dsp:spPr>
        <a:xfrm>
          <a:off x="5421366" y="1079944"/>
          <a:ext cx="2376723" cy="2854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优化产业升级，加快淘汰落后产能</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推广节电技术，增强社会节电意识</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endParaRPr lang="zh-CN" altLang="en-US" sz="1200" kern="1200" dirty="0">
            <a:latin typeface="微软雅黑" panose="020B0503020204020204" pitchFamily="34" charset="-122"/>
            <a:ea typeface="微软雅黑" panose="020B0503020204020204" pitchFamily="34" charset="-122"/>
          </a:endParaRPr>
        </a:p>
      </dsp:txBody>
      <dsp:txXfrm>
        <a:off x="5421366" y="1079944"/>
        <a:ext cx="2376723" cy="28547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45402-A7EB-4417-90A8-C76CE84DB588}">
      <dsp:nvSpPr>
        <dsp:cNvPr id="0" name=""/>
        <dsp:cNvSpPr/>
      </dsp:nvSpPr>
      <dsp:spPr>
        <a:xfrm rot="5400000">
          <a:off x="3921966" y="-2265501"/>
          <a:ext cx="1047750" cy="584465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57150" lvl="1" indent="-57150" algn="l" defTabSz="466725">
            <a:lnSpc>
              <a:spcPct val="90000"/>
            </a:lnSpc>
            <a:spcBef>
              <a:spcPct val="0"/>
            </a:spcBef>
            <a:spcAft>
              <a:spcPct val="15000"/>
            </a:spcAft>
            <a:buChar char="••"/>
          </a:pPr>
          <a:r>
            <a:rPr lang="zh-CN" altLang="en-US" sz="1050" kern="1200" dirty="0" smtClean="0"/>
            <a:t>（</a:t>
          </a:r>
          <a:r>
            <a:rPr lang="en-US" altLang="zh-CN" sz="1050" kern="1200" dirty="0" smtClean="0"/>
            <a:t>1</a:t>
          </a:r>
          <a:r>
            <a:rPr lang="zh-CN" altLang="en-US" sz="1050" kern="1200" dirty="0" smtClean="0"/>
            <a:t>）用户自主开展</a:t>
          </a:r>
          <a:endParaRPr lang="zh-CN" altLang="en-US" sz="1050" kern="1200" dirty="0"/>
        </a:p>
        <a:p>
          <a:pPr marL="57150" lvl="1" indent="-57150" algn="l" defTabSz="466725">
            <a:lnSpc>
              <a:spcPct val="90000"/>
            </a:lnSpc>
            <a:spcBef>
              <a:spcPct val="0"/>
            </a:spcBef>
            <a:spcAft>
              <a:spcPct val="15000"/>
            </a:spcAft>
            <a:buChar char="••"/>
          </a:pPr>
          <a:r>
            <a:rPr lang="zh-CN" altLang="en-US" sz="1050" kern="1200" dirty="0" smtClean="0"/>
            <a:t>（</a:t>
          </a:r>
          <a:r>
            <a:rPr lang="en-US" altLang="zh-CN" sz="1050" kern="1200" dirty="0" smtClean="0"/>
            <a:t>2</a:t>
          </a:r>
          <a:r>
            <a:rPr lang="zh-CN" altLang="en-US" sz="1050" kern="1200" dirty="0" smtClean="0"/>
            <a:t>）与节能服务公司共同开展</a:t>
          </a:r>
          <a:endParaRPr lang="zh-CN" altLang="en-US" sz="1050" kern="1200" dirty="0"/>
        </a:p>
      </dsp:txBody>
      <dsp:txXfrm rot="-5400000">
        <a:off x="1523513" y="184099"/>
        <a:ext cx="5793511" cy="945456"/>
      </dsp:txXfrm>
    </dsp:sp>
    <dsp:sp modelId="{70AD3362-7291-4DF2-A456-AAE1E32228C3}">
      <dsp:nvSpPr>
        <dsp:cNvPr id="0" name=""/>
        <dsp:cNvSpPr/>
      </dsp:nvSpPr>
      <dsp:spPr>
        <a:xfrm>
          <a:off x="309" y="1984"/>
          <a:ext cx="152320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企业参与方式</a:t>
          </a:r>
          <a:endParaRPr lang="zh-CN" altLang="en-US" sz="1400" b="1" kern="1200" dirty="0">
            <a:latin typeface="微软雅黑" panose="020B0503020204020204" pitchFamily="34" charset="-122"/>
            <a:ea typeface="微软雅黑" panose="020B0503020204020204" pitchFamily="34" charset="-122"/>
          </a:endParaRPr>
        </a:p>
      </dsp:txBody>
      <dsp:txXfrm>
        <a:off x="64243" y="65918"/>
        <a:ext cx="1395334" cy="1181819"/>
      </dsp:txXfrm>
    </dsp:sp>
    <dsp:sp modelId="{1F7180F4-0E22-4A4F-BAC0-3C341E2CFA67}">
      <dsp:nvSpPr>
        <dsp:cNvPr id="0" name=""/>
        <dsp:cNvSpPr/>
      </dsp:nvSpPr>
      <dsp:spPr>
        <a:xfrm rot="5400000">
          <a:off x="3932817" y="-844195"/>
          <a:ext cx="1047750" cy="58235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zh-CN" sz="1100" kern="1200" dirty="0" smtClean="0"/>
            <a:t>（</a:t>
          </a:r>
          <a:r>
            <a:rPr lang="en-US" sz="1100" kern="1200" dirty="0" smtClean="0"/>
            <a:t>1</a:t>
          </a:r>
          <a:r>
            <a:rPr lang="zh-CN" sz="1100" kern="1200" dirty="0" smtClean="0"/>
            <a:t>）根据企业自身情况，设定节电、节支目标；（</a:t>
          </a:r>
          <a:r>
            <a:rPr lang="en-US" sz="1100" kern="1200" dirty="0" smtClean="0"/>
            <a:t>2</a:t>
          </a:r>
          <a:r>
            <a:rPr lang="zh-CN" sz="1100" kern="1200" dirty="0" smtClean="0"/>
            <a:t>）分析节电、移峰填谷潜力，确定电力需求侧管理实施方向；（</a:t>
          </a:r>
          <a:r>
            <a:rPr lang="en-US" sz="1100" kern="1200" dirty="0" smtClean="0"/>
            <a:t>3</a:t>
          </a:r>
          <a:r>
            <a:rPr lang="zh-CN" sz="1100" kern="1200" dirty="0" smtClean="0"/>
            <a:t>）设计制订合理的电力需求侧管理项目方案；（</a:t>
          </a:r>
          <a:r>
            <a:rPr lang="en-US" sz="1100" kern="1200" dirty="0" smtClean="0"/>
            <a:t>4</a:t>
          </a:r>
          <a:r>
            <a:rPr lang="zh-CN" sz="1100" kern="1200" dirty="0" smtClean="0"/>
            <a:t>）实施电力需求侧管理项目，可以通过招投标的方式选择其他单位介入；（</a:t>
          </a:r>
          <a:r>
            <a:rPr lang="en-US" sz="1100" kern="1200" dirty="0" smtClean="0"/>
            <a:t>5</a:t>
          </a:r>
          <a:r>
            <a:rPr lang="zh-CN" sz="1100" kern="1200" dirty="0" smtClean="0"/>
            <a:t>）对项目实施效果进行监测评价；（</a:t>
          </a:r>
          <a:r>
            <a:rPr lang="en-US" sz="1100" kern="1200" dirty="0" smtClean="0"/>
            <a:t>6</a:t>
          </a:r>
          <a:r>
            <a:rPr lang="zh-CN" sz="1100" kern="1200" dirty="0" smtClean="0"/>
            <a:t>）通过项目实现的收益全部归用户自身享受。</a:t>
          </a:r>
          <a:endParaRPr lang="zh-CN" altLang="en-US" sz="1100" kern="1200" dirty="0"/>
        </a:p>
      </dsp:txBody>
      <dsp:txXfrm rot="-5400000">
        <a:off x="1544905" y="1594864"/>
        <a:ext cx="5772428" cy="945456"/>
      </dsp:txXfrm>
    </dsp:sp>
    <dsp:sp modelId="{46141CC5-FF1B-4258-B037-35C414F60C2E}">
      <dsp:nvSpPr>
        <dsp:cNvPr id="0" name=""/>
        <dsp:cNvSpPr/>
      </dsp:nvSpPr>
      <dsp:spPr>
        <a:xfrm>
          <a:off x="309" y="1377156"/>
          <a:ext cx="152384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项目管理</a:t>
          </a:r>
          <a:endParaRPr lang="zh-CN" altLang="en-US" sz="1400" b="1" kern="1200" dirty="0">
            <a:latin typeface="微软雅黑" panose="020B0503020204020204" pitchFamily="34" charset="-122"/>
            <a:ea typeface="微软雅黑" panose="020B0503020204020204" pitchFamily="34" charset="-122"/>
          </a:endParaRPr>
        </a:p>
      </dsp:txBody>
      <dsp:txXfrm>
        <a:off x="64243" y="1441090"/>
        <a:ext cx="1395974" cy="1181819"/>
      </dsp:txXfrm>
    </dsp:sp>
    <dsp:sp modelId="{0553D873-731E-4072-861D-3BC21E07B3FA}">
      <dsp:nvSpPr>
        <dsp:cNvPr id="0" name=""/>
        <dsp:cNvSpPr/>
      </dsp:nvSpPr>
      <dsp:spPr>
        <a:xfrm rot="5400000">
          <a:off x="3921966" y="484842"/>
          <a:ext cx="1047750" cy="584465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66725">
            <a:lnSpc>
              <a:spcPct val="90000"/>
            </a:lnSpc>
            <a:spcBef>
              <a:spcPct val="0"/>
            </a:spcBef>
            <a:spcAft>
              <a:spcPct val="15000"/>
            </a:spcAft>
            <a:buChar char="••"/>
          </a:pPr>
          <a:r>
            <a:rPr lang="zh-CN" altLang="en-US" sz="1050" kern="1200" dirty="0" smtClean="0"/>
            <a:t>（</a:t>
          </a:r>
          <a:r>
            <a:rPr lang="en-US" altLang="zh-CN" sz="1050" kern="1200" dirty="0" smtClean="0"/>
            <a:t>1</a:t>
          </a:r>
          <a:r>
            <a:rPr lang="zh-CN" altLang="en-US" sz="1050" kern="1200" dirty="0" smtClean="0"/>
            <a:t>）财政补贴；（</a:t>
          </a:r>
          <a:r>
            <a:rPr lang="en-US" altLang="zh-CN" sz="1050" kern="1200" dirty="0" smtClean="0"/>
            <a:t>2</a:t>
          </a:r>
          <a:r>
            <a:rPr lang="zh-CN" altLang="en-US" sz="1050" kern="1200" dirty="0" smtClean="0"/>
            <a:t>）商业银行贷款；（</a:t>
          </a:r>
          <a:r>
            <a:rPr lang="en-US" altLang="zh-CN" sz="1050" kern="1200" dirty="0" smtClean="0"/>
            <a:t>3</a:t>
          </a:r>
          <a:r>
            <a:rPr lang="zh-CN" altLang="en-US" sz="1050" kern="1200" dirty="0" smtClean="0"/>
            <a:t>）中小企业信用担保贷款；（</a:t>
          </a:r>
          <a:r>
            <a:rPr lang="en-US" altLang="zh-CN" sz="1050" kern="1200" dirty="0" smtClean="0"/>
            <a:t>4</a:t>
          </a:r>
          <a:r>
            <a:rPr lang="zh-CN" altLang="en-US" sz="1050" kern="1200" dirty="0" smtClean="0"/>
            <a:t>）国家政策性贷款；（</a:t>
          </a:r>
          <a:r>
            <a:rPr lang="en-US" altLang="zh-CN" sz="1050" kern="1200" dirty="0" smtClean="0"/>
            <a:t>5</a:t>
          </a:r>
          <a:r>
            <a:rPr lang="zh-CN" altLang="en-US" sz="1050" kern="1200" dirty="0" smtClean="0"/>
            <a:t>）贷款担保机制。</a:t>
          </a:r>
          <a:endParaRPr lang="zh-CN" altLang="en-US" sz="1050" kern="1200" dirty="0"/>
        </a:p>
      </dsp:txBody>
      <dsp:txXfrm rot="-5400000">
        <a:off x="1523513" y="2934443"/>
        <a:ext cx="5793511" cy="945456"/>
      </dsp:txXfrm>
    </dsp:sp>
    <dsp:sp modelId="{871E7294-9583-4E4D-BC79-17F0DF1432CB}">
      <dsp:nvSpPr>
        <dsp:cNvPr id="0" name=""/>
        <dsp:cNvSpPr/>
      </dsp:nvSpPr>
      <dsp:spPr>
        <a:xfrm>
          <a:off x="309" y="2752328"/>
          <a:ext cx="152320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企业筹资方式</a:t>
          </a:r>
          <a:endParaRPr lang="zh-CN" altLang="en-US" sz="1400" b="1" kern="1200" dirty="0">
            <a:latin typeface="微软雅黑" panose="020B0503020204020204" pitchFamily="34" charset="-122"/>
            <a:ea typeface="微软雅黑" panose="020B0503020204020204" pitchFamily="34" charset="-122"/>
          </a:endParaRPr>
        </a:p>
      </dsp:txBody>
      <dsp:txXfrm>
        <a:off x="64243" y="2816262"/>
        <a:ext cx="1395334" cy="11818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BDAE1-10AB-400B-BE58-6A21B734C340}">
      <dsp:nvSpPr>
        <dsp:cNvPr id="0" name=""/>
        <dsp:cNvSpPr/>
      </dsp:nvSpPr>
      <dsp:spPr>
        <a:xfrm>
          <a:off x="1475312" y="459312"/>
          <a:ext cx="3145375" cy="3145375"/>
        </a:xfrm>
        <a:prstGeom prst="blockArc">
          <a:avLst>
            <a:gd name="adj1" fmla="val 12600000"/>
            <a:gd name="adj2" fmla="val 16200000"/>
            <a:gd name="adj3" fmla="val 451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8838E49-9690-41D4-886C-8BF5B94063D4}">
      <dsp:nvSpPr>
        <dsp:cNvPr id="0" name=""/>
        <dsp:cNvSpPr/>
      </dsp:nvSpPr>
      <dsp:spPr>
        <a:xfrm>
          <a:off x="1475312" y="459312"/>
          <a:ext cx="3145375" cy="3145375"/>
        </a:xfrm>
        <a:prstGeom prst="blockArc">
          <a:avLst>
            <a:gd name="adj1" fmla="val 9000000"/>
            <a:gd name="adj2" fmla="val 12600000"/>
            <a:gd name="adj3" fmla="val 451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76EB080-33F6-4980-94D6-48731454BD80}">
      <dsp:nvSpPr>
        <dsp:cNvPr id="0" name=""/>
        <dsp:cNvSpPr/>
      </dsp:nvSpPr>
      <dsp:spPr>
        <a:xfrm>
          <a:off x="1475312" y="459312"/>
          <a:ext cx="3145375" cy="3145375"/>
        </a:xfrm>
        <a:prstGeom prst="blockArc">
          <a:avLst>
            <a:gd name="adj1" fmla="val 5400000"/>
            <a:gd name="adj2" fmla="val 9000000"/>
            <a:gd name="adj3" fmla="val 451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700EC30-944F-4ED2-85C9-AA13B6C08844}">
      <dsp:nvSpPr>
        <dsp:cNvPr id="0" name=""/>
        <dsp:cNvSpPr/>
      </dsp:nvSpPr>
      <dsp:spPr>
        <a:xfrm>
          <a:off x="1475312" y="459312"/>
          <a:ext cx="3145375" cy="3145375"/>
        </a:xfrm>
        <a:prstGeom prst="blockArc">
          <a:avLst>
            <a:gd name="adj1" fmla="val 1800000"/>
            <a:gd name="adj2" fmla="val 5400000"/>
            <a:gd name="adj3" fmla="val 451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AD01ACC-1314-45FB-B569-C559B6D7D22C}">
      <dsp:nvSpPr>
        <dsp:cNvPr id="0" name=""/>
        <dsp:cNvSpPr/>
      </dsp:nvSpPr>
      <dsp:spPr>
        <a:xfrm>
          <a:off x="1475312" y="459312"/>
          <a:ext cx="3145375" cy="3145375"/>
        </a:xfrm>
        <a:prstGeom prst="blockArc">
          <a:avLst>
            <a:gd name="adj1" fmla="val 19800000"/>
            <a:gd name="adj2" fmla="val 1800000"/>
            <a:gd name="adj3" fmla="val 451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A2BC0D1-C396-4F96-9474-45EC778FF930}">
      <dsp:nvSpPr>
        <dsp:cNvPr id="0" name=""/>
        <dsp:cNvSpPr/>
      </dsp:nvSpPr>
      <dsp:spPr>
        <a:xfrm>
          <a:off x="1475312" y="459312"/>
          <a:ext cx="3145375" cy="3145375"/>
        </a:xfrm>
        <a:prstGeom prst="blockArc">
          <a:avLst>
            <a:gd name="adj1" fmla="val 16200000"/>
            <a:gd name="adj2" fmla="val 19800000"/>
            <a:gd name="adj3" fmla="val 451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8A57541-1DF9-42A1-996A-41EEDEDBE0B1}">
      <dsp:nvSpPr>
        <dsp:cNvPr id="0" name=""/>
        <dsp:cNvSpPr/>
      </dsp:nvSpPr>
      <dsp:spPr>
        <a:xfrm>
          <a:off x="2343298" y="1327298"/>
          <a:ext cx="1409402" cy="140940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t>商业模式</a:t>
          </a:r>
          <a:endParaRPr lang="zh-CN" altLang="en-US" sz="1800" b="1" kern="1200" dirty="0"/>
        </a:p>
      </dsp:txBody>
      <dsp:txXfrm>
        <a:off x="2549700" y="1533700"/>
        <a:ext cx="996598" cy="996598"/>
      </dsp:txXfrm>
    </dsp:sp>
    <dsp:sp modelId="{638CC3BA-C455-40C2-9107-FB3C9D280714}">
      <dsp:nvSpPr>
        <dsp:cNvPr id="0" name=""/>
        <dsp:cNvSpPr/>
      </dsp:nvSpPr>
      <dsp:spPr>
        <a:xfrm>
          <a:off x="2554709" y="1538"/>
          <a:ext cx="986581" cy="98658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节能效益分享型</a:t>
          </a:r>
          <a:endParaRPr lang="zh-CN" altLang="en-US" sz="1300" kern="1200" dirty="0"/>
        </a:p>
      </dsp:txBody>
      <dsp:txXfrm>
        <a:off x="2699190" y="146019"/>
        <a:ext cx="697619" cy="697619"/>
      </dsp:txXfrm>
    </dsp:sp>
    <dsp:sp modelId="{1AF2BFE2-C7CE-4BC6-B7CA-08C3854D6CCC}">
      <dsp:nvSpPr>
        <dsp:cNvPr id="0" name=""/>
        <dsp:cNvSpPr/>
      </dsp:nvSpPr>
      <dsp:spPr>
        <a:xfrm>
          <a:off x="3885938" y="770123"/>
          <a:ext cx="986581" cy="98658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节能量保证型</a:t>
          </a:r>
          <a:endParaRPr lang="zh-CN" altLang="en-US" sz="1300" kern="1200" dirty="0"/>
        </a:p>
      </dsp:txBody>
      <dsp:txXfrm>
        <a:off x="4030419" y="914604"/>
        <a:ext cx="697619" cy="697619"/>
      </dsp:txXfrm>
    </dsp:sp>
    <dsp:sp modelId="{0E12618F-DFEB-40FB-865D-0112210282E9}">
      <dsp:nvSpPr>
        <dsp:cNvPr id="0" name=""/>
        <dsp:cNvSpPr/>
      </dsp:nvSpPr>
      <dsp:spPr>
        <a:xfrm>
          <a:off x="3885938" y="2307294"/>
          <a:ext cx="986581" cy="98658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能源费用托管型</a:t>
          </a:r>
          <a:endParaRPr lang="zh-CN" altLang="en-US" sz="1300" kern="1200" dirty="0"/>
        </a:p>
      </dsp:txBody>
      <dsp:txXfrm>
        <a:off x="4030419" y="2451775"/>
        <a:ext cx="697619" cy="697619"/>
      </dsp:txXfrm>
    </dsp:sp>
    <dsp:sp modelId="{DE4F0F71-4611-4440-B788-D56BD6E71015}">
      <dsp:nvSpPr>
        <dsp:cNvPr id="0" name=""/>
        <dsp:cNvSpPr/>
      </dsp:nvSpPr>
      <dsp:spPr>
        <a:xfrm>
          <a:off x="2554709" y="3075879"/>
          <a:ext cx="986581" cy="98658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融资租赁型</a:t>
          </a:r>
          <a:endParaRPr lang="zh-CN" altLang="en-US" sz="1300" kern="1200" dirty="0"/>
        </a:p>
      </dsp:txBody>
      <dsp:txXfrm>
        <a:off x="2699190" y="3220360"/>
        <a:ext cx="697619" cy="697619"/>
      </dsp:txXfrm>
    </dsp:sp>
    <dsp:sp modelId="{D850641A-DC5D-4EA1-8B51-A253B56F4EAF}">
      <dsp:nvSpPr>
        <dsp:cNvPr id="0" name=""/>
        <dsp:cNvSpPr/>
      </dsp:nvSpPr>
      <dsp:spPr>
        <a:xfrm>
          <a:off x="1223480" y="2307294"/>
          <a:ext cx="986581" cy="98658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项目公司型</a:t>
          </a:r>
          <a:endParaRPr lang="zh-CN" altLang="en-US" sz="1300" kern="1200" dirty="0"/>
        </a:p>
      </dsp:txBody>
      <dsp:txXfrm>
        <a:off x="1367961" y="2451775"/>
        <a:ext cx="697619" cy="697619"/>
      </dsp:txXfrm>
    </dsp:sp>
    <dsp:sp modelId="{1028FCFB-53A3-4EC4-9378-DE53601B475B}">
      <dsp:nvSpPr>
        <dsp:cNvPr id="0" name=""/>
        <dsp:cNvSpPr/>
      </dsp:nvSpPr>
      <dsp:spPr>
        <a:xfrm>
          <a:off x="1223480" y="770123"/>
          <a:ext cx="986581" cy="98658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其他类型</a:t>
          </a:r>
          <a:endParaRPr lang="zh-CN" altLang="en-US" sz="1300" kern="1200" dirty="0"/>
        </a:p>
      </dsp:txBody>
      <dsp:txXfrm>
        <a:off x="1367961" y="914604"/>
        <a:ext cx="697619" cy="69761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88161-D3BA-4D24-B776-BC01F0A11CB5}">
      <dsp:nvSpPr>
        <dsp:cNvPr id="0" name=""/>
        <dsp:cNvSpPr/>
      </dsp:nvSpPr>
      <dsp:spPr>
        <a:xfrm>
          <a:off x="3881" y="10128"/>
          <a:ext cx="1487977" cy="5744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anose="020B0503020204020204" pitchFamily="34" charset="-122"/>
              <a:ea typeface="微软雅黑" panose="020B0503020204020204" pitchFamily="34" charset="-122"/>
            </a:rPr>
            <a:t>财税政策落实风险</a:t>
          </a:r>
          <a:endParaRPr lang="zh-CN" altLang="en-US" sz="1200" b="1" kern="1200" dirty="0">
            <a:latin typeface="微软雅黑" panose="020B0503020204020204" pitchFamily="34" charset="-122"/>
            <a:ea typeface="微软雅黑" panose="020B0503020204020204" pitchFamily="34" charset="-122"/>
          </a:endParaRPr>
        </a:p>
      </dsp:txBody>
      <dsp:txXfrm>
        <a:off x="3881" y="10128"/>
        <a:ext cx="1487977" cy="574491"/>
      </dsp:txXfrm>
    </dsp:sp>
    <dsp:sp modelId="{7ABBBD4A-4132-4E01-82CA-F53A6F6AA5A2}">
      <dsp:nvSpPr>
        <dsp:cNvPr id="0" name=""/>
        <dsp:cNvSpPr/>
      </dsp:nvSpPr>
      <dsp:spPr>
        <a:xfrm>
          <a:off x="3881" y="584620"/>
          <a:ext cx="1487977" cy="3469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sz="1300" b="0" kern="1200" dirty="0" smtClean="0">
              <a:latin typeface="华文楷体" panose="02010600040101010101" pitchFamily="2" charset="-122"/>
              <a:ea typeface="华文楷体" panose="02010600040101010101" pitchFamily="2" charset="-122"/>
            </a:rPr>
            <a:t>政策普及力度不够。</a:t>
          </a:r>
          <a:endParaRPr lang="zh-CN" altLang="en-US" sz="1300" b="0" kern="1200" dirty="0">
            <a:latin typeface="华文楷体" panose="02010600040101010101" pitchFamily="2" charset="-122"/>
            <a:ea typeface="华文楷体" panose="02010600040101010101" pitchFamily="2" charset="-122"/>
          </a:endParaRPr>
        </a:p>
        <a:p>
          <a:pPr marL="114300" lvl="1" indent="-114300" algn="l" defTabSz="577850">
            <a:lnSpc>
              <a:spcPct val="90000"/>
            </a:lnSpc>
            <a:spcBef>
              <a:spcPct val="0"/>
            </a:spcBef>
            <a:spcAft>
              <a:spcPct val="15000"/>
            </a:spcAft>
            <a:buChar char="••"/>
          </a:pPr>
          <a:r>
            <a:rPr lang="zh-CN" sz="1300" b="0" kern="1200" dirty="0" smtClean="0">
              <a:latin typeface="华文楷体" panose="02010600040101010101" pitchFamily="2" charset="-122"/>
              <a:ea typeface="华文楷体" panose="02010600040101010101" pitchFamily="2" charset="-122"/>
            </a:rPr>
            <a:t>流程复杂繁琐</a:t>
          </a:r>
          <a:endParaRPr lang="zh-CN" altLang="en-US" sz="1300" b="0" kern="1200" dirty="0">
            <a:latin typeface="华文楷体" panose="02010600040101010101" pitchFamily="2" charset="-122"/>
            <a:ea typeface="华文楷体" panose="02010600040101010101" pitchFamily="2" charset="-122"/>
          </a:endParaRPr>
        </a:p>
        <a:p>
          <a:pPr marL="114300" lvl="1" indent="-114300" algn="l" defTabSz="577850">
            <a:lnSpc>
              <a:spcPct val="90000"/>
            </a:lnSpc>
            <a:spcBef>
              <a:spcPct val="0"/>
            </a:spcBef>
            <a:spcAft>
              <a:spcPct val="15000"/>
            </a:spcAft>
            <a:buChar char="••"/>
          </a:pPr>
          <a:r>
            <a:rPr lang="zh-CN" sz="1300" b="0" kern="1200" dirty="0" smtClean="0">
              <a:latin typeface="华文楷体" panose="02010600040101010101" pitchFamily="2" charset="-122"/>
              <a:ea typeface="华文楷体" panose="02010600040101010101" pitchFamily="2" charset="-122"/>
            </a:rPr>
            <a:t>企业财务会计核算不健全</a:t>
          </a:r>
          <a:endParaRPr lang="zh-CN" altLang="en-US" sz="1300" b="0" kern="1200" dirty="0">
            <a:latin typeface="华文楷体" panose="02010600040101010101" pitchFamily="2" charset="-122"/>
            <a:ea typeface="华文楷体" panose="02010600040101010101" pitchFamily="2" charset="-122"/>
          </a:endParaRPr>
        </a:p>
        <a:p>
          <a:pPr marL="114300" lvl="1" indent="-114300" algn="l" defTabSz="577850">
            <a:lnSpc>
              <a:spcPct val="90000"/>
            </a:lnSpc>
            <a:spcBef>
              <a:spcPct val="0"/>
            </a:spcBef>
            <a:spcAft>
              <a:spcPct val="15000"/>
            </a:spcAft>
            <a:buChar char="••"/>
          </a:pPr>
          <a:r>
            <a:rPr lang="zh-CN" sz="1300" b="0" kern="1200" dirty="0" smtClean="0">
              <a:latin typeface="华文楷体" panose="02010600040101010101" pitchFamily="2" charset="-122"/>
              <a:ea typeface="华文楷体" panose="02010600040101010101" pitchFamily="2" charset="-122"/>
            </a:rPr>
            <a:t>范围限制和优惠力度过小</a:t>
          </a:r>
          <a:endParaRPr lang="zh-CN" altLang="en-US" sz="1300" b="0" kern="1200" dirty="0">
            <a:latin typeface="华文楷体" panose="02010600040101010101" pitchFamily="2" charset="-122"/>
            <a:ea typeface="华文楷体" panose="02010600040101010101" pitchFamily="2" charset="-122"/>
          </a:endParaRPr>
        </a:p>
      </dsp:txBody>
      <dsp:txXfrm>
        <a:off x="3881" y="584620"/>
        <a:ext cx="1487977" cy="3469251"/>
      </dsp:txXfrm>
    </dsp:sp>
    <dsp:sp modelId="{3175DA73-3103-4D1A-BFAA-5E223D73CA76}">
      <dsp:nvSpPr>
        <dsp:cNvPr id="0" name=""/>
        <dsp:cNvSpPr/>
      </dsp:nvSpPr>
      <dsp:spPr>
        <a:xfrm>
          <a:off x="1700176" y="10128"/>
          <a:ext cx="1487977" cy="5744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anose="020B0503020204020204" pitchFamily="34" charset="-122"/>
              <a:ea typeface="微软雅黑" panose="020B0503020204020204" pitchFamily="34" charset="-122"/>
            </a:rPr>
            <a:t>企业信誉环境风险</a:t>
          </a:r>
          <a:endParaRPr lang="zh-CN" altLang="en-US" sz="1200" b="1" kern="1200" dirty="0">
            <a:latin typeface="微软雅黑" panose="020B0503020204020204" pitchFamily="34" charset="-122"/>
            <a:ea typeface="微软雅黑" panose="020B0503020204020204" pitchFamily="34" charset="-122"/>
          </a:endParaRPr>
        </a:p>
      </dsp:txBody>
      <dsp:txXfrm>
        <a:off x="1700176" y="10128"/>
        <a:ext cx="1487977" cy="574491"/>
      </dsp:txXfrm>
    </dsp:sp>
    <dsp:sp modelId="{A32C024C-7936-4256-9E2D-E09A8EFF020A}">
      <dsp:nvSpPr>
        <dsp:cNvPr id="0" name=""/>
        <dsp:cNvSpPr/>
      </dsp:nvSpPr>
      <dsp:spPr>
        <a:xfrm>
          <a:off x="1700176" y="584620"/>
          <a:ext cx="1487977" cy="3469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sz="1300" b="0" kern="1200" dirty="0" smtClean="0">
              <a:latin typeface="华文楷体" panose="02010600040101010101" pitchFamily="2" charset="-122"/>
              <a:ea typeface="华文楷体" panose="02010600040101010101" pitchFamily="2" charset="-122"/>
            </a:rPr>
            <a:t>企业信誉缺失的内因分析</a:t>
          </a:r>
          <a:r>
            <a:rPr lang="zh-CN" altLang="en-US" sz="1300" b="0" kern="1200" dirty="0" smtClean="0">
              <a:latin typeface="华文楷体" panose="02010600040101010101" pitchFamily="2" charset="-122"/>
              <a:ea typeface="华文楷体" panose="02010600040101010101" pitchFamily="2" charset="-122"/>
            </a:rPr>
            <a:t>：</a:t>
          </a:r>
          <a:r>
            <a:rPr lang="zh-CN" sz="1300" b="0" kern="1200" dirty="0" smtClean="0">
              <a:latin typeface="华文楷体" panose="02010600040101010101" pitchFamily="2" charset="-122"/>
              <a:ea typeface="华文楷体" panose="02010600040101010101" pitchFamily="2" charset="-122"/>
            </a:rPr>
            <a:t>产权不明确</a:t>
          </a:r>
          <a:r>
            <a:rPr lang="zh-CN" altLang="en-US" sz="1300" b="0" kern="1200" dirty="0" smtClean="0">
              <a:latin typeface="华文楷体" panose="02010600040101010101" pitchFamily="2" charset="-122"/>
              <a:ea typeface="华文楷体" panose="02010600040101010101" pitchFamily="2" charset="-122"/>
            </a:rPr>
            <a:t>；</a:t>
          </a:r>
          <a:r>
            <a:rPr lang="zh-CN" sz="1300" b="0" kern="1200" dirty="0" smtClean="0">
              <a:latin typeface="华文楷体" panose="02010600040101010101" pitchFamily="2" charset="-122"/>
              <a:ea typeface="华文楷体" panose="02010600040101010101" pitchFamily="2" charset="-122"/>
            </a:rPr>
            <a:t>过分追求利润最大化，忽视了企业的社会责任</a:t>
          </a:r>
          <a:r>
            <a:rPr lang="zh-CN" altLang="en-US" sz="1300" b="0" kern="1200" dirty="0" smtClean="0">
              <a:latin typeface="华文楷体" panose="02010600040101010101" pitchFamily="2" charset="-122"/>
              <a:ea typeface="华文楷体" panose="02010600040101010101" pitchFamily="2" charset="-122"/>
            </a:rPr>
            <a:t>；</a:t>
          </a:r>
          <a:r>
            <a:rPr lang="zh-CN" sz="1300" b="0" kern="1200" dirty="0" smtClean="0">
              <a:latin typeface="华文楷体" panose="02010600040101010101" pitchFamily="2" charset="-122"/>
              <a:ea typeface="华文楷体" panose="02010600040101010101" pitchFamily="2" charset="-122"/>
            </a:rPr>
            <a:t>企业信誉意识不足</a:t>
          </a:r>
          <a:endParaRPr lang="zh-CN" altLang="en-US" sz="1300" b="0" kern="1200" dirty="0">
            <a:latin typeface="华文楷体" panose="02010600040101010101" pitchFamily="2" charset="-122"/>
            <a:ea typeface="华文楷体" panose="02010600040101010101" pitchFamily="2" charset="-122"/>
          </a:endParaRPr>
        </a:p>
        <a:p>
          <a:pPr marL="114300" lvl="1" indent="-114300" algn="l" defTabSz="577850">
            <a:lnSpc>
              <a:spcPct val="90000"/>
            </a:lnSpc>
            <a:spcBef>
              <a:spcPct val="0"/>
            </a:spcBef>
            <a:spcAft>
              <a:spcPct val="15000"/>
            </a:spcAft>
            <a:buChar char="••"/>
          </a:pPr>
          <a:r>
            <a:rPr lang="zh-CN" sz="1300" b="0" kern="1200" dirty="0" smtClean="0">
              <a:latin typeface="华文楷体" panose="02010600040101010101" pitchFamily="2" charset="-122"/>
              <a:ea typeface="华文楷体" panose="02010600040101010101" pitchFamily="2" charset="-122"/>
            </a:rPr>
            <a:t>企业信誉缺失的外因分析</a:t>
          </a:r>
          <a:r>
            <a:rPr lang="zh-CN" altLang="en-US" sz="1300" b="0" kern="1200" dirty="0" smtClean="0">
              <a:latin typeface="华文楷体" panose="02010600040101010101" pitchFamily="2" charset="-122"/>
              <a:ea typeface="华文楷体" panose="02010600040101010101" pitchFamily="2" charset="-122"/>
            </a:rPr>
            <a:t>：</a:t>
          </a:r>
          <a:r>
            <a:rPr lang="zh-CN" sz="1300" b="0" kern="1200" dirty="0" smtClean="0">
              <a:latin typeface="华文楷体" panose="02010600040101010101" pitchFamily="2" charset="-122"/>
              <a:ea typeface="华文楷体" panose="02010600040101010101" pitchFamily="2" charset="-122"/>
            </a:rPr>
            <a:t>法律制度不完善</a:t>
          </a:r>
          <a:r>
            <a:rPr lang="zh-CN" altLang="en-US" sz="1300" b="0" kern="1200" dirty="0" smtClean="0">
              <a:latin typeface="华文楷体" panose="02010600040101010101" pitchFamily="2" charset="-122"/>
              <a:ea typeface="华文楷体" panose="02010600040101010101" pitchFamily="2" charset="-122"/>
            </a:rPr>
            <a:t>；</a:t>
          </a:r>
          <a:r>
            <a:rPr lang="zh-CN" sz="1300" b="0" kern="1200" dirty="0" smtClean="0">
              <a:latin typeface="华文楷体" panose="02010600040101010101" pitchFamily="2" charset="-122"/>
              <a:ea typeface="华文楷体" panose="02010600040101010101" pitchFamily="2" charset="-122"/>
            </a:rPr>
            <a:t>失信惩罚机制缺乏，没有有效的信誉评价机制</a:t>
          </a:r>
          <a:r>
            <a:rPr lang="zh-CN" altLang="en-US" sz="1300" b="0" kern="1200" dirty="0" smtClean="0">
              <a:latin typeface="华文楷体" panose="02010600040101010101" pitchFamily="2" charset="-122"/>
              <a:ea typeface="华文楷体" panose="02010600040101010101" pitchFamily="2" charset="-122"/>
            </a:rPr>
            <a:t>；</a:t>
          </a:r>
          <a:r>
            <a:rPr lang="zh-CN" sz="1300" b="0" kern="1200" dirty="0" smtClean="0">
              <a:latin typeface="华文楷体" panose="02010600040101010101" pitchFamily="2" charset="-122"/>
              <a:ea typeface="华文楷体" panose="02010600040101010101" pitchFamily="2" charset="-122"/>
            </a:rPr>
            <a:t>缺乏对小企业的引导和保护</a:t>
          </a:r>
          <a:endParaRPr lang="zh-CN" altLang="en-US" sz="1300" b="0" kern="1200" dirty="0">
            <a:latin typeface="华文楷体" panose="02010600040101010101" pitchFamily="2" charset="-122"/>
            <a:ea typeface="华文楷体" panose="02010600040101010101" pitchFamily="2" charset="-122"/>
          </a:endParaRPr>
        </a:p>
      </dsp:txBody>
      <dsp:txXfrm>
        <a:off x="1700176" y="584620"/>
        <a:ext cx="1487977" cy="3469251"/>
      </dsp:txXfrm>
    </dsp:sp>
    <dsp:sp modelId="{A074D647-0A4B-4869-B442-C5F9708DAE94}">
      <dsp:nvSpPr>
        <dsp:cNvPr id="0" name=""/>
        <dsp:cNvSpPr/>
      </dsp:nvSpPr>
      <dsp:spPr>
        <a:xfrm>
          <a:off x="3396471" y="10128"/>
          <a:ext cx="1487977" cy="5744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anose="020B0503020204020204" pitchFamily="34" charset="-122"/>
              <a:ea typeface="微软雅黑" panose="020B0503020204020204" pitchFamily="34" charset="-122"/>
            </a:rPr>
            <a:t>节能项目融资风险</a:t>
          </a:r>
          <a:endParaRPr lang="zh-CN" altLang="en-US" sz="1200" b="1" kern="1200" dirty="0">
            <a:latin typeface="微软雅黑" panose="020B0503020204020204" pitchFamily="34" charset="-122"/>
            <a:ea typeface="微软雅黑" panose="020B0503020204020204" pitchFamily="34" charset="-122"/>
          </a:endParaRPr>
        </a:p>
      </dsp:txBody>
      <dsp:txXfrm>
        <a:off x="3396471" y="10128"/>
        <a:ext cx="1487977" cy="574491"/>
      </dsp:txXfrm>
    </dsp:sp>
    <dsp:sp modelId="{8D5D4094-C0ED-44AB-A877-4FF75E287702}">
      <dsp:nvSpPr>
        <dsp:cNvPr id="0" name=""/>
        <dsp:cNvSpPr/>
      </dsp:nvSpPr>
      <dsp:spPr>
        <a:xfrm>
          <a:off x="3396471" y="584620"/>
          <a:ext cx="1487977" cy="3469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sz="1300" b="0" kern="1200" smtClean="0">
              <a:latin typeface="华文楷体" panose="02010600040101010101" pitchFamily="2" charset="-122"/>
              <a:ea typeface="华文楷体" panose="02010600040101010101" pitchFamily="2" charset="-122"/>
            </a:rPr>
            <a:t>按成因进行风险分类，节能项目融资风险可以分为现金性融资风险和收支性融资风险</a:t>
          </a:r>
          <a:endParaRPr lang="zh-CN" altLang="en-US" sz="1300" b="0" kern="1200" dirty="0">
            <a:latin typeface="华文楷体" panose="02010600040101010101" pitchFamily="2" charset="-122"/>
            <a:ea typeface="华文楷体" panose="02010600040101010101" pitchFamily="2" charset="-122"/>
          </a:endParaRPr>
        </a:p>
        <a:p>
          <a:pPr marL="114300" lvl="1" indent="-114300" algn="l" defTabSz="577850">
            <a:lnSpc>
              <a:spcPct val="90000"/>
            </a:lnSpc>
            <a:spcBef>
              <a:spcPct val="0"/>
            </a:spcBef>
            <a:spcAft>
              <a:spcPct val="15000"/>
            </a:spcAft>
            <a:buChar char="••"/>
          </a:pPr>
          <a:r>
            <a:rPr lang="zh-CN" sz="1300" b="0" kern="1200" dirty="0" smtClean="0">
              <a:latin typeface="华文楷体" panose="02010600040101010101" pitchFamily="2" charset="-122"/>
              <a:ea typeface="华文楷体" panose="02010600040101010101" pitchFamily="2" charset="-122"/>
            </a:rPr>
            <a:t>按融资渠道进行风险分类，节能项目融资风险根据融资渠道可以分为直接融资风险和间接融资风险</a:t>
          </a:r>
          <a:endParaRPr lang="zh-CN" altLang="en-US" sz="1300" b="0" kern="1200" dirty="0">
            <a:latin typeface="华文楷体" panose="02010600040101010101" pitchFamily="2" charset="-122"/>
            <a:ea typeface="华文楷体" panose="02010600040101010101" pitchFamily="2" charset="-122"/>
          </a:endParaRPr>
        </a:p>
      </dsp:txBody>
      <dsp:txXfrm>
        <a:off x="3396471" y="584620"/>
        <a:ext cx="1487977" cy="3469251"/>
      </dsp:txXfrm>
    </dsp:sp>
    <dsp:sp modelId="{8F7EA4EA-37DC-4EFF-8B98-C43F64DCC90A}">
      <dsp:nvSpPr>
        <dsp:cNvPr id="0" name=""/>
        <dsp:cNvSpPr/>
      </dsp:nvSpPr>
      <dsp:spPr>
        <a:xfrm>
          <a:off x="5092765" y="10128"/>
          <a:ext cx="1487977" cy="5744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anose="020B0503020204020204" pitchFamily="34" charset="-122"/>
              <a:ea typeface="微软雅黑" panose="020B0503020204020204" pitchFamily="34" charset="-122"/>
            </a:rPr>
            <a:t>节能产业制度风险</a:t>
          </a:r>
          <a:endParaRPr lang="zh-CN" altLang="en-US" sz="1200" b="1" kern="1200" dirty="0">
            <a:latin typeface="微软雅黑" panose="020B0503020204020204" pitchFamily="34" charset="-122"/>
            <a:ea typeface="微软雅黑" panose="020B0503020204020204" pitchFamily="34" charset="-122"/>
          </a:endParaRPr>
        </a:p>
      </dsp:txBody>
      <dsp:txXfrm>
        <a:off x="5092765" y="10128"/>
        <a:ext cx="1487977" cy="574491"/>
      </dsp:txXfrm>
    </dsp:sp>
    <dsp:sp modelId="{A6224186-1D8D-40DD-8C3F-A34648A1F3A1}">
      <dsp:nvSpPr>
        <dsp:cNvPr id="0" name=""/>
        <dsp:cNvSpPr/>
      </dsp:nvSpPr>
      <dsp:spPr>
        <a:xfrm>
          <a:off x="5092765" y="584620"/>
          <a:ext cx="1487977" cy="3469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sz="1300" b="0" kern="1200" dirty="0" smtClean="0">
              <a:latin typeface="华文楷体" panose="02010600040101010101" pitchFamily="2" charset="-122"/>
              <a:ea typeface="华文楷体" panose="02010600040101010101" pitchFamily="2" charset="-122"/>
            </a:rPr>
            <a:t>缺乏行业自律制度，行业秩序混乱</a:t>
          </a:r>
          <a:endParaRPr lang="zh-CN" altLang="en-US" sz="1300" b="0" kern="1200" dirty="0">
            <a:latin typeface="华文楷体" panose="02010600040101010101" pitchFamily="2" charset="-122"/>
            <a:ea typeface="华文楷体" panose="02010600040101010101" pitchFamily="2" charset="-122"/>
          </a:endParaRPr>
        </a:p>
        <a:p>
          <a:pPr marL="114300" lvl="1" indent="-114300" algn="l" defTabSz="577850">
            <a:lnSpc>
              <a:spcPct val="90000"/>
            </a:lnSpc>
            <a:spcBef>
              <a:spcPct val="0"/>
            </a:spcBef>
            <a:spcAft>
              <a:spcPct val="15000"/>
            </a:spcAft>
            <a:buChar char="••"/>
          </a:pPr>
          <a:r>
            <a:rPr lang="zh-CN" sz="1300" b="0" kern="1200" smtClean="0">
              <a:latin typeface="华文楷体" panose="02010600040101010101" pitchFamily="2" charset="-122"/>
              <a:ea typeface="华文楷体" panose="02010600040101010101" pitchFamily="2" charset="-122"/>
            </a:rPr>
            <a:t>缺乏节能服务效果评估制度，引发客企纠纷</a:t>
          </a:r>
          <a:endParaRPr lang="zh-CN" altLang="en-US" sz="1300" b="0" kern="1200" dirty="0">
            <a:latin typeface="华文楷体" panose="02010600040101010101" pitchFamily="2" charset="-122"/>
            <a:ea typeface="华文楷体" panose="02010600040101010101" pitchFamily="2" charset="-122"/>
          </a:endParaRPr>
        </a:p>
        <a:p>
          <a:pPr marL="114300" lvl="1" indent="-114300" algn="l" defTabSz="577850">
            <a:lnSpc>
              <a:spcPct val="90000"/>
            </a:lnSpc>
            <a:spcBef>
              <a:spcPct val="0"/>
            </a:spcBef>
            <a:spcAft>
              <a:spcPct val="15000"/>
            </a:spcAft>
            <a:buChar char="••"/>
          </a:pPr>
          <a:r>
            <a:rPr lang="zh-CN" sz="1300" b="0" kern="1200" smtClean="0">
              <a:latin typeface="华文楷体" panose="02010600040101010101" pitchFamily="2" charset="-122"/>
              <a:ea typeface="华文楷体" panose="02010600040101010101" pitchFamily="2" charset="-122"/>
            </a:rPr>
            <a:t>缺乏节能服务公司资质评估制度，影响产业信誉</a:t>
          </a:r>
          <a:endParaRPr lang="zh-CN" altLang="en-US" sz="1300" b="0" kern="1200" dirty="0">
            <a:latin typeface="华文楷体" panose="02010600040101010101" pitchFamily="2" charset="-122"/>
            <a:ea typeface="华文楷体" panose="02010600040101010101" pitchFamily="2" charset="-122"/>
          </a:endParaRPr>
        </a:p>
      </dsp:txBody>
      <dsp:txXfrm>
        <a:off x="5092765" y="584620"/>
        <a:ext cx="1487977" cy="3469251"/>
      </dsp:txXfrm>
    </dsp:sp>
    <dsp:sp modelId="{87B1CA90-2560-4E2E-B73E-D17C39071E26}">
      <dsp:nvSpPr>
        <dsp:cNvPr id="0" name=""/>
        <dsp:cNvSpPr/>
      </dsp:nvSpPr>
      <dsp:spPr>
        <a:xfrm>
          <a:off x="6789060" y="10128"/>
          <a:ext cx="1487977" cy="5744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anose="020B0503020204020204" pitchFamily="34" charset="-122"/>
              <a:ea typeface="微软雅黑" panose="020B0503020204020204" pitchFamily="34" charset="-122"/>
            </a:rPr>
            <a:t>合同能源管理法律风险</a:t>
          </a:r>
          <a:endParaRPr lang="zh-CN" altLang="en-US" sz="1200" b="1" kern="1200" dirty="0">
            <a:latin typeface="微软雅黑" panose="020B0503020204020204" pitchFamily="34" charset="-122"/>
            <a:ea typeface="微软雅黑" panose="020B0503020204020204" pitchFamily="34" charset="-122"/>
          </a:endParaRPr>
        </a:p>
      </dsp:txBody>
      <dsp:txXfrm>
        <a:off x="6789060" y="10128"/>
        <a:ext cx="1487977" cy="574491"/>
      </dsp:txXfrm>
    </dsp:sp>
    <dsp:sp modelId="{FA1D338B-CD5D-4411-A457-E6FFC9FE7C80}">
      <dsp:nvSpPr>
        <dsp:cNvPr id="0" name=""/>
        <dsp:cNvSpPr/>
      </dsp:nvSpPr>
      <dsp:spPr>
        <a:xfrm>
          <a:off x="6789060" y="584620"/>
          <a:ext cx="1487977" cy="3469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sz="1300" b="0" kern="1200" smtClean="0">
              <a:latin typeface="华文楷体" panose="02010600040101010101" pitchFamily="2" charset="-122"/>
              <a:ea typeface="华文楷体" panose="02010600040101010101" pitchFamily="2" charset="-122"/>
            </a:rPr>
            <a:t>合同能源管理项目共通的法律风险</a:t>
          </a:r>
          <a:endParaRPr lang="zh-CN" altLang="en-US" sz="1300" b="0" kern="1200" dirty="0">
            <a:latin typeface="华文楷体" panose="02010600040101010101" pitchFamily="2" charset="-122"/>
            <a:ea typeface="华文楷体" panose="02010600040101010101" pitchFamily="2" charset="-122"/>
          </a:endParaRPr>
        </a:p>
        <a:p>
          <a:pPr marL="114300" lvl="1" indent="-114300" algn="l" defTabSz="577850">
            <a:lnSpc>
              <a:spcPct val="90000"/>
            </a:lnSpc>
            <a:spcBef>
              <a:spcPct val="0"/>
            </a:spcBef>
            <a:spcAft>
              <a:spcPct val="15000"/>
            </a:spcAft>
            <a:buChar char="••"/>
          </a:pPr>
          <a:r>
            <a:rPr lang="zh-CN" sz="1300" b="0" kern="1200" smtClean="0">
              <a:latin typeface="华文楷体" panose="02010600040101010101" pitchFamily="2" charset="-122"/>
              <a:ea typeface="华文楷体" panose="02010600040101010101" pitchFamily="2" charset="-122"/>
            </a:rPr>
            <a:t>合同能源管理专有法律风险</a:t>
          </a:r>
          <a:endParaRPr lang="zh-CN" altLang="en-US" sz="1300" b="0" kern="1200" dirty="0">
            <a:latin typeface="华文楷体" panose="02010600040101010101" pitchFamily="2" charset="-122"/>
            <a:ea typeface="华文楷体" panose="02010600040101010101" pitchFamily="2" charset="-122"/>
          </a:endParaRPr>
        </a:p>
      </dsp:txBody>
      <dsp:txXfrm>
        <a:off x="6789060" y="584620"/>
        <a:ext cx="1487977" cy="34692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12F0F-D1F4-4225-9853-C547A46AEED1}">
      <dsp:nvSpPr>
        <dsp:cNvPr id="0" name=""/>
        <dsp:cNvSpPr/>
      </dsp:nvSpPr>
      <dsp:spPr>
        <a:xfrm>
          <a:off x="1411427" y="264159"/>
          <a:ext cx="3413760" cy="3413760"/>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t>选项阶段风险控制</a:t>
          </a:r>
          <a:endParaRPr lang="zh-CN" altLang="en-US" sz="1800" kern="1200" dirty="0"/>
        </a:p>
      </dsp:txBody>
      <dsp:txXfrm>
        <a:off x="3210560" y="987551"/>
        <a:ext cx="1219200" cy="1015999"/>
      </dsp:txXfrm>
    </dsp:sp>
    <dsp:sp modelId="{13736CB1-B167-4E04-AA6B-4FDE1C8DA6C4}">
      <dsp:nvSpPr>
        <dsp:cNvPr id="0" name=""/>
        <dsp:cNvSpPr/>
      </dsp:nvSpPr>
      <dsp:spPr>
        <a:xfrm>
          <a:off x="1341120" y="386079"/>
          <a:ext cx="3413760" cy="3413760"/>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t>实施阶段的风险控制</a:t>
          </a:r>
          <a:endParaRPr lang="zh-CN" altLang="en-US" sz="1800" kern="1200" dirty="0"/>
        </a:p>
      </dsp:txBody>
      <dsp:txXfrm>
        <a:off x="2153920" y="2600960"/>
        <a:ext cx="1828799" cy="894080"/>
      </dsp:txXfrm>
    </dsp:sp>
    <dsp:sp modelId="{5AF20183-3028-403F-A6FC-D6034AE9269E}">
      <dsp:nvSpPr>
        <dsp:cNvPr id="0" name=""/>
        <dsp:cNvSpPr/>
      </dsp:nvSpPr>
      <dsp:spPr>
        <a:xfrm>
          <a:off x="1270812" y="264159"/>
          <a:ext cx="3413760" cy="3413760"/>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t>运营阶段的风险控制</a:t>
          </a:r>
          <a:endParaRPr lang="zh-CN" altLang="en-US" sz="1800" kern="1200" dirty="0"/>
        </a:p>
      </dsp:txBody>
      <dsp:txXfrm>
        <a:off x="1666240" y="987551"/>
        <a:ext cx="1219200" cy="1015999"/>
      </dsp:txXfrm>
    </dsp:sp>
    <dsp:sp modelId="{CD11176C-0FCE-42FE-9F61-267939716EDA}">
      <dsp:nvSpPr>
        <dsp:cNvPr id="0" name=""/>
        <dsp:cNvSpPr/>
      </dsp:nvSpPr>
      <dsp:spPr>
        <a:xfrm>
          <a:off x="1200380" y="52831"/>
          <a:ext cx="3836416" cy="3836416"/>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8AFD00-7CD3-48C2-99F0-9A8F23037DC1}">
      <dsp:nvSpPr>
        <dsp:cNvPr id="0" name=""/>
        <dsp:cNvSpPr/>
      </dsp:nvSpPr>
      <dsp:spPr>
        <a:xfrm>
          <a:off x="1129792" y="174536"/>
          <a:ext cx="3836416" cy="3836416"/>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BE5863-DB62-4AEC-8C66-BC5D20209FDD}">
      <dsp:nvSpPr>
        <dsp:cNvPr id="0" name=""/>
        <dsp:cNvSpPr/>
      </dsp:nvSpPr>
      <dsp:spPr>
        <a:xfrm>
          <a:off x="1059203" y="52831"/>
          <a:ext cx="3836416" cy="3836416"/>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F2B1C-364F-4ED1-B07B-F1EE7444608F}">
      <dsp:nvSpPr>
        <dsp:cNvPr id="0" name=""/>
        <dsp:cNvSpPr/>
      </dsp:nvSpPr>
      <dsp:spPr>
        <a:xfrm>
          <a:off x="2736311" y="1471723"/>
          <a:ext cx="1574172" cy="1574172"/>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t>节约电量电力项目</a:t>
          </a:r>
          <a:endParaRPr lang="zh-CN" altLang="en-US" sz="1800" b="1" kern="1200" dirty="0"/>
        </a:p>
      </dsp:txBody>
      <dsp:txXfrm>
        <a:off x="2966843" y="1702255"/>
        <a:ext cx="1113108" cy="1113108"/>
      </dsp:txXfrm>
    </dsp:sp>
    <dsp:sp modelId="{A57693E7-3EFA-4736-9D4B-E7D39158158F}">
      <dsp:nvSpPr>
        <dsp:cNvPr id="0" name=""/>
        <dsp:cNvSpPr/>
      </dsp:nvSpPr>
      <dsp:spPr>
        <a:xfrm rot="16636977">
          <a:off x="3464544" y="1284143"/>
          <a:ext cx="363321" cy="27469"/>
        </a:xfrm>
        <a:custGeom>
          <a:avLst/>
          <a:gdLst/>
          <a:ahLst/>
          <a:cxnLst/>
          <a:rect l="0" t="0" r="0" b="0"/>
          <a:pathLst>
            <a:path>
              <a:moveTo>
                <a:pt x="0" y="13734"/>
              </a:moveTo>
              <a:lnTo>
                <a:pt x="363321" y="13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37122" y="1288795"/>
        <a:ext cx="18166" cy="18166"/>
      </dsp:txXfrm>
    </dsp:sp>
    <dsp:sp modelId="{B6E6115C-5C26-4835-AE8B-9B0B7884BE1C}">
      <dsp:nvSpPr>
        <dsp:cNvPr id="0" name=""/>
        <dsp:cNvSpPr/>
      </dsp:nvSpPr>
      <dsp:spPr>
        <a:xfrm>
          <a:off x="3179845" y="1334"/>
          <a:ext cx="1120870" cy="11208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资源综合利用发电</a:t>
          </a:r>
          <a:endParaRPr lang="zh-CN" altLang="en-US" sz="1200" kern="1200" dirty="0"/>
        </a:p>
      </dsp:txBody>
      <dsp:txXfrm>
        <a:off x="3343993" y="165482"/>
        <a:ext cx="792574" cy="792574"/>
      </dsp:txXfrm>
    </dsp:sp>
    <dsp:sp modelId="{BFA0DC14-F18A-4BFD-ADE9-DAD1A3635553}">
      <dsp:nvSpPr>
        <dsp:cNvPr id="0" name=""/>
        <dsp:cNvSpPr/>
      </dsp:nvSpPr>
      <dsp:spPr>
        <a:xfrm rot="20193046">
          <a:off x="4200425" y="1714767"/>
          <a:ext cx="1091115" cy="27469"/>
        </a:xfrm>
        <a:custGeom>
          <a:avLst/>
          <a:gdLst/>
          <a:ahLst/>
          <a:cxnLst/>
          <a:rect l="0" t="0" r="0" b="0"/>
          <a:pathLst>
            <a:path>
              <a:moveTo>
                <a:pt x="0" y="13734"/>
              </a:moveTo>
              <a:lnTo>
                <a:pt x="1091115" y="13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18704" y="1701224"/>
        <a:ext cx="54555" cy="54555"/>
      </dsp:txXfrm>
    </dsp:sp>
    <dsp:sp modelId="{40BAFBD7-D630-41C6-9A29-37698C9F3C97}">
      <dsp:nvSpPr>
        <dsp:cNvPr id="0" name=""/>
        <dsp:cNvSpPr/>
      </dsp:nvSpPr>
      <dsp:spPr>
        <a:xfrm>
          <a:off x="5184582" y="463599"/>
          <a:ext cx="1499074" cy="1499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变电站无功补偿装置应用项目</a:t>
          </a:r>
        </a:p>
      </dsp:txBody>
      <dsp:txXfrm>
        <a:off x="5404116" y="683133"/>
        <a:ext cx="1060006" cy="1060006"/>
      </dsp:txXfrm>
    </dsp:sp>
    <dsp:sp modelId="{A36DD2DE-60CC-4809-93C0-D6DEAECA5455}">
      <dsp:nvSpPr>
        <dsp:cNvPr id="0" name=""/>
        <dsp:cNvSpPr/>
      </dsp:nvSpPr>
      <dsp:spPr>
        <a:xfrm rot="508670">
          <a:off x="4298175" y="2411136"/>
          <a:ext cx="678633" cy="27469"/>
        </a:xfrm>
        <a:custGeom>
          <a:avLst/>
          <a:gdLst/>
          <a:ahLst/>
          <a:cxnLst/>
          <a:rect l="0" t="0" r="0" b="0"/>
          <a:pathLst>
            <a:path>
              <a:moveTo>
                <a:pt x="0" y="13734"/>
              </a:moveTo>
              <a:lnTo>
                <a:pt x="678633" y="13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620526" y="2407905"/>
        <a:ext cx="33931" cy="33931"/>
      </dsp:txXfrm>
    </dsp:sp>
    <dsp:sp modelId="{D4F154BF-2E8C-489F-A14B-A2A1860110BF}">
      <dsp:nvSpPr>
        <dsp:cNvPr id="0" name=""/>
        <dsp:cNvSpPr/>
      </dsp:nvSpPr>
      <dsp:spPr>
        <a:xfrm>
          <a:off x="4968550" y="2119785"/>
          <a:ext cx="833030" cy="8330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线路改造项目</a:t>
          </a:r>
          <a:endParaRPr lang="zh-CN" altLang="en-US" sz="1200" kern="1200" dirty="0"/>
        </a:p>
      </dsp:txBody>
      <dsp:txXfrm>
        <a:off x="5090544" y="2241779"/>
        <a:ext cx="589042" cy="589042"/>
      </dsp:txXfrm>
    </dsp:sp>
    <dsp:sp modelId="{61569CB2-D8B4-42A8-B46A-5E3459C6714A}">
      <dsp:nvSpPr>
        <dsp:cNvPr id="0" name=""/>
        <dsp:cNvSpPr/>
      </dsp:nvSpPr>
      <dsp:spPr>
        <a:xfrm rot="2587459">
          <a:off x="3987161" y="3063271"/>
          <a:ext cx="819674" cy="27469"/>
        </a:xfrm>
        <a:custGeom>
          <a:avLst/>
          <a:gdLst/>
          <a:ahLst/>
          <a:cxnLst/>
          <a:rect l="0" t="0" r="0" b="0"/>
          <a:pathLst>
            <a:path>
              <a:moveTo>
                <a:pt x="0" y="13734"/>
              </a:moveTo>
              <a:lnTo>
                <a:pt x="819674" y="13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76507" y="3056514"/>
        <a:ext cx="40983" cy="40983"/>
      </dsp:txXfrm>
    </dsp:sp>
    <dsp:sp modelId="{244C9606-974A-4D21-A26E-60259FFE57E0}">
      <dsp:nvSpPr>
        <dsp:cNvPr id="0" name=""/>
        <dsp:cNvSpPr/>
      </dsp:nvSpPr>
      <dsp:spPr>
        <a:xfrm>
          <a:off x="4536502" y="3170186"/>
          <a:ext cx="1181845" cy="11818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smtClean="0"/>
            <a:t>高效变压器应用项目</a:t>
          </a:r>
          <a:endParaRPr lang="zh-CN" altLang="en-US" sz="1200" kern="1200"/>
        </a:p>
      </dsp:txBody>
      <dsp:txXfrm>
        <a:off x="4709579" y="3343263"/>
        <a:ext cx="835691" cy="835691"/>
      </dsp:txXfrm>
    </dsp:sp>
    <dsp:sp modelId="{6D8D46D9-31B8-41A2-9AC3-5C377079C73E}">
      <dsp:nvSpPr>
        <dsp:cNvPr id="0" name=""/>
        <dsp:cNvSpPr/>
      </dsp:nvSpPr>
      <dsp:spPr>
        <a:xfrm rot="7412871">
          <a:off x="2884121" y="3010719"/>
          <a:ext cx="263174" cy="27469"/>
        </a:xfrm>
        <a:custGeom>
          <a:avLst/>
          <a:gdLst/>
          <a:ahLst/>
          <a:cxnLst/>
          <a:rect l="0" t="0" r="0" b="0"/>
          <a:pathLst>
            <a:path>
              <a:moveTo>
                <a:pt x="0" y="13734"/>
              </a:moveTo>
              <a:lnTo>
                <a:pt x="263174" y="13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009129" y="3017875"/>
        <a:ext cx="13158" cy="13158"/>
      </dsp:txXfrm>
    </dsp:sp>
    <dsp:sp modelId="{CDF52392-5A36-4BB7-BD64-6CF7127E9C01}">
      <dsp:nvSpPr>
        <dsp:cNvPr id="0" name=""/>
        <dsp:cNvSpPr/>
      </dsp:nvSpPr>
      <dsp:spPr>
        <a:xfrm>
          <a:off x="2072838" y="3040767"/>
          <a:ext cx="1120870" cy="11208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水（地）源热泵项目</a:t>
          </a:r>
          <a:endParaRPr lang="zh-CN" altLang="en-US" sz="1200" kern="1200" dirty="0"/>
        </a:p>
      </dsp:txBody>
      <dsp:txXfrm>
        <a:off x="2236986" y="3204915"/>
        <a:ext cx="792574" cy="792574"/>
      </dsp:txXfrm>
    </dsp:sp>
    <dsp:sp modelId="{C38AAF6E-A84F-4088-8DDC-5B769911897B}">
      <dsp:nvSpPr>
        <dsp:cNvPr id="0" name=""/>
        <dsp:cNvSpPr/>
      </dsp:nvSpPr>
      <dsp:spPr>
        <a:xfrm rot="10124089">
          <a:off x="1660403" y="2506439"/>
          <a:ext cx="1101685" cy="27469"/>
        </a:xfrm>
        <a:custGeom>
          <a:avLst/>
          <a:gdLst/>
          <a:ahLst/>
          <a:cxnLst/>
          <a:rect l="0" t="0" r="0" b="0"/>
          <a:pathLst>
            <a:path>
              <a:moveTo>
                <a:pt x="0" y="13734"/>
              </a:moveTo>
              <a:lnTo>
                <a:pt x="1101685" y="13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183703" y="2492631"/>
        <a:ext cx="55084" cy="55084"/>
      </dsp:txXfrm>
    </dsp:sp>
    <dsp:sp modelId="{606E4E0D-9741-46FC-8E03-064AC97AB85D}">
      <dsp:nvSpPr>
        <dsp:cNvPr id="0" name=""/>
        <dsp:cNvSpPr/>
      </dsp:nvSpPr>
      <dsp:spPr>
        <a:xfrm>
          <a:off x="560943" y="2176827"/>
          <a:ext cx="1120870" cy="11208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升压改造项目</a:t>
          </a:r>
          <a:endParaRPr lang="zh-CN" altLang="en-US" sz="1200" kern="1200" dirty="0"/>
        </a:p>
      </dsp:txBody>
      <dsp:txXfrm>
        <a:off x="725091" y="2340975"/>
        <a:ext cx="792574" cy="792574"/>
      </dsp:txXfrm>
    </dsp:sp>
    <dsp:sp modelId="{40654F46-A8E7-4FDC-9388-648D2A86EB1F}">
      <dsp:nvSpPr>
        <dsp:cNvPr id="0" name=""/>
        <dsp:cNvSpPr/>
      </dsp:nvSpPr>
      <dsp:spPr>
        <a:xfrm rot="13046107">
          <a:off x="2369617" y="1587464"/>
          <a:ext cx="589507" cy="27469"/>
        </a:xfrm>
        <a:custGeom>
          <a:avLst/>
          <a:gdLst/>
          <a:ahLst/>
          <a:cxnLst/>
          <a:rect l="0" t="0" r="0" b="0"/>
          <a:pathLst>
            <a:path>
              <a:moveTo>
                <a:pt x="0" y="13734"/>
              </a:moveTo>
              <a:lnTo>
                <a:pt x="589507" y="13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649633" y="1586461"/>
        <a:ext cx="29475" cy="29475"/>
      </dsp:txXfrm>
    </dsp:sp>
    <dsp:sp modelId="{D04E0EF4-8DCE-4C8D-95EF-84B3392A7F58}">
      <dsp:nvSpPr>
        <dsp:cNvPr id="0" name=""/>
        <dsp:cNvSpPr/>
      </dsp:nvSpPr>
      <dsp:spPr>
        <a:xfrm>
          <a:off x="1424880" y="520927"/>
          <a:ext cx="1120870" cy="11208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节能灯项目</a:t>
          </a:r>
          <a:endParaRPr lang="zh-CN" altLang="en-US" sz="1200" kern="1200" dirty="0"/>
        </a:p>
      </dsp:txBody>
      <dsp:txXfrm>
        <a:off x="1589028" y="685075"/>
        <a:ext cx="792574" cy="7925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FA8D3-FD21-44C3-9917-EBEBD41AC237}">
      <dsp:nvSpPr>
        <dsp:cNvPr id="0" name=""/>
        <dsp:cNvSpPr/>
      </dsp:nvSpPr>
      <dsp:spPr>
        <a:xfrm>
          <a:off x="713833" y="0"/>
          <a:ext cx="6502400" cy="40639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1DF7B8-9B72-4CB2-BF54-2F7749881835}">
      <dsp:nvSpPr>
        <dsp:cNvPr id="0" name=""/>
        <dsp:cNvSpPr/>
      </dsp:nvSpPr>
      <dsp:spPr>
        <a:xfrm>
          <a:off x="1354319" y="3021990"/>
          <a:ext cx="149555" cy="149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423413-01C3-44F6-941B-5FFD1CA880B9}">
      <dsp:nvSpPr>
        <dsp:cNvPr id="0" name=""/>
        <dsp:cNvSpPr/>
      </dsp:nvSpPr>
      <dsp:spPr>
        <a:xfrm>
          <a:off x="96567" y="1327700"/>
          <a:ext cx="1591288" cy="96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46" tIns="0" rIns="0" bIns="0" numCol="1" spcCol="1270" anchor="t" anchorCtr="0">
          <a:noAutofit/>
        </a:bodyPr>
        <a:lstStyle/>
        <a:p>
          <a:pPr lvl="0" algn="l" defTabSz="533400">
            <a:lnSpc>
              <a:spcPct val="90000"/>
            </a:lnSpc>
            <a:spcBef>
              <a:spcPct val="0"/>
            </a:spcBef>
            <a:spcAft>
              <a:spcPct val="35000"/>
            </a:spcAft>
          </a:pPr>
          <a:r>
            <a:rPr lang="zh-CN" altLang="en-US" sz="1200" kern="1200" dirty="0" smtClean="0">
              <a:latin typeface="华文楷体" panose="02010600040101010101" pitchFamily="2" charset="-122"/>
              <a:ea typeface="华文楷体" panose="02010600040101010101" pitchFamily="2" charset="-122"/>
            </a:rPr>
            <a:t>我国于</a:t>
          </a:r>
          <a:r>
            <a:rPr lang="en-US" altLang="en-US" sz="1200" kern="1200" dirty="0" smtClean="0">
              <a:latin typeface="华文楷体" panose="02010600040101010101" pitchFamily="2" charset="-122"/>
              <a:ea typeface="华文楷体" panose="02010600040101010101" pitchFamily="2" charset="-122"/>
            </a:rPr>
            <a:t>20 </a:t>
          </a:r>
          <a:r>
            <a:rPr lang="zh-CN" altLang="en-US" sz="1200" kern="1200" dirty="0" smtClean="0">
              <a:latin typeface="华文楷体" panose="02010600040101010101" pitchFamily="2" charset="-122"/>
              <a:ea typeface="华文楷体" panose="02010600040101010101" pitchFamily="2" charset="-122"/>
            </a:rPr>
            <a:t>世纪</a:t>
          </a:r>
          <a:r>
            <a:rPr lang="en-US" altLang="en-US" sz="1200" kern="1200" dirty="0" smtClean="0">
              <a:latin typeface="华文楷体" panose="02010600040101010101" pitchFamily="2" charset="-122"/>
              <a:ea typeface="华文楷体" panose="02010600040101010101" pitchFamily="2" charset="-122"/>
            </a:rPr>
            <a:t>90</a:t>
          </a:r>
          <a:r>
            <a:rPr lang="zh-CN" altLang="en-US" sz="1200" kern="1200" dirty="0" smtClean="0">
              <a:latin typeface="华文楷体" panose="02010600040101010101" pitchFamily="2" charset="-122"/>
              <a:ea typeface="华文楷体" panose="02010600040101010101" pitchFamily="2" charset="-122"/>
            </a:rPr>
            <a:t>年代开始引进并推广这种基于市场的节能投资与服务融为一体的机制。</a:t>
          </a:r>
          <a:r>
            <a:rPr lang="en-US" altLang="en-US" sz="1200" kern="1200" dirty="0" smtClean="0">
              <a:latin typeface="华文楷体" panose="02010600040101010101" pitchFamily="2" charset="-122"/>
              <a:ea typeface="华文楷体" panose="02010600040101010101" pitchFamily="2" charset="-122"/>
            </a:rPr>
            <a:t>1998 </a:t>
          </a:r>
          <a:r>
            <a:rPr lang="zh-CN" altLang="en-US" sz="1200" kern="1200" dirty="0" smtClean="0">
              <a:latin typeface="华文楷体" panose="02010600040101010101" pitchFamily="2" charset="-122"/>
              <a:ea typeface="华文楷体" panose="02010600040101010101" pitchFamily="2" charset="-122"/>
            </a:rPr>
            <a:t>年开始实施的世界银行</a:t>
          </a:r>
          <a:r>
            <a:rPr lang="en-US" altLang="en-US" sz="1200" kern="1200" dirty="0" smtClean="0">
              <a:latin typeface="华文楷体" panose="02010600040101010101" pitchFamily="2" charset="-122"/>
              <a:ea typeface="华文楷体" panose="02010600040101010101" pitchFamily="2" charset="-122"/>
            </a:rPr>
            <a:t>/GEF</a:t>
          </a:r>
          <a:r>
            <a:rPr lang="zh-CN" altLang="en-US" sz="1200" kern="1200" dirty="0" smtClean="0">
              <a:latin typeface="华文楷体" panose="02010600040101010101" pitchFamily="2" charset="-122"/>
              <a:ea typeface="华文楷体" panose="02010600040101010101" pitchFamily="2" charset="-122"/>
            </a:rPr>
            <a:t>中国节能促进项目将合同能源管理作为项目的重要内容。</a:t>
          </a:r>
          <a:endParaRPr lang="zh-CN" altLang="en-US" sz="1200" kern="1200" dirty="0">
            <a:latin typeface="华文楷体" panose="02010600040101010101" pitchFamily="2" charset="-122"/>
            <a:ea typeface="华文楷体" panose="02010600040101010101" pitchFamily="2" charset="-122"/>
          </a:endParaRPr>
        </a:p>
      </dsp:txBody>
      <dsp:txXfrm>
        <a:off x="96567" y="1327700"/>
        <a:ext cx="1591288" cy="967232"/>
      </dsp:txXfrm>
    </dsp:sp>
    <dsp:sp modelId="{7D8E59A7-A38A-4D46-86DE-53D59DF0E207}">
      <dsp:nvSpPr>
        <dsp:cNvPr id="0" name=""/>
        <dsp:cNvSpPr/>
      </dsp:nvSpPr>
      <dsp:spPr>
        <a:xfrm>
          <a:off x="2410959" y="2076703"/>
          <a:ext cx="260096" cy="2600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A860B5-E2BD-499A-B555-009247439641}">
      <dsp:nvSpPr>
        <dsp:cNvPr id="0" name=""/>
        <dsp:cNvSpPr/>
      </dsp:nvSpPr>
      <dsp:spPr>
        <a:xfrm>
          <a:off x="2665445" y="2047771"/>
          <a:ext cx="2685318" cy="185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19" tIns="0" rIns="0" bIns="0" numCol="1" spcCol="1270" anchor="t" anchorCtr="0">
          <a:noAutofit/>
        </a:bodyPr>
        <a:lstStyle/>
        <a:p>
          <a:pPr lvl="0" algn="l" defTabSz="533400">
            <a:lnSpc>
              <a:spcPct val="90000"/>
            </a:lnSpc>
            <a:spcBef>
              <a:spcPct val="0"/>
            </a:spcBef>
            <a:spcAft>
              <a:spcPct val="35000"/>
            </a:spcAft>
          </a:pPr>
          <a:r>
            <a:rPr lang="en-US" altLang="en-US" sz="1200" kern="1200" dirty="0" smtClean="0">
              <a:latin typeface="华文楷体" panose="02010600040101010101" pitchFamily="2" charset="-122"/>
              <a:ea typeface="华文楷体" panose="02010600040101010101" pitchFamily="2" charset="-122"/>
            </a:rPr>
            <a:t>2000</a:t>
          </a:r>
          <a:r>
            <a:rPr lang="zh-CN" altLang="en-US" sz="1200" kern="1200" dirty="0" smtClean="0">
              <a:latin typeface="华文楷体" panose="02010600040101010101" pitchFamily="2" charset="-122"/>
              <a:ea typeface="华文楷体" panose="02010600040101010101" pitchFamily="2" charset="-122"/>
            </a:rPr>
            <a:t>年，原国家经贸委发布了</a:t>
          </a:r>
          <a:r>
            <a:rPr lang="en-US" altLang="en-US" sz="1200" kern="1200" dirty="0" smtClean="0">
              <a:latin typeface="华文楷体" panose="02010600040101010101" pitchFamily="2" charset="-122"/>
              <a:ea typeface="华文楷体" panose="02010600040101010101" pitchFamily="2" charset="-122"/>
            </a:rPr>
            <a:t>《</a:t>
          </a:r>
          <a:r>
            <a:rPr lang="zh-CN" altLang="en-US" sz="1200" kern="1200" dirty="0" smtClean="0">
              <a:latin typeface="华文楷体" panose="02010600040101010101" pitchFamily="2" charset="-122"/>
              <a:ea typeface="华文楷体" panose="02010600040101010101" pitchFamily="2" charset="-122"/>
            </a:rPr>
            <a:t>关于进一步推广“合同能源管理”机制的通告</a:t>
          </a:r>
          <a:r>
            <a:rPr lang="en-US" altLang="en-US" sz="1200" kern="1200" dirty="0" smtClean="0">
              <a:latin typeface="华文楷体" panose="02010600040101010101" pitchFamily="2" charset="-122"/>
              <a:ea typeface="华文楷体" panose="02010600040101010101" pitchFamily="2" charset="-122"/>
            </a:rPr>
            <a:t>》</a:t>
          </a:r>
          <a:r>
            <a:rPr lang="zh-CN" altLang="en-US" sz="1200" kern="1200" dirty="0" smtClean="0">
              <a:latin typeface="华文楷体" panose="02010600040101010101" pitchFamily="2" charset="-122"/>
              <a:ea typeface="华文楷体" panose="02010600040101010101" pitchFamily="2" charset="-122"/>
            </a:rPr>
            <a:t>，社会各界积极响应，掀起了组建新节能服务公司的热潮，我国节能服务产业发展从原来的起步阶段转入快速成长阶段。</a:t>
          </a:r>
          <a:endParaRPr lang="zh-CN" altLang="en-US" sz="1200" kern="1200" dirty="0">
            <a:latin typeface="华文楷体" panose="02010600040101010101" pitchFamily="2" charset="-122"/>
            <a:ea typeface="华文楷体" panose="02010600040101010101" pitchFamily="2" charset="-122"/>
          </a:endParaRPr>
        </a:p>
      </dsp:txBody>
      <dsp:txXfrm>
        <a:off x="2665445" y="2047771"/>
        <a:ext cx="2685318" cy="1857248"/>
      </dsp:txXfrm>
    </dsp:sp>
    <dsp:sp modelId="{5F7F0210-E4C1-47A2-AE93-9C6A630CE2AD}">
      <dsp:nvSpPr>
        <dsp:cNvPr id="0" name=""/>
        <dsp:cNvSpPr/>
      </dsp:nvSpPr>
      <dsp:spPr>
        <a:xfrm>
          <a:off x="3760207" y="1380134"/>
          <a:ext cx="344627" cy="3446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8E44BD-A00B-4734-947E-A36FFACF2AF6}">
      <dsp:nvSpPr>
        <dsp:cNvPr id="0" name=""/>
        <dsp:cNvSpPr/>
      </dsp:nvSpPr>
      <dsp:spPr>
        <a:xfrm>
          <a:off x="2399927" y="751627"/>
          <a:ext cx="1842597" cy="35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611" tIns="0" rIns="0" bIns="0" numCol="1" spcCol="1270" anchor="t" anchorCtr="0">
          <a:noAutofit/>
        </a:bodyPr>
        <a:lstStyle/>
        <a:p>
          <a:pPr lvl="0" algn="l" defTabSz="533400">
            <a:lnSpc>
              <a:spcPct val="90000"/>
            </a:lnSpc>
            <a:spcBef>
              <a:spcPct val="0"/>
            </a:spcBef>
            <a:spcAft>
              <a:spcPct val="35000"/>
            </a:spcAft>
          </a:pPr>
          <a:r>
            <a:rPr lang="zh-CN" sz="1200" kern="1200" dirty="0" smtClean="0">
              <a:latin typeface="华文楷体" panose="02010600040101010101" pitchFamily="2" charset="-122"/>
              <a:ea typeface="华文楷体" panose="02010600040101010101" pitchFamily="2" charset="-122"/>
            </a:rPr>
            <a:t>到</a:t>
          </a:r>
          <a:r>
            <a:rPr lang="en-US" sz="1200" kern="1200" dirty="0" smtClean="0">
              <a:latin typeface="华文楷体" panose="02010600040101010101" pitchFamily="2" charset="-122"/>
              <a:ea typeface="华文楷体" panose="02010600040101010101" pitchFamily="2" charset="-122"/>
            </a:rPr>
            <a:t> 2003</a:t>
          </a:r>
          <a:r>
            <a:rPr lang="zh-CN" sz="1200" kern="1200" dirty="0" smtClean="0">
              <a:latin typeface="华文楷体" panose="02010600040101010101" pitchFamily="2" charset="-122"/>
              <a:ea typeface="华文楷体" panose="02010600040101010101" pitchFamily="2" charset="-122"/>
            </a:rPr>
            <a:t>年，我国的节能服务公司总数已经达到</a:t>
          </a:r>
          <a:r>
            <a:rPr lang="en-US" sz="1200" kern="1200" dirty="0" smtClean="0">
              <a:latin typeface="华文楷体" panose="02010600040101010101" pitchFamily="2" charset="-122"/>
              <a:ea typeface="华文楷体" panose="02010600040101010101" pitchFamily="2" charset="-122"/>
            </a:rPr>
            <a:t>30</a:t>
          </a:r>
          <a:r>
            <a:rPr lang="zh-CN" sz="1200" kern="1200" dirty="0" smtClean="0">
              <a:latin typeface="华文楷体" panose="02010600040101010101" pitchFamily="2" charset="-122"/>
              <a:ea typeface="华文楷体" panose="02010600040101010101" pitchFamily="2" charset="-122"/>
            </a:rPr>
            <a:t>余家。</a:t>
          </a:r>
          <a:endParaRPr lang="zh-CN" altLang="en-US" sz="1200" kern="1200" dirty="0">
            <a:latin typeface="华文楷体" panose="02010600040101010101" pitchFamily="2" charset="-122"/>
            <a:ea typeface="华文楷体" panose="02010600040101010101" pitchFamily="2" charset="-122"/>
          </a:endParaRPr>
        </a:p>
      </dsp:txBody>
      <dsp:txXfrm>
        <a:off x="2399927" y="751627"/>
        <a:ext cx="1842597" cy="351290"/>
      </dsp:txXfrm>
    </dsp:sp>
    <dsp:sp modelId="{C7C9486E-2328-431D-BECF-71A048BCEE0D}">
      <dsp:nvSpPr>
        <dsp:cNvPr id="0" name=""/>
        <dsp:cNvSpPr/>
      </dsp:nvSpPr>
      <dsp:spPr>
        <a:xfrm>
          <a:off x="5229749" y="919276"/>
          <a:ext cx="461670" cy="461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2D7A97-8F9C-4E1A-B26E-EACA67978C0B}">
      <dsp:nvSpPr>
        <dsp:cNvPr id="0" name=""/>
        <dsp:cNvSpPr/>
      </dsp:nvSpPr>
      <dsp:spPr>
        <a:xfrm>
          <a:off x="5409756" y="1327684"/>
          <a:ext cx="2894827" cy="897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630" tIns="0" rIns="0" bIns="0" numCol="1" spcCol="1270" anchor="t" anchorCtr="0">
          <a:noAutofit/>
        </a:bodyPr>
        <a:lstStyle/>
        <a:p>
          <a:pPr lvl="0" algn="l" defTabSz="533400">
            <a:lnSpc>
              <a:spcPct val="90000"/>
            </a:lnSpc>
            <a:spcBef>
              <a:spcPct val="0"/>
            </a:spcBef>
            <a:spcAft>
              <a:spcPct val="35000"/>
            </a:spcAft>
          </a:pPr>
          <a:r>
            <a:rPr lang="zh-CN" sz="1200" kern="1200" dirty="0" smtClean="0">
              <a:latin typeface="华文楷体" panose="02010600040101010101" pitchFamily="2" charset="-122"/>
              <a:ea typeface="华文楷体" panose="02010600040101010101" pitchFamily="2" charset="-122"/>
            </a:rPr>
            <a:t>为确保节能服务产业的健康持续发展，</a:t>
          </a:r>
          <a:r>
            <a:rPr lang="en-US" sz="1200" kern="1200" dirty="0" smtClean="0">
              <a:latin typeface="华文楷体" panose="02010600040101010101" pitchFamily="2" charset="-122"/>
              <a:ea typeface="华文楷体" panose="02010600040101010101" pitchFamily="2" charset="-122"/>
            </a:rPr>
            <a:t>2004 </a:t>
          </a:r>
          <a:r>
            <a:rPr lang="zh-CN" sz="1200" kern="1200" dirty="0" smtClean="0">
              <a:latin typeface="华文楷体" panose="02010600040101010101" pitchFamily="2" charset="-122"/>
              <a:ea typeface="华文楷体" panose="02010600040101010101" pitchFamily="2" charset="-122"/>
            </a:rPr>
            <a:t>年</a:t>
          </a:r>
          <a:r>
            <a:rPr lang="en-US" sz="1200" kern="1200" dirty="0" smtClean="0">
              <a:latin typeface="华文楷体" panose="02010600040101010101" pitchFamily="2" charset="-122"/>
              <a:ea typeface="华文楷体" panose="02010600040101010101" pitchFamily="2" charset="-122"/>
            </a:rPr>
            <a:t>4</a:t>
          </a:r>
          <a:r>
            <a:rPr lang="zh-CN" sz="1200" kern="1200" dirty="0" smtClean="0">
              <a:latin typeface="华文楷体" panose="02010600040101010101" pitchFamily="2" charset="-122"/>
              <a:ea typeface="华文楷体" panose="02010600040101010101" pitchFamily="2" charset="-122"/>
            </a:rPr>
            <a:t>月</a:t>
          </a:r>
          <a:r>
            <a:rPr lang="en-US" sz="1200" kern="1200" dirty="0" smtClean="0">
              <a:latin typeface="华文楷体" panose="02010600040101010101" pitchFamily="2" charset="-122"/>
              <a:ea typeface="华文楷体" panose="02010600040101010101" pitchFamily="2" charset="-122"/>
            </a:rPr>
            <a:t>3</a:t>
          </a:r>
          <a:r>
            <a:rPr lang="zh-CN" sz="1200" kern="1200" dirty="0" smtClean="0">
              <a:latin typeface="华文楷体" panose="02010600040101010101" pitchFamily="2" charset="-122"/>
              <a:ea typeface="华文楷体" panose="02010600040101010101" pitchFamily="2" charset="-122"/>
            </a:rPr>
            <a:t>日，国家专门成立了一个推动节能服务产业发展、促进节能服务公司成长的行业协会</a:t>
          </a:r>
          <a:r>
            <a:rPr lang="en-US" sz="1200" kern="1200" dirty="0" smtClean="0">
              <a:latin typeface="华文楷体" panose="02010600040101010101" pitchFamily="2" charset="-122"/>
              <a:ea typeface="华文楷体" panose="02010600040101010101" pitchFamily="2" charset="-122"/>
            </a:rPr>
            <a:t>——</a:t>
          </a:r>
          <a:r>
            <a:rPr lang="zh-CN" sz="1200" kern="1200" dirty="0" smtClean="0">
              <a:latin typeface="华文楷体" panose="02010600040101010101" pitchFamily="2" charset="-122"/>
              <a:ea typeface="华文楷体" panose="02010600040101010101" pitchFamily="2" charset="-122"/>
            </a:rPr>
            <a:t>中国节能协会节能服务产业委员会（简称</a:t>
          </a:r>
          <a:r>
            <a:rPr lang="en-US" sz="1200" kern="1200" dirty="0" smtClean="0">
              <a:latin typeface="华文楷体" panose="02010600040101010101" pitchFamily="2" charset="-122"/>
              <a:ea typeface="华文楷体" panose="02010600040101010101" pitchFamily="2" charset="-122"/>
            </a:rPr>
            <a:t> EMCA</a:t>
          </a:r>
          <a:r>
            <a:rPr lang="zh-CN" sz="1200" kern="1200" dirty="0" smtClean="0">
              <a:latin typeface="华文楷体" panose="02010600040101010101" pitchFamily="2" charset="-122"/>
              <a:ea typeface="华文楷体" panose="02010600040101010101" pitchFamily="2" charset="-122"/>
            </a:rPr>
            <a:t>）</a:t>
          </a:r>
          <a:endParaRPr lang="zh-CN" altLang="en-US" sz="1200" kern="1200" dirty="0">
            <a:latin typeface="华文楷体" panose="02010600040101010101" pitchFamily="2" charset="-122"/>
            <a:ea typeface="华文楷体" panose="02010600040101010101" pitchFamily="2" charset="-122"/>
          </a:endParaRPr>
        </a:p>
      </dsp:txBody>
      <dsp:txXfrm>
        <a:off x="5409756" y="1327684"/>
        <a:ext cx="2894827" cy="8976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27502-AB8C-4565-8CF0-93F6D9EAD7A2}">
      <dsp:nvSpPr>
        <dsp:cNvPr id="0" name=""/>
        <dsp:cNvSpPr/>
      </dsp:nvSpPr>
      <dsp:spPr>
        <a:xfrm>
          <a:off x="0" y="181959"/>
          <a:ext cx="7800527" cy="935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408" tIns="187452" rIns="605408"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latin typeface="微软雅黑" panose="020B0503020204020204" pitchFamily="34" charset="-122"/>
              <a:ea typeface="微软雅黑" panose="020B0503020204020204" pitchFamily="34" charset="-122"/>
            </a:rPr>
            <a:t>EMCA </a:t>
          </a:r>
          <a:r>
            <a:rPr lang="zh-CN" sz="1100" kern="1200" dirty="0" smtClean="0">
              <a:latin typeface="微软雅黑" panose="020B0503020204020204" pitchFamily="34" charset="-122"/>
              <a:ea typeface="微软雅黑" panose="020B0503020204020204" pitchFamily="34" charset="-122"/>
            </a:rPr>
            <a:t>的会员主要包括节能服务公司、节能中心、金融机构、咨询机构等，已经从最初的</a:t>
          </a:r>
          <a:r>
            <a:rPr lang="en-US" sz="1100" kern="1200" dirty="0" smtClean="0">
              <a:latin typeface="微软雅黑" panose="020B0503020204020204" pitchFamily="34" charset="-122"/>
              <a:ea typeface="微软雅黑" panose="020B0503020204020204" pitchFamily="34" charset="-122"/>
            </a:rPr>
            <a:t>59</a:t>
          </a:r>
          <a:r>
            <a:rPr lang="zh-CN" sz="1100" kern="1200" dirty="0" smtClean="0">
              <a:latin typeface="微软雅黑" panose="020B0503020204020204" pitchFamily="34" charset="-122"/>
              <a:ea typeface="微软雅黑" panose="020B0503020204020204" pitchFamily="34" charset="-122"/>
            </a:rPr>
            <a:t>家发展到</a:t>
          </a:r>
          <a:r>
            <a:rPr lang="en-US" sz="1100" kern="1200" dirty="0" smtClean="0">
              <a:latin typeface="微软雅黑" panose="020B0503020204020204" pitchFamily="34" charset="-122"/>
              <a:ea typeface="微软雅黑" panose="020B0503020204020204" pitchFamily="34" charset="-122"/>
            </a:rPr>
            <a:t>2009</a:t>
          </a:r>
          <a:r>
            <a:rPr lang="zh-CN" sz="1100" kern="1200" dirty="0" smtClean="0">
              <a:latin typeface="微软雅黑" panose="020B0503020204020204" pitchFamily="34" charset="-122"/>
              <a:ea typeface="微软雅黑" panose="020B0503020204020204" pitchFamily="34" charset="-122"/>
            </a:rPr>
            <a:t>年的</a:t>
          </a:r>
          <a:r>
            <a:rPr lang="en-US" sz="1100" kern="1200" dirty="0" smtClean="0">
              <a:latin typeface="微软雅黑" panose="020B0503020204020204" pitchFamily="34" charset="-122"/>
              <a:ea typeface="微软雅黑" panose="020B0503020204020204" pitchFamily="34" charset="-122"/>
            </a:rPr>
            <a:t>450</a:t>
          </a:r>
          <a:r>
            <a:rPr lang="zh-CN" sz="1100" kern="1200" dirty="0" smtClean="0">
              <a:latin typeface="微软雅黑" panose="020B0503020204020204" pitchFamily="34" charset="-122"/>
              <a:ea typeface="微软雅黑" panose="020B0503020204020204" pitchFamily="34" charset="-122"/>
            </a:rPr>
            <a:t>家，会员数量增长了</a:t>
          </a:r>
          <a:r>
            <a:rPr lang="en-US" sz="1100" kern="1200" dirty="0" smtClean="0">
              <a:latin typeface="微软雅黑" panose="020B0503020204020204" pitchFamily="34" charset="-122"/>
              <a:ea typeface="微软雅黑" panose="020B0503020204020204" pitchFamily="34" charset="-122"/>
            </a:rPr>
            <a:t>6</a:t>
          </a:r>
          <a:r>
            <a:rPr lang="zh-CN" sz="1100" kern="1200" dirty="0" smtClean="0">
              <a:latin typeface="微软雅黑" panose="020B0503020204020204" pitchFamily="34" charset="-122"/>
              <a:ea typeface="微软雅黑" panose="020B0503020204020204" pitchFamily="34" charset="-122"/>
            </a:rPr>
            <a:t>倍多；会员分布在全国</a:t>
          </a:r>
          <a:r>
            <a:rPr lang="en-US" sz="1100" kern="1200" dirty="0" smtClean="0">
              <a:latin typeface="微软雅黑" panose="020B0503020204020204" pitchFamily="34" charset="-122"/>
              <a:ea typeface="微软雅黑" panose="020B0503020204020204" pitchFamily="34" charset="-122"/>
            </a:rPr>
            <a:t>20</a:t>
          </a:r>
          <a:r>
            <a:rPr lang="zh-CN" sz="1100" kern="1200" dirty="0" smtClean="0">
              <a:latin typeface="微软雅黑" panose="020B0503020204020204" pitchFamily="34" charset="-122"/>
              <a:ea typeface="微软雅黑" panose="020B0503020204020204" pitchFamily="34" charset="-122"/>
            </a:rPr>
            <a:t>多个省份，其中华北地区和华东地区所占比重最大，分别为</a:t>
          </a:r>
          <a:r>
            <a:rPr lang="en-US" sz="1100" kern="1200" dirty="0" smtClean="0">
              <a:latin typeface="微软雅黑" panose="020B0503020204020204" pitchFamily="34" charset="-122"/>
              <a:ea typeface="微软雅黑" panose="020B0503020204020204" pitchFamily="34" charset="-122"/>
            </a:rPr>
            <a:t>42%</a:t>
          </a:r>
          <a:r>
            <a:rPr lang="zh-CN" sz="1100" kern="1200" dirty="0" smtClean="0">
              <a:latin typeface="微软雅黑" panose="020B0503020204020204" pitchFamily="34" charset="-122"/>
              <a:ea typeface="微软雅黑" panose="020B0503020204020204" pitchFamily="34" charset="-122"/>
            </a:rPr>
            <a:t>和</a:t>
          </a:r>
          <a:r>
            <a:rPr lang="en-US" sz="1100" kern="1200" dirty="0" smtClean="0">
              <a:latin typeface="微软雅黑" panose="020B0503020204020204" pitchFamily="34" charset="-122"/>
              <a:ea typeface="微软雅黑" panose="020B0503020204020204" pitchFamily="34" charset="-122"/>
            </a:rPr>
            <a:t>21%</a:t>
          </a:r>
          <a:r>
            <a:rPr lang="zh-CN" sz="1100" kern="1200" dirty="0" smtClean="0">
              <a:latin typeface="微软雅黑" panose="020B0503020204020204" pitchFamily="34" charset="-122"/>
              <a:ea typeface="微软雅黑" panose="020B0503020204020204" pitchFamily="34" charset="-122"/>
            </a:rPr>
            <a:t>。</a:t>
          </a:r>
          <a:endParaRPr lang="zh-CN" altLang="en-US" sz="1100" kern="1200" dirty="0">
            <a:latin typeface="微软雅黑" panose="020B0503020204020204" pitchFamily="34" charset="-122"/>
            <a:ea typeface="微软雅黑" panose="020B0503020204020204" pitchFamily="34" charset="-122"/>
          </a:endParaRPr>
        </a:p>
      </dsp:txBody>
      <dsp:txXfrm>
        <a:off x="0" y="181959"/>
        <a:ext cx="7800527" cy="935550"/>
      </dsp:txXfrm>
    </dsp:sp>
    <dsp:sp modelId="{D948DEEE-014F-4806-99C4-5DBCA0BAF41F}">
      <dsp:nvSpPr>
        <dsp:cNvPr id="0" name=""/>
        <dsp:cNvSpPr/>
      </dsp:nvSpPr>
      <dsp:spPr>
        <a:xfrm>
          <a:off x="390026" y="49119"/>
          <a:ext cx="5460369"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389" tIns="0" rIns="206389" bIns="0" numCol="1" spcCol="1270" anchor="ctr" anchorCtr="0">
          <a:noAutofit/>
        </a:bodyPr>
        <a:lstStyle/>
        <a:p>
          <a:pPr lvl="0" algn="l"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队伍持续快速壮大</a:t>
          </a:r>
          <a:endParaRPr lang="zh-CN" altLang="en-US" sz="1400" b="1" kern="1200" dirty="0">
            <a:latin typeface="微软雅黑" panose="020B0503020204020204" pitchFamily="34" charset="-122"/>
            <a:ea typeface="微软雅黑" panose="020B0503020204020204" pitchFamily="34" charset="-122"/>
          </a:endParaRPr>
        </a:p>
      </dsp:txBody>
      <dsp:txXfrm>
        <a:off x="402995" y="62088"/>
        <a:ext cx="5434431" cy="239742"/>
      </dsp:txXfrm>
    </dsp:sp>
    <dsp:sp modelId="{5B721176-4D64-4FEB-8335-75DD93AC1B7C}">
      <dsp:nvSpPr>
        <dsp:cNvPr id="0" name=""/>
        <dsp:cNvSpPr/>
      </dsp:nvSpPr>
      <dsp:spPr>
        <a:xfrm>
          <a:off x="0" y="1298950"/>
          <a:ext cx="7800527" cy="935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408" tIns="187452" rIns="605408" bIns="78232" numCol="1" spcCol="1270" anchor="t" anchorCtr="0">
          <a:noAutofit/>
        </a:bodyPr>
        <a:lstStyle/>
        <a:p>
          <a:pPr marL="57150" lvl="1" indent="-57150" algn="l" defTabSz="488950">
            <a:lnSpc>
              <a:spcPct val="90000"/>
            </a:lnSpc>
            <a:spcBef>
              <a:spcPct val="0"/>
            </a:spcBef>
            <a:spcAft>
              <a:spcPct val="15000"/>
            </a:spcAft>
            <a:buChar char="••"/>
          </a:pPr>
          <a:r>
            <a:rPr lang="en-US" sz="1100" kern="1200" smtClean="0">
              <a:latin typeface="微软雅黑" panose="020B0503020204020204" pitchFamily="34" charset="-122"/>
              <a:ea typeface="微软雅黑" panose="020B0503020204020204" pitchFamily="34" charset="-122"/>
            </a:rPr>
            <a:t>EMCA</a:t>
          </a:r>
          <a:r>
            <a:rPr lang="zh-CN" sz="1100" kern="1200" smtClean="0">
              <a:latin typeface="微软雅黑" panose="020B0503020204020204" pitchFamily="34" charset="-122"/>
              <a:ea typeface="微软雅黑" panose="020B0503020204020204" pitchFamily="34" charset="-122"/>
            </a:rPr>
            <a:t>的统计数据显示，节能服务产业综合节能投资由</a:t>
          </a:r>
          <a:r>
            <a:rPr lang="en-US" sz="1100" kern="1200" smtClean="0">
              <a:latin typeface="微软雅黑" panose="020B0503020204020204" pitchFamily="34" charset="-122"/>
              <a:ea typeface="微软雅黑" panose="020B0503020204020204" pitchFamily="34" charset="-122"/>
            </a:rPr>
            <a:t>2003</a:t>
          </a:r>
          <a:r>
            <a:rPr lang="zh-CN" sz="1100" kern="1200" smtClean="0">
              <a:latin typeface="微软雅黑" panose="020B0503020204020204" pitchFamily="34" charset="-122"/>
              <a:ea typeface="微软雅黑" panose="020B0503020204020204" pitchFamily="34" charset="-122"/>
            </a:rPr>
            <a:t>年的</a:t>
          </a:r>
          <a:r>
            <a:rPr lang="en-US" sz="1100" kern="1200" smtClean="0">
              <a:latin typeface="微软雅黑" panose="020B0503020204020204" pitchFamily="34" charset="-122"/>
              <a:ea typeface="微软雅黑" panose="020B0503020204020204" pitchFamily="34" charset="-122"/>
            </a:rPr>
            <a:t>11.48</a:t>
          </a:r>
          <a:r>
            <a:rPr lang="zh-CN" sz="1100" kern="1200" smtClean="0">
              <a:latin typeface="微软雅黑" panose="020B0503020204020204" pitchFamily="34" charset="-122"/>
              <a:ea typeface="微软雅黑" panose="020B0503020204020204" pitchFamily="34" charset="-122"/>
            </a:rPr>
            <a:t>亿元，增长到</a:t>
          </a:r>
          <a:r>
            <a:rPr lang="en-US" sz="1100" kern="1200" smtClean="0">
              <a:latin typeface="微软雅黑" panose="020B0503020204020204" pitchFamily="34" charset="-122"/>
              <a:ea typeface="微软雅黑" panose="020B0503020204020204" pitchFamily="34" charset="-122"/>
            </a:rPr>
            <a:t>2009</a:t>
          </a:r>
          <a:r>
            <a:rPr lang="zh-CN" sz="1100" kern="1200" smtClean="0">
              <a:latin typeface="微软雅黑" panose="020B0503020204020204" pitchFamily="34" charset="-122"/>
              <a:ea typeface="微软雅黑" panose="020B0503020204020204" pitchFamily="34" charset="-122"/>
            </a:rPr>
            <a:t>年的</a:t>
          </a:r>
          <a:r>
            <a:rPr lang="en-US" sz="1100" kern="1200" smtClean="0">
              <a:latin typeface="微软雅黑" panose="020B0503020204020204" pitchFamily="34" charset="-122"/>
              <a:ea typeface="微软雅黑" panose="020B0503020204020204" pitchFamily="34" charset="-122"/>
            </a:rPr>
            <a:t>277.99</a:t>
          </a:r>
          <a:r>
            <a:rPr lang="zh-CN" sz="1100" kern="1200" smtClean="0">
              <a:latin typeface="微软雅黑" panose="020B0503020204020204" pitchFamily="34" charset="-122"/>
              <a:ea typeface="微软雅黑" panose="020B0503020204020204" pitchFamily="34" charset="-122"/>
            </a:rPr>
            <a:t>亿元，增长了</a:t>
          </a:r>
          <a:r>
            <a:rPr lang="en-US" sz="1100" kern="1200" smtClean="0">
              <a:latin typeface="微软雅黑" panose="020B0503020204020204" pitchFamily="34" charset="-122"/>
              <a:ea typeface="微软雅黑" panose="020B0503020204020204" pitchFamily="34" charset="-122"/>
            </a:rPr>
            <a:t>24</a:t>
          </a:r>
          <a:r>
            <a:rPr lang="zh-CN" sz="1100" kern="1200" smtClean="0">
              <a:latin typeface="微软雅黑" panose="020B0503020204020204" pitchFamily="34" charset="-122"/>
              <a:ea typeface="微软雅黑" panose="020B0503020204020204" pitchFamily="34" charset="-122"/>
            </a:rPr>
            <a:t>倍。其中，合同能源管理项目投资从</a:t>
          </a:r>
          <a:r>
            <a:rPr lang="en-US" sz="1100" kern="1200" smtClean="0">
              <a:latin typeface="微软雅黑" panose="020B0503020204020204" pitchFamily="34" charset="-122"/>
              <a:ea typeface="微软雅黑" panose="020B0503020204020204" pitchFamily="34" charset="-122"/>
            </a:rPr>
            <a:t>2004</a:t>
          </a:r>
          <a:r>
            <a:rPr lang="zh-CN" sz="1100" kern="1200" smtClean="0">
              <a:latin typeface="微软雅黑" panose="020B0503020204020204" pitchFamily="34" charset="-122"/>
              <a:ea typeface="微软雅黑" panose="020B0503020204020204" pitchFamily="34" charset="-122"/>
            </a:rPr>
            <a:t>年</a:t>
          </a:r>
          <a:r>
            <a:rPr lang="en-US" sz="1100" kern="1200" smtClean="0">
              <a:latin typeface="微软雅黑" panose="020B0503020204020204" pitchFamily="34" charset="-122"/>
              <a:ea typeface="微软雅黑" panose="020B0503020204020204" pitchFamily="34" charset="-122"/>
            </a:rPr>
            <a:t> 10.98</a:t>
          </a:r>
          <a:r>
            <a:rPr lang="zh-CN" sz="1100" kern="1200" smtClean="0">
              <a:latin typeface="微软雅黑" panose="020B0503020204020204" pitchFamily="34" charset="-122"/>
              <a:ea typeface="微软雅黑" panose="020B0503020204020204" pitchFamily="34" charset="-122"/>
            </a:rPr>
            <a:t>亿元增长到</a:t>
          </a:r>
          <a:r>
            <a:rPr lang="en-US" sz="1100" kern="1200" smtClean="0">
              <a:latin typeface="微软雅黑" panose="020B0503020204020204" pitchFamily="34" charset="-122"/>
              <a:ea typeface="微软雅黑" panose="020B0503020204020204" pitchFamily="34" charset="-122"/>
            </a:rPr>
            <a:t>2009</a:t>
          </a:r>
          <a:r>
            <a:rPr lang="zh-CN" sz="1100" kern="1200" smtClean="0">
              <a:latin typeface="微软雅黑" panose="020B0503020204020204" pitchFamily="34" charset="-122"/>
              <a:ea typeface="微软雅黑" panose="020B0503020204020204" pitchFamily="34" charset="-122"/>
            </a:rPr>
            <a:t>年的</a:t>
          </a:r>
          <a:r>
            <a:rPr lang="en-US" sz="1100" kern="1200" smtClean="0">
              <a:latin typeface="微软雅黑" panose="020B0503020204020204" pitchFamily="34" charset="-122"/>
              <a:ea typeface="微软雅黑" panose="020B0503020204020204" pitchFamily="34" charset="-122"/>
            </a:rPr>
            <a:t>157.31</a:t>
          </a:r>
          <a:r>
            <a:rPr lang="zh-CN" sz="1100" kern="1200" smtClean="0">
              <a:latin typeface="微软雅黑" panose="020B0503020204020204" pitchFamily="34" charset="-122"/>
              <a:ea typeface="微软雅黑" panose="020B0503020204020204" pitchFamily="34" charset="-122"/>
            </a:rPr>
            <a:t>亿元，年均增长率</a:t>
          </a:r>
          <a:r>
            <a:rPr lang="en-US" sz="1100" kern="1200" smtClean="0">
              <a:latin typeface="微软雅黑" panose="020B0503020204020204" pitchFamily="34" charset="-122"/>
              <a:ea typeface="微软雅黑" panose="020B0503020204020204" pitchFamily="34" charset="-122"/>
            </a:rPr>
            <a:t>70.3%</a:t>
          </a:r>
          <a:r>
            <a:rPr lang="zh-CN" sz="1100" kern="1200" smtClean="0">
              <a:latin typeface="微软雅黑" panose="020B0503020204020204" pitchFamily="34" charset="-122"/>
              <a:ea typeface="微软雅黑" panose="020B0503020204020204" pitchFamily="34" charset="-122"/>
            </a:rPr>
            <a:t>。</a:t>
          </a:r>
          <a:endParaRPr lang="zh-CN" altLang="en-US" sz="1100" kern="1200">
            <a:latin typeface="微软雅黑" panose="020B0503020204020204" pitchFamily="34" charset="-122"/>
            <a:ea typeface="微软雅黑" panose="020B0503020204020204" pitchFamily="34" charset="-122"/>
          </a:endParaRPr>
        </a:p>
      </dsp:txBody>
      <dsp:txXfrm>
        <a:off x="0" y="1298950"/>
        <a:ext cx="7800527" cy="935550"/>
      </dsp:txXfrm>
    </dsp:sp>
    <dsp:sp modelId="{69423802-11FA-4CD2-B32D-196127F85BBD}">
      <dsp:nvSpPr>
        <dsp:cNvPr id="0" name=""/>
        <dsp:cNvSpPr/>
      </dsp:nvSpPr>
      <dsp:spPr>
        <a:xfrm>
          <a:off x="390026" y="1166109"/>
          <a:ext cx="5460369"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389" tIns="0" rIns="206389" bIns="0" numCol="1" spcCol="1270" anchor="ctr" anchorCtr="0">
          <a:noAutofit/>
        </a:bodyPr>
        <a:lstStyle/>
        <a:p>
          <a:pPr lvl="0" algn="l"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投资规模大幅增加</a:t>
          </a:r>
          <a:endParaRPr lang="zh-CN" altLang="en-US" sz="1400" b="1" kern="1200" dirty="0">
            <a:latin typeface="微软雅黑" panose="020B0503020204020204" pitchFamily="34" charset="-122"/>
            <a:ea typeface="微软雅黑" panose="020B0503020204020204" pitchFamily="34" charset="-122"/>
          </a:endParaRPr>
        </a:p>
      </dsp:txBody>
      <dsp:txXfrm>
        <a:off x="402995" y="1179078"/>
        <a:ext cx="5434431" cy="239742"/>
      </dsp:txXfrm>
    </dsp:sp>
    <dsp:sp modelId="{0C24811B-D3F3-45B2-A6E4-AC684EBEA5C7}">
      <dsp:nvSpPr>
        <dsp:cNvPr id="0" name=""/>
        <dsp:cNvSpPr/>
      </dsp:nvSpPr>
      <dsp:spPr>
        <a:xfrm>
          <a:off x="0" y="2415940"/>
          <a:ext cx="7800527" cy="708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408" tIns="187452" rIns="605408" bIns="78232" numCol="1" spcCol="1270" anchor="t" anchorCtr="0">
          <a:noAutofit/>
        </a:bodyPr>
        <a:lstStyle/>
        <a:p>
          <a:pPr marL="57150" lvl="1" indent="-57150" algn="l" defTabSz="488950">
            <a:lnSpc>
              <a:spcPct val="90000"/>
            </a:lnSpc>
            <a:spcBef>
              <a:spcPct val="0"/>
            </a:spcBef>
            <a:spcAft>
              <a:spcPct val="15000"/>
            </a:spcAft>
            <a:buChar char="••"/>
          </a:pPr>
          <a:r>
            <a:rPr lang="en-US" sz="1100" kern="1200" smtClean="0">
              <a:latin typeface="微软雅黑" panose="020B0503020204020204" pitchFamily="34" charset="-122"/>
              <a:ea typeface="微软雅黑" panose="020B0503020204020204" pitchFamily="34" charset="-122"/>
            </a:rPr>
            <a:t>EMCA</a:t>
          </a:r>
          <a:r>
            <a:rPr lang="zh-CN" sz="1100" kern="1200" smtClean="0">
              <a:latin typeface="微软雅黑" panose="020B0503020204020204" pitchFamily="34" charset="-122"/>
              <a:ea typeface="微软雅黑" panose="020B0503020204020204" pitchFamily="34" charset="-122"/>
            </a:rPr>
            <a:t>会员单位按照综合节能投资计算，</a:t>
          </a:r>
          <a:r>
            <a:rPr lang="en-US" sz="1100" kern="1200" smtClean="0">
              <a:latin typeface="微软雅黑" panose="020B0503020204020204" pitchFamily="34" charset="-122"/>
              <a:ea typeface="微软雅黑" panose="020B0503020204020204" pitchFamily="34" charset="-122"/>
            </a:rPr>
            <a:t>2009</a:t>
          </a:r>
          <a:r>
            <a:rPr lang="zh-CN" sz="1100" kern="1200" smtClean="0">
              <a:latin typeface="微软雅黑" panose="020B0503020204020204" pitchFamily="34" charset="-122"/>
              <a:ea typeface="微软雅黑" panose="020B0503020204020204" pitchFamily="34" charset="-122"/>
            </a:rPr>
            <a:t>年形成的节能减排能力分别增长到</a:t>
          </a:r>
          <a:r>
            <a:rPr lang="en-US" sz="1100" kern="1200" smtClean="0">
              <a:latin typeface="微软雅黑" panose="020B0503020204020204" pitchFamily="34" charset="-122"/>
              <a:ea typeface="微软雅黑" panose="020B0503020204020204" pitchFamily="34" charset="-122"/>
            </a:rPr>
            <a:t>1356.05</a:t>
          </a:r>
          <a:r>
            <a:rPr lang="zh-CN" sz="1100" kern="1200" smtClean="0">
              <a:latin typeface="微软雅黑" panose="020B0503020204020204" pitchFamily="34" charset="-122"/>
              <a:ea typeface="微软雅黑" panose="020B0503020204020204" pitchFamily="34" charset="-122"/>
            </a:rPr>
            <a:t>万</a:t>
          </a:r>
          <a:r>
            <a:rPr lang="en-US" sz="1100" kern="1200" smtClean="0">
              <a:latin typeface="微软雅黑" panose="020B0503020204020204" pitchFamily="34" charset="-122"/>
              <a:ea typeface="微软雅黑" panose="020B0503020204020204" pitchFamily="34" charset="-122"/>
            </a:rPr>
            <a:t>tce/a </a:t>
          </a:r>
          <a:r>
            <a:rPr lang="zh-CN" sz="1100" kern="1200" smtClean="0">
              <a:latin typeface="微软雅黑" panose="020B0503020204020204" pitchFamily="34" charset="-122"/>
              <a:ea typeface="微软雅黑" panose="020B0503020204020204" pitchFamily="34" charset="-122"/>
            </a:rPr>
            <a:t>和</a:t>
          </a:r>
          <a:r>
            <a:rPr lang="en-US" sz="1100" kern="1200" smtClean="0">
              <a:latin typeface="微软雅黑" panose="020B0503020204020204" pitchFamily="34" charset="-122"/>
              <a:ea typeface="微软雅黑" panose="020B0503020204020204" pitchFamily="34" charset="-122"/>
            </a:rPr>
            <a:t>874.66</a:t>
          </a:r>
          <a:r>
            <a:rPr lang="zh-CN" sz="1100" kern="1200" smtClean="0">
              <a:latin typeface="微软雅黑" panose="020B0503020204020204" pitchFamily="34" charset="-122"/>
              <a:ea typeface="微软雅黑" panose="020B0503020204020204" pitchFamily="34" charset="-122"/>
            </a:rPr>
            <a:t>万</a:t>
          </a:r>
          <a:r>
            <a:rPr lang="en-US" sz="1100" kern="1200" smtClean="0">
              <a:latin typeface="微软雅黑" panose="020B0503020204020204" pitchFamily="34" charset="-122"/>
              <a:ea typeface="微软雅黑" panose="020B0503020204020204" pitchFamily="34" charset="-122"/>
            </a:rPr>
            <a:t>tC/a</a:t>
          </a:r>
          <a:r>
            <a:rPr lang="zh-CN" sz="1100" kern="1200" smtClean="0">
              <a:latin typeface="微软雅黑" panose="020B0503020204020204" pitchFamily="34" charset="-122"/>
              <a:ea typeface="微软雅黑" panose="020B0503020204020204" pitchFamily="34" charset="-122"/>
            </a:rPr>
            <a:t>。</a:t>
          </a:r>
          <a:endParaRPr lang="zh-CN" altLang="en-US" sz="1100" kern="1200">
            <a:latin typeface="微软雅黑" panose="020B0503020204020204" pitchFamily="34" charset="-122"/>
            <a:ea typeface="微软雅黑" panose="020B0503020204020204" pitchFamily="34" charset="-122"/>
          </a:endParaRPr>
        </a:p>
      </dsp:txBody>
      <dsp:txXfrm>
        <a:off x="0" y="2415940"/>
        <a:ext cx="7800527" cy="708750"/>
      </dsp:txXfrm>
    </dsp:sp>
    <dsp:sp modelId="{7510CD52-AB93-411C-B7A6-599F11FB90C4}">
      <dsp:nvSpPr>
        <dsp:cNvPr id="0" name=""/>
        <dsp:cNvSpPr/>
      </dsp:nvSpPr>
      <dsp:spPr>
        <a:xfrm>
          <a:off x="390026" y="2283100"/>
          <a:ext cx="5460369"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389" tIns="0" rIns="206389" bIns="0" numCol="1" spcCol="1270" anchor="ctr" anchorCtr="0">
          <a:noAutofit/>
        </a:bodyPr>
        <a:lstStyle/>
        <a:p>
          <a:pPr lvl="0" algn="l"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节能减排成效显著</a:t>
          </a:r>
          <a:endParaRPr lang="zh-CN" altLang="en-US" sz="1400" b="1" kern="1200" dirty="0">
            <a:latin typeface="微软雅黑" panose="020B0503020204020204" pitchFamily="34" charset="-122"/>
            <a:ea typeface="微软雅黑" panose="020B0503020204020204" pitchFamily="34" charset="-122"/>
          </a:endParaRPr>
        </a:p>
      </dsp:txBody>
      <dsp:txXfrm>
        <a:off x="402995" y="2296069"/>
        <a:ext cx="5434431" cy="239742"/>
      </dsp:txXfrm>
    </dsp:sp>
    <dsp:sp modelId="{66685BB8-758C-4813-81E8-ADD26DC4E8C7}">
      <dsp:nvSpPr>
        <dsp:cNvPr id="0" name=""/>
        <dsp:cNvSpPr/>
      </dsp:nvSpPr>
      <dsp:spPr>
        <a:xfrm>
          <a:off x="0" y="3306129"/>
          <a:ext cx="7800527" cy="708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5408" tIns="187452" rIns="605408" bIns="78232" numCol="1" spcCol="1270" anchor="t" anchorCtr="0">
          <a:noAutofit/>
        </a:bodyPr>
        <a:lstStyle/>
        <a:p>
          <a:pPr marL="57150" lvl="1" indent="-57150" algn="l" defTabSz="488950">
            <a:lnSpc>
              <a:spcPct val="90000"/>
            </a:lnSpc>
            <a:spcBef>
              <a:spcPct val="0"/>
            </a:spcBef>
            <a:spcAft>
              <a:spcPct val="15000"/>
            </a:spcAft>
            <a:buChar char="••"/>
          </a:pPr>
          <a:r>
            <a:rPr lang="zh-CN" sz="1100" kern="1200" dirty="0" smtClean="0">
              <a:latin typeface="微软雅黑" panose="020B0503020204020204" pitchFamily="34" charset="-122"/>
              <a:ea typeface="微软雅黑" panose="020B0503020204020204" pitchFamily="34" charset="-122"/>
            </a:rPr>
            <a:t>从项目数量来看，</a:t>
          </a:r>
          <a:r>
            <a:rPr lang="en-US" sz="1100" kern="1200" dirty="0" smtClean="0">
              <a:latin typeface="微软雅黑" panose="020B0503020204020204" pitchFamily="34" charset="-122"/>
              <a:ea typeface="微软雅黑" panose="020B0503020204020204" pitchFamily="34" charset="-122"/>
            </a:rPr>
            <a:t>2008</a:t>
          </a:r>
          <a:r>
            <a:rPr lang="zh-CN" sz="1100" kern="1200" dirty="0" smtClean="0">
              <a:latin typeface="微软雅黑" panose="020B0503020204020204" pitchFamily="34" charset="-122"/>
              <a:ea typeface="微软雅黑" panose="020B0503020204020204" pitchFamily="34" charset="-122"/>
            </a:rPr>
            <a:t>～</a:t>
          </a:r>
          <a:r>
            <a:rPr lang="en-US" sz="1100" kern="1200" dirty="0" smtClean="0">
              <a:latin typeface="微软雅黑" panose="020B0503020204020204" pitchFamily="34" charset="-122"/>
              <a:ea typeface="微软雅黑" panose="020B0503020204020204" pitchFamily="34" charset="-122"/>
            </a:rPr>
            <a:t>2009</a:t>
          </a:r>
          <a:r>
            <a:rPr lang="zh-CN" sz="1100" kern="1200" dirty="0" smtClean="0">
              <a:latin typeface="微软雅黑" panose="020B0503020204020204" pitchFamily="34" charset="-122"/>
              <a:ea typeface="微软雅黑" panose="020B0503020204020204" pitchFamily="34" charset="-122"/>
            </a:rPr>
            <a:t>年</a:t>
          </a:r>
          <a:r>
            <a:rPr lang="en-US" sz="1100" kern="1200" dirty="0" smtClean="0">
              <a:latin typeface="微软雅黑" panose="020B0503020204020204" pitchFamily="34" charset="-122"/>
              <a:ea typeface="微软雅黑" panose="020B0503020204020204" pitchFamily="34" charset="-122"/>
            </a:rPr>
            <a:t>96.2%</a:t>
          </a:r>
          <a:r>
            <a:rPr lang="zh-CN" sz="1100" kern="1200" dirty="0" smtClean="0">
              <a:latin typeface="微软雅黑" panose="020B0503020204020204" pitchFamily="34" charset="-122"/>
              <a:ea typeface="微软雅黑" panose="020B0503020204020204" pitchFamily="34" charset="-122"/>
            </a:rPr>
            <a:t>的合同能源管理项目都是基于节能效益分享型和节能量保证型实施的；从总体投资额来看，节能效益分享型项目的总投资额最多，</a:t>
          </a:r>
          <a:r>
            <a:rPr lang="en-US" sz="1100" kern="1200" dirty="0" smtClean="0">
              <a:latin typeface="微软雅黑" panose="020B0503020204020204" pitchFamily="34" charset="-122"/>
              <a:ea typeface="微软雅黑" panose="020B0503020204020204" pitchFamily="34" charset="-122"/>
            </a:rPr>
            <a:t>2008</a:t>
          </a:r>
          <a:r>
            <a:rPr lang="zh-CN" sz="1100" kern="1200" dirty="0" smtClean="0">
              <a:latin typeface="微软雅黑" panose="020B0503020204020204" pitchFamily="34" charset="-122"/>
              <a:ea typeface="微软雅黑" panose="020B0503020204020204" pitchFamily="34" charset="-122"/>
            </a:rPr>
            <a:t>～</a:t>
          </a:r>
          <a:r>
            <a:rPr lang="en-US" sz="1100" kern="1200" dirty="0" smtClean="0">
              <a:latin typeface="微软雅黑" panose="020B0503020204020204" pitchFamily="34" charset="-122"/>
              <a:ea typeface="微软雅黑" panose="020B0503020204020204" pitchFamily="34" charset="-122"/>
            </a:rPr>
            <a:t>2009</a:t>
          </a:r>
          <a:r>
            <a:rPr lang="zh-CN" sz="1100" kern="1200" dirty="0" smtClean="0">
              <a:latin typeface="微软雅黑" panose="020B0503020204020204" pitchFamily="34" charset="-122"/>
              <a:ea typeface="微软雅黑" panose="020B0503020204020204" pitchFamily="34" charset="-122"/>
            </a:rPr>
            <a:t>年期间总投资额达</a:t>
          </a:r>
          <a:r>
            <a:rPr lang="en-US" sz="1100" kern="1200" dirty="0" smtClean="0">
              <a:latin typeface="微软雅黑" panose="020B0503020204020204" pitchFamily="34" charset="-122"/>
              <a:ea typeface="微软雅黑" panose="020B0503020204020204" pitchFamily="34" charset="-122"/>
            </a:rPr>
            <a:t>37.3</a:t>
          </a:r>
          <a:r>
            <a:rPr lang="zh-CN" sz="1100" kern="1200" dirty="0" smtClean="0">
              <a:latin typeface="微软雅黑" panose="020B0503020204020204" pitchFamily="34" charset="-122"/>
              <a:ea typeface="微软雅黑" panose="020B0503020204020204" pitchFamily="34" charset="-122"/>
            </a:rPr>
            <a:t>亿元。</a:t>
          </a:r>
          <a:endParaRPr lang="zh-CN" altLang="en-US" sz="1100" kern="1200" dirty="0">
            <a:latin typeface="微软雅黑" panose="020B0503020204020204" pitchFamily="34" charset="-122"/>
            <a:ea typeface="微软雅黑" panose="020B0503020204020204" pitchFamily="34" charset="-122"/>
          </a:endParaRPr>
        </a:p>
      </dsp:txBody>
      <dsp:txXfrm>
        <a:off x="0" y="3306129"/>
        <a:ext cx="7800527" cy="708750"/>
      </dsp:txXfrm>
    </dsp:sp>
    <dsp:sp modelId="{2793DDAB-B516-4EB8-BE2A-D34D0BCEC442}">
      <dsp:nvSpPr>
        <dsp:cNvPr id="0" name=""/>
        <dsp:cNvSpPr/>
      </dsp:nvSpPr>
      <dsp:spPr>
        <a:xfrm>
          <a:off x="390026" y="3173289"/>
          <a:ext cx="5460369" cy="265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389" tIns="0" rIns="206389" bIns="0" numCol="1" spcCol="1270" anchor="ctr" anchorCtr="0">
          <a:noAutofit/>
        </a:bodyPr>
        <a:lstStyle/>
        <a:p>
          <a:pPr lvl="0" algn="l"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商务模式发展创新</a:t>
          </a:r>
          <a:endParaRPr lang="zh-CN" altLang="en-US" sz="1400" b="1" kern="1200" dirty="0">
            <a:latin typeface="微软雅黑" panose="020B0503020204020204" pitchFamily="34" charset="-122"/>
            <a:ea typeface="微软雅黑" panose="020B0503020204020204" pitchFamily="34" charset="-122"/>
          </a:endParaRPr>
        </a:p>
      </dsp:txBody>
      <dsp:txXfrm>
        <a:off x="402995" y="3186258"/>
        <a:ext cx="5434431" cy="239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1D7B2-14E6-42C6-B40D-A19784631DE7}">
      <dsp:nvSpPr>
        <dsp:cNvPr id="0" name=""/>
        <dsp:cNvSpPr/>
      </dsp:nvSpPr>
      <dsp:spPr>
        <a:xfrm>
          <a:off x="-3924738" y="-602611"/>
          <a:ext cx="4677383" cy="4677383"/>
        </a:xfrm>
        <a:prstGeom prst="blockArc">
          <a:avLst>
            <a:gd name="adj1" fmla="val 18900000"/>
            <a:gd name="adj2" fmla="val 2700000"/>
            <a:gd name="adj3" fmla="val 46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6281BC-918C-4737-90DE-C902BBDBF0BC}">
      <dsp:nvSpPr>
        <dsp:cNvPr id="0" name=""/>
        <dsp:cNvSpPr/>
      </dsp:nvSpPr>
      <dsp:spPr>
        <a:xfrm>
          <a:off x="394430" y="266939"/>
          <a:ext cx="5344034" cy="5341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987"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产业标准与制度建设仍待完善</a:t>
          </a:r>
          <a:endParaRPr lang="zh-CN" altLang="en-US" sz="1400" kern="1200" dirty="0">
            <a:latin typeface="微软雅黑" panose="020B0503020204020204" pitchFamily="34" charset="-122"/>
            <a:ea typeface="微软雅黑" panose="020B0503020204020204" pitchFamily="34" charset="-122"/>
          </a:endParaRPr>
        </a:p>
      </dsp:txBody>
      <dsp:txXfrm>
        <a:off x="394430" y="266939"/>
        <a:ext cx="5344034" cy="534157"/>
      </dsp:txXfrm>
    </dsp:sp>
    <dsp:sp modelId="{A7636526-3E34-447D-BABE-1D8951A5C318}">
      <dsp:nvSpPr>
        <dsp:cNvPr id="0" name=""/>
        <dsp:cNvSpPr/>
      </dsp:nvSpPr>
      <dsp:spPr>
        <a:xfrm>
          <a:off x="60582" y="200170"/>
          <a:ext cx="667696" cy="6676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03494-9870-4E9E-9590-A684D2E42F42}">
      <dsp:nvSpPr>
        <dsp:cNvPr id="0" name=""/>
        <dsp:cNvSpPr/>
      </dsp:nvSpPr>
      <dsp:spPr>
        <a:xfrm>
          <a:off x="700675" y="1068314"/>
          <a:ext cx="5037789" cy="5341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987"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产业集聚格局初步形成但协同性不足</a:t>
          </a:r>
          <a:endParaRPr lang="zh-CN" altLang="en-US" sz="1400" kern="1200" dirty="0">
            <a:latin typeface="微软雅黑" panose="020B0503020204020204" pitchFamily="34" charset="-122"/>
            <a:ea typeface="微软雅黑" panose="020B0503020204020204" pitchFamily="34" charset="-122"/>
          </a:endParaRPr>
        </a:p>
      </dsp:txBody>
      <dsp:txXfrm>
        <a:off x="700675" y="1068314"/>
        <a:ext cx="5037789" cy="534157"/>
      </dsp:txXfrm>
    </dsp:sp>
    <dsp:sp modelId="{9D39F085-FB5F-4B07-877B-CBB98617033F}">
      <dsp:nvSpPr>
        <dsp:cNvPr id="0" name=""/>
        <dsp:cNvSpPr/>
      </dsp:nvSpPr>
      <dsp:spPr>
        <a:xfrm>
          <a:off x="366827" y="1001544"/>
          <a:ext cx="667696" cy="6676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A5941B-4EF9-492E-8001-760B0A6B9D79}">
      <dsp:nvSpPr>
        <dsp:cNvPr id="0" name=""/>
        <dsp:cNvSpPr/>
      </dsp:nvSpPr>
      <dsp:spPr>
        <a:xfrm>
          <a:off x="700675" y="1869688"/>
          <a:ext cx="5037789" cy="5341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987"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对客户质量依赖程度依然较高</a:t>
          </a:r>
          <a:endParaRPr lang="zh-CN" altLang="en-US" sz="1400" kern="1200" dirty="0">
            <a:latin typeface="微软雅黑" panose="020B0503020204020204" pitchFamily="34" charset="-122"/>
            <a:ea typeface="微软雅黑" panose="020B0503020204020204" pitchFamily="34" charset="-122"/>
          </a:endParaRPr>
        </a:p>
      </dsp:txBody>
      <dsp:txXfrm>
        <a:off x="700675" y="1869688"/>
        <a:ext cx="5037789" cy="534157"/>
      </dsp:txXfrm>
    </dsp:sp>
    <dsp:sp modelId="{79F37C44-FA53-41AF-8209-C999B46C221E}">
      <dsp:nvSpPr>
        <dsp:cNvPr id="0" name=""/>
        <dsp:cNvSpPr/>
      </dsp:nvSpPr>
      <dsp:spPr>
        <a:xfrm>
          <a:off x="366827" y="1802919"/>
          <a:ext cx="667696" cy="6676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B9448D-9B37-4EF8-9ADB-EEA84CAF6E72}">
      <dsp:nvSpPr>
        <dsp:cNvPr id="0" name=""/>
        <dsp:cNvSpPr/>
      </dsp:nvSpPr>
      <dsp:spPr>
        <a:xfrm>
          <a:off x="394430" y="2671063"/>
          <a:ext cx="5344034" cy="5341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987" tIns="35560" rIns="35560" bIns="35560" numCol="1" spcCol="1270" anchor="ctr" anchorCtr="0">
          <a:noAutofit/>
        </a:bodyPr>
        <a:lstStyle/>
        <a:p>
          <a:pPr lvl="0" algn="l"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系统性与行业性融资难题依然显著</a:t>
          </a:r>
          <a:endParaRPr lang="zh-CN" altLang="en-US" sz="1400" kern="1200">
            <a:latin typeface="微软雅黑" panose="020B0503020204020204" pitchFamily="34" charset="-122"/>
            <a:ea typeface="微软雅黑" panose="020B0503020204020204" pitchFamily="34" charset="-122"/>
          </a:endParaRPr>
        </a:p>
      </dsp:txBody>
      <dsp:txXfrm>
        <a:off x="394430" y="2671063"/>
        <a:ext cx="5344034" cy="534157"/>
      </dsp:txXfrm>
    </dsp:sp>
    <dsp:sp modelId="{AD118ADB-4DD7-4039-8421-4578F27F33B6}">
      <dsp:nvSpPr>
        <dsp:cNvPr id="0" name=""/>
        <dsp:cNvSpPr/>
      </dsp:nvSpPr>
      <dsp:spPr>
        <a:xfrm>
          <a:off x="60582" y="2604293"/>
          <a:ext cx="667696" cy="66769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1CF77-A978-44CF-9239-241A124932D2}">
      <dsp:nvSpPr>
        <dsp:cNvPr id="0" name=""/>
        <dsp:cNvSpPr/>
      </dsp:nvSpPr>
      <dsp:spPr>
        <a:xfrm>
          <a:off x="2676" y="19068"/>
          <a:ext cx="2461923" cy="806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客户评价内容</a:t>
          </a:r>
          <a:endParaRPr lang="zh-CN" altLang="en-US" sz="1800" b="1" kern="1200" dirty="0">
            <a:latin typeface="微软雅黑" panose="020B0503020204020204" pitchFamily="34" charset="-122"/>
            <a:ea typeface="微软雅黑" panose="020B0503020204020204" pitchFamily="34" charset="-122"/>
          </a:endParaRPr>
        </a:p>
      </dsp:txBody>
      <dsp:txXfrm>
        <a:off x="2676" y="19068"/>
        <a:ext cx="2461923" cy="806400"/>
      </dsp:txXfrm>
    </dsp:sp>
    <dsp:sp modelId="{5E57814F-7A19-4B78-B306-2C5B36D20476}">
      <dsp:nvSpPr>
        <dsp:cNvPr id="0" name=""/>
        <dsp:cNvSpPr/>
      </dsp:nvSpPr>
      <dsp:spPr>
        <a:xfrm>
          <a:off x="2676" y="825468"/>
          <a:ext cx="2461923" cy="232381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客户资信</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客户经营状况</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客户业务前景</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客户能耗情况</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客户管理层情况</a:t>
          </a:r>
          <a:endParaRPr lang="zh-CN" altLang="en-US" sz="1600" kern="1200" dirty="0">
            <a:latin typeface="华文楷体" panose="02010600040101010101" pitchFamily="2" charset="-122"/>
            <a:ea typeface="华文楷体" panose="02010600040101010101" pitchFamily="2" charset="-122"/>
          </a:endParaRPr>
        </a:p>
      </dsp:txBody>
      <dsp:txXfrm>
        <a:off x="2676" y="825468"/>
        <a:ext cx="2461923" cy="2323814"/>
      </dsp:txXfrm>
    </dsp:sp>
    <dsp:sp modelId="{E21E4E8A-8BA0-4A4E-8CC4-A0CA016F2FEB}">
      <dsp:nvSpPr>
        <dsp:cNvPr id="0" name=""/>
        <dsp:cNvSpPr/>
      </dsp:nvSpPr>
      <dsp:spPr>
        <a:xfrm>
          <a:off x="3060213" y="19068"/>
          <a:ext cx="4857990" cy="806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客户选择原则</a:t>
          </a:r>
          <a:endParaRPr lang="zh-CN" altLang="en-US" sz="1800" b="1" kern="1200" dirty="0">
            <a:latin typeface="微软雅黑" panose="020B0503020204020204" pitchFamily="34" charset="-122"/>
            <a:ea typeface="微软雅黑" panose="020B0503020204020204" pitchFamily="34" charset="-122"/>
          </a:endParaRPr>
        </a:p>
      </dsp:txBody>
      <dsp:txXfrm>
        <a:off x="3060213" y="19068"/>
        <a:ext cx="4857990" cy="806400"/>
      </dsp:txXfrm>
    </dsp:sp>
    <dsp:sp modelId="{DE53AB9E-153A-482C-8141-C44254A6362A}">
      <dsp:nvSpPr>
        <dsp:cNvPr id="0" name=""/>
        <dsp:cNvSpPr/>
      </dsp:nvSpPr>
      <dsp:spPr>
        <a:xfrm>
          <a:off x="3060213" y="825468"/>
          <a:ext cx="4857990" cy="232381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客户中有见效快、投资回收期短的节能项目机会</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同一客户具有延伸开展节能服务业务的机会</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客户管理层具有合作精神</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客户发展前景良好</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客户信誉好</a:t>
          </a:r>
          <a:endParaRPr lang="zh-CN" altLang="en-US" sz="1600" kern="1200" dirty="0">
            <a:latin typeface="华文楷体" panose="02010600040101010101" pitchFamily="2" charset="-122"/>
            <a:ea typeface="华文楷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latin typeface="华文楷体" panose="02010600040101010101" pitchFamily="2" charset="-122"/>
              <a:ea typeface="华文楷体" panose="02010600040101010101" pitchFamily="2" charset="-122"/>
            </a:rPr>
            <a:t>客户在本行业中有较大影响力</a:t>
          </a:r>
          <a:endParaRPr lang="zh-CN" altLang="en-US" sz="1600" kern="1200" dirty="0">
            <a:latin typeface="华文楷体" panose="02010600040101010101" pitchFamily="2" charset="-122"/>
            <a:ea typeface="华文楷体" panose="02010600040101010101" pitchFamily="2" charset="-122"/>
          </a:endParaRPr>
        </a:p>
      </dsp:txBody>
      <dsp:txXfrm>
        <a:off x="3060213" y="825468"/>
        <a:ext cx="4857990" cy="23238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9545C-1C2E-477F-A024-2D6944757AA3}">
      <dsp:nvSpPr>
        <dsp:cNvPr id="0" name=""/>
        <dsp:cNvSpPr/>
      </dsp:nvSpPr>
      <dsp:spPr>
        <a:xfrm>
          <a:off x="0" y="2746279"/>
          <a:ext cx="8280919"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7EDD2-8A6C-4D7E-90B6-34383A762AA7}">
      <dsp:nvSpPr>
        <dsp:cNvPr id="0" name=""/>
        <dsp:cNvSpPr/>
      </dsp:nvSpPr>
      <dsp:spPr>
        <a:xfrm>
          <a:off x="0" y="372989"/>
          <a:ext cx="8280919"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8F37EB-09C1-4E26-9208-9A5B47AA2FCF}">
      <dsp:nvSpPr>
        <dsp:cNvPr id="0" name=""/>
        <dsp:cNvSpPr/>
      </dsp:nvSpPr>
      <dsp:spPr>
        <a:xfrm>
          <a:off x="2153039" y="1524"/>
          <a:ext cx="6127880" cy="371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endParaRPr lang="en-US" altLang="zh-CN" sz="1600" kern="1200" dirty="0" smtClean="0">
            <a:latin typeface="华文楷体" panose="02010600040101010101" pitchFamily="2" charset="-122"/>
            <a:ea typeface="华文楷体" panose="02010600040101010101" pitchFamily="2" charset="-122"/>
          </a:endParaRPr>
        </a:p>
        <a:p>
          <a:pPr lvl="0" algn="l" defTabSz="711200">
            <a:lnSpc>
              <a:spcPct val="90000"/>
            </a:lnSpc>
            <a:spcBef>
              <a:spcPct val="0"/>
            </a:spcBef>
            <a:spcAft>
              <a:spcPct val="35000"/>
            </a:spcAft>
          </a:pPr>
          <a:endParaRPr lang="zh-CN" altLang="en-US" sz="1600" kern="1200" dirty="0">
            <a:latin typeface="华文楷体" panose="02010600040101010101" pitchFamily="2" charset="-122"/>
            <a:ea typeface="华文楷体" panose="02010600040101010101" pitchFamily="2" charset="-122"/>
          </a:endParaRPr>
        </a:p>
      </dsp:txBody>
      <dsp:txXfrm>
        <a:off x="2153039" y="1524"/>
        <a:ext cx="6127880" cy="371465"/>
      </dsp:txXfrm>
    </dsp:sp>
    <dsp:sp modelId="{092891EE-9AC3-46E7-8103-4F1D8D48C4A3}">
      <dsp:nvSpPr>
        <dsp:cNvPr id="0" name=""/>
        <dsp:cNvSpPr/>
      </dsp:nvSpPr>
      <dsp:spPr>
        <a:xfrm>
          <a:off x="0" y="1524"/>
          <a:ext cx="2153039" cy="371465"/>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客户评价内容</a:t>
          </a:r>
          <a:endParaRPr lang="zh-CN" altLang="en-US" sz="1400" b="1" kern="1200" dirty="0">
            <a:latin typeface="微软雅黑" panose="020B0503020204020204" pitchFamily="34" charset="-122"/>
            <a:ea typeface="微软雅黑" panose="020B0503020204020204" pitchFamily="34" charset="-122"/>
          </a:endParaRPr>
        </a:p>
      </dsp:txBody>
      <dsp:txXfrm>
        <a:off x="18137" y="19661"/>
        <a:ext cx="2116765" cy="353328"/>
      </dsp:txXfrm>
    </dsp:sp>
    <dsp:sp modelId="{D62674F7-5C3F-436B-96B3-96AB53E9D0EF}">
      <dsp:nvSpPr>
        <dsp:cNvPr id="0" name=""/>
        <dsp:cNvSpPr/>
      </dsp:nvSpPr>
      <dsp:spPr>
        <a:xfrm>
          <a:off x="0" y="372989"/>
          <a:ext cx="8280919" cy="1983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华文楷体" panose="02010600040101010101" pitchFamily="2" charset="-122"/>
              <a:ea typeface="华文楷体" panose="02010600040101010101" pitchFamily="2" charset="-122"/>
            </a:rPr>
            <a:t>项目所涉及的技术成熟</a:t>
          </a:r>
          <a:endParaRPr lang="zh-CN" altLang="en-US" sz="1400" kern="1200" dirty="0">
            <a:latin typeface="华文楷体" panose="02010600040101010101" pitchFamily="2" charset="-122"/>
            <a:ea typeface="华文楷体" panose="02010600040101010101" pitchFamily="2" charset="-122"/>
          </a:endParaRPr>
        </a:p>
        <a:p>
          <a:pPr marL="114300" lvl="1" indent="-114300" algn="l" defTabSz="622300">
            <a:lnSpc>
              <a:spcPct val="90000"/>
            </a:lnSpc>
            <a:spcBef>
              <a:spcPct val="0"/>
            </a:spcBef>
            <a:spcAft>
              <a:spcPct val="15000"/>
            </a:spcAft>
            <a:buChar char="••"/>
          </a:pPr>
          <a:r>
            <a:rPr lang="zh-CN" sz="1400" kern="1200" dirty="0" smtClean="0">
              <a:latin typeface="华文楷体" panose="02010600040101010101" pitchFamily="2" charset="-122"/>
              <a:ea typeface="华文楷体" panose="02010600040101010101" pitchFamily="2" charset="-122"/>
            </a:rPr>
            <a:t>项目的节能效果好</a:t>
          </a:r>
          <a:endParaRPr lang="zh-CN" altLang="en-US" sz="1400" kern="1200" dirty="0">
            <a:latin typeface="华文楷体" panose="02010600040101010101" pitchFamily="2" charset="-122"/>
            <a:ea typeface="华文楷体" panose="02010600040101010101" pitchFamily="2" charset="-122"/>
          </a:endParaRPr>
        </a:p>
        <a:p>
          <a:pPr marL="114300" lvl="1" indent="-114300" algn="l" defTabSz="622300">
            <a:lnSpc>
              <a:spcPct val="90000"/>
            </a:lnSpc>
            <a:spcBef>
              <a:spcPct val="0"/>
            </a:spcBef>
            <a:spcAft>
              <a:spcPct val="15000"/>
            </a:spcAft>
            <a:buChar char="••"/>
          </a:pPr>
          <a:r>
            <a:rPr lang="zh-CN" sz="1400" kern="1200" dirty="0" smtClean="0">
              <a:latin typeface="华文楷体" panose="02010600040101010101" pitchFamily="2" charset="-122"/>
              <a:ea typeface="华文楷体" panose="02010600040101010101" pitchFamily="2" charset="-122"/>
            </a:rPr>
            <a:t>项目获利能力强</a:t>
          </a:r>
          <a:endParaRPr lang="zh-CN" altLang="en-US" sz="1400" kern="1200" dirty="0">
            <a:latin typeface="华文楷体" panose="02010600040101010101" pitchFamily="2" charset="-122"/>
            <a:ea typeface="华文楷体" panose="02010600040101010101" pitchFamily="2" charset="-122"/>
          </a:endParaRPr>
        </a:p>
        <a:p>
          <a:pPr marL="114300" lvl="1" indent="-114300" algn="l" defTabSz="622300">
            <a:lnSpc>
              <a:spcPct val="90000"/>
            </a:lnSpc>
            <a:spcBef>
              <a:spcPct val="0"/>
            </a:spcBef>
            <a:spcAft>
              <a:spcPct val="15000"/>
            </a:spcAft>
            <a:buChar char="••"/>
          </a:pPr>
          <a:r>
            <a:rPr lang="zh-CN" sz="1400" kern="1200" dirty="0" smtClean="0">
              <a:latin typeface="华文楷体" panose="02010600040101010101" pitchFamily="2" charset="-122"/>
              <a:ea typeface="华文楷体" panose="02010600040101010101" pitchFamily="2" charset="-122"/>
            </a:rPr>
            <a:t>项目风险低</a:t>
          </a:r>
          <a:endParaRPr lang="zh-CN" altLang="en-US" sz="1400" kern="1200" dirty="0">
            <a:latin typeface="华文楷体" panose="02010600040101010101" pitchFamily="2" charset="-122"/>
            <a:ea typeface="华文楷体" panose="02010600040101010101" pitchFamily="2" charset="-122"/>
          </a:endParaRPr>
        </a:p>
        <a:p>
          <a:pPr marL="114300" lvl="1" indent="-114300" algn="l" defTabSz="622300">
            <a:lnSpc>
              <a:spcPct val="90000"/>
            </a:lnSpc>
            <a:spcBef>
              <a:spcPct val="0"/>
            </a:spcBef>
            <a:spcAft>
              <a:spcPct val="15000"/>
            </a:spcAft>
            <a:buChar char="••"/>
          </a:pPr>
          <a:r>
            <a:rPr lang="zh-CN" sz="1400" kern="1200" dirty="0" smtClean="0">
              <a:latin typeface="华文楷体" panose="02010600040101010101" pitchFamily="2" charset="-122"/>
              <a:ea typeface="华文楷体" panose="02010600040101010101" pitchFamily="2" charset="-122"/>
            </a:rPr>
            <a:t>项目具有可复制性</a:t>
          </a:r>
          <a:endParaRPr lang="zh-CN" altLang="en-US" sz="1400" kern="1200" dirty="0">
            <a:latin typeface="华文楷体" panose="02010600040101010101" pitchFamily="2" charset="-122"/>
            <a:ea typeface="华文楷体" panose="02010600040101010101" pitchFamily="2" charset="-122"/>
          </a:endParaRPr>
        </a:p>
        <a:p>
          <a:pPr marL="114300" lvl="1" indent="-114300" algn="l" defTabSz="622300">
            <a:lnSpc>
              <a:spcPct val="90000"/>
            </a:lnSpc>
            <a:spcBef>
              <a:spcPct val="0"/>
            </a:spcBef>
            <a:spcAft>
              <a:spcPct val="15000"/>
            </a:spcAft>
            <a:buChar char="••"/>
          </a:pPr>
          <a:r>
            <a:rPr lang="zh-CN" sz="1400" kern="1200" dirty="0" smtClean="0">
              <a:latin typeface="华文楷体" panose="02010600040101010101" pitchFamily="2" charset="-122"/>
              <a:ea typeface="华文楷体" panose="02010600040101010101" pitchFamily="2" charset="-122"/>
            </a:rPr>
            <a:t>项目节能量易于确认</a:t>
          </a:r>
          <a:endParaRPr lang="zh-CN" altLang="en-US" sz="1400" kern="1200" dirty="0">
            <a:latin typeface="华文楷体" panose="02010600040101010101" pitchFamily="2" charset="-122"/>
            <a:ea typeface="华文楷体" panose="02010600040101010101" pitchFamily="2" charset="-122"/>
          </a:endParaRPr>
        </a:p>
        <a:p>
          <a:pPr marL="114300" lvl="1" indent="-114300" algn="l" defTabSz="622300">
            <a:lnSpc>
              <a:spcPct val="90000"/>
            </a:lnSpc>
            <a:spcBef>
              <a:spcPct val="0"/>
            </a:spcBef>
            <a:spcAft>
              <a:spcPct val="15000"/>
            </a:spcAft>
            <a:buChar char="••"/>
          </a:pPr>
          <a:r>
            <a:rPr lang="zh-CN" sz="1400" kern="1200" dirty="0" smtClean="0">
              <a:latin typeface="华文楷体" panose="02010600040101010101" pitchFamily="2" charset="-122"/>
              <a:ea typeface="华文楷体" panose="02010600040101010101" pitchFamily="2" charset="-122"/>
            </a:rPr>
            <a:t>项目投资规模适中</a:t>
          </a:r>
          <a:endParaRPr lang="zh-CN" altLang="en-US" sz="1400" kern="1200" dirty="0">
            <a:latin typeface="华文楷体" panose="02010600040101010101" pitchFamily="2" charset="-122"/>
            <a:ea typeface="华文楷体" panose="02010600040101010101" pitchFamily="2" charset="-122"/>
          </a:endParaRPr>
        </a:p>
        <a:p>
          <a:pPr marL="114300" lvl="1" indent="-114300" algn="l" defTabSz="622300">
            <a:lnSpc>
              <a:spcPct val="90000"/>
            </a:lnSpc>
            <a:spcBef>
              <a:spcPct val="0"/>
            </a:spcBef>
            <a:spcAft>
              <a:spcPct val="15000"/>
            </a:spcAft>
            <a:buChar char="••"/>
          </a:pPr>
          <a:endParaRPr lang="zh-CN" altLang="en-US" sz="1400" kern="1200" dirty="0">
            <a:latin typeface="华文楷体" panose="02010600040101010101" pitchFamily="2" charset="-122"/>
            <a:ea typeface="华文楷体" panose="02010600040101010101" pitchFamily="2" charset="-122"/>
          </a:endParaRPr>
        </a:p>
      </dsp:txBody>
      <dsp:txXfrm>
        <a:off x="0" y="372989"/>
        <a:ext cx="8280919" cy="1983252"/>
      </dsp:txXfrm>
    </dsp:sp>
    <dsp:sp modelId="{2D8404F9-2002-4BF7-B45A-E40D273920F5}">
      <dsp:nvSpPr>
        <dsp:cNvPr id="0" name=""/>
        <dsp:cNvSpPr/>
      </dsp:nvSpPr>
      <dsp:spPr>
        <a:xfrm>
          <a:off x="2153039" y="2374814"/>
          <a:ext cx="6127880" cy="371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endParaRPr lang="zh-CN" altLang="en-US" sz="1600" kern="1200" dirty="0">
            <a:latin typeface="华文楷体" panose="02010600040101010101" pitchFamily="2" charset="-122"/>
            <a:ea typeface="华文楷体" panose="02010600040101010101" pitchFamily="2" charset="-122"/>
          </a:endParaRPr>
        </a:p>
      </dsp:txBody>
      <dsp:txXfrm>
        <a:off x="2153039" y="2374814"/>
        <a:ext cx="6127880" cy="371465"/>
      </dsp:txXfrm>
    </dsp:sp>
    <dsp:sp modelId="{CB288B2B-13E0-44F5-A33B-F9A9A4D60E97}">
      <dsp:nvSpPr>
        <dsp:cNvPr id="0" name=""/>
        <dsp:cNvSpPr/>
      </dsp:nvSpPr>
      <dsp:spPr>
        <a:xfrm>
          <a:off x="0" y="2374814"/>
          <a:ext cx="2153039" cy="371465"/>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项目线</a:t>
          </a:r>
          <a:endParaRPr lang="zh-CN" altLang="en-US" sz="1400" b="1" kern="1200" dirty="0">
            <a:latin typeface="微软雅黑" panose="020B0503020204020204" pitchFamily="34" charset="-122"/>
            <a:ea typeface="微软雅黑" panose="020B0503020204020204" pitchFamily="34" charset="-122"/>
          </a:endParaRPr>
        </a:p>
      </dsp:txBody>
      <dsp:txXfrm>
        <a:off x="18137" y="2392951"/>
        <a:ext cx="2116765" cy="353328"/>
      </dsp:txXfrm>
    </dsp:sp>
    <dsp:sp modelId="{6E898D37-8D6D-407A-8C28-F37EAE690CCB}">
      <dsp:nvSpPr>
        <dsp:cNvPr id="0" name=""/>
        <dsp:cNvSpPr/>
      </dsp:nvSpPr>
      <dsp:spPr>
        <a:xfrm>
          <a:off x="0" y="2746279"/>
          <a:ext cx="8280919" cy="1140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华文楷体" panose="02010600040101010101" pitchFamily="2" charset="-122"/>
              <a:ea typeface="华文楷体" panose="02010600040101010101" pitchFamily="2" charset="-122"/>
            </a:rPr>
            <a:t>“项目线”是指可以为节能服务公司带来较好的投资收益、同时在节能服务目标市场的潜在客户群中具有较大的推广复制潜力、有利于公司业务成长的节能项目类型。四川电力节能服务公司应从公司业务成长性的角度考虑，选择开发若干项目线，并随着时间的推移、目标市场的调整和变化、以及公司业务能力的增强而不断开发新的项目线。</a:t>
          </a:r>
          <a:endParaRPr lang="zh-CN" altLang="en-US" sz="1400" kern="1200" dirty="0">
            <a:latin typeface="华文楷体" panose="02010600040101010101" pitchFamily="2" charset="-122"/>
            <a:ea typeface="华文楷体" panose="02010600040101010101" pitchFamily="2" charset="-122"/>
          </a:endParaRPr>
        </a:p>
      </dsp:txBody>
      <dsp:txXfrm>
        <a:off x="0" y="2746279"/>
        <a:ext cx="8280919" cy="11406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35C10-B899-4153-875A-65B7B1D9822A}">
      <dsp:nvSpPr>
        <dsp:cNvPr id="0" name=""/>
        <dsp:cNvSpPr/>
      </dsp:nvSpPr>
      <dsp:spPr>
        <a:xfrm>
          <a:off x="2378383" y="1216"/>
          <a:ext cx="1387577" cy="13875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节能资金补助模式</a:t>
          </a:r>
          <a:endParaRPr lang="zh-CN" altLang="en-US" sz="1800" kern="1200" dirty="0"/>
        </a:p>
      </dsp:txBody>
      <dsp:txXfrm>
        <a:off x="2581589" y="204422"/>
        <a:ext cx="981165" cy="981165"/>
      </dsp:txXfrm>
    </dsp:sp>
    <dsp:sp modelId="{26A5CCCB-C985-4988-BB6C-90F2D592C7C5}">
      <dsp:nvSpPr>
        <dsp:cNvPr id="0" name=""/>
        <dsp:cNvSpPr/>
      </dsp:nvSpPr>
      <dsp:spPr>
        <a:xfrm rot="2700000">
          <a:off x="3616984" y="1190033"/>
          <a:ext cx="368738" cy="4683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33184" y="1244584"/>
        <a:ext cx="258117" cy="280985"/>
      </dsp:txXfrm>
    </dsp:sp>
    <dsp:sp modelId="{A719C7E7-E27D-4827-8A02-2ED3E4D1E64E}">
      <dsp:nvSpPr>
        <dsp:cNvPr id="0" name=""/>
        <dsp:cNvSpPr/>
      </dsp:nvSpPr>
      <dsp:spPr>
        <a:xfrm>
          <a:off x="3851506" y="1474339"/>
          <a:ext cx="1387577" cy="13875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示范项目引导模式</a:t>
          </a:r>
          <a:endParaRPr lang="zh-CN" altLang="en-US" sz="1800" kern="1200" dirty="0"/>
        </a:p>
      </dsp:txBody>
      <dsp:txXfrm>
        <a:off x="4054712" y="1677545"/>
        <a:ext cx="981165" cy="981165"/>
      </dsp:txXfrm>
    </dsp:sp>
    <dsp:sp modelId="{3A77EBBD-A147-4CD4-8FE4-4F00613532B8}">
      <dsp:nvSpPr>
        <dsp:cNvPr id="0" name=""/>
        <dsp:cNvSpPr/>
      </dsp:nvSpPr>
      <dsp:spPr>
        <a:xfrm rot="8100000">
          <a:off x="3631743" y="2663156"/>
          <a:ext cx="368738" cy="4683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3726164" y="2717707"/>
        <a:ext cx="258117" cy="280985"/>
      </dsp:txXfrm>
    </dsp:sp>
    <dsp:sp modelId="{4BB72BE4-FA91-4853-A2BC-C0BA95E0DFFC}">
      <dsp:nvSpPr>
        <dsp:cNvPr id="0" name=""/>
        <dsp:cNvSpPr/>
      </dsp:nvSpPr>
      <dsp:spPr>
        <a:xfrm>
          <a:off x="2378383" y="2947462"/>
          <a:ext cx="1387577" cy="13875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企业自筹资金模式</a:t>
          </a:r>
          <a:endParaRPr lang="zh-CN" altLang="en-US" sz="1800" kern="1200" dirty="0"/>
        </a:p>
      </dsp:txBody>
      <dsp:txXfrm>
        <a:off x="2581589" y="3150668"/>
        <a:ext cx="981165" cy="981165"/>
      </dsp:txXfrm>
    </dsp:sp>
    <dsp:sp modelId="{E12211D2-EC2E-4891-9134-F831D0F0554A}">
      <dsp:nvSpPr>
        <dsp:cNvPr id="0" name=""/>
        <dsp:cNvSpPr/>
      </dsp:nvSpPr>
      <dsp:spPr>
        <a:xfrm rot="13500000">
          <a:off x="2158620" y="2677915"/>
          <a:ext cx="368738" cy="4683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253041" y="2810686"/>
        <a:ext cx="258117" cy="280985"/>
      </dsp:txXfrm>
    </dsp:sp>
    <dsp:sp modelId="{CCF80BEF-E944-4D48-B680-E306F68E2AF0}">
      <dsp:nvSpPr>
        <dsp:cNvPr id="0" name=""/>
        <dsp:cNvSpPr/>
      </dsp:nvSpPr>
      <dsp:spPr>
        <a:xfrm>
          <a:off x="905260" y="1474339"/>
          <a:ext cx="1387577" cy="13875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节能服务公司模式</a:t>
          </a:r>
          <a:endParaRPr lang="zh-CN" altLang="en-US" sz="1800" kern="1200" dirty="0"/>
        </a:p>
      </dsp:txBody>
      <dsp:txXfrm>
        <a:off x="1108466" y="1677545"/>
        <a:ext cx="981165" cy="981165"/>
      </dsp:txXfrm>
    </dsp:sp>
    <dsp:sp modelId="{FBB83C3E-0C32-455E-AF8B-3F4BB008AB04}">
      <dsp:nvSpPr>
        <dsp:cNvPr id="0" name=""/>
        <dsp:cNvSpPr/>
      </dsp:nvSpPr>
      <dsp:spPr>
        <a:xfrm rot="18900000">
          <a:off x="2143861" y="1204792"/>
          <a:ext cx="368738" cy="4683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160061" y="1337563"/>
        <a:ext cx="258117" cy="280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CB76C-D475-4C69-AD27-6411BFECA4B2}">
      <dsp:nvSpPr>
        <dsp:cNvPr id="0" name=""/>
        <dsp:cNvSpPr/>
      </dsp:nvSpPr>
      <dsp:spPr>
        <a:xfrm>
          <a:off x="411184" y="0"/>
          <a:ext cx="3786142" cy="3786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b="1" kern="1200" dirty="0" smtClean="0"/>
            <a:t>资金渠道</a:t>
          </a:r>
          <a:endParaRPr lang="zh-CN" altLang="en-US" sz="1200" b="1" kern="1200" dirty="0"/>
        </a:p>
      </dsp:txBody>
      <dsp:txXfrm>
        <a:off x="1594354" y="189307"/>
        <a:ext cx="1419803" cy="378614"/>
      </dsp:txXfrm>
    </dsp:sp>
    <dsp:sp modelId="{BA6A9EA4-107A-45DD-AED1-7986FD3F0FAB}">
      <dsp:nvSpPr>
        <dsp:cNvPr id="0" name=""/>
        <dsp:cNvSpPr/>
      </dsp:nvSpPr>
      <dsp:spPr>
        <a:xfrm>
          <a:off x="695145" y="567921"/>
          <a:ext cx="3218221" cy="32182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b="1" kern="1200" dirty="0" smtClean="0"/>
            <a:t>项目管理</a:t>
          </a:r>
          <a:endParaRPr lang="zh-CN" altLang="en-US" sz="1200" b="1" kern="1200" dirty="0"/>
        </a:p>
      </dsp:txBody>
      <dsp:txXfrm>
        <a:off x="1610326" y="752969"/>
        <a:ext cx="1387858" cy="370095"/>
      </dsp:txXfrm>
    </dsp:sp>
    <dsp:sp modelId="{FBFA8C66-4168-4361-8CC9-89E236622218}">
      <dsp:nvSpPr>
        <dsp:cNvPr id="0" name=""/>
        <dsp:cNvSpPr/>
      </dsp:nvSpPr>
      <dsp:spPr>
        <a:xfrm>
          <a:off x="979105" y="1135842"/>
          <a:ext cx="2650300" cy="2650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b="1" kern="1200" dirty="0" smtClean="0"/>
            <a:t>对用户财政补助</a:t>
          </a:r>
          <a:endParaRPr lang="zh-CN" altLang="en-US" sz="1200" b="1" kern="1200" dirty="0"/>
        </a:p>
      </dsp:txBody>
      <dsp:txXfrm>
        <a:off x="1618490" y="1318713"/>
        <a:ext cx="1371530" cy="365741"/>
      </dsp:txXfrm>
    </dsp:sp>
    <dsp:sp modelId="{B1F6E076-9C40-435D-96E0-E22F0D3EC5DC}">
      <dsp:nvSpPr>
        <dsp:cNvPr id="0" name=""/>
        <dsp:cNvSpPr/>
      </dsp:nvSpPr>
      <dsp:spPr>
        <a:xfrm>
          <a:off x="1263066" y="1703764"/>
          <a:ext cx="2082378" cy="20823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b="1" kern="1200" dirty="0" smtClean="0"/>
            <a:t>对实施主体的补助</a:t>
          </a:r>
          <a:endParaRPr lang="zh-CN" altLang="en-US" sz="1200" b="1" kern="1200" dirty="0"/>
        </a:p>
      </dsp:txBody>
      <dsp:txXfrm>
        <a:off x="1742013" y="1891178"/>
        <a:ext cx="1124484" cy="374828"/>
      </dsp:txXfrm>
    </dsp:sp>
    <dsp:sp modelId="{6187E8FA-438F-45F0-80AF-2DEDD71C4BAD}">
      <dsp:nvSpPr>
        <dsp:cNvPr id="0" name=""/>
        <dsp:cNvSpPr/>
      </dsp:nvSpPr>
      <dsp:spPr>
        <a:xfrm>
          <a:off x="1547027" y="2271685"/>
          <a:ext cx="1514457" cy="15144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b="1" kern="1200" dirty="0" smtClean="0"/>
            <a:t>对节能服务公司的补助</a:t>
          </a:r>
          <a:endParaRPr lang="zh-CN" altLang="en-US" sz="1200" b="1" kern="1200" dirty="0"/>
        </a:p>
      </dsp:txBody>
      <dsp:txXfrm>
        <a:off x="1768814" y="2650300"/>
        <a:ext cx="1070882" cy="75722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标签列表"/>
  <dgm:desc val="用来显示无序或分组信息块。非常适合带有少量级别 1 文字的列表。第一行级别 2 文字显示在级别 1 文字旁边，其余的级别 2 文字出现在级别 1 文字下面。"/>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2014-02-13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995090-F605-4DA0-9027-B2453BB5FC95}" type="datetimeFigureOut">
              <a:rPr lang="zh-CN" altLang="en-US"/>
              <a:pPr>
                <a:defRPr/>
              </a:pPr>
              <a:t>2014-02-13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092513-B63D-4FD2-8E82-B612BF8CD190}" type="slidenum">
              <a:rPr lang="zh-CN" altLang="en-US"/>
              <a:pPr>
                <a:defRPr/>
              </a:pPr>
              <a:t>‹#›</a:t>
            </a:fld>
            <a:endParaRPr lang="zh-CN" altLang="en-US"/>
          </a:p>
        </p:txBody>
      </p:sp>
    </p:spTree>
    <p:extLst>
      <p:ext uri="{BB962C8B-B14F-4D97-AF65-F5344CB8AC3E}">
        <p14:creationId xmlns:p14="http://schemas.microsoft.com/office/powerpoint/2010/main" val="236022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smtClean="0">
                <a:solidFill>
                  <a:schemeClr val="bg1"/>
                </a:solidFill>
              </a:rPr>
              <a:t> </a:t>
            </a:r>
            <a:r>
              <a:rPr lang="en-US" altLang="zh-CN" sz="1200" b="1" dirty="0" smtClean="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11552304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smtClean="0">
                <a:solidFill>
                  <a:schemeClr val="bg1"/>
                </a:solidFill>
              </a:rPr>
              <a:t>XXXXXXXXXXXXXXXXXX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smtClean="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2014-02-13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2014-02-13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22235;&#24029;&#30465;DMS&#35268;&#27169;&#21270;&#25512;&#36827;&#26041;&#26696;&#30740;&#31350;&#25253;&#21578;&#65288;20130826&#65289;.word" TargetMode="External"/><Relationship Id="rId2" Type="http://schemas.openxmlformats.org/officeDocument/2006/relationships/image" Target="../media/image2.jpeg"/><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29992;&#30005;&#37327;&#24635;&#37327;&#25511;&#21046;&#21450;&#22320;&#21306;&#20998;&#35299;.xlsx"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33410;&#32422;&#30005;&#37327;&#30005;&#21147;&#39033;&#30446;&#34920;.xls"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hyperlink" Target="file:///E:\&#25991;&#26723;\&#30740;&#31350;&#29983;\&#39033;&#30446;\1209-&#22235;&#24029;&#30005;&#21147;DSM&#35268;&#27169;&#21270;&#25512;&#36827;&#26041;&#26696;\&#22235;&#24029;&#30465;DMS&#35268;&#27169;&#21270;&#25512;&#36827;&#26041;&#26696;&#30740;&#31350;&#25253;&#21578;&#65288;20130826&#65289;.docx"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file:///E:\&#25991;&#26723;\&#30740;&#31350;&#29983;\&#39033;&#30446;\1209-&#22235;&#24029;&#30005;&#21147;DSM&#35268;&#27169;&#21270;&#25512;&#36827;&#26041;&#26696;\&#22235;&#24029;&#30465;DMS&#35268;&#27169;&#21270;&#25512;&#36827;&#26041;&#26696;&#30740;&#31350;&#25253;&#21578;&#65288;20130826&#65289;.docx"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slide" Target="slide39.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34.xml"/><Relationship Id="rId5" Type="http://schemas.openxmlformats.org/officeDocument/2006/relationships/slide" Target="slide25.xml"/><Relationship Id="rId4" Type="http://schemas.openxmlformats.org/officeDocument/2006/relationships/slide" Target="slide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package" Target="../embeddings/Microsoft_Visio___222.vsdx"/></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24.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hyperlink" Target="http://www.pptbz.com/kejian/" TargetMode="External"/><Relationship Id="rId2" Type="http://schemas.openxmlformats.org/officeDocument/2006/relationships/audio" Target="../media/audio1.wav"/><Relationship Id="rId16" Type="http://schemas.openxmlformats.org/officeDocument/2006/relationships/hyperlink" Target="http://www.pptbz.com/pptpic/" TargetMode="External"/><Relationship Id="rId1" Type="http://schemas.openxmlformats.org/officeDocument/2006/relationships/slideLayout" Target="../slideLayouts/slideLayout14.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5" Type="http://schemas.openxmlformats.org/officeDocument/2006/relationships/hyperlink" Target="http://www.pptbz.com/pptshucai/" TargetMode="External"/><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hyperlink" Target="http://www.pptbz.com/" TargetMode="External"/><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 y="15280"/>
            <a:ext cx="764281" cy="764281"/>
          </a:xfrm>
          <a:prstGeom prst="rect">
            <a:avLst/>
          </a:prstGeom>
        </p:spPr>
      </p:pic>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47001" y="2074873"/>
            <a:ext cx="5345243" cy="1077218"/>
          </a:xfrm>
          <a:prstGeom prst="rect">
            <a:avLst/>
          </a:prstGeom>
          <a:noFill/>
        </p:spPr>
        <p:txBody>
          <a:bodyPr wrap="square" rtlCol="0">
            <a:spAutoFit/>
          </a:bodyPr>
          <a:lstStyle/>
          <a:p>
            <a:pPr algn="r"/>
            <a:r>
              <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rPr>
              <a:t>四川省</a:t>
            </a:r>
            <a:r>
              <a:rPr lang="en-US" altLang="zh-CN" sz="3200" b="1" dirty="0" smtClean="0">
                <a:solidFill>
                  <a:schemeClr val="bg1"/>
                </a:solidFill>
                <a:latin typeface="微软雅黑" panose="020B0503020204020204" pitchFamily="34" charset="-122"/>
                <a:ea typeface="微软雅黑" panose="020B0503020204020204" pitchFamily="34" charset="-122"/>
                <a:cs typeface="Arial" pitchFamily="34" charset="0"/>
              </a:rPr>
              <a:t>DSM</a:t>
            </a:r>
            <a:r>
              <a:rPr lang="zh-CN" altLang="en-US" sz="3200" b="1" dirty="0" smtClean="0">
                <a:solidFill>
                  <a:schemeClr val="bg1"/>
                </a:solidFill>
                <a:latin typeface="微软雅黑" panose="020B0503020204020204" pitchFamily="34" charset="-122"/>
                <a:ea typeface="微软雅黑" panose="020B0503020204020204" pitchFamily="34" charset="-122"/>
                <a:cs typeface="Arial" pitchFamily="34" charset="0"/>
              </a:rPr>
              <a:t>规模化</a:t>
            </a:r>
            <a:r>
              <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rPr>
              <a:t>推进</a:t>
            </a:r>
            <a:r>
              <a:rPr lang="zh-CN" altLang="en-US" sz="3200" b="1" dirty="0" smtClean="0">
                <a:solidFill>
                  <a:schemeClr val="bg1"/>
                </a:solidFill>
                <a:latin typeface="微软雅黑" panose="020B0503020204020204" pitchFamily="34" charset="-122"/>
                <a:ea typeface="微软雅黑" panose="020B0503020204020204" pitchFamily="34" charset="-122"/>
                <a:cs typeface="Arial" pitchFamily="34" charset="0"/>
              </a:rPr>
              <a:t>方案</a:t>
            </a:r>
            <a:endParaRPr lang="en-US" altLang="zh-CN" sz="3200" b="1" dirty="0" smtClean="0">
              <a:solidFill>
                <a:schemeClr val="bg1"/>
              </a:solidFill>
              <a:latin typeface="微软雅黑" panose="020B0503020204020204" pitchFamily="34" charset="-122"/>
              <a:ea typeface="微软雅黑" panose="020B0503020204020204" pitchFamily="34" charset="-122"/>
              <a:cs typeface="Arial" pitchFamily="34" charset="0"/>
            </a:endParaRPr>
          </a:p>
          <a:p>
            <a:pPr algn="r"/>
            <a:r>
              <a:rPr lang="zh-CN" altLang="en-US" sz="3200" b="1" dirty="0" smtClean="0">
                <a:solidFill>
                  <a:schemeClr val="bg1"/>
                </a:solidFill>
                <a:latin typeface="微软雅黑" panose="020B0503020204020204" pitchFamily="34" charset="-122"/>
                <a:ea typeface="微软雅黑" panose="020B0503020204020204" pitchFamily="34" charset="-122"/>
                <a:cs typeface="Arial" pitchFamily="34" charset="0"/>
              </a:rPr>
              <a:t>研究</a:t>
            </a:r>
            <a:r>
              <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rPr>
              <a:t>报告</a:t>
            </a:r>
          </a:p>
        </p:txBody>
      </p:sp>
      <p:sp>
        <p:nvSpPr>
          <p:cNvPr id="13" name="TextBox 12">
            <a:hlinkClick r:id="rId3" action="ppaction://hlinkfile"/>
          </p:cNvPr>
          <p:cNvSpPr txBox="1"/>
          <p:nvPr/>
        </p:nvSpPr>
        <p:spPr>
          <a:xfrm>
            <a:off x="6837862" y="4372650"/>
            <a:ext cx="1954382" cy="830997"/>
          </a:xfrm>
          <a:prstGeom prst="rect">
            <a:avLst/>
          </a:prstGeom>
          <a:noFill/>
        </p:spPr>
        <p:txBody>
          <a:bodyPr wrap="none" rtlCol="0">
            <a:spAutoFit/>
          </a:bodyPr>
          <a:lstStyle/>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汇报人：</a:t>
            </a:r>
            <a:r>
              <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XXXX</a:t>
            </a:r>
          </a:p>
          <a:p>
            <a:pPr algn="r"/>
            <a:r>
              <a:rPr lang="en-US" altLang="zh-CN" sz="1600" b="1" dirty="0" smtClean="0">
                <a:solidFill>
                  <a:schemeClr val="tx2"/>
                </a:solidFill>
                <a:latin typeface="Times New Roman" panose="02020603050405020304" pitchFamily="18" charset="0"/>
                <a:cs typeface="Times New Roman" panose="02020603050405020304" pitchFamily="18" charset="0"/>
              </a:rPr>
              <a:t>XXXXXXXXXXXX</a:t>
            </a:r>
          </a:p>
          <a:p>
            <a:pPr algn="r"/>
            <a:r>
              <a:rPr lang="en-US" altLang="zh-CN" sz="1600" b="1" dirty="0" smtClean="0">
                <a:solidFill>
                  <a:schemeClr val="tx2"/>
                </a:solidFill>
                <a:latin typeface="Times New Roman" panose="02020603050405020304" pitchFamily="18" charset="0"/>
                <a:cs typeface="Times New Roman" panose="02020603050405020304" pitchFamily="18" charset="0"/>
              </a:rPr>
              <a:t>XXXXXX</a:t>
            </a:r>
            <a:endParaRPr lang="zh-CN" altLang="en-US" sz="1600" b="1" dirty="0">
              <a:solidFill>
                <a:schemeClr val="tx2"/>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887504" y="203561"/>
            <a:ext cx="2226892" cy="338554"/>
          </a:xfrm>
          <a:prstGeom prst="rect">
            <a:avLst/>
          </a:prstGeom>
          <a:noFill/>
        </p:spPr>
        <p:txBody>
          <a:bodyPr wrap="none" rtlCol="0">
            <a:spAutoFit/>
          </a:bodyPr>
          <a:lstStyle/>
          <a:p>
            <a:r>
              <a:rPr lang="en-US" altLang="zh-CN" sz="1600" b="1" spc="100" dirty="0" smtClean="0">
                <a:solidFill>
                  <a:schemeClr val="tx2"/>
                </a:solidFill>
                <a:latin typeface="微软雅黑" panose="020B0503020204020204" pitchFamily="34" charset="-122"/>
                <a:ea typeface="微软雅黑" panose="020B0503020204020204" pitchFamily="34" charset="-122"/>
                <a:cs typeface="Arial" pitchFamily="34" charset="0"/>
              </a:rPr>
              <a:t>XXXXXXXXXXXXX</a:t>
            </a:r>
            <a:endPar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endParaRPr>
          </a:p>
        </p:txBody>
      </p:sp>
      <p:pic>
        <p:nvPicPr>
          <p:cNvPr id="11" name="图片 10"/>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25000"/>
                    </a14:imgEffect>
                    <a14:imgEffect>
                      <a14:colorTemperature colorTemp="5900"/>
                    </a14:imgEffect>
                    <a14:imgEffect>
                      <a14:brightnessContrast bright="20000" contrast="20000"/>
                    </a14:imgEffect>
                  </a14:imgLayer>
                </a14:imgProps>
              </a:ext>
              <a:ext uri="{28A0092B-C50C-407E-A947-70E740481C1C}">
                <a14:useLocalDpi xmlns:a14="http://schemas.microsoft.com/office/drawing/2010/main" val="0"/>
              </a:ext>
            </a:extLst>
          </a:blip>
          <a:srcRect b="6852"/>
          <a:stretch/>
        </p:blipFill>
        <p:spPr>
          <a:xfrm>
            <a:off x="726045" y="1561356"/>
            <a:ext cx="2549811" cy="1584176"/>
          </a:xfrm>
          <a:prstGeom prst="rect">
            <a:avLst/>
          </a:prstGeom>
          <a:ln w="19050">
            <a:solidFill>
              <a:schemeClr val="accent4">
                <a:lumMod val="20000"/>
                <a:lumOff val="80000"/>
              </a:schemeClr>
            </a:solidFill>
          </a:ln>
        </p:spPr>
      </p:pic>
      <p:cxnSp>
        <p:nvCxnSpPr>
          <p:cNvPr id="18" name="直接连接符 17"/>
          <p:cNvCxnSpPr/>
          <p:nvPr/>
        </p:nvCxnSpPr>
        <p:spPr>
          <a:xfrm>
            <a:off x="734553" y="540822"/>
            <a:ext cx="2549811"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a:off x="-108520" y="383828"/>
            <a:ext cx="2493818" cy="317536"/>
          </a:xfrm>
          <a:prstGeom prst="homePlate">
            <a:avLst/>
          </a:prstGeom>
          <a:solidFill>
            <a:srgbClr val="026BC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核定基数</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TextBox 13"/>
          <p:cNvSpPr txBox="1"/>
          <p:nvPr/>
        </p:nvSpPr>
        <p:spPr>
          <a:xfrm>
            <a:off x="1043609" y="2616215"/>
            <a:ext cx="7056783" cy="673333"/>
          </a:xfrm>
          <a:prstGeom prst="rect">
            <a:avLst/>
          </a:prstGeom>
          <a:solidFill>
            <a:schemeClr val="accent4">
              <a:lumMod val="60000"/>
              <a:lumOff val="40000"/>
            </a:schemeClr>
          </a:solidFill>
        </p:spPr>
        <p:txBody>
          <a:bodyPr wrap="square" rtlCol="0" anchor="ctr">
            <a:noAutofit/>
          </a:bodyPr>
          <a:lstStyle/>
          <a:p>
            <a:pPr algn="ctr"/>
            <a:r>
              <a:rPr lang="en-US" altLang="zh-CN" sz="2000" b="1" dirty="0" smtClean="0">
                <a:latin typeface="微软雅黑" panose="020B0503020204020204" pitchFamily="34" charset="-122"/>
                <a:ea typeface="微软雅黑" panose="020B0503020204020204" pitchFamily="34" charset="-122"/>
              </a:rPr>
              <a:t>2010</a:t>
            </a:r>
            <a:r>
              <a:rPr lang="zh-CN" altLang="en-US" sz="2000" b="1" dirty="0" smtClean="0">
                <a:latin typeface="微软雅黑" panose="020B0503020204020204" pitchFamily="34" charset="-122"/>
                <a:ea typeface="微软雅黑" panose="020B0503020204020204" pitchFamily="34" charset="-122"/>
              </a:rPr>
              <a:t>年四川省全社会</a:t>
            </a:r>
            <a:r>
              <a:rPr lang="zh-CN" altLang="en-US" sz="2000" b="1" dirty="0">
                <a:latin typeface="微软雅黑" panose="020B0503020204020204" pitchFamily="34" charset="-122"/>
                <a:ea typeface="微软雅黑" panose="020B0503020204020204" pitchFamily="34" charset="-122"/>
              </a:rPr>
              <a:t>用电量基数由四川省电力公司核定</a:t>
            </a:r>
          </a:p>
        </p:txBody>
      </p:sp>
      <p:sp>
        <p:nvSpPr>
          <p:cNvPr id="12" name="TextBox 7"/>
          <p:cNvSpPr txBox="1"/>
          <p:nvPr/>
        </p:nvSpPr>
        <p:spPr>
          <a:xfrm>
            <a:off x="4067329" y="4918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国家方法分解方案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五边形 12"/>
          <p:cNvSpPr/>
          <p:nvPr/>
        </p:nvSpPr>
        <p:spPr>
          <a:xfrm>
            <a:off x="0" y="4918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分解方案一</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燕尾形 16"/>
          <p:cNvSpPr/>
          <p:nvPr/>
        </p:nvSpPr>
        <p:spPr>
          <a:xfrm>
            <a:off x="2218532" y="383828"/>
            <a:ext cx="2493818" cy="317536"/>
          </a:xfrm>
          <a:prstGeom prst="chevron">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地市</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州分类</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燕尾形 19"/>
          <p:cNvSpPr/>
          <p:nvPr/>
        </p:nvSpPr>
        <p:spPr>
          <a:xfrm>
            <a:off x="4546601" y="383828"/>
            <a:ext cx="2493818" cy="317536"/>
          </a:xfrm>
          <a:prstGeom prst="chevron">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分类赋值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1" name="燕尾形 20"/>
          <p:cNvSpPr/>
          <p:nvPr/>
        </p:nvSpPr>
        <p:spPr>
          <a:xfrm>
            <a:off x="6874670" y="383828"/>
            <a:ext cx="2493818" cy="317536"/>
          </a:xfrm>
          <a:prstGeom prst="chevron">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分</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地市州赋值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5917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926593" y="4297662"/>
                <a:ext cx="7335816" cy="373179"/>
              </a:xfrm>
              <a:prstGeom prst="rect">
                <a:avLst/>
              </a:prstGeom>
              <a:ln>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latin typeface="Cambria Math"/>
                            </a:rPr>
                          </m:ctrlPr>
                        </m:sSubPr>
                        <m:e>
                          <m:r>
                            <a:rPr lang="zh-CN" altLang="en-US" sz="1600">
                              <a:latin typeface="Cambria Math"/>
                            </a:rPr>
                            <m:t>综合评价指数计算公式</m:t>
                          </m:r>
                          <m:r>
                            <a:rPr lang="en-US" altLang="zh-CN" sz="1600">
                              <a:latin typeface="Cambria Math"/>
                            </a:rPr>
                            <m:t>    </m:t>
                          </m:r>
                          <m:r>
                            <a:rPr lang="en-US" altLang="zh-CN" sz="1600" i="1">
                              <a:latin typeface="Cambria Math"/>
                            </a:rPr>
                            <m:t>𝐻</m:t>
                          </m:r>
                        </m:e>
                        <m:sub>
                          <m:r>
                            <a:rPr lang="en-US" altLang="zh-CN" sz="1600" i="1">
                              <a:latin typeface="Cambria Math"/>
                            </a:rPr>
                            <m:t>𝑖</m:t>
                          </m:r>
                        </m:sub>
                      </m:sSub>
                      <m:r>
                        <a:rPr lang="en-US" altLang="zh-CN" sz="1600">
                          <a:latin typeface="Cambria Math"/>
                        </a:rPr>
                        <m:t>=</m:t>
                      </m:r>
                      <m:func>
                        <m:funcPr>
                          <m:ctrlPr>
                            <a:rPr lang="zh-CN" altLang="zh-CN" sz="1600" i="1">
                              <a:latin typeface="Cambria Math"/>
                            </a:rPr>
                          </m:ctrlPr>
                        </m:funcPr>
                        <m:fName>
                          <m:r>
                            <m:rPr>
                              <m:sty m:val="p"/>
                            </m:rPr>
                            <a:rPr lang="en-US" altLang="zh-CN" sz="1600">
                              <a:latin typeface="Cambria Math"/>
                            </a:rPr>
                            <m:t>ln</m:t>
                          </m:r>
                        </m:fName>
                        <m:e>
                          <m:r>
                            <a:rPr lang="zh-CN" altLang="zh-CN" sz="1600">
                              <a:latin typeface="Cambria Math"/>
                            </a:rPr>
                            <m:t>（</m:t>
                          </m:r>
                          <m:sSubSup>
                            <m:sSubSupPr>
                              <m:ctrlPr>
                                <a:rPr lang="zh-CN" altLang="zh-CN" sz="1600" i="1">
                                  <a:latin typeface="Cambria Math"/>
                                </a:rPr>
                              </m:ctrlPr>
                            </m:sSubSupPr>
                            <m:e>
                              <m:r>
                                <a:rPr lang="en-US" altLang="zh-CN" sz="1600" i="1">
                                  <a:latin typeface="Cambria Math"/>
                                </a:rPr>
                                <m:t>𝑋</m:t>
                              </m:r>
                            </m:e>
                            <m:sub>
                              <m:r>
                                <a:rPr lang="en-US" altLang="zh-CN" sz="1600" i="1">
                                  <a:latin typeface="Cambria Math"/>
                                </a:rPr>
                                <m:t>𝑖</m:t>
                              </m:r>
                              <m:r>
                                <a:rPr lang="en-US" altLang="zh-CN" sz="1600">
                                  <a:latin typeface="Cambria Math"/>
                                </a:rPr>
                                <m:t>1</m:t>
                              </m:r>
                            </m:sub>
                            <m:sup>
                              <m:sSub>
                                <m:sSubPr>
                                  <m:ctrlPr>
                                    <a:rPr lang="zh-CN" altLang="zh-CN" sz="1600" i="1">
                                      <a:latin typeface="Cambria Math"/>
                                    </a:rPr>
                                  </m:ctrlPr>
                                </m:sSubPr>
                                <m:e>
                                  <m:r>
                                    <a:rPr lang="en-US" altLang="zh-CN" sz="1600" i="1">
                                      <a:latin typeface="Cambria Math"/>
                                    </a:rPr>
                                    <m:t>𝑎</m:t>
                                  </m:r>
                                </m:e>
                                <m:sub>
                                  <m:r>
                                    <a:rPr lang="en-US" altLang="zh-CN" sz="1600" i="1">
                                      <a:latin typeface="Cambria Math"/>
                                    </a:rPr>
                                    <m:t>1</m:t>
                                  </m:r>
                                </m:sub>
                              </m:sSub>
                            </m:sup>
                          </m:sSubSup>
                          <m:r>
                            <a:rPr lang="en-US" altLang="zh-CN" sz="1600" i="1">
                              <a:latin typeface="Cambria Math"/>
                            </a:rPr>
                            <m:t>×</m:t>
                          </m:r>
                          <m:sSubSup>
                            <m:sSubSupPr>
                              <m:ctrlPr>
                                <a:rPr lang="zh-CN" altLang="zh-CN" sz="1600" i="1">
                                  <a:latin typeface="Cambria Math"/>
                                </a:rPr>
                              </m:ctrlPr>
                            </m:sSubSupPr>
                            <m:e>
                              <m:r>
                                <a:rPr lang="en-US" altLang="zh-CN" sz="1600" i="1">
                                  <a:latin typeface="Cambria Math"/>
                                </a:rPr>
                                <m:t>𝑋</m:t>
                              </m:r>
                            </m:e>
                            <m:sub>
                              <m:r>
                                <a:rPr lang="en-US" altLang="zh-CN" sz="1600" i="1">
                                  <a:latin typeface="Cambria Math"/>
                                </a:rPr>
                                <m:t>𝑖</m:t>
                              </m:r>
                              <m:r>
                                <a:rPr lang="en-US" altLang="zh-CN" sz="1600">
                                  <a:latin typeface="Cambria Math"/>
                                </a:rPr>
                                <m:t>2</m:t>
                              </m:r>
                            </m:sub>
                            <m:sup>
                              <m:sSub>
                                <m:sSubPr>
                                  <m:ctrlPr>
                                    <a:rPr lang="zh-CN" altLang="zh-CN" sz="1600" i="1">
                                      <a:latin typeface="Cambria Math"/>
                                    </a:rPr>
                                  </m:ctrlPr>
                                </m:sSubPr>
                                <m:e>
                                  <m:r>
                                    <a:rPr lang="en-US" altLang="zh-CN" sz="1600" i="1">
                                      <a:latin typeface="Cambria Math"/>
                                    </a:rPr>
                                    <m:t>𝑎</m:t>
                                  </m:r>
                                </m:e>
                                <m:sub>
                                  <m:r>
                                    <a:rPr lang="en-US" altLang="zh-CN" sz="1600" i="1">
                                      <a:latin typeface="Cambria Math"/>
                                    </a:rPr>
                                    <m:t>2</m:t>
                                  </m:r>
                                </m:sub>
                              </m:sSub>
                            </m:sup>
                          </m:sSubSup>
                          <m:r>
                            <a:rPr lang="en-US" altLang="zh-CN" sz="1600" i="1">
                              <a:latin typeface="Cambria Math"/>
                            </a:rPr>
                            <m:t>×</m:t>
                          </m:r>
                          <m:sSubSup>
                            <m:sSubSupPr>
                              <m:ctrlPr>
                                <a:rPr lang="zh-CN" altLang="zh-CN" sz="1600" i="1">
                                  <a:latin typeface="Cambria Math"/>
                                </a:rPr>
                              </m:ctrlPr>
                            </m:sSubSupPr>
                            <m:e>
                              <m:r>
                                <a:rPr lang="en-US" altLang="zh-CN" sz="1600" i="1">
                                  <a:latin typeface="Cambria Math"/>
                                </a:rPr>
                                <m:t>𝑋</m:t>
                              </m:r>
                            </m:e>
                            <m:sub>
                              <m:r>
                                <a:rPr lang="en-US" altLang="zh-CN" sz="1600" i="1">
                                  <a:latin typeface="Cambria Math"/>
                                </a:rPr>
                                <m:t>𝑖</m:t>
                              </m:r>
                              <m:r>
                                <a:rPr lang="en-US" altLang="zh-CN" sz="1600">
                                  <a:latin typeface="Cambria Math"/>
                                </a:rPr>
                                <m:t>3</m:t>
                              </m:r>
                            </m:sub>
                            <m:sup>
                              <m:sSub>
                                <m:sSubPr>
                                  <m:ctrlPr>
                                    <a:rPr lang="zh-CN" altLang="zh-CN" sz="1600" i="1">
                                      <a:latin typeface="Cambria Math"/>
                                    </a:rPr>
                                  </m:ctrlPr>
                                </m:sSubPr>
                                <m:e>
                                  <m:r>
                                    <a:rPr lang="en-US" altLang="zh-CN" sz="1600" i="1">
                                      <a:latin typeface="Cambria Math"/>
                                    </a:rPr>
                                    <m:t>𝑎</m:t>
                                  </m:r>
                                </m:e>
                                <m:sub>
                                  <m:r>
                                    <a:rPr lang="en-US" altLang="zh-CN" sz="1600" i="1">
                                      <a:latin typeface="Cambria Math"/>
                                    </a:rPr>
                                    <m:t>3</m:t>
                                  </m:r>
                                </m:sub>
                              </m:sSub>
                            </m:sup>
                          </m:sSubSup>
                          <m:r>
                            <a:rPr lang="en-US" altLang="zh-CN" sz="1600" i="1">
                              <a:latin typeface="Cambria Math"/>
                            </a:rPr>
                            <m:t>×</m:t>
                          </m:r>
                          <m:sSubSup>
                            <m:sSubSupPr>
                              <m:ctrlPr>
                                <a:rPr lang="zh-CN" altLang="zh-CN" sz="1600" i="1">
                                  <a:latin typeface="Cambria Math"/>
                                </a:rPr>
                              </m:ctrlPr>
                            </m:sSubSupPr>
                            <m:e>
                              <m:r>
                                <a:rPr lang="en-US" altLang="zh-CN" sz="1600" i="1">
                                  <a:latin typeface="Cambria Math"/>
                                </a:rPr>
                                <m:t>𝑋</m:t>
                              </m:r>
                            </m:e>
                            <m:sub>
                              <m:r>
                                <a:rPr lang="en-US" altLang="zh-CN" sz="1600" i="1">
                                  <a:latin typeface="Cambria Math"/>
                                </a:rPr>
                                <m:t>𝑖</m:t>
                              </m:r>
                              <m:r>
                                <a:rPr lang="en-US" altLang="zh-CN" sz="1600">
                                  <a:latin typeface="Cambria Math"/>
                                </a:rPr>
                                <m:t>4</m:t>
                              </m:r>
                            </m:sub>
                            <m:sup>
                              <m:r>
                                <a:rPr lang="en-US" altLang="zh-CN" sz="1600" i="1">
                                  <a:latin typeface="Cambria Math"/>
                                </a:rPr>
                                <m:t>−</m:t>
                              </m:r>
                              <m:sSub>
                                <m:sSubPr>
                                  <m:ctrlPr>
                                    <a:rPr lang="zh-CN" altLang="zh-CN" sz="1600" i="1">
                                      <a:latin typeface="Cambria Math"/>
                                    </a:rPr>
                                  </m:ctrlPr>
                                </m:sSubPr>
                                <m:e>
                                  <m:r>
                                    <a:rPr lang="en-US" altLang="zh-CN" sz="1600" i="1">
                                      <a:latin typeface="Cambria Math"/>
                                    </a:rPr>
                                    <m:t>𝑎</m:t>
                                  </m:r>
                                </m:e>
                                <m:sub>
                                  <m:r>
                                    <a:rPr lang="en-US" altLang="zh-CN" sz="1600" i="1">
                                      <a:latin typeface="Cambria Math"/>
                                    </a:rPr>
                                    <m:t>4</m:t>
                                  </m:r>
                                </m:sub>
                              </m:sSub>
                            </m:sup>
                          </m:sSubSup>
                          <m:r>
                            <a:rPr lang="en-US" altLang="zh-CN" sz="1600" i="1">
                              <a:latin typeface="Cambria Math"/>
                            </a:rPr>
                            <m:t>×</m:t>
                          </m:r>
                          <m:sSubSup>
                            <m:sSubSupPr>
                              <m:ctrlPr>
                                <a:rPr lang="zh-CN" altLang="zh-CN" sz="1600" i="1">
                                  <a:latin typeface="Cambria Math"/>
                                </a:rPr>
                              </m:ctrlPr>
                            </m:sSubSupPr>
                            <m:e>
                              <m:r>
                                <a:rPr lang="en-US" altLang="zh-CN" sz="1600" i="1">
                                  <a:latin typeface="Cambria Math"/>
                                </a:rPr>
                                <m:t>𝑋</m:t>
                              </m:r>
                            </m:e>
                            <m:sub>
                              <m:r>
                                <a:rPr lang="en-US" altLang="zh-CN" sz="1600" i="1">
                                  <a:latin typeface="Cambria Math"/>
                                </a:rPr>
                                <m:t>𝑖</m:t>
                              </m:r>
                              <m:r>
                                <a:rPr lang="en-US" altLang="zh-CN" sz="1600">
                                  <a:latin typeface="Cambria Math"/>
                                </a:rPr>
                                <m:t>5</m:t>
                              </m:r>
                            </m:sub>
                            <m:sup>
                              <m:sSub>
                                <m:sSubPr>
                                  <m:ctrlPr>
                                    <a:rPr lang="zh-CN" altLang="zh-CN" sz="1600" i="1">
                                      <a:latin typeface="Cambria Math"/>
                                    </a:rPr>
                                  </m:ctrlPr>
                                </m:sSubPr>
                                <m:e>
                                  <m:r>
                                    <a:rPr lang="en-US" altLang="zh-CN" sz="1600" i="1">
                                      <a:latin typeface="Cambria Math"/>
                                    </a:rPr>
                                    <m:t>𝑎</m:t>
                                  </m:r>
                                </m:e>
                                <m:sub>
                                  <m:r>
                                    <a:rPr lang="en-US" altLang="zh-CN" sz="1600" i="1">
                                      <a:latin typeface="Cambria Math"/>
                                    </a:rPr>
                                    <m:t>5</m:t>
                                  </m:r>
                                </m:sub>
                              </m:sSub>
                            </m:sup>
                          </m:sSubSup>
                          <m:r>
                            <a:rPr lang="zh-CN" altLang="zh-CN" sz="1600">
                              <a:latin typeface="Cambria Math"/>
                            </a:rPr>
                            <m:t>）</m:t>
                          </m:r>
                        </m:e>
                      </m:func>
                    </m:oMath>
                  </m:oMathPara>
                </a14:m>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926593" y="4297662"/>
                <a:ext cx="7335816" cy="373179"/>
              </a:xfrm>
              <a:prstGeom prst="rect">
                <a:avLst/>
              </a:prstGeom>
              <a:blipFill rotWithShape="0">
                <a:blip r:embed="rId2"/>
                <a:stretch>
                  <a:fillRect b="-1587"/>
                </a:stretch>
              </a:blipFill>
              <a:ln>
                <a:solidFill>
                  <a:schemeClr val="accent1"/>
                </a:solidFill>
              </a:ln>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283850251"/>
              </p:ext>
            </p:extLst>
          </p:nvPr>
        </p:nvGraphicFramePr>
        <p:xfrm>
          <a:off x="926593" y="1417340"/>
          <a:ext cx="7335816" cy="2700303"/>
        </p:xfrm>
        <a:graphic>
          <a:graphicData uri="http://schemas.openxmlformats.org/drawingml/2006/table">
            <a:tbl>
              <a:tblPr firstRow="1" firstCol="1" bandRow="1">
                <a:tableStyleId>{5C22544A-7EE6-4342-B048-85BDC9FD1C3A}</a:tableStyleId>
              </a:tblPr>
              <a:tblGrid>
                <a:gridCol w="1890211"/>
                <a:gridCol w="3000046"/>
                <a:gridCol w="2445559"/>
              </a:tblGrid>
              <a:tr h="495735">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序号（</a:t>
                      </a:r>
                      <a:r>
                        <a:rPr lang="en-US" sz="1600" kern="100" dirty="0">
                          <a:effectLst/>
                          <a:latin typeface="微软雅黑" panose="020B0503020204020204" pitchFamily="34" charset="-122"/>
                          <a:ea typeface="微软雅黑" panose="020B0503020204020204" pitchFamily="34" charset="-122"/>
                        </a:rPr>
                        <a:t>n</a:t>
                      </a:r>
                      <a:r>
                        <a:rPr lang="zh-CN"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指标名称（</a:t>
                      </a:r>
                      <a:r>
                        <a:rPr lang="en-US" sz="1600" kern="100" dirty="0" err="1">
                          <a:effectLst/>
                          <a:latin typeface="微软雅黑" panose="020B0503020204020204" pitchFamily="34" charset="-122"/>
                          <a:ea typeface="微软雅黑" panose="020B0503020204020204" pitchFamily="34" charset="-122"/>
                        </a:rPr>
                        <a:t>X</a:t>
                      </a:r>
                      <a:r>
                        <a:rPr lang="en-US" sz="1600" kern="100" baseline="-25000" dirty="0" err="1">
                          <a:effectLst/>
                          <a:latin typeface="微软雅黑" panose="020B0503020204020204" pitchFamily="34" charset="-122"/>
                          <a:ea typeface="微软雅黑" panose="020B0503020204020204" pitchFamily="34" charset="-122"/>
                        </a:rPr>
                        <a:t>n</a:t>
                      </a:r>
                      <a:r>
                        <a:rPr lang="zh-CN"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权重（ɑ</a:t>
                      </a:r>
                      <a:r>
                        <a:rPr lang="en-US" sz="1600" kern="100" baseline="-25000">
                          <a:effectLst/>
                          <a:latin typeface="微软雅黑" panose="020B0503020204020204" pitchFamily="34" charset="-122"/>
                          <a:ea typeface="微软雅黑" panose="020B0503020204020204" pitchFamily="34" charset="-122"/>
                        </a:rPr>
                        <a:t>n</a:t>
                      </a:r>
                      <a:r>
                        <a:rPr lang="zh-CN"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r>
              <a:tr h="41184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人均财政收入</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r>
              <a:tr h="41184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第三产业比重</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20%</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r>
              <a:tr h="41184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人均能源消费量</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r>
              <a:tr h="617768">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单位工业增加值能耗</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r>
              <a:tr h="351262">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区域类别</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20%</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r>
            </a:tbl>
          </a:graphicData>
        </a:graphic>
      </p:graphicFrame>
      <p:sp>
        <p:nvSpPr>
          <p:cNvPr id="14" name="TextBox 7"/>
          <p:cNvSpPr txBox="1"/>
          <p:nvPr/>
        </p:nvSpPr>
        <p:spPr>
          <a:xfrm>
            <a:off x="4067329" y="4918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国家方法分解方案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五边形 14"/>
          <p:cNvSpPr/>
          <p:nvPr/>
        </p:nvSpPr>
        <p:spPr>
          <a:xfrm>
            <a:off x="0" y="4918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分解方案一</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五边形 33"/>
          <p:cNvSpPr/>
          <p:nvPr/>
        </p:nvSpPr>
        <p:spPr>
          <a:xfrm>
            <a:off x="-108520" y="383828"/>
            <a:ext cx="2493818" cy="317536"/>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核定基数</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5" name="燕尾形 34"/>
          <p:cNvSpPr/>
          <p:nvPr/>
        </p:nvSpPr>
        <p:spPr>
          <a:xfrm>
            <a:off x="2218532" y="383828"/>
            <a:ext cx="2493818" cy="317536"/>
          </a:xfrm>
          <a:prstGeom prst="chevron">
            <a:avLst/>
          </a:prstGeom>
          <a:solidFill>
            <a:srgbClr val="026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地市</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州分类</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燕尾形 35"/>
          <p:cNvSpPr/>
          <p:nvPr/>
        </p:nvSpPr>
        <p:spPr>
          <a:xfrm>
            <a:off x="4546601" y="383828"/>
            <a:ext cx="2493818" cy="317536"/>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分类赋值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燕尾形 36"/>
          <p:cNvSpPr/>
          <p:nvPr/>
        </p:nvSpPr>
        <p:spPr>
          <a:xfrm>
            <a:off x="6874670" y="383828"/>
            <a:ext cx="2493818" cy="317536"/>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分</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地市州赋值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8163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442119" y="1153115"/>
                <a:ext cx="8208964" cy="2123658"/>
              </a:xfrm>
              <a:prstGeom prst="rect">
                <a:avLst/>
              </a:prstGeom>
              <a:solidFill>
                <a:schemeClr val="bg1">
                  <a:lumMod val="95000"/>
                </a:schemeClr>
              </a:solidFill>
              <a:ln w="12700">
                <a:solidFill>
                  <a:schemeClr val="accent2">
                    <a:lumMod val="75000"/>
                    <a:lumOff val="25000"/>
                  </a:schemeClr>
                </a:solidFill>
                <a:prstDash val="solid"/>
              </a:ln>
            </p:spPr>
            <p:txBody>
              <a:bodyPr wrap="square" rtlCol="0">
                <a:spAutoFit/>
              </a:bodyPr>
              <a:lstStyle/>
              <a:p>
                <a:pPr marL="342900" indent="-342900">
                  <a:lnSpc>
                    <a:spcPct val="150000"/>
                  </a:lnSpc>
                  <a:buFont typeface="+mj-ea"/>
                  <a:buAutoNum type="circleNumDbPlain"/>
                </a:pPr>
                <a:r>
                  <a:rPr lang="zh-CN" altLang="en-US" sz="1600" dirty="0">
                    <a:latin typeface="华文楷体" panose="02010600040101010101" pitchFamily="2" charset="-122"/>
                    <a:ea typeface="华文楷体" panose="02010600040101010101" pitchFamily="2" charset="-122"/>
                  </a:rPr>
                  <a:t>计算出全省</a:t>
                </a:r>
                <a:r>
                  <a:rPr lang="zh-CN" altLang="en-US" sz="1600" dirty="0" smtClean="0">
                    <a:latin typeface="华文楷体" panose="02010600040101010101" pitchFamily="2" charset="-122"/>
                    <a:ea typeface="华文楷体" panose="02010600040101010101" pitchFamily="2" charset="-122"/>
                  </a:rPr>
                  <a:t>“十一五”</a:t>
                </a:r>
                <a:r>
                  <a:rPr lang="zh-CN" altLang="en-US" sz="1600" dirty="0">
                    <a:latin typeface="华文楷体" panose="02010600040101010101" pitchFamily="2" charset="-122"/>
                    <a:ea typeface="华文楷体" panose="02010600040101010101" pitchFamily="2" charset="-122"/>
                  </a:rPr>
                  <a:t>用电量</a:t>
                </a:r>
                <a:r>
                  <a:rPr lang="zh-CN" altLang="en-US" sz="1600" dirty="0" smtClean="0">
                    <a:latin typeface="华文楷体" panose="02010600040101010101" pitchFamily="2" charset="-122"/>
                    <a:ea typeface="华文楷体" panose="02010600040101010101" pitchFamily="2" charset="-122"/>
                  </a:rPr>
                  <a:t>消费</a:t>
                </a:r>
                <a:r>
                  <a:rPr lang="zh-CN" altLang="en-US" sz="1600" dirty="0">
                    <a:latin typeface="华文楷体" panose="02010600040101010101" pitchFamily="2" charset="-122"/>
                    <a:ea typeface="华文楷体" panose="02010600040101010101" pitchFamily="2" charset="-122"/>
                  </a:rPr>
                  <a:t>平均增速</a:t>
                </a:r>
                <a14:m>
                  <m:oMath xmlns:m="http://schemas.openxmlformats.org/officeDocument/2006/math">
                    <m:r>
                      <m:rPr>
                        <m:sty m:val="p"/>
                      </m:rPr>
                      <a:rPr lang="en-US" altLang="zh-CN" sz="1600">
                        <a:latin typeface="Cambria Math"/>
                      </a:rPr>
                      <m:t>V</m:t>
                    </m:r>
                    <m:d>
                      <m:dPr>
                        <m:ctrlPr>
                          <a:rPr lang="en-US" altLang="zh-CN" sz="1600" i="1">
                            <a:latin typeface="Cambria Math"/>
                          </a:rPr>
                        </m:ctrlPr>
                      </m:dPr>
                      <m:e>
                        <m:r>
                          <m:rPr>
                            <m:sty m:val="p"/>
                          </m:rPr>
                          <a:rPr lang="en-US" altLang="zh-CN" sz="1600">
                            <a:latin typeface="Cambria Math"/>
                          </a:rPr>
                          <m:t>y</m:t>
                        </m:r>
                      </m:e>
                    </m:d>
                  </m:oMath>
                </a14:m>
                <a:endParaRPr lang="en-US" altLang="zh-CN" sz="1600" dirty="0">
                  <a:latin typeface="华文楷体" panose="02010600040101010101" pitchFamily="2" charset="-122"/>
                  <a:ea typeface="华文楷体" panose="02010600040101010101" pitchFamily="2" charset="-122"/>
                </a:endParaRPr>
              </a:p>
              <a:p>
                <a:pPr marL="342900" indent="-342900">
                  <a:lnSpc>
                    <a:spcPct val="150000"/>
                  </a:lnSpc>
                  <a:buFont typeface="+mj-ea"/>
                  <a:buAutoNum type="circleNumDbPlain"/>
                </a:pPr>
                <a:r>
                  <a:rPr lang="zh-CN" altLang="en-US" sz="1600" dirty="0">
                    <a:latin typeface="华文楷体" panose="02010600040101010101" pitchFamily="2" charset="-122"/>
                    <a:ea typeface="华文楷体" panose="02010600040101010101" pitchFamily="2" charset="-122"/>
                  </a:rPr>
                  <a:t>各地市州“十一五”用电量平均增速</a:t>
                </a:r>
                <a14:m>
                  <m:oMath xmlns:m="http://schemas.openxmlformats.org/officeDocument/2006/math">
                    <m:sSub>
                      <m:sSubPr>
                        <m:ctrlPr>
                          <a:rPr lang="zh-CN" altLang="zh-CN" sz="1600" i="1">
                            <a:latin typeface="Cambria Math"/>
                          </a:rPr>
                        </m:ctrlPr>
                      </m:sSubPr>
                      <m:e>
                        <m:r>
                          <a:rPr lang="en-US" altLang="zh-CN" sz="1600" i="1">
                            <a:latin typeface="Cambria Math"/>
                          </a:rPr>
                          <m:t>𝑣</m:t>
                        </m:r>
                      </m:e>
                      <m:sub>
                        <m:r>
                          <a:rPr lang="en-US" altLang="zh-CN" sz="1600" i="1">
                            <a:latin typeface="Cambria Math"/>
                          </a:rPr>
                          <m:t>𝑖</m:t>
                        </m:r>
                      </m:sub>
                    </m:sSub>
                    <m:r>
                      <a:rPr lang="en-US" altLang="zh-CN" sz="1600">
                        <a:latin typeface="Cambria Math"/>
                      </a:rPr>
                      <m:t>(</m:t>
                    </m:r>
                    <m:r>
                      <m:rPr>
                        <m:sty m:val="p"/>
                      </m:rPr>
                      <a:rPr lang="en-US" altLang="zh-CN" sz="1600">
                        <a:latin typeface="Cambria Math"/>
                      </a:rPr>
                      <m:t>y</m:t>
                    </m:r>
                    <m:r>
                      <a:rPr lang="en-US" altLang="zh-CN" sz="1600">
                        <a:latin typeface="Cambria Math"/>
                      </a:rPr>
                      <m:t>)</m:t>
                    </m:r>
                  </m:oMath>
                </a14:m>
                <a:r>
                  <a:rPr lang="zh-CN" altLang="en-US" sz="1600" dirty="0">
                    <a:latin typeface="华文楷体" panose="02010600040101010101" pitchFamily="2" charset="-122"/>
                    <a:ea typeface="华文楷体" panose="02010600040101010101" pitchFamily="2" charset="-122"/>
                  </a:rPr>
                  <a:t>与</a:t>
                </a:r>
                <a14:m>
                  <m:oMath xmlns:m="http://schemas.openxmlformats.org/officeDocument/2006/math">
                    <m:r>
                      <m:rPr>
                        <m:sty m:val="p"/>
                      </m:rPr>
                      <a:rPr lang="en-US" altLang="zh-CN" sz="1600">
                        <a:latin typeface="Cambria Math"/>
                      </a:rPr>
                      <m:t>V</m:t>
                    </m:r>
                    <m:d>
                      <m:dPr>
                        <m:ctrlPr>
                          <a:rPr lang="en-US" altLang="zh-CN" sz="1600" i="1">
                            <a:latin typeface="Cambria Math"/>
                          </a:rPr>
                        </m:ctrlPr>
                      </m:dPr>
                      <m:e>
                        <m:r>
                          <m:rPr>
                            <m:sty m:val="p"/>
                          </m:rPr>
                          <a:rPr lang="en-US" altLang="zh-CN" sz="1600">
                            <a:latin typeface="Cambria Math"/>
                          </a:rPr>
                          <m:t>y</m:t>
                        </m:r>
                      </m:e>
                    </m:d>
                  </m:oMath>
                </a14:m>
                <a:r>
                  <a:rPr lang="zh-CN" altLang="en-US" sz="1600" dirty="0">
                    <a:latin typeface="华文楷体" panose="02010600040101010101" pitchFamily="2" charset="-122"/>
                    <a:ea typeface="华文楷体" panose="02010600040101010101" pitchFamily="2" charset="-122"/>
                  </a:rPr>
                  <a:t>对比</a:t>
                </a:r>
                <a:endParaRPr lang="en-US" altLang="zh-CN" sz="1600" dirty="0">
                  <a:latin typeface="华文楷体" panose="02010600040101010101" pitchFamily="2" charset="-122"/>
                  <a:ea typeface="华文楷体" panose="02010600040101010101" pitchFamily="2" charset="-122"/>
                </a:endParaRPr>
              </a:p>
              <a:p>
                <a:pPr lvl="1">
                  <a:lnSpc>
                    <a:spcPct val="150000"/>
                  </a:lnSpc>
                </a:pPr>
                <a:r>
                  <a:rPr lang="zh-CN" altLang="zh-CN" sz="1200" i="1" dirty="0" smtClean="0">
                    <a:latin typeface="华文楷体" panose="02010600040101010101" pitchFamily="2" charset="-122"/>
                    <a:ea typeface="华文楷体" panose="02010600040101010101" pitchFamily="2" charset="-122"/>
                  </a:rPr>
                  <a:t>当</a:t>
                </a:r>
                <a14:m>
                  <m:oMath xmlns:m="http://schemas.openxmlformats.org/officeDocument/2006/math">
                    <m:sSub>
                      <m:sSubPr>
                        <m:ctrlPr>
                          <a:rPr lang="zh-CN" altLang="zh-CN" sz="1200" i="1">
                            <a:latin typeface="Cambria Math"/>
                          </a:rPr>
                        </m:ctrlPr>
                      </m:sSubPr>
                      <m:e>
                        <m:r>
                          <a:rPr lang="en-US" altLang="zh-CN" sz="1200" i="1">
                            <a:latin typeface="Cambria Math"/>
                          </a:rPr>
                          <m:t>𝑣</m:t>
                        </m:r>
                      </m:e>
                      <m:sub>
                        <m:r>
                          <a:rPr lang="en-US" altLang="zh-CN" sz="1200" i="1">
                            <a:latin typeface="Cambria Math"/>
                          </a:rPr>
                          <m:t>𝑖</m:t>
                        </m:r>
                      </m:sub>
                    </m:sSub>
                    <m:r>
                      <a:rPr lang="en-US" altLang="zh-CN" sz="1200" i="1">
                        <a:latin typeface="Cambria Math"/>
                      </a:rPr>
                      <m:t>(</m:t>
                    </m:r>
                    <m:r>
                      <a:rPr lang="en-US" altLang="zh-CN" sz="1200" i="1">
                        <a:latin typeface="Cambria Math"/>
                      </a:rPr>
                      <m:t>𝑦</m:t>
                    </m:r>
                    <m:r>
                      <a:rPr lang="en-US" altLang="zh-CN" sz="1200" i="1">
                        <a:latin typeface="Cambria Math"/>
                      </a:rPr>
                      <m:t>)≥</m:t>
                    </m:r>
                    <m:r>
                      <a:rPr lang="en-US" altLang="zh-CN" sz="1200" i="1">
                        <a:latin typeface="Cambria Math"/>
                      </a:rPr>
                      <m:t>𝑉</m:t>
                    </m:r>
                    <m:r>
                      <a:rPr lang="en-US" altLang="zh-CN" sz="1200" i="1">
                        <a:latin typeface="Cambria Math"/>
                      </a:rPr>
                      <m:t>(</m:t>
                    </m:r>
                    <m:r>
                      <a:rPr lang="en-US" altLang="zh-CN" sz="1200" i="1">
                        <a:latin typeface="Cambria Math"/>
                      </a:rPr>
                      <m:t>𝑦</m:t>
                    </m:r>
                    <m:r>
                      <a:rPr lang="en-US" altLang="zh-CN" sz="1200" i="1">
                        <a:latin typeface="Cambria Math"/>
                      </a:rPr>
                      <m:t>)</m:t>
                    </m:r>
                  </m:oMath>
                </a14:m>
                <a:r>
                  <a:rPr lang="zh-CN" altLang="zh-CN" sz="1200" i="1" dirty="0">
                    <a:latin typeface="华文楷体" panose="02010600040101010101" pitchFamily="2" charset="-122"/>
                    <a:ea typeface="华文楷体" panose="02010600040101010101" pitchFamily="2" charset="-122"/>
                  </a:rPr>
                  <a:t>时，绝大多数（</a:t>
                </a:r>
                <a:r>
                  <a:rPr lang="en-US" altLang="zh-CN" sz="1200" i="1" dirty="0">
                    <a:latin typeface="华文楷体" panose="02010600040101010101" pitchFamily="2" charset="-122"/>
                    <a:ea typeface="华文楷体" panose="02010600040101010101" pitchFamily="2" charset="-122"/>
                  </a:rPr>
                  <a:t>80%</a:t>
                </a:r>
                <a:r>
                  <a:rPr lang="zh-CN" altLang="zh-CN" sz="1200" i="1" dirty="0">
                    <a:latin typeface="华文楷体" panose="02010600040101010101" pitchFamily="2" charset="-122"/>
                    <a:ea typeface="华文楷体" panose="02010600040101010101" pitchFamily="2" charset="-122"/>
                  </a:rPr>
                  <a:t>以上）满足</a:t>
                </a:r>
                <a14:m>
                  <m:oMath xmlns:m="http://schemas.openxmlformats.org/officeDocument/2006/math">
                    <m:sSub>
                      <m:sSubPr>
                        <m:ctrlPr>
                          <a:rPr lang="zh-CN" altLang="zh-CN" sz="1200" i="1">
                            <a:latin typeface="Cambria Math"/>
                          </a:rPr>
                        </m:ctrlPr>
                      </m:sSubPr>
                      <m:e>
                        <m:r>
                          <a:rPr lang="en-US" altLang="zh-CN" sz="1200" i="1">
                            <a:latin typeface="Cambria Math"/>
                          </a:rPr>
                          <m:t>𝑣</m:t>
                        </m:r>
                      </m:e>
                      <m:sub>
                        <m:r>
                          <a:rPr lang="en-US" altLang="zh-CN" sz="1200" i="1">
                            <a:latin typeface="Cambria Math"/>
                          </a:rPr>
                          <m:t>𝑖</m:t>
                        </m:r>
                      </m:sub>
                    </m:sSub>
                    <m:d>
                      <m:dPr>
                        <m:ctrlPr>
                          <a:rPr lang="zh-CN" altLang="zh-CN" sz="1200" i="1">
                            <a:latin typeface="Cambria Math"/>
                          </a:rPr>
                        </m:ctrlPr>
                      </m:dPr>
                      <m:e>
                        <m:r>
                          <a:rPr lang="en-US" altLang="zh-CN" sz="1200" i="1">
                            <a:latin typeface="Cambria Math"/>
                          </a:rPr>
                          <m:t>𝑦</m:t>
                        </m:r>
                      </m:e>
                    </m:d>
                    <m:r>
                      <a:rPr lang="en-US" altLang="zh-CN" sz="1200" i="1">
                        <a:latin typeface="Cambria Math"/>
                      </a:rPr>
                      <m:t>≤</m:t>
                    </m:r>
                    <m:r>
                      <a:rPr lang="en-US" altLang="zh-CN" sz="1200" i="1">
                        <a:latin typeface="Cambria Math"/>
                      </a:rPr>
                      <m:t>𝑚𝑉</m:t>
                    </m:r>
                    <m:r>
                      <a:rPr lang="en-US" altLang="zh-CN" sz="1200" i="1">
                        <a:latin typeface="Cambria Math"/>
                      </a:rPr>
                      <m:t>(</m:t>
                    </m:r>
                    <m:r>
                      <a:rPr lang="en-US" altLang="zh-CN" sz="1200" i="1">
                        <a:latin typeface="Cambria Math"/>
                      </a:rPr>
                      <m:t>𝑦</m:t>
                    </m:r>
                    <m:r>
                      <a:rPr lang="en-US" altLang="zh-CN" sz="1200" i="1">
                        <a:latin typeface="Cambria Math"/>
                      </a:rPr>
                      <m:t>)</m:t>
                    </m:r>
                  </m:oMath>
                </a14:m>
                <a:endParaRPr lang="en-US" altLang="zh-CN" sz="1200" i="1" dirty="0">
                  <a:latin typeface="华文楷体" panose="02010600040101010101" pitchFamily="2" charset="-122"/>
                  <a:ea typeface="华文楷体" panose="02010600040101010101" pitchFamily="2" charset="-122"/>
                </a:endParaRPr>
              </a:p>
              <a:p>
                <a:pPr lvl="1">
                  <a:lnSpc>
                    <a:spcPct val="150000"/>
                  </a:lnSpc>
                </a:pPr>
                <a:r>
                  <a:rPr lang="zh-CN" altLang="zh-CN" sz="1200" i="1" dirty="0">
                    <a:latin typeface="华文楷体" panose="02010600040101010101" pitchFamily="2" charset="-122"/>
                    <a:ea typeface="华文楷体" panose="02010600040101010101" pitchFamily="2" charset="-122"/>
                  </a:rPr>
                  <a:t>当</a:t>
                </a:r>
                <a14:m>
                  <m:oMath xmlns:m="http://schemas.openxmlformats.org/officeDocument/2006/math">
                    <m:sSub>
                      <m:sSubPr>
                        <m:ctrlPr>
                          <a:rPr lang="zh-CN" altLang="zh-CN" sz="1200" i="1">
                            <a:latin typeface="Cambria Math"/>
                          </a:rPr>
                        </m:ctrlPr>
                      </m:sSubPr>
                      <m:e>
                        <m:r>
                          <a:rPr lang="en-US" altLang="zh-CN" sz="1200" i="1">
                            <a:latin typeface="Cambria Math"/>
                          </a:rPr>
                          <m:t>𝑣</m:t>
                        </m:r>
                      </m:e>
                      <m:sub>
                        <m:r>
                          <a:rPr lang="en-US" altLang="zh-CN" sz="1200" i="1">
                            <a:latin typeface="Cambria Math"/>
                          </a:rPr>
                          <m:t>𝑖</m:t>
                        </m:r>
                      </m:sub>
                    </m:sSub>
                    <m:r>
                      <a:rPr lang="en-US" altLang="zh-CN" sz="1200" i="1">
                        <a:latin typeface="Cambria Math"/>
                      </a:rPr>
                      <m:t>(</m:t>
                    </m:r>
                    <m:r>
                      <a:rPr lang="en-US" altLang="zh-CN" sz="1200" i="1">
                        <a:latin typeface="Cambria Math"/>
                      </a:rPr>
                      <m:t>𝑦</m:t>
                    </m:r>
                    <m:r>
                      <a:rPr lang="en-US" altLang="zh-CN" sz="1200" i="1">
                        <a:latin typeface="Cambria Math"/>
                      </a:rPr>
                      <m:t>)≤</m:t>
                    </m:r>
                    <m:r>
                      <a:rPr lang="en-US" altLang="zh-CN" sz="1200" i="1">
                        <a:latin typeface="Cambria Math"/>
                      </a:rPr>
                      <m:t>𝑉</m:t>
                    </m:r>
                    <m:r>
                      <a:rPr lang="en-US" altLang="zh-CN" sz="1200" i="1">
                        <a:latin typeface="Cambria Math"/>
                      </a:rPr>
                      <m:t>(</m:t>
                    </m:r>
                    <m:r>
                      <a:rPr lang="en-US" altLang="zh-CN" sz="1200" i="1">
                        <a:latin typeface="Cambria Math"/>
                      </a:rPr>
                      <m:t>𝑦</m:t>
                    </m:r>
                    <m:r>
                      <a:rPr lang="en-US" altLang="zh-CN" sz="1200" i="1">
                        <a:latin typeface="Cambria Math"/>
                      </a:rPr>
                      <m:t>)</m:t>
                    </m:r>
                  </m:oMath>
                </a14:m>
                <a:r>
                  <a:rPr lang="zh-CN" altLang="zh-CN" sz="1200" i="1" dirty="0">
                    <a:latin typeface="华文楷体" panose="02010600040101010101" pitchFamily="2" charset="-122"/>
                    <a:ea typeface="华文楷体" panose="02010600040101010101" pitchFamily="2" charset="-122"/>
                  </a:rPr>
                  <a:t>时，绝大多数（</a:t>
                </a:r>
                <a:r>
                  <a:rPr lang="en-US" altLang="zh-CN" sz="1200" i="1" dirty="0">
                    <a:latin typeface="华文楷体" panose="02010600040101010101" pitchFamily="2" charset="-122"/>
                    <a:ea typeface="华文楷体" panose="02010600040101010101" pitchFamily="2" charset="-122"/>
                  </a:rPr>
                  <a:t>80%</a:t>
                </a:r>
                <a:r>
                  <a:rPr lang="zh-CN" altLang="zh-CN" sz="1200" i="1" dirty="0">
                    <a:latin typeface="华文楷体" panose="02010600040101010101" pitchFamily="2" charset="-122"/>
                    <a:ea typeface="华文楷体" panose="02010600040101010101" pitchFamily="2" charset="-122"/>
                  </a:rPr>
                  <a:t>以上）满足</a:t>
                </a:r>
                <a14:m>
                  <m:oMath xmlns:m="http://schemas.openxmlformats.org/officeDocument/2006/math">
                    <m:sSub>
                      <m:sSubPr>
                        <m:ctrlPr>
                          <a:rPr lang="zh-CN" altLang="zh-CN" sz="1200" i="1">
                            <a:latin typeface="Cambria Math"/>
                          </a:rPr>
                        </m:ctrlPr>
                      </m:sSubPr>
                      <m:e>
                        <m:r>
                          <a:rPr lang="en-US" altLang="zh-CN" sz="1200" i="1">
                            <a:latin typeface="Cambria Math"/>
                          </a:rPr>
                          <m:t>𝑣</m:t>
                        </m:r>
                      </m:e>
                      <m:sub>
                        <m:r>
                          <a:rPr lang="en-US" altLang="zh-CN" sz="1200" i="1">
                            <a:latin typeface="Cambria Math"/>
                          </a:rPr>
                          <m:t>𝑖</m:t>
                        </m:r>
                      </m:sub>
                    </m:sSub>
                    <m:d>
                      <m:dPr>
                        <m:ctrlPr>
                          <a:rPr lang="zh-CN" altLang="zh-CN" sz="1200" i="1">
                            <a:latin typeface="Cambria Math"/>
                          </a:rPr>
                        </m:ctrlPr>
                      </m:dPr>
                      <m:e>
                        <m:r>
                          <a:rPr lang="en-US" altLang="zh-CN" sz="1200" i="1">
                            <a:latin typeface="Cambria Math"/>
                          </a:rPr>
                          <m:t>𝑦</m:t>
                        </m:r>
                      </m:e>
                    </m:d>
                    <m:r>
                      <a:rPr lang="en-US" altLang="zh-CN" sz="1200" i="1">
                        <a:latin typeface="Cambria Math"/>
                      </a:rPr>
                      <m:t>≥</m:t>
                    </m:r>
                    <m:r>
                      <a:rPr lang="en-US" altLang="zh-CN" sz="1200" i="1">
                        <a:latin typeface="Cambria Math"/>
                      </a:rPr>
                      <m:t>𝑛𝑉</m:t>
                    </m:r>
                    <m:r>
                      <a:rPr lang="en-US" altLang="zh-CN" sz="1200" i="1">
                        <a:latin typeface="Cambria Math"/>
                      </a:rPr>
                      <m:t>(</m:t>
                    </m:r>
                    <m:r>
                      <a:rPr lang="en-US" altLang="zh-CN" sz="1200" i="1">
                        <a:latin typeface="Cambria Math"/>
                      </a:rPr>
                      <m:t>𝑦</m:t>
                    </m:r>
                    <m:r>
                      <a:rPr lang="en-US" altLang="zh-CN" sz="1200" i="1">
                        <a:latin typeface="Cambria Math"/>
                      </a:rPr>
                      <m:t>)</m:t>
                    </m:r>
                  </m:oMath>
                </a14:m>
                <a:endParaRPr lang="en-US" altLang="zh-CN" sz="1600" dirty="0">
                  <a:latin typeface="华文楷体" panose="02010600040101010101" pitchFamily="2" charset="-122"/>
                  <a:ea typeface="华文楷体" panose="02010600040101010101" pitchFamily="2" charset="-122"/>
                </a:endParaRPr>
              </a:p>
              <a:p>
                <a:pPr marL="342900" indent="-342900">
                  <a:lnSpc>
                    <a:spcPct val="150000"/>
                  </a:lnSpc>
                  <a:buFont typeface="+mj-ea"/>
                  <a:buAutoNum type="circleNumDbPlain"/>
                </a:pPr>
                <a:r>
                  <a:rPr lang="zh-CN" altLang="en-US" sz="1600" dirty="0" smtClean="0">
                    <a:latin typeface="华文楷体" panose="02010600040101010101" pitchFamily="2" charset="-122"/>
                    <a:ea typeface="华文楷体" panose="02010600040101010101" pitchFamily="2" charset="-122"/>
                  </a:rPr>
                  <a:t>结合</a:t>
                </a:r>
                <a:r>
                  <a:rPr lang="zh-CN" altLang="en-US" sz="1600" dirty="0">
                    <a:latin typeface="华文楷体" panose="02010600040101010101" pitchFamily="2" charset="-122"/>
                    <a:ea typeface="华文楷体" panose="02010600040101010101" pitchFamily="2" charset="-122"/>
                  </a:rPr>
                  <a:t>分类结果，以</a:t>
                </a:r>
                <a:r>
                  <a:rPr lang="en-US" altLang="zh-CN" sz="1600" dirty="0">
                    <a:latin typeface="华文楷体" panose="02010600040101010101" pitchFamily="2" charset="-122"/>
                    <a:ea typeface="华文楷体" panose="02010600040101010101" pitchFamily="2" charset="-122"/>
                  </a:rPr>
                  <a:t>m</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n</a:t>
                </a:r>
                <a:r>
                  <a:rPr lang="zh-CN" altLang="en-US" sz="1600" dirty="0">
                    <a:latin typeface="华文楷体" panose="02010600040101010101" pitchFamily="2" charset="-122"/>
                    <a:ea typeface="华文楷体" panose="02010600040101010101" pitchFamily="2" charset="-122"/>
                  </a:rPr>
                  <a:t>作为各地市州“十二五”用电量消费控制增速倍数的上、下限，进一步对每一类地区用电量消费控制增长速度设定目标</a:t>
                </a:r>
                <a:endParaRPr lang="en-US" altLang="zh-CN" sz="1600" dirty="0">
                  <a:latin typeface="华文楷体" panose="02010600040101010101" pitchFamily="2" charset="-122"/>
                  <a:ea typeface="华文楷体" panose="02010600040101010101" pitchFamily="2" charset="-12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2119" y="1153115"/>
                <a:ext cx="8208964" cy="2123658"/>
              </a:xfrm>
              <a:prstGeom prst="rect">
                <a:avLst/>
              </a:prstGeom>
              <a:blipFill rotWithShape="0">
                <a:blip r:embed="rId2"/>
                <a:stretch>
                  <a:fillRect l="-223" r="-1484" b="-855"/>
                </a:stretch>
              </a:blipFill>
              <a:ln w="12700">
                <a:solidFill>
                  <a:schemeClr val="accent2">
                    <a:lumMod val="75000"/>
                    <a:lumOff val="25000"/>
                  </a:schemeClr>
                </a:solidFill>
                <a:prstDash val="solid"/>
              </a:ln>
            </p:spPr>
            <p:txBody>
              <a:bodyPr/>
              <a:lstStyle/>
              <a:p>
                <a:r>
                  <a:rPr lang="zh-CN" altLang="en-US">
                    <a:noFill/>
                  </a:rPr>
                  <a:t> </a:t>
                </a:r>
              </a:p>
            </p:txBody>
          </p:sp>
        </mc:Fallback>
      </mc:AlternateContent>
      <p:sp>
        <p:nvSpPr>
          <p:cNvPr id="6" name="TextBox 7"/>
          <p:cNvSpPr txBox="1"/>
          <p:nvPr/>
        </p:nvSpPr>
        <p:spPr>
          <a:xfrm>
            <a:off x="4067329" y="4918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国家方法分解方案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五边形 6"/>
          <p:cNvSpPr/>
          <p:nvPr/>
        </p:nvSpPr>
        <p:spPr>
          <a:xfrm>
            <a:off x="0" y="4918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分解方案一</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五边形 29"/>
          <p:cNvSpPr/>
          <p:nvPr/>
        </p:nvSpPr>
        <p:spPr>
          <a:xfrm>
            <a:off x="-108520" y="383828"/>
            <a:ext cx="2493818" cy="317536"/>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核定基数</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燕尾形 30"/>
          <p:cNvSpPr/>
          <p:nvPr/>
        </p:nvSpPr>
        <p:spPr>
          <a:xfrm>
            <a:off x="2218532" y="383828"/>
            <a:ext cx="2493818" cy="317536"/>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地市</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州分类</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燕尾形 31"/>
          <p:cNvSpPr/>
          <p:nvPr/>
        </p:nvSpPr>
        <p:spPr>
          <a:xfrm>
            <a:off x="4546601" y="383828"/>
            <a:ext cx="2493818" cy="317536"/>
          </a:xfrm>
          <a:prstGeom prst="chevron">
            <a:avLst/>
          </a:prstGeom>
          <a:solidFill>
            <a:srgbClr val="026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分类赋值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燕尾形 32"/>
          <p:cNvSpPr/>
          <p:nvPr/>
        </p:nvSpPr>
        <p:spPr>
          <a:xfrm>
            <a:off x="6874670" y="383828"/>
            <a:ext cx="2493818" cy="317536"/>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分</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地市州赋值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42119" y="3601387"/>
            <a:ext cx="8208964" cy="1569660"/>
          </a:xfrm>
          <a:prstGeom prst="rect">
            <a:avLst/>
          </a:prstGeom>
          <a:solidFill>
            <a:schemeClr val="accent6">
              <a:lumMod val="20000"/>
              <a:lumOff val="80000"/>
            </a:schemeClr>
          </a:solidFill>
          <a:ln w="12700">
            <a:solidFill>
              <a:schemeClr val="accent2">
                <a:lumMod val="75000"/>
                <a:lumOff val="25000"/>
              </a:schemeClr>
            </a:solidFill>
            <a:prstDash val="solid"/>
          </a:ln>
        </p:spPr>
        <p:txBody>
          <a:bodyPr wrap="square" rtlCol="0">
            <a:spAutoFit/>
          </a:bodyPr>
          <a:lstStyle/>
          <a:p>
            <a:pPr>
              <a:lnSpc>
                <a:spcPct val="150000"/>
              </a:lnSpc>
            </a:pPr>
            <a:r>
              <a:rPr lang="zh-CN" altLang="en-US" sz="1600" dirty="0">
                <a:latin typeface="华文楷体" panose="02010600040101010101" pitchFamily="2" charset="-122"/>
                <a:ea typeface="华文楷体" panose="02010600040101010101" pitchFamily="2" charset="-122"/>
              </a:rPr>
              <a:t>根据用电量控制目标分解方法</a:t>
            </a:r>
            <a:r>
              <a:rPr lang="en-US" altLang="zh-CN" sz="1600" dirty="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全省</a:t>
            </a:r>
            <a:r>
              <a:rPr lang="en-US" altLang="zh-CN" sz="1600" dirty="0">
                <a:latin typeface="华文楷体" panose="02010600040101010101" pitchFamily="2" charset="-122"/>
                <a:ea typeface="华文楷体" panose="02010600040101010101" pitchFamily="2" charset="-122"/>
              </a:rPr>
              <a:t>21</a:t>
            </a:r>
            <a:r>
              <a:rPr lang="zh-CN" altLang="en-US" sz="1600" dirty="0">
                <a:latin typeface="华文楷体" panose="02010600040101010101" pitchFamily="2" charset="-122"/>
                <a:ea typeface="华文楷体" panose="02010600040101010101" pitchFamily="2" charset="-122"/>
              </a:rPr>
              <a:t>个地市（州）将获得互不相同的综合评价指数。根据测算结果，各地市（州）用电量综合评价指数从</a:t>
            </a:r>
            <a:r>
              <a:rPr lang="en-US" altLang="zh-CN" sz="1600" dirty="0">
                <a:latin typeface="华文楷体" panose="02010600040101010101" pitchFamily="2" charset="-122"/>
                <a:ea typeface="华文楷体" panose="02010600040101010101" pitchFamily="2" charset="-122"/>
              </a:rPr>
              <a:t>1.521</a:t>
            </a:r>
            <a:r>
              <a:rPr lang="zh-CN" altLang="en-US" sz="1600" dirty="0">
                <a:latin typeface="华文楷体" panose="02010600040101010101" pitchFamily="2" charset="-122"/>
                <a:ea typeface="华文楷体" panose="02010600040101010101" pitchFamily="2" charset="-122"/>
              </a:rPr>
              <a:t>到</a:t>
            </a:r>
            <a:r>
              <a:rPr lang="en-US" altLang="zh-CN" sz="1600" dirty="0">
                <a:latin typeface="华文楷体" panose="02010600040101010101" pitchFamily="2" charset="-122"/>
                <a:ea typeface="华文楷体" panose="02010600040101010101" pitchFamily="2" charset="-122"/>
              </a:rPr>
              <a:t>1.627</a:t>
            </a:r>
            <a:r>
              <a:rPr lang="zh-CN" altLang="en-US" sz="1600" dirty="0">
                <a:latin typeface="华文楷体" panose="02010600040101010101" pitchFamily="2" charset="-122"/>
                <a:ea typeface="华文楷体" panose="02010600040101010101" pitchFamily="2" charset="-122"/>
              </a:rPr>
              <a:t>不等。对指数进行排序，根据最大与最小值的区间范围将评价指数较平均地划分多个区间</a:t>
            </a:r>
            <a:r>
              <a:rPr lang="zh-CN" altLang="en-US" sz="1600" dirty="0" smtClean="0">
                <a:latin typeface="华文楷体" panose="02010600040101010101" pitchFamily="2" charset="-122"/>
                <a:ea typeface="华文楷体" panose="02010600040101010101" pitchFamily="2" charset="-122"/>
              </a:rPr>
              <a:t>范围</a:t>
            </a:r>
            <a:r>
              <a:rPr lang="zh-CN" altLang="en-US" sz="1600" dirty="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评价</a:t>
            </a:r>
            <a:r>
              <a:rPr lang="zh-CN" altLang="en-US" sz="1600" dirty="0">
                <a:latin typeface="华文楷体" panose="02010600040101010101" pitchFamily="2" charset="-122"/>
                <a:ea typeface="华文楷体" panose="02010600040101010101" pitchFamily="2" charset="-122"/>
              </a:rPr>
              <a:t>指数隶属于同一区间范围的地区归为一类，分别设定控制</a:t>
            </a:r>
            <a:r>
              <a:rPr lang="zh-CN" altLang="en-US" sz="1600" dirty="0" smtClean="0">
                <a:latin typeface="华文楷体" panose="02010600040101010101" pitchFamily="2" charset="-122"/>
                <a:ea typeface="华文楷体" panose="02010600040101010101" pitchFamily="2" charset="-122"/>
              </a:rPr>
              <a:t>增速。</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4526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9752" y="1129308"/>
            <a:ext cx="5760640" cy="830997"/>
          </a:xfrm>
          <a:prstGeom prst="rect">
            <a:avLst/>
          </a:prstGeom>
          <a:solidFill>
            <a:schemeClr val="accent6">
              <a:lumMod val="60000"/>
              <a:lumOff val="40000"/>
            </a:schemeClr>
          </a:solidFill>
          <a:ln>
            <a:solidFill>
              <a:schemeClr val="accent2">
                <a:lumMod val="50000"/>
                <a:lumOff val="50000"/>
              </a:schemeClr>
            </a:solidFill>
            <a:prstDash val="solid"/>
          </a:ln>
        </p:spPr>
        <p:txBody>
          <a:bodyPr wrap="square">
            <a:spAutoFit/>
          </a:bodyPr>
          <a:lstStyle/>
          <a:p>
            <a:r>
              <a:rPr lang="zh-CN" altLang="zh-CN" sz="1600" dirty="0">
                <a:latin typeface="华文楷体" panose="02010600040101010101" pitchFamily="2" charset="-122"/>
                <a:ea typeface="华文楷体" panose="02010600040101010101" pitchFamily="2" charset="-122"/>
              </a:rPr>
              <a:t>综合考虑各省区</a:t>
            </a:r>
            <a:r>
              <a:rPr lang="zh-CN" altLang="zh-CN" sz="1600" dirty="0" smtClean="0">
                <a:latin typeface="华文楷体" panose="02010600040101010101" pitchFamily="2" charset="-122"/>
                <a:ea typeface="华文楷体" panose="02010600040101010101" pitchFamily="2" charset="-122"/>
              </a:rPr>
              <a:t>“十一五”</a:t>
            </a:r>
            <a:r>
              <a:rPr lang="zh-CN" altLang="en-US" sz="1600" dirty="0">
                <a:latin typeface="华文楷体" panose="02010600040101010101" pitchFamily="2" charset="-122"/>
                <a:ea typeface="华文楷体" panose="02010600040101010101" pitchFamily="2" charset="-122"/>
              </a:rPr>
              <a:t>用电量</a:t>
            </a:r>
            <a:r>
              <a:rPr lang="zh-CN" altLang="zh-CN" sz="1600" dirty="0" smtClean="0">
                <a:latin typeface="华文楷体" panose="02010600040101010101" pitchFamily="2" charset="-122"/>
                <a:ea typeface="华文楷体" panose="02010600040101010101" pitchFamily="2" charset="-122"/>
              </a:rPr>
              <a:t>消费</a:t>
            </a:r>
            <a:r>
              <a:rPr lang="zh-CN" altLang="zh-CN" sz="1600" dirty="0">
                <a:latin typeface="华文楷体" panose="02010600040101010101" pitchFamily="2" charset="-122"/>
                <a:ea typeface="华文楷体" panose="02010600040101010101" pitchFamily="2" charset="-122"/>
              </a:rPr>
              <a:t>增速、各地市州“十二五”规划</a:t>
            </a:r>
            <a:r>
              <a:rPr lang="zh-CN" altLang="zh-CN" sz="1600" dirty="0" smtClean="0">
                <a:latin typeface="华文楷体" panose="02010600040101010101" pitchFamily="2" charset="-122"/>
                <a:ea typeface="华文楷体" panose="02010600040101010101" pitchFamily="2" charset="-122"/>
              </a:rPr>
              <a:t>的</a:t>
            </a:r>
            <a:r>
              <a:rPr lang="zh-CN" altLang="en-US" sz="1600" dirty="0" smtClean="0">
                <a:latin typeface="华文楷体" panose="02010600040101010101" pitchFamily="2" charset="-122"/>
                <a:ea typeface="华文楷体" panose="02010600040101010101" pitchFamily="2" charset="-122"/>
              </a:rPr>
              <a:t>用电量消费</a:t>
            </a:r>
            <a:r>
              <a:rPr lang="zh-CN" altLang="zh-CN" sz="1600" dirty="0" smtClean="0">
                <a:latin typeface="华文楷体" panose="02010600040101010101" pitchFamily="2" charset="-122"/>
                <a:ea typeface="华文楷体" panose="02010600040101010101" pitchFamily="2" charset="-122"/>
              </a:rPr>
              <a:t>增速等</a:t>
            </a:r>
            <a:r>
              <a:rPr lang="zh-CN" altLang="zh-CN" sz="1600" dirty="0">
                <a:latin typeface="华文楷体" panose="02010600040101010101" pitchFamily="2" charset="-122"/>
                <a:ea typeface="华文楷体" panose="02010600040101010101" pitchFamily="2" charset="-122"/>
              </a:rPr>
              <a:t>因素，对同类内各地市州进一步差别化调整</a:t>
            </a:r>
            <a:endParaRPr lang="zh-CN" altLang="en-US" sz="1600"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4" name="矩形 3"/>
              <p:cNvSpPr/>
              <p:nvPr/>
            </p:nvSpPr>
            <p:spPr>
              <a:xfrm>
                <a:off x="2334319" y="2203723"/>
                <a:ext cx="5760639" cy="830996"/>
              </a:xfrm>
              <a:prstGeom prst="rect">
                <a:avLst/>
              </a:prstGeom>
              <a:solidFill>
                <a:schemeClr val="accent3">
                  <a:lumMod val="40000"/>
                  <a:lumOff val="60000"/>
                </a:schemeClr>
              </a:solidFill>
              <a:ln>
                <a:solidFill>
                  <a:schemeClr val="accent2">
                    <a:lumMod val="50000"/>
                    <a:lumOff val="50000"/>
                  </a:schemeClr>
                </a:solidFill>
              </a:ln>
            </p:spPr>
            <p:txBody>
              <a:bodyPr wrap="square" anchor="ctr">
                <a:noAutofit/>
              </a:bodyPr>
              <a:lstStyle/>
              <a:p>
                <a:pPr/>
                <a14:m>
                  <m:oMathPara xmlns:m="http://schemas.openxmlformats.org/officeDocument/2006/math">
                    <m:oMathParaPr>
                      <m:jc m:val="centerGroup"/>
                    </m:oMathParaPr>
                    <m:oMath xmlns:m="http://schemas.openxmlformats.org/officeDocument/2006/math">
                      <m:sSub>
                        <m:sSubPr>
                          <m:ctrlPr>
                            <a:rPr lang="zh-CN" altLang="zh-CN" sz="1400" i="1">
                              <a:latin typeface="Cambria Math"/>
                            </a:rPr>
                          </m:ctrlPr>
                        </m:sSubPr>
                        <m:e>
                          <m:r>
                            <m:rPr>
                              <m:sty m:val="p"/>
                            </m:rPr>
                            <a:rPr lang="en-US" altLang="zh-CN" sz="1400" i="0">
                              <a:latin typeface="Cambria Math"/>
                            </a:rPr>
                            <m:t>ν</m:t>
                          </m:r>
                        </m:e>
                        <m:sub>
                          <m:r>
                            <m:rPr>
                              <m:sty m:val="p"/>
                            </m:rPr>
                            <a:rPr lang="en-US" altLang="zh-CN" sz="1400" i="0">
                              <a:latin typeface="Cambria Math"/>
                            </a:rPr>
                            <m:t>i</m:t>
                          </m:r>
                          <m:r>
                            <a:rPr lang="en-US" altLang="zh-CN" sz="1400" i="0">
                              <a:latin typeface="Cambria Math"/>
                            </a:rPr>
                            <m:t>,</m:t>
                          </m:r>
                          <m:r>
                            <m:rPr>
                              <m:sty m:val="p"/>
                            </m:rPr>
                            <a:rPr lang="en-US" altLang="zh-CN" sz="1400" i="0">
                              <a:latin typeface="Cambria Math"/>
                            </a:rPr>
                            <m:t>j</m:t>
                          </m:r>
                        </m:sub>
                      </m:sSub>
                      <m:r>
                        <a:rPr lang="en-US" altLang="zh-CN" sz="1400" i="0">
                          <a:latin typeface="Cambria Math"/>
                        </a:rPr>
                        <m:t>=</m:t>
                      </m:r>
                      <m:sSub>
                        <m:sSubPr>
                          <m:ctrlPr>
                            <a:rPr lang="zh-CN" altLang="zh-CN" sz="1400" i="1">
                              <a:latin typeface="Cambria Math"/>
                            </a:rPr>
                          </m:ctrlPr>
                        </m:sSubPr>
                        <m:e>
                          <m:r>
                            <m:rPr>
                              <m:sty m:val="p"/>
                            </m:rPr>
                            <a:rPr lang="en-US" altLang="zh-CN" sz="1400" i="0">
                              <a:latin typeface="Cambria Math"/>
                            </a:rPr>
                            <m:t>V</m:t>
                          </m:r>
                        </m:e>
                        <m:sub>
                          <m:r>
                            <m:rPr>
                              <m:sty m:val="p"/>
                            </m:rPr>
                            <a:rPr lang="en-US" altLang="zh-CN" sz="1400" i="0">
                              <a:latin typeface="Cambria Math"/>
                            </a:rPr>
                            <m:t>j</m:t>
                          </m:r>
                        </m:sub>
                      </m:sSub>
                      <m:r>
                        <a:rPr lang="en-US" altLang="zh-CN" sz="1400" i="0">
                          <a:latin typeface="Cambria Math"/>
                        </a:rPr>
                        <m:t>+0.5×</m:t>
                      </m:r>
                      <m:f>
                        <m:fPr>
                          <m:ctrlPr>
                            <a:rPr lang="zh-CN" altLang="zh-CN" sz="1400" i="1">
                              <a:latin typeface="Cambria Math"/>
                            </a:rPr>
                          </m:ctrlPr>
                        </m:fPr>
                        <m:num>
                          <m:sSub>
                            <m:sSubPr>
                              <m:ctrlPr>
                                <a:rPr lang="zh-CN" altLang="zh-CN" sz="1400" i="1">
                                  <a:latin typeface="Cambria Math"/>
                                </a:rPr>
                              </m:ctrlPr>
                            </m:sSubPr>
                            <m:e>
                              <m:r>
                                <m:rPr>
                                  <m:sty m:val="p"/>
                                </m:rPr>
                                <a:rPr lang="en-US" altLang="zh-CN" sz="1400" i="0">
                                  <a:latin typeface="Cambria Math"/>
                                </a:rPr>
                                <m:t>v</m:t>
                              </m:r>
                            </m:e>
                            <m:sub>
                              <m:r>
                                <m:rPr>
                                  <m:sty m:val="p"/>
                                </m:rPr>
                                <a:rPr lang="en-US" altLang="zh-CN" sz="1400" i="0">
                                  <a:latin typeface="Cambria Math"/>
                                </a:rPr>
                                <m:t>i</m:t>
                              </m:r>
                              <m:r>
                                <a:rPr lang="en-US" altLang="zh-CN" sz="1400" i="0">
                                  <a:latin typeface="Cambria Math"/>
                                </a:rPr>
                                <m:t>,</m:t>
                              </m:r>
                              <m:r>
                                <m:rPr>
                                  <m:sty m:val="p"/>
                                </m:rPr>
                                <a:rPr lang="en-US" altLang="zh-CN" sz="1400" i="0">
                                  <a:latin typeface="Cambria Math"/>
                                </a:rPr>
                                <m:t>j</m:t>
                              </m:r>
                            </m:sub>
                          </m:sSub>
                          <m:d>
                            <m:dPr>
                              <m:ctrlPr>
                                <a:rPr lang="zh-CN" altLang="zh-CN" sz="1400" i="1">
                                  <a:latin typeface="Cambria Math"/>
                                </a:rPr>
                              </m:ctrlPr>
                            </m:dPr>
                            <m:e>
                              <m:r>
                                <a:rPr lang="en-US" altLang="zh-CN" sz="1400" i="0">
                                  <a:latin typeface="Cambria Math"/>
                                </a:rPr>
                                <m:t>11</m:t>
                              </m:r>
                            </m:e>
                          </m:d>
                          <m:r>
                            <a:rPr lang="en-US" altLang="zh-CN" sz="1400" i="0">
                              <a:latin typeface="Cambria Math"/>
                            </a:rPr>
                            <m:t>−</m:t>
                          </m:r>
                          <m:sSub>
                            <m:sSubPr>
                              <m:ctrlPr>
                                <a:rPr lang="zh-CN" altLang="zh-CN" sz="1400" i="1">
                                  <a:latin typeface="Cambria Math"/>
                                </a:rPr>
                              </m:ctrlPr>
                            </m:sSubPr>
                            <m:e>
                              <m:r>
                                <m:rPr>
                                  <m:sty m:val="p"/>
                                </m:rPr>
                                <a:rPr lang="en-US" altLang="zh-CN" sz="1400" i="0">
                                  <a:latin typeface="Cambria Math"/>
                                </a:rPr>
                                <m:t>V</m:t>
                              </m:r>
                            </m:e>
                            <m:sub>
                              <m:r>
                                <m:rPr>
                                  <m:sty m:val="p"/>
                                </m:rPr>
                                <a:rPr lang="en-US" altLang="zh-CN" sz="1400" i="0">
                                  <a:latin typeface="Cambria Math"/>
                                </a:rPr>
                                <m:t>j</m:t>
                              </m:r>
                            </m:sub>
                          </m:sSub>
                          <m:r>
                            <a:rPr lang="en-US" altLang="zh-CN" sz="1400" i="0">
                              <a:latin typeface="Cambria Math"/>
                            </a:rPr>
                            <m:t>(11)</m:t>
                          </m:r>
                        </m:num>
                        <m:den>
                          <m:r>
                            <m:rPr>
                              <m:sty m:val="p"/>
                            </m:rPr>
                            <a:rPr lang="en-US" altLang="zh-CN" sz="1400" i="0">
                              <a:latin typeface="Cambria Math"/>
                            </a:rPr>
                            <m:t>σ</m:t>
                          </m:r>
                        </m:den>
                      </m:f>
                      <m:r>
                        <a:rPr lang="en-US" altLang="zh-CN" sz="1400" i="0">
                          <a:latin typeface="Cambria Math"/>
                        </a:rPr>
                        <m:t>+0.5×</m:t>
                      </m:r>
                      <m:f>
                        <m:fPr>
                          <m:ctrlPr>
                            <a:rPr lang="zh-CN" altLang="zh-CN" sz="1400" i="1">
                              <a:latin typeface="Cambria Math"/>
                            </a:rPr>
                          </m:ctrlPr>
                        </m:fPr>
                        <m:num>
                          <m:sSub>
                            <m:sSubPr>
                              <m:ctrlPr>
                                <a:rPr lang="zh-CN" altLang="zh-CN" sz="1400" i="1">
                                  <a:latin typeface="Cambria Math"/>
                                </a:rPr>
                              </m:ctrlPr>
                            </m:sSubPr>
                            <m:e>
                              <m:r>
                                <m:rPr>
                                  <m:sty m:val="p"/>
                                </m:rPr>
                                <a:rPr lang="en-US" altLang="zh-CN" sz="1400" i="0">
                                  <a:latin typeface="Cambria Math"/>
                                </a:rPr>
                                <m:t>v</m:t>
                              </m:r>
                            </m:e>
                            <m:sub>
                              <m:r>
                                <m:rPr>
                                  <m:sty m:val="p"/>
                                </m:rPr>
                                <a:rPr lang="en-US" altLang="zh-CN" sz="1400" i="0">
                                  <a:latin typeface="Cambria Math"/>
                                </a:rPr>
                                <m:t>i</m:t>
                              </m:r>
                              <m:r>
                                <a:rPr lang="en-US" altLang="zh-CN" sz="1400" i="0">
                                  <a:latin typeface="Cambria Math"/>
                                </a:rPr>
                                <m:t>,</m:t>
                              </m:r>
                              <m:r>
                                <m:rPr>
                                  <m:sty m:val="p"/>
                                </m:rPr>
                                <a:rPr lang="en-US" altLang="zh-CN" sz="1400" i="0">
                                  <a:latin typeface="Cambria Math"/>
                                </a:rPr>
                                <m:t>j</m:t>
                              </m:r>
                            </m:sub>
                          </m:sSub>
                          <m:d>
                            <m:dPr>
                              <m:ctrlPr>
                                <a:rPr lang="zh-CN" altLang="zh-CN" sz="1400" i="1">
                                  <a:latin typeface="Cambria Math"/>
                                </a:rPr>
                              </m:ctrlPr>
                            </m:dPr>
                            <m:e>
                              <m:r>
                                <a:rPr lang="en-US" altLang="zh-CN" sz="1400" i="0">
                                  <a:latin typeface="Cambria Math"/>
                                </a:rPr>
                                <m:t>12</m:t>
                              </m:r>
                            </m:e>
                          </m:d>
                          <m:r>
                            <a:rPr lang="en-US" altLang="zh-CN" sz="1400" i="0">
                              <a:latin typeface="Cambria Math"/>
                            </a:rPr>
                            <m:t>−</m:t>
                          </m:r>
                          <m:sSub>
                            <m:sSubPr>
                              <m:ctrlPr>
                                <a:rPr lang="zh-CN" altLang="zh-CN" sz="1400" i="1">
                                  <a:latin typeface="Cambria Math"/>
                                </a:rPr>
                              </m:ctrlPr>
                            </m:sSubPr>
                            <m:e>
                              <m:r>
                                <m:rPr>
                                  <m:sty m:val="p"/>
                                </m:rPr>
                                <a:rPr lang="en-US" altLang="zh-CN" sz="1400" i="0">
                                  <a:latin typeface="Cambria Math"/>
                                </a:rPr>
                                <m:t>V</m:t>
                              </m:r>
                            </m:e>
                            <m:sub>
                              <m:r>
                                <m:rPr>
                                  <m:sty m:val="p"/>
                                </m:rPr>
                                <a:rPr lang="en-US" altLang="zh-CN" sz="1400" i="0">
                                  <a:latin typeface="Cambria Math"/>
                                </a:rPr>
                                <m:t>j</m:t>
                              </m:r>
                            </m:sub>
                          </m:sSub>
                          <m:r>
                            <a:rPr lang="en-US" altLang="zh-CN" sz="1400" i="0">
                              <a:latin typeface="Cambria Math"/>
                            </a:rPr>
                            <m:t>(12)</m:t>
                          </m:r>
                        </m:num>
                        <m:den>
                          <m:r>
                            <m:rPr>
                              <m:sty m:val="p"/>
                            </m:rPr>
                            <a:rPr lang="en-US" altLang="zh-CN" sz="1400" i="0">
                              <a:latin typeface="Cambria Math"/>
                            </a:rPr>
                            <m:t>σ</m:t>
                          </m:r>
                        </m:den>
                      </m:f>
                    </m:oMath>
                  </m:oMathPara>
                </a14:m>
                <a:endParaRPr lang="zh-CN" altLang="en-US" sz="1400" dirty="0">
                  <a:latin typeface="华文楷体" panose="02010600040101010101" pitchFamily="2" charset="-122"/>
                  <a:ea typeface="华文楷体" panose="02010600040101010101" pitchFamily="2"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334319" y="2203723"/>
                <a:ext cx="5760639" cy="830996"/>
              </a:xfrm>
              <a:prstGeom prst="rect">
                <a:avLst/>
              </a:prstGeom>
              <a:blipFill rotWithShape="0">
                <a:blip r:embed="rId2"/>
                <a:stretch>
                  <a:fillRect/>
                </a:stretch>
              </a:blipFill>
              <a:ln>
                <a:solidFill>
                  <a:schemeClr val="accent2">
                    <a:lumMod val="50000"/>
                    <a:lumOff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334319" y="3286522"/>
                <a:ext cx="5760640" cy="1384995"/>
              </a:xfrm>
              <a:prstGeom prst="rect">
                <a:avLst/>
              </a:prstGeom>
              <a:solidFill>
                <a:schemeClr val="bg2">
                  <a:lumMod val="75000"/>
                </a:schemeClr>
              </a:solidFill>
              <a:ln>
                <a:solidFill>
                  <a:schemeClr val="accent2">
                    <a:lumMod val="50000"/>
                    <a:lumOff val="50000"/>
                  </a:schemeClr>
                </a:solidFill>
              </a:ln>
            </p:spPr>
            <p:txBody>
              <a:bodyPr wrap="square">
                <a:spAutoFit/>
              </a:bodyPr>
              <a:lstStyle/>
              <a:p>
                <a:r>
                  <a:rPr lang="zh-CN" altLang="zh-CN" sz="1400" dirty="0">
                    <a:latin typeface="华文楷体" panose="02010600040101010101" pitchFamily="2" charset="-122"/>
                    <a:ea typeface="华文楷体" panose="02010600040101010101" pitchFamily="2" charset="-122"/>
                  </a:rPr>
                  <a:t>式中，</a:t>
                </a:r>
                <a14:m>
                  <m:oMath xmlns:m="http://schemas.openxmlformats.org/officeDocument/2006/math">
                    <m:r>
                      <m:rPr>
                        <m:sty m:val="p"/>
                      </m:rPr>
                      <a:rPr lang="en-US" altLang="zh-CN" sz="1400" i="0">
                        <a:latin typeface="Cambria Math"/>
                      </a:rPr>
                      <m:t>v</m:t>
                    </m:r>
                  </m:oMath>
                </a14:m>
                <a:r>
                  <a:rPr lang="zh-CN" altLang="zh-CN" sz="1400" dirty="0">
                    <a:latin typeface="华文楷体" panose="02010600040101010101" pitchFamily="2" charset="-122"/>
                    <a:ea typeface="华文楷体" panose="02010600040101010101" pitchFamily="2" charset="-122"/>
                  </a:rPr>
                  <a:t>为各地市州“十二五”</a:t>
                </a:r>
                <a:r>
                  <a:rPr lang="zh-CN" altLang="zh-CN" sz="1400" dirty="0" smtClean="0">
                    <a:latin typeface="华文楷体" panose="02010600040101010101" pitchFamily="2" charset="-122"/>
                    <a:ea typeface="华文楷体" panose="02010600040101010101" pitchFamily="2" charset="-122"/>
                  </a:rPr>
                  <a:t>年均</a:t>
                </a:r>
                <a:r>
                  <a:rPr lang="zh-CN" altLang="en-US" sz="1400" dirty="0">
                    <a:latin typeface="华文楷体" panose="02010600040101010101" pitchFamily="2" charset="-122"/>
                    <a:ea typeface="华文楷体" panose="02010600040101010101" pitchFamily="2" charset="-122"/>
                  </a:rPr>
                  <a:t>用电量</a:t>
                </a:r>
                <a:r>
                  <a:rPr lang="zh-CN" altLang="zh-CN" sz="1400" dirty="0" smtClean="0">
                    <a:latin typeface="华文楷体" panose="02010600040101010101" pitchFamily="2" charset="-122"/>
                    <a:ea typeface="华文楷体" panose="02010600040101010101" pitchFamily="2" charset="-122"/>
                  </a:rPr>
                  <a:t>消费</a:t>
                </a:r>
                <a:r>
                  <a:rPr lang="zh-CN" altLang="zh-CN" sz="1400" dirty="0">
                    <a:latin typeface="华文楷体" panose="02010600040101010101" pitchFamily="2" charset="-122"/>
                    <a:ea typeface="华文楷体" panose="02010600040101010101" pitchFamily="2" charset="-122"/>
                  </a:rPr>
                  <a:t>增速控制目标，</a:t>
                </a:r>
                <a14:m>
                  <m:oMath xmlns:m="http://schemas.openxmlformats.org/officeDocument/2006/math">
                    <m:r>
                      <m:rPr>
                        <m:sty m:val="p"/>
                      </m:rPr>
                      <a:rPr lang="en-US" altLang="zh-CN" sz="1400" i="0">
                        <a:latin typeface="Cambria Math"/>
                      </a:rPr>
                      <m:t>V</m:t>
                    </m:r>
                  </m:oMath>
                </a14:m>
                <a:r>
                  <a:rPr lang="zh-CN" altLang="zh-CN" sz="1400" dirty="0">
                    <a:latin typeface="华文楷体" panose="02010600040101010101" pitchFamily="2" charset="-122"/>
                    <a:ea typeface="华文楷体" panose="02010600040101010101" pitchFamily="2" charset="-122"/>
                  </a:rPr>
                  <a:t>为各类地区“十二五”</a:t>
                </a:r>
                <a:r>
                  <a:rPr lang="zh-CN" altLang="zh-CN" sz="1400" dirty="0" smtClean="0">
                    <a:latin typeface="华文楷体" panose="02010600040101010101" pitchFamily="2" charset="-122"/>
                    <a:ea typeface="华文楷体" panose="02010600040101010101" pitchFamily="2" charset="-122"/>
                  </a:rPr>
                  <a:t>年均</a:t>
                </a:r>
                <a:r>
                  <a:rPr lang="zh-CN" altLang="en-US" sz="1400" dirty="0">
                    <a:latin typeface="华文楷体" panose="02010600040101010101" pitchFamily="2" charset="-122"/>
                    <a:ea typeface="华文楷体" panose="02010600040101010101" pitchFamily="2" charset="-122"/>
                  </a:rPr>
                  <a:t>用电量</a:t>
                </a:r>
                <a:r>
                  <a:rPr lang="zh-CN" altLang="zh-CN" sz="1400" dirty="0" smtClean="0">
                    <a:latin typeface="华文楷体" panose="02010600040101010101" pitchFamily="2" charset="-122"/>
                    <a:ea typeface="华文楷体" panose="02010600040101010101" pitchFamily="2" charset="-122"/>
                  </a:rPr>
                  <a:t>消费</a:t>
                </a:r>
                <a:r>
                  <a:rPr lang="zh-CN" altLang="zh-CN" sz="1400" dirty="0">
                    <a:latin typeface="华文楷体" panose="02010600040101010101" pitchFamily="2" charset="-122"/>
                    <a:ea typeface="华文楷体" panose="02010600040101010101" pitchFamily="2" charset="-122"/>
                  </a:rPr>
                  <a:t>增速控制目标；</a:t>
                </a:r>
                <a14:m>
                  <m:oMath xmlns:m="http://schemas.openxmlformats.org/officeDocument/2006/math">
                    <m:r>
                      <m:rPr>
                        <m:sty m:val="p"/>
                      </m:rPr>
                      <a:rPr lang="en-US" altLang="zh-CN" sz="1400" i="0">
                        <a:latin typeface="Cambria Math"/>
                      </a:rPr>
                      <m:t>v</m:t>
                    </m:r>
                    <m:r>
                      <a:rPr lang="en-US" altLang="zh-CN" sz="1400" i="0">
                        <a:latin typeface="Cambria Math"/>
                      </a:rPr>
                      <m:t>(11)</m:t>
                    </m:r>
                  </m:oMath>
                </a14:m>
                <a:r>
                  <a:rPr lang="zh-CN" altLang="zh-CN" sz="1400" dirty="0">
                    <a:latin typeface="华文楷体" panose="02010600040101010101" pitchFamily="2" charset="-122"/>
                    <a:ea typeface="华文楷体" panose="02010600040101010101" pitchFamily="2" charset="-122"/>
                  </a:rPr>
                  <a:t>和</a:t>
                </a:r>
                <a14:m>
                  <m:oMath xmlns:m="http://schemas.openxmlformats.org/officeDocument/2006/math">
                    <m:r>
                      <m:rPr>
                        <m:sty m:val="p"/>
                      </m:rPr>
                      <a:rPr lang="en-US" altLang="zh-CN" sz="1400" i="0">
                        <a:latin typeface="Cambria Math"/>
                      </a:rPr>
                      <m:t>V</m:t>
                    </m:r>
                    <m:r>
                      <a:rPr lang="en-US" altLang="zh-CN" sz="1400" i="0">
                        <a:latin typeface="Cambria Math"/>
                      </a:rPr>
                      <m:t>(11)</m:t>
                    </m:r>
                  </m:oMath>
                </a14:m>
                <a:r>
                  <a:rPr lang="zh-CN" altLang="zh-CN" sz="1400" dirty="0">
                    <a:latin typeface="华文楷体" panose="02010600040101010101" pitchFamily="2" charset="-122"/>
                    <a:ea typeface="华文楷体" panose="02010600040101010101" pitchFamily="2" charset="-122"/>
                  </a:rPr>
                  <a:t>分别代表“十一五”各地市州和各类</a:t>
                </a:r>
                <a:r>
                  <a:rPr lang="zh-CN" altLang="zh-CN" sz="1400" dirty="0" smtClean="0">
                    <a:latin typeface="华文楷体" panose="02010600040101010101" pitchFamily="2" charset="-122"/>
                    <a:ea typeface="华文楷体" panose="02010600040101010101" pitchFamily="2" charset="-122"/>
                  </a:rPr>
                  <a:t>年均</a:t>
                </a:r>
                <a:r>
                  <a:rPr lang="zh-CN" altLang="en-US" sz="1400" dirty="0">
                    <a:latin typeface="华文楷体" panose="02010600040101010101" pitchFamily="2" charset="-122"/>
                    <a:ea typeface="华文楷体" panose="02010600040101010101" pitchFamily="2" charset="-122"/>
                  </a:rPr>
                  <a:t>用电量</a:t>
                </a:r>
                <a:r>
                  <a:rPr lang="zh-CN" altLang="zh-CN" sz="1400" dirty="0" smtClean="0">
                    <a:latin typeface="华文楷体" panose="02010600040101010101" pitchFamily="2" charset="-122"/>
                    <a:ea typeface="华文楷体" panose="02010600040101010101" pitchFamily="2" charset="-122"/>
                  </a:rPr>
                  <a:t>消费</a:t>
                </a:r>
                <a:r>
                  <a:rPr lang="zh-CN" altLang="zh-CN" sz="1400" dirty="0">
                    <a:latin typeface="华文楷体" panose="02010600040101010101" pitchFamily="2" charset="-122"/>
                    <a:ea typeface="华文楷体" panose="02010600040101010101" pitchFamily="2" charset="-122"/>
                  </a:rPr>
                  <a:t>增速，</a:t>
                </a:r>
                <a14:m>
                  <m:oMath xmlns:m="http://schemas.openxmlformats.org/officeDocument/2006/math">
                    <m:r>
                      <m:rPr>
                        <m:sty m:val="p"/>
                      </m:rPr>
                      <a:rPr lang="en-US" altLang="zh-CN" sz="1400" i="0">
                        <a:latin typeface="Cambria Math"/>
                      </a:rPr>
                      <m:t>v</m:t>
                    </m:r>
                    <m:r>
                      <a:rPr lang="en-US" altLang="zh-CN" sz="1400" i="0">
                        <a:latin typeface="Cambria Math"/>
                      </a:rPr>
                      <m:t>(12)</m:t>
                    </m:r>
                  </m:oMath>
                </a14:m>
                <a:r>
                  <a:rPr lang="zh-CN" altLang="zh-CN" sz="1400" dirty="0">
                    <a:latin typeface="华文楷体" panose="02010600040101010101" pitchFamily="2" charset="-122"/>
                    <a:ea typeface="华文楷体" panose="02010600040101010101" pitchFamily="2" charset="-122"/>
                  </a:rPr>
                  <a:t>和</a:t>
                </a:r>
                <a14:m>
                  <m:oMath xmlns:m="http://schemas.openxmlformats.org/officeDocument/2006/math">
                    <m:r>
                      <m:rPr>
                        <m:sty m:val="p"/>
                      </m:rPr>
                      <a:rPr lang="en-US" altLang="zh-CN" sz="1400" i="0">
                        <a:latin typeface="Cambria Math"/>
                      </a:rPr>
                      <m:t>V</m:t>
                    </m:r>
                    <m:r>
                      <a:rPr lang="en-US" altLang="zh-CN" sz="1400" i="0">
                        <a:latin typeface="Cambria Math"/>
                      </a:rPr>
                      <m:t>(12)</m:t>
                    </m:r>
                  </m:oMath>
                </a14:m>
                <a:r>
                  <a:rPr lang="zh-CN" altLang="zh-CN" sz="1400" dirty="0">
                    <a:latin typeface="华文楷体" panose="02010600040101010101" pitchFamily="2" charset="-122"/>
                    <a:ea typeface="华文楷体" panose="02010600040101010101" pitchFamily="2" charset="-122"/>
                  </a:rPr>
                  <a:t>分别代表“十二五”各地市州和各类预期</a:t>
                </a:r>
                <a:r>
                  <a:rPr lang="zh-CN" altLang="zh-CN" sz="1400" dirty="0" smtClean="0">
                    <a:latin typeface="华文楷体" panose="02010600040101010101" pitchFamily="2" charset="-122"/>
                    <a:ea typeface="华文楷体" panose="02010600040101010101" pitchFamily="2" charset="-122"/>
                  </a:rPr>
                  <a:t>年均</a:t>
                </a:r>
                <a:r>
                  <a:rPr lang="zh-CN" altLang="en-US" sz="1400" dirty="0">
                    <a:latin typeface="华文楷体" panose="02010600040101010101" pitchFamily="2" charset="-122"/>
                    <a:ea typeface="华文楷体" panose="02010600040101010101" pitchFamily="2" charset="-122"/>
                  </a:rPr>
                  <a:t>用电量</a:t>
                </a:r>
                <a:r>
                  <a:rPr lang="zh-CN" altLang="zh-CN" sz="1400" dirty="0" smtClean="0">
                    <a:latin typeface="华文楷体" panose="02010600040101010101" pitchFamily="2" charset="-122"/>
                    <a:ea typeface="华文楷体" panose="02010600040101010101" pitchFamily="2" charset="-122"/>
                  </a:rPr>
                  <a:t>消费</a:t>
                </a:r>
                <a:r>
                  <a:rPr lang="zh-CN" altLang="zh-CN" sz="1400" dirty="0">
                    <a:latin typeface="华文楷体" panose="02010600040101010101" pitchFamily="2" charset="-122"/>
                    <a:ea typeface="华文楷体" panose="02010600040101010101" pitchFamily="2" charset="-122"/>
                  </a:rPr>
                  <a:t>增速；下标</a:t>
                </a:r>
                <a14:m>
                  <m:oMath xmlns:m="http://schemas.openxmlformats.org/officeDocument/2006/math">
                    <m:r>
                      <m:rPr>
                        <m:sty m:val="p"/>
                      </m:rPr>
                      <a:rPr lang="en-US" altLang="zh-CN" sz="1400" i="0">
                        <a:latin typeface="Cambria Math"/>
                      </a:rPr>
                      <m:t>i</m:t>
                    </m:r>
                  </m:oMath>
                </a14:m>
                <a:r>
                  <a:rPr lang="zh-CN" altLang="zh-CN" sz="1400" dirty="0">
                    <a:latin typeface="华文楷体" panose="02010600040101010101" pitchFamily="2" charset="-122"/>
                    <a:ea typeface="华文楷体" panose="02010600040101010101" pitchFamily="2" charset="-122"/>
                  </a:rPr>
                  <a:t>代表各地市州，</a:t>
                </a:r>
                <a14:m>
                  <m:oMath xmlns:m="http://schemas.openxmlformats.org/officeDocument/2006/math">
                    <m:r>
                      <m:rPr>
                        <m:sty m:val="p"/>
                      </m:rPr>
                      <a:rPr lang="en-US" altLang="zh-CN" sz="1400" i="0">
                        <a:latin typeface="Cambria Math"/>
                      </a:rPr>
                      <m:t>j</m:t>
                    </m:r>
                  </m:oMath>
                </a14:m>
                <a:r>
                  <a:rPr lang="zh-CN" altLang="zh-CN" sz="1400" dirty="0">
                    <a:latin typeface="华文楷体" panose="02010600040101010101" pitchFamily="2" charset="-122"/>
                    <a:ea typeface="华文楷体" panose="02010600040101010101" pitchFamily="2" charset="-122"/>
                  </a:rPr>
                  <a:t>代表某一地区所属类。</a:t>
                </a:r>
                <a14:m>
                  <m:oMath xmlns:m="http://schemas.openxmlformats.org/officeDocument/2006/math">
                    <m:r>
                      <m:rPr>
                        <m:sty m:val="p"/>
                      </m:rPr>
                      <a:rPr lang="en-US" altLang="zh-CN" sz="1400" i="0">
                        <a:latin typeface="Cambria Math"/>
                      </a:rPr>
                      <m:t>σ</m:t>
                    </m:r>
                  </m:oMath>
                </a14:m>
                <a:r>
                  <a:rPr lang="zh-CN" altLang="zh-CN" sz="1400" dirty="0">
                    <a:latin typeface="华文楷体" panose="02010600040101010101" pitchFamily="2" charset="-122"/>
                    <a:ea typeface="华文楷体" panose="02010600040101010101" pitchFamily="2" charset="-122"/>
                  </a:rPr>
                  <a:t>为调整因子，控制类内各地市州增速的波动范围，原则要求各</a:t>
                </a:r>
                <a:r>
                  <a:rPr lang="zh-CN" altLang="zh-CN" sz="1400" dirty="0" smtClean="0">
                    <a:latin typeface="华文楷体" panose="02010600040101010101" pitchFamily="2" charset="-122"/>
                    <a:ea typeface="华文楷体" panose="02010600040101010101" pitchFamily="2" charset="-122"/>
                  </a:rPr>
                  <a:t>类</a:t>
                </a:r>
                <a:r>
                  <a:rPr lang="zh-CN" altLang="en-US" sz="1400" dirty="0">
                    <a:latin typeface="华文楷体" panose="02010600040101010101" pitchFamily="2" charset="-122"/>
                    <a:ea typeface="华文楷体" panose="02010600040101010101" pitchFamily="2" charset="-122"/>
                  </a:rPr>
                  <a:t>用电量</a:t>
                </a:r>
                <a:r>
                  <a:rPr lang="zh-CN" altLang="zh-CN" sz="1400" dirty="0" smtClean="0">
                    <a:latin typeface="华文楷体" panose="02010600040101010101" pitchFamily="2" charset="-122"/>
                    <a:ea typeface="华文楷体" panose="02010600040101010101" pitchFamily="2" charset="-122"/>
                  </a:rPr>
                  <a:t>消费</a:t>
                </a:r>
                <a:r>
                  <a:rPr lang="zh-CN" altLang="zh-CN" sz="1400" dirty="0">
                    <a:latin typeface="华文楷体" panose="02010600040101010101" pitchFamily="2" charset="-122"/>
                    <a:ea typeface="华文楷体" panose="02010600040101010101" pitchFamily="2" charset="-122"/>
                  </a:rPr>
                  <a:t>增速波动范围不得交叉。</a:t>
                </a:r>
                <a:endParaRPr lang="zh-CN" altLang="en-US" sz="1400" dirty="0">
                  <a:latin typeface="华文楷体" panose="02010600040101010101" pitchFamily="2" charset="-122"/>
                  <a:ea typeface="华文楷体" panose="0201060004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2334319" y="3286522"/>
                <a:ext cx="5760640" cy="1384995"/>
              </a:xfrm>
              <a:prstGeom prst="rect">
                <a:avLst/>
              </a:prstGeom>
              <a:blipFill rotWithShape="0">
                <a:blip r:embed="rId3"/>
                <a:stretch>
                  <a:fillRect l="-211" t="-437" b="-3493"/>
                </a:stretch>
              </a:blipFill>
              <a:ln>
                <a:solidFill>
                  <a:schemeClr val="accent2">
                    <a:lumMod val="50000"/>
                    <a:lumOff val="50000"/>
                  </a:schemeClr>
                </a:solidFill>
              </a:ln>
            </p:spPr>
            <p:txBody>
              <a:bodyPr/>
              <a:lstStyle/>
              <a:p>
                <a:r>
                  <a:rPr lang="zh-CN" altLang="en-US">
                    <a:noFill/>
                  </a:rPr>
                  <a:t> </a:t>
                </a:r>
              </a:p>
            </p:txBody>
          </p:sp>
        </mc:Fallback>
      </mc:AlternateContent>
      <p:sp>
        <p:nvSpPr>
          <p:cNvPr id="14" name="TextBox 7"/>
          <p:cNvSpPr txBox="1"/>
          <p:nvPr/>
        </p:nvSpPr>
        <p:spPr>
          <a:xfrm>
            <a:off x="4067329" y="4918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国家方法分解方案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五边形 14"/>
          <p:cNvSpPr/>
          <p:nvPr/>
        </p:nvSpPr>
        <p:spPr>
          <a:xfrm>
            <a:off x="0" y="4918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分解方案一</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五边形 20"/>
          <p:cNvSpPr/>
          <p:nvPr/>
        </p:nvSpPr>
        <p:spPr>
          <a:xfrm>
            <a:off x="-108520" y="383828"/>
            <a:ext cx="2493818" cy="317536"/>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核定基数</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燕尾形 21"/>
          <p:cNvSpPr/>
          <p:nvPr/>
        </p:nvSpPr>
        <p:spPr>
          <a:xfrm>
            <a:off x="2218532" y="383828"/>
            <a:ext cx="2493818" cy="317536"/>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地市</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州分类</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3" name="燕尾形 22"/>
          <p:cNvSpPr/>
          <p:nvPr/>
        </p:nvSpPr>
        <p:spPr>
          <a:xfrm>
            <a:off x="4546601" y="383828"/>
            <a:ext cx="2493818" cy="317536"/>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分类赋值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燕尾形 23"/>
          <p:cNvSpPr/>
          <p:nvPr/>
        </p:nvSpPr>
        <p:spPr>
          <a:xfrm>
            <a:off x="6874670" y="383828"/>
            <a:ext cx="2493818" cy="317536"/>
          </a:xfrm>
          <a:prstGeom prst="chevron">
            <a:avLst/>
          </a:prstGeom>
          <a:solidFill>
            <a:srgbClr val="026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分</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地市州赋值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187624" y="1129308"/>
            <a:ext cx="394660" cy="830996"/>
          </a:xfrm>
          <a:prstGeom prst="rect">
            <a:avLst/>
          </a:prstGeom>
          <a:solidFill>
            <a:schemeClr val="accent6">
              <a:lumMod val="60000"/>
              <a:lumOff val="40000"/>
            </a:schemeClr>
          </a:solidFill>
          <a:ln>
            <a:solidFill>
              <a:schemeClr val="accent2">
                <a:lumMod val="50000"/>
                <a:lumOff val="50000"/>
              </a:schemeClr>
            </a:solidFill>
          </a:ln>
        </p:spPr>
        <p:txBody>
          <a:bodyPr wrap="none" anchor="ctr">
            <a:noAutofit/>
          </a:bodyPr>
          <a:lstStyle/>
          <a:p>
            <a:r>
              <a:rPr lang="en-US" altLang="zh-CN" sz="2400" b="1" dirty="0" smtClean="0">
                <a:latin typeface="微软雅黑" panose="020B0503020204020204" pitchFamily="34" charset="-122"/>
                <a:ea typeface="微软雅黑" panose="020B0503020204020204" pitchFamily="34" charset="-122"/>
              </a:rPr>
              <a:t>1</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1187624" y="2207915"/>
            <a:ext cx="394660" cy="830996"/>
          </a:xfrm>
          <a:prstGeom prst="rect">
            <a:avLst/>
          </a:prstGeom>
          <a:solidFill>
            <a:schemeClr val="accent3">
              <a:lumMod val="40000"/>
              <a:lumOff val="60000"/>
            </a:schemeClr>
          </a:solidFill>
          <a:ln>
            <a:solidFill>
              <a:schemeClr val="accent2">
                <a:lumMod val="50000"/>
                <a:lumOff val="50000"/>
              </a:schemeClr>
            </a:solidFill>
          </a:ln>
        </p:spPr>
        <p:txBody>
          <a:bodyPr wrap="none" anchor="ctr">
            <a:noAutofit/>
          </a:bodyPr>
          <a:lstStyle/>
          <a:p>
            <a:r>
              <a:rPr lang="en-US" altLang="zh-CN" sz="2400" b="1" dirty="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p:txBody>
      </p:sp>
      <p:sp>
        <p:nvSpPr>
          <p:cNvPr id="29" name="矩形 28"/>
          <p:cNvSpPr/>
          <p:nvPr/>
        </p:nvSpPr>
        <p:spPr>
          <a:xfrm>
            <a:off x="1187624" y="3286521"/>
            <a:ext cx="394660" cy="1384995"/>
          </a:xfrm>
          <a:prstGeom prst="rect">
            <a:avLst/>
          </a:prstGeom>
          <a:solidFill>
            <a:schemeClr val="bg2">
              <a:lumMod val="75000"/>
            </a:schemeClr>
          </a:solidFill>
          <a:ln>
            <a:solidFill>
              <a:schemeClr val="accent2">
                <a:lumMod val="50000"/>
                <a:lumOff val="50000"/>
              </a:schemeClr>
            </a:solidFill>
          </a:ln>
        </p:spPr>
        <p:txBody>
          <a:bodyPr wrap="none" anchor="ctr">
            <a:noAutofit/>
          </a:bodyPr>
          <a:lstStyle/>
          <a:p>
            <a:r>
              <a:rPr lang="en-US" altLang="zh-CN" sz="2400" b="1" dirty="0" smtClean="0">
                <a:latin typeface="微软雅黑" panose="020B0503020204020204" pitchFamily="34" charset="-122"/>
                <a:ea typeface="微软雅黑" panose="020B0503020204020204" pitchFamily="34" charset="-122"/>
              </a:rPr>
              <a:t>3</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7501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用电量控制目标地区分解</a:t>
            </a:r>
          </a:p>
        </p:txBody>
      </p:sp>
      <p:sp>
        <p:nvSpPr>
          <p:cNvPr id="3" name="五边形 2"/>
          <p:cNvSpPr/>
          <p:nvPr/>
        </p:nvSpPr>
        <p:spPr>
          <a:xfrm>
            <a:off x="2780316" y="1935021"/>
            <a:ext cx="2493818" cy="317536"/>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核定基数</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燕尾形 3"/>
          <p:cNvSpPr/>
          <p:nvPr/>
        </p:nvSpPr>
        <p:spPr>
          <a:xfrm>
            <a:off x="3851920" y="2636016"/>
            <a:ext cx="2493818" cy="317536"/>
          </a:xfrm>
          <a:prstGeom prst="chevron">
            <a:avLst/>
          </a:prstGeom>
          <a:solidFill>
            <a:srgbClr val="026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地市</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州分类</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燕尾形 4"/>
          <p:cNvSpPr/>
          <p:nvPr/>
        </p:nvSpPr>
        <p:spPr>
          <a:xfrm>
            <a:off x="4923524" y="3337011"/>
            <a:ext cx="2493818" cy="31753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分类赋值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燕尾形 5"/>
          <p:cNvSpPr/>
          <p:nvPr/>
        </p:nvSpPr>
        <p:spPr>
          <a:xfrm>
            <a:off x="5995129" y="4038005"/>
            <a:ext cx="2493818" cy="31753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分</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地市州赋值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TextBox 7"/>
          <p:cNvSpPr txBox="1"/>
          <p:nvPr/>
        </p:nvSpPr>
        <p:spPr>
          <a:xfrm>
            <a:off x="4067944" y="76926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省节能规划分解方案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五边形 7"/>
          <p:cNvSpPr/>
          <p:nvPr/>
        </p:nvSpPr>
        <p:spPr>
          <a:xfrm>
            <a:off x="615" y="76926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二</a:t>
            </a:r>
          </a:p>
        </p:txBody>
      </p:sp>
      <p:sp>
        <p:nvSpPr>
          <p:cNvPr id="10" name="文本框 9"/>
          <p:cNvSpPr txBox="1"/>
          <p:nvPr/>
        </p:nvSpPr>
        <p:spPr>
          <a:xfrm>
            <a:off x="793676" y="2582168"/>
            <a:ext cx="237626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与方案一的区别：</a:t>
            </a:r>
            <a:endParaRPr lang="zh-CN" altLang="en-US" dirty="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a:off x="-11112" y="2913400"/>
            <a:ext cx="3647008" cy="0"/>
          </a:xfrm>
          <a:prstGeom prst="straightConnector1">
            <a:avLst/>
          </a:prstGeom>
          <a:ln>
            <a:solidFill>
              <a:srgbClr val="026AC8"/>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96132" y="2967679"/>
            <a:ext cx="2376264" cy="738664"/>
          </a:xfrm>
          <a:prstGeom prst="rect">
            <a:avLst/>
          </a:prstGeom>
          <a:no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直接沿用</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四川省“十二五”节约能源规划</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中的地区分类</a:t>
            </a:r>
            <a:r>
              <a:rPr lang="zh-CN" altLang="en-US" sz="1400" dirty="0" smtClean="0">
                <a:solidFill>
                  <a:srgbClr val="FF0000"/>
                </a:solidFill>
                <a:latin typeface="微软雅黑" panose="020B0503020204020204" pitchFamily="34" charset="-122"/>
                <a:ea typeface="微软雅黑" panose="020B0503020204020204" pitchFamily="34" charset="-122"/>
              </a:rPr>
              <a:t>结果</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3741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294126" y="121568"/>
            <a:ext cx="5832475" cy="647700"/>
          </a:xfrm>
        </p:spPr>
        <p:txBody>
          <a:bodyPr/>
          <a:lstStyle/>
          <a:p>
            <a:r>
              <a:rPr lang="en-US" altLang="zh-CN" dirty="0" smtClean="0"/>
              <a:t>1.2 </a:t>
            </a:r>
            <a:r>
              <a:rPr lang="zh-CN" altLang="en-US" dirty="0" smtClean="0"/>
              <a:t>用电量控制目标地区分解</a:t>
            </a:r>
            <a:endParaRPr lang="zh-CN" altLang="en-US" dirty="0"/>
          </a:p>
        </p:txBody>
      </p:sp>
      <p:sp>
        <p:nvSpPr>
          <p:cNvPr id="8" name="TextBox 7"/>
          <p:cNvSpPr txBox="1"/>
          <p:nvPr/>
        </p:nvSpPr>
        <p:spPr>
          <a:xfrm>
            <a:off x="4067944" y="76926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省节能规划分解方案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五边形 8"/>
          <p:cNvSpPr/>
          <p:nvPr/>
        </p:nvSpPr>
        <p:spPr>
          <a:xfrm>
            <a:off x="615" y="76926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二</a:t>
            </a:r>
          </a:p>
        </p:txBody>
      </p:sp>
      <p:pic>
        <p:nvPicPr>
          <p:cNvPr id="2050" name="Picture 5" descr="Description: 四川省节能区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057300"/>
            <a:ext cx="6315025" cy="426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0268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294126" y="121568"/>
            <a:ext cx="5832475" cy="647700"/>
          </a:xfrm>
        </p:spPr>
        <p:txBody>
          <a:bodyPr/>
          <a:lstStyle/>
          <a:p>
            <a:r>
              <a:rPr lang="en-US" altLang="zh-CN" dirty="0" smtClean="0"/>
              <a:t>1.2 </a:t>
            </a:r>
            <a:r>
              <a:rPr lang="zh-CN" altLang="en-US" dirty="0" smtClean="0"/>
              <a:t>用电量控制目标地区分解</a:t>
            </a:r>
            <a:endParaRPr lang="zh-CN" altLang="en-US" dirty="0"/>
          </a:p>
        </p:txBody>
      </p:sp>
      <p:sp>
        <p:nvSpPr>
          <p:cNvPr id="8" name="TextBox 7"/>
          <p:cNvSpPr txBox="1"/>
          <p:nvPr/>
        </p:nvSpPr>
        <p:spPr>
          <a:xfrm>
            <a:off x="4067944" y="76926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规划目标削减</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控制分解方案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五边形 8"/>
          <p:cNvSpPr/>
          <p:nvPr/>
        </p:nvSpPr>
        <p:spPr>
          <a:xfrm>
            <a:off x="615" y="76926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五边形 5"/>
          <p:cNvSpPr/>
          <p:nvPr/>
        </p:nvSpPr>
        <p:spPr>
          <a:xfrm>
            <a:off x="2780316" y="1935021"/>
            <a:ext cx="2493818" cy="317536"/>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核定基数</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燕尾形 9"/>
          <p:cNvSpPr/>
          <p:nvPr/>
        </p:nvSpPr>
        <p:spPr>
          <a:xfrm>
            <a:off x="3851920" y="2636016"/>
            <a:ext cx="2493818" cy="31753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地市</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州分类</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燕尾形 10"/>
          <p:cNvSpPr/>
          <p:nvPr/>
        </p:nvSpPr>
        <p:spPr>
          <a:xfrm>
            <a:off x="4923524" y="3337011"/>
            <a:ext cx="2493818" cy="317536"/>
          </a:xfrm>
          <a:prstGeom prst="chevron">
            <a:avLst/>
          </a:prstGeom>
          <a:solidFill>
            <a:srgbClr val="026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分类赋值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燕尾形 11"/>
          <p:cNvSpPr/>
          <p:nvPr/>
        </p:nvSpPr>
        <p:spPr>
          <a:xfrm>
            <a:off x="5995129" y="4038005"/>
            <a:ext cx="2493818" cy="317536"/>
          </a:xfrm>
          <a:prstGeom prst="chevron">
            <a:avLst/>
          </a:prstGeom>
          <a:solidFill>
            <a:srgbClr val="026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分</a:t>
            </a: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地市州赋值</a:t>
            </a:r>
            <a:endParaRPr lang="zh-CN" altLang="en-US" sz="16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331640" y="3589160"/>
            <a:ext cx="237626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与方案二的区别：</a:t>
            </a:r>
            <a:endParaRPr lang="zh-CN" altLang="en-US" dirty="0">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a:off x="-2604" y="3920392"/>
            <a:ext cx="4646612" cy="0"/>
          </a:xfrm>
          <a:prstGeom prst="straightConnector1">
            <a:avLst/>
          </a:prstGeom>
          <a:ln>
            <a:solidFill>
              <a:srgbClr val="026AC8"/>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12888" y="3991044"/>
            <a:ext cx="3331120" cy="738664"/>
          </a:xfrm>
          <a:prstGeom prst="rect">
            <a:avLst/>
          </a:prstGeom>
          <a:noFill/>
        </p:spPr>
        <p:txBody>
          <a:bodyPr wrap="square" rtlCol="0">
            <a:spAutoFit/>
          </a:bodyPr>
          <a:lstStyle/>
          <a:p>
            <a:r>
              <a:rPr lang="zh-CN" altLang="en-US" sz="1400" dirty="0" smtClean="0">
                <a:solidFill>
                  <a:srgbClr val="FF0000"/>
                </a:solidFill>
                <a:latin typeface="微软雅黑" panose="020B0503020204020204" pitchFamily="34" charset="-122"/>
                <a:ea typeface="微软雅黑" panose="020B0503020204020204" pitchFamily="34" charset="-122"/>
              </a:rPr>
              <a:t>根据各地市州能源规划的用电量增长数据进行计算，确定每类地区在规划增速上消减的速度。</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9164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294126" y="121568"/>
            <a:ext cx="5832475" cy="647700"/>
          </a:xfrm>
        </p:spPr>
        <p:txBody>
          <a:bodyPr/>
          <a:lstStyle/>
          <a:p>
            <a:r>
              <a:rPr lang="en-US" altLang="zh-CN" dirty="0" smtClean="0"/>
              <a:t>1.2 </a:t>
            </a:r>
            <a:r>
              <a:rPr lang="zh-CN" altLang="en-US" dirty="0" smtClean="0"/>
              <a:t>用电量控制目标地区分解</a:t>
            </a:r>
            <a:endParaRPr lang="zh-CN" altLang="en-US" dirty="0"/>
          </a:p>
        </p:txBody>
      </p:sp>
      <p:sp>
        <p:nvSpPr>
          <p:cNvPr id="8" name="TextBox 7"/>
          <p:cNvSpPr txBox="1"/>
          <p:nvPr/>
        </p:nvSpPr>
        <p:spPr>
          <a:xfrm>
            <a:off x="4067944" y="76926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规划目标削减</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控制分解方案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五边形 8"/>
          <p:cNvSpPr/>
          <p:nvPr/>
        </p:nvSpPr>
        <p:spPr>
          <a:xfrm>
            <a:off x="615" y="76926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流程图: 手动输入 15"/>
          <p:cNvSpPr/>
          <p:nvPr/>
        </p:nvSpPr>
        <p:spPr>
          <a:xfrm rot="5400000" flipV="1">
            <a:off x="8766214" y="4958464"/>
            <a:ext cx="288030" cy="467543"/>
          </a:xfrm>
          <a:prstGeom prst="flowChartManualInput">
            <a:avLst/>
          </a:prstGeom>
          <a:solidFill>
            <a:srgbClr val="026DC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sz="1050" b="1" dirty="0">
                <a:solidFill>
                  <a:schemeClr val="tx1"/>
                </a:solidFill>
                <a:latin typeface="微软雅黑" panose="020B0503020204020204" pitchFamily="34" charset="-122"/>
                <a:ea typeface="微软雅黑" panose="020B0503020204020204" pitchFamily="34" charset="-122"/>
                <a:hlinkClick r:id="rId2" action="ppaction://hlinkfile"/>
              </a:rPr>
              <a:t>实例</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24593458"/>
              </p:ext>
            </p:extLst>
          </p:nvPr>
        </p:nvGraphicFramePr>
        <p:xfrm>
          <a:off x="1259632" y="1201316"/>
          <a:ext cx="6696745" cy="3986014"/>
        </p:xfrm>
        <a:graphic>
          <a:graphicData uri="http://schemas.openxmlformats.org/drawingml/2006/table">
            <a:tbl>
              <a:tblPr>
                <a:tableStyleId>{E929F9F4-4A8F-4326-A1B4-22849713DDAB}</a:tableStyleId>
              </a:tblPr>
              <a:tblGrid>
                <a:gridCol w="1339349"/>
                <a:gridCol w="1339349"/>
                <a:gridCol w="1339349"/>
                <a:gridCol w="1339349"/>
                <a:gridCol w="1339349"/>
              </a:tblGrid>
              <a:tr h="301774">
                <a:tc>
                  <a:txBody>
                    <a:bodyPr/>
                    <a:lstStyle/>
                    <a:p>
                      <a:pPr marL="0" algn="ctr" defTabSz="914400" rtl="0" eaLnBrk="1" fontAlgn="ctr" latinLnBrk="0" hangingPunct="1">
                        <a:spcAft>
                          <a:spcPts val="0"/>
                        </a:spcAft>
                      </a:pPr>
                      <a:r>
                        <a:rPr lang="zh-CN" altLang="en-US" sz="1100" kern="100" dirty="0">
                          <a:effectLst/>
                          <a:latin typeface="Times New Roman" panose="02020603050405020304" pitchFamily="18" charset="0"/>
                          <a:cs typeface="Times New Roman" panose="02020603050405020304" pitchFamily="18" charset="0"/>
                        </a:rPr>
                        <a:t>　</a:t>
                      </a:r>
                      <a:r>
                        <a:rPr lang="zh-CN" altLang="en-US" sz="1100" kern="100" dirty="0" smtClean="0">
                          <a:effectLst/>
                          <a:latin typeface="Times New Roman" panose="02020603050405020304" pitchFamily="18" charset="0"/>
                          <a:cs typeface="Times New Roman" panose="02020603050405020304" pitchFamily="18" charset="0"/>
                        </a:rPr>
                        <a:t>地区</a:t>
                      </a:r>
                      <a:endParaRPr lang="zh-CN" altLang="en-US" sz="1100" kern="100" dirty="0">
                        <a:solidFill>
                          <a:schemeClr val="dk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ctr" latinLnBrk="0" hangingPunct="1">
                        <a:spcAft>
                          <a:spcPts val="0"/>
                        </a:spcAft>
                      </a:pPr>
                      <a:r>
                        <a:rPr lang="zh-CN" altLang="en-US" sz="1100" b="1" kern="100" dirty="0">
                          <a:effectLst/>
                          <a:latin typeface="Times New Roman" panose="02020603050405020304" pitchFamily="18" charset="0"/>
                          <a:cs typeface="Times New Roman" panose="02020603050405020304" pitchFamily="18" charset="0"/>
                        </a:rPr>
                        <a:t>分类</a:t>
                      </a:r>
                      <a:endParaRPr lang="zh-CN" altLang="en-US" sz="1100" b="1" kern="100" dirty="0">
                        <a:solidFill>
                          <a:schemeClr val="dk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ctr" latinLnBrk="0" hangingPunct="1">
                        <a:spcAft>
                          <a:spcPts val="0"/>
                        </a:spcAft>
                      </a:pPr>
                      <a:r>
                        <a:rPr lang="zh-CN" altLang="en-US" sz="1100" b="1" kern="100" dirty="0">
                          <a:effectLst/>
                          <a:latin typeface="Times New Roman" panose="02020603050405020304" pitchFamily="18" charset="0"/>
                          <a:cs typeface="Times New Roman" panose="02020603050405020304" pitchFamily="18" charset="0"/>
                        </a:rPr>
                        <a:t>规划增速</a:t>
                      </a:r>
                      <a:endParaRPr lang="zh-CN" altLang="en-US" sz="1100" b="1" kern="100" dirty="0">
                        <a:solidFill>
                          <a:schemeClr val="dk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ctr" latinLnBrk="0" hangingPunct="1">
                        <a:spcAft>
                          <a:spcPts val="0"/>
                        </a:spcAft>
                      </a:pPr>
                      <a:r>
                        <a:rPr lang="zh-CN" altLang="en-US" sz="1100" b="1" kern="100" dirty="0">
                          <a:effectLst/>
                          <a:latin typeface="Times New Roman" panose="02020603050405020304" pitchFamily="18" charset="0"/>
                          <a:cs typeface="Times New Roman" panose="02020603050405020304" pitchFamily="18" charset="0"/>
                        </a:rPr>
                        <a:t>削减量</a:t>
                      </a:r>
                      <a:endParaRPr lang="zh-CN" altLang="en-US" sz="1100" b="1" kern="100" dirty="0">
                        <a:solidFill>
                          <a:schemeClr val="dk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ctr" latinLnBrk="0" hangingPunct="1">
                        <a:spcAft>
                          <a:spcPts val="0"/>
                        </a:spcAft>
                      </a:pPr>
                      <a:r>
                        <a:rPr lang="zh-CN" altLang="en-US" sz="1100" b="1" kern="100" dirty="0">
                          <a:effectLst/>
                          <a:latin typeface="Times New Roman" panose="02020603050405020304" pitchFamily="18" charset="0"/>
                          <a:cs typeface="Times New Roman" panose="02020603050405020304" pitchFamily="18" charset="0"/>
                        </a:rPr>
                        <a:t>调整增速</a:t>
                      </a:r>
                      <a:endParaRPr lang="zh-CN" altLang="en-US" sz="1100" b="1" kern="100" dirty="0">
                        <a:solidFill>
                          <a:schemeClr val="dk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攀枝花</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14.89%</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5.00%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9.89%</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德阳</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10.88%</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5.00%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5.88%</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绵阳</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12.11%</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5.00%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7.11%</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内江</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10.50%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5.00%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5.50%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乐山</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13.85%</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5.00%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8.85%</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lumMod val="40000"/>
                        <a:lumOff val="60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成都</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13.78%</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4.00%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9.78%</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自贡</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12.60%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4.00%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8.60%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泸州</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10.30%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6.30%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南充</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14.26%</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10.26%</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宜宾</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13.42%</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9.42%</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广安</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2</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12.00%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8.00%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达州</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2</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12.70%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8.70%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眉山</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2</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12.37%</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8.37%</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资阳</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2</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11.94%</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7.94%</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凉山</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2</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14.78%</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10.78%</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广元</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3</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8.90%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3.00%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5.90%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遂宁</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3</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13.50%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3.00%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10.50%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雅安</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3</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10.55%</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3.00%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7.55%</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40000"/>
                        <a:lumOff val="60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巴中</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4</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14.99%</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12.99%</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甘孜</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4</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29.90%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2.00%</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27.90%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r h="145073">
                <a:tc>
                  <a:txBody>
                    <a:bodyPr/>
                    <a:lstStyle/>
                    <a:p>
                      <a:pPr marL="0" algn="ctr" defTabSz="914400" rtl="0" eaLnBrk="1" fontAlgn="ctr" latinLnBrk="0" hangingPunct="1">
                        <a:spcAft>
                          <a:spcPts val="0"/>
                        </a:spcAft>
                      </a:pPr>
                      <a:r>
                        <a:rPr lang="zh-CN" altLang="en-US" sz="1100" kern="100" dirty="0">
                          <a:solidFill>
                            <a:schemeClr val="tx1"/>
                          </a:solidFill>
                          <a:effectLst/>
                          <a:latin typeface="Times New Roman" panose="02020603050405020304" pitchFamily="18" charset="0"/>
                          <a:cs typeface="Times New Roman" panose="02020603050405020304" pitchFamily="18" charset="0"/>
                        </a:rPr>
                        <a:t>阿坝</a:t>
                      </a:r>
                      <a:endParaRPr lang="zh-CN" altLang="en-US"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a:solidFill>
                            <a:schemeClr val="tx1"/>
                          </a:solidFill>
                          <a:effectLst/>
                          <a:latin typeface="Times New Roman" panose="02020603050405020304" pitchFamily="18" charset="0"/>
                          <a:cs typeface="Times New Roman" panose="02020603050405020304" pitchFamily="18" charset="0"/>
                        </a:rPr>
                        <a:t>4</a:t>
                      </a:r>
                      <a:endParaRPr lang="en-US" altLang="zh-CN" sz="1100" kern="10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29.95%</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2.00%</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c>
                  <a:txBody>
                    <a:bodyPr/>
                    <a:lstStyle/>
                    <a:p>
                      <a:pPr marL="0" algn="ctr" defTabSz="914400" rtl="0" eaLnBrk="1" fontAlgn="ctr" latinLnBrk="0" hangingPunct="1">
                        <a:spcAft>
                          <a:spcPts val="0"/>
                        </a:spcAft>
                      </a:pPr>
                      <a:r>
                        <a:rPr lang="en-US" altLang="zh-CN" sz="1100" kern="100" dirty="0">
                          <a:solidFill>
                            <a:schemeClr val="tx1"/>
                          </a:solidFill>
                          <a:effectLst/>
                          <a:latin typeface="Times New Roman" panose="02020603050405020304" pitchFamily="18" charset="0"/>
                          <a:cs typeface="Times New Roman" panose="02020603050405020304" pitchFamily="18" charset="0"/>
                        </a:rPr>
                        <a:t>27.95%</a:t>
                      </a:r>
                      <a:endParaRPr lang="en-US" altLang="zh-CN" sz="1100" kern="100" dirty="0">
                        <a:solidFill>
                          <a:schemeClr val="tx1"/>
                        </a:solidFill>
                        <a:effectLst/>
                        <a:latin typeface="Times New Roman" panose="02020603050405020304" pitchFamily="18" charset="0"/>
                        <a:ea typeface="+mn-ea"/>
                        <a:cs typeface="Times New Roman" panose="02020603050405020304" pitchFamily="18" charset="0"/>
                      </a:endParaRPr>
                    </a:p>
                  </a:txBody>
                  <a:tcPr marL="7800" marR="7800" marT="780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75000"/>
                      </a:schemeClr>
                    </a:solidFill>
                  </a:tcPr>
                </a:tc>
              </a:tr>
            </a:tbl>
          </a:graphicData>
        </a:graphic>
      </p:graphicFrame>
    </p:spTree>
    <p:extLst>
      <p:ext uri="{BB962C8B-B14F-4D97-AF65-F5344CB8AC3E}">
        <p14:creationId xmlns:p14="http://schemas.microsoft.com/office/powerpoint/2010/main" val="2740798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方案比较及推荐方案</a:t>
            </a:r>
          </a:p>
        </p:txBody>
      </p:sp>
      <p:graphicFrame>
        <p:nvGraphicFramePr>
          <p:cNvPr id="6" name="图表 5"/>
          <p:cNvGraphicFramePr>
            <a:graphicFrameLocks/>
          </p:cNvGraphicFramePr>
          <p:nvPr>
            <p:extLst>
              <p:ext uri="{D42A27DB-BD31-4B8C-83A1-F6EECF244321}">
                <p14:modId xmlns:p14="http://schemas.microsoft.com/office/powerpoint/2010/main" val="3911151094"/>
              </p:ext>
            </p:extLst>
          </p:nvPr>
        </p:nvGraphicFramePr>
        <p:xfrm>
          <a:off x="1907704" y="1345332"/>
          <a:ext cx="5311028" cy="4040281"/>
        </p:xfrm>
        <a:graphic>
          <a:graphicData uri="http://schemas.openxmlformats.org/drawingml/2006/chart">
            <c:chart xmlns:c="http://schemas.openxmlformats.org/drawingml/2006/chart" xmlns:r="http://schemas.openxmlformats.org/officeDocument/2006/relationships" r:id="rId2"/>
          </a:graphicData>
        </a:graphic>
      </p:graphicFrame>
      <p:sp>
        <p:nvSpPr>
          <p:cNvPr id="7" name="矩形 6"/>
          <p:cNvSpPr/>
          <p:nvPr/>
        </p:nvSpPr>
        <p:spPr>
          <a:xfrm>
            <a:off x="2638231" y="913284"/>
            <a:ext cx="3877985" cy="369332"/>
          </a:xfrm>
          <a:prstGeom prst="rect">
            <a:avLst/>
          </a:prstGeom>
        </p:spPr>
        <p:txBody>
          <a:bodyPr wrap="none">
            <a:spAutoFit/>
          </a:bodyPr>
          <a:lstStyle/>
          <a:p>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三种方案的用电量控制目标对比结果</a:t>
            </a:r>
            <a:endParaRPr lang="zh-CN" altLang="en-US" b="1" dirty="0">
              <a:latin typeface="微软雅黑" panose="020B0503020204020204" pitchFamily="34" charset="-122"/>
              <a:ea typeface="微软雅黑" panose="020B0503020204020204" pitchFamily="34" charset="-122"/>
            </a:endParaRPr>
          </a:p>
        </p:txBody>
      </p:sp>
      <p:sp>
        <p:nvSpPr>
          <p:cNvPr id="10" name="五边形 4"/>
          <p:cNvSpPr/>
          <p:nvPr/>
        </p:nvSpPr>
        <p:spPr>
          <a:xfrm>
            <a:off x="615" y="769268"/>
            <a:ext cx="1496257" cy="288032"/>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 fmla="*/ 0 w 1496257"/>
              <a:gd name="connsiteY0" fmla="*/ 0 h 288032"/>
              <a:gd name="connsiteX1" fmla="*/ 1496257 w 1496257"/>
              <a:gd name="connsiteY1" fmla="*/ 0 h 288032"/>
              <a:gd name="connsiteX2" fmla="*/ 1335473 w 1496257"/>
              <a:gd name="connsiteY2" fmla="*/ 144016 h 288032"/>
              <a:gd name="connsiteX3" fmla="*/ 1191457 w 1496257"/>
              <a:gd name="connsiteY3" fmla="*/ 288032 h 288032"/>
              <a:gd name="connsiteX4" fmla="*/ 0 w 1496257"/>
              <a:gd name="connsiteY4" fmla="*/ 288032 h 288032"/>
              <a:gd name="connsiteX5" fmla="*/ 0 w 1496257"/>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6257" h="288032">
                <a:moveTo>
                  <a:pt x="0" y="0"/>
                </a:moveTo>
                <a:lnTo>
                  <a:pt x="1496257" y="0"/>
                </a:lnTo>
                <a:lnTo>
                  <a:pt x="1335473" y="144016"/>
                </a:lnTo>
                <a:lnTo>
                  <a:pt x="1191457" y="288032"/>
                </a:lnTo>
                <a:lnTo>
                  <a:pt x="0" y="288032"/>
                </a:lnTo>
                <a:lnTo>
                  <a:pt x="0" y="0"/>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方案比较</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1627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方案比较及推荐方案</a:t>
            </a:r>
          </a:p>
        </p:txBody>
      </p:sp>
      <p:sp>
        <p:nvSpPr>
          <p:cNvPr id="3" name="矩形 2"/>
          <p:cNvSpPr/>
          <p:nvPr/>
        </p:nvSpPr>
        <p:spPr>
          <a:xfrm>
            <a:off x="683568" y="1360682"/>
            <a:ext cx="7776864" cy="3416320"/>
          </a:xfrm>
          <a:prstGeom prst="rect">
            <a:avLst/>
          </a:prstGeom>
          <a:ln>
            <a:solidFill>
              <a:schemeClr val="accent2">
                <a:lumMod val="90000"/>
                <a:lumOff val="10000"/>
              </a:schemeClr>
            </a:solidFill>
          </a:ln>
        </p:spPr>
        <p:txBody>
          <a:bodyPr wrap="square">
            <a:spAutoFit/>
          </a:bodyPr>
          <a:lstStyle/>
          <a:p>
            <a:r>
              <a:rPr lang="zh-CN" altLang="zh-CN"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方案</a:t>
            </a:r>
            <a:r>
              <a:rPr lang="zh-CN"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一</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虽然采用国家方法的分解方法进行，但由于其所使用分解评价体系与四川省</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十二五</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单位</a:t>
            </a:r>
            <a:r>
              <a:rPr lang="en-US" altLang="zh-CN" dirty="0">
                <a:latin typeface="华文楷体" panose="02010600040101010101" pitchFamily="2" charset="-122"/>
                <a:ea typeface="华文楷体" panose="02010600040101010101" pitchFamily="2" charset="-122"/>
              </a:rPr>
              <a:t>GDP</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能耗分解所使用的评价体系差异较大，且对地市州的分类结果与《四川省</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十二五</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节约能源规划》中的分类结果不尽相同，不符合国家</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分解到各地区的控制目标与节能减排综合性方案衔接、地区分类与节能规划分类基本一致</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的</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原则</a:t>
            </a:r>
            <a:endParaRPr lang="en-US" altLang="zh-CN" dirty="0" smtClean="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方案</a:t>
            </a:r>
            <a:r>
              <a:rPr lang="zh-CN"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三</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更侧重与地区</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十二五</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规划纲要的衔接，充分考虑各地区的经济社会发展规划</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，虽然</a:t>
            </a: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分解</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结果</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与地市州规划目标较为接近，但不利于全省从数量经济到质量经济的</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转变</a:t>
            </a:r>
            <a:endParaRPr lang="en-US" altLang="zh-CN" dirty="0" smtClean="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方案</a:t>
            </a:r>
            <a:r>
              <a:rPr lang="zh-CN"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二</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综合</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考虑各地区经济社会发展情况以及资源禀赋等要素</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因此</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研究</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推荐</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本</a:t>
            </a: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方案</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即</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省节能规划分解方案，</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作为</a:t>
            </a: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四川</a:t>
            </a:r>
            <a:r>
              <a:rPr lang="zh-CN" altLang="zh-CN" dirty="0" smtClean="0">
                <a:latin typeface="华文楷体" panose="02010600040101010101" pitchFamily="2" charset="-122"/>
                <a:ea typeface="华文楷体" panose="02010600040101010101" pitchFamily="2" charset="-122"/>
                <a:cs typeface="Times New Roman" panose="02020603050405020304" pitchFamily="18" charset="0"/>
              </a:rPr>
              <a:t>省</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用电量的分解方案</a:t>
            </a:r>
            <a:endParaRPr lang="zh-CN" altLang="en-US" dirty="0">
              <a:latin typeface="华文楷体" panose="02010600040101010101" pitchFamily="2" charset="-122"/>
              <a:ea typeface="华文楷体" panose="02010600040101010101" pitchFamily="2" charset="-122"/>
            </a:endParaRPr>
          </a:p>
        </p:txBody>
      </p:sp>
      <p:sp>
        <p:nvSpPr>
          <p:cNvPr id="6" name="五边形 4"/>
          <p:cNvSpPr/>
          <p:nvPr/>
        </p:nvSpPr>
        <p:spPr>
          <a:xfrm>
            <a:off x="615" y="769268"/>
            <a:ext cx="1496257" cy="288032"/>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 fmla="*/ 0 w 1496257"/>
              <a:gd name="connsiteY0" fmla="*/ 0 h 288032"/>
              <a:gd name="connsiteX1" fmla="*/ 1496257 w 1496257"/>
              <a:gd name="connsiteY1" fmla="*/ 0 h 288032"/>
              <a:gd name="connsiteX2" fmla="*/ 1335473 w 1496257"/>
              <a:gd name="connsiteY2" fmla="*/ 144016 h 288032"/>
              <a:gd name="connsiteX3" fmla="*/ 1191457 w 1496257"/>
              <a:gd name="connsiteY3" fmla="*/ 288032 h 288032"/>
              <a:gd name="connsiteX4" fmla="*/ 0 w 1496257"/>
              <a:gd name="connsiteY4" fmla="*/ 288032 h 288032"/>
              <a:gd name="connsiteX5" fmla="*/ 0 w 1496257"/>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6257" h="288032">
                <a:moveTo>
                  <a:pt x="0" y="0"/>
                </a:moveTo>
                <a:lnTo>
                  <a:pt x="1496257" y="0"/>
                </a:lnTo>
                <a:lnTo>
                  <a:pt x="1335473" y="144016"/>
                </a:lnTo>
                <a:lnTo>
                  <a:pt x="1191457" y="288032"/>
                </a:lnTo>
                <a:lnTo>
                  <a:pt x="0" y="288032"/>
                </a:lnTo>
                <a:lnTo>
                  <a:pt x="0" y="0"/>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推荐方案</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rot="20142394">
            <a:off x="7606132" y="3884600"/>
            <a:ext cx="1208710" cy="307777"/>
          </a:xfrm>
          <a:prstGeom prst="rect">
            <a:avLst/>
          </a:prstGeom>
          <a:solidFill>
            <a:schemeClr val="accent2">
              <a:lumMod val="90000"/>
              <a:lumOff val="10000"/>
              <a:alpha val="70000"/>
            </a:schemeClr>
          </a:solidFill>
        </p:spPr>
        <p:txBody>
          <a:bodyPr wrap="square" rtlCol="0">
            <a:spAutoFit/>
          </a:bodyPr>
          <a:lstStyle/>
          <a:p>
            <a:pPr algn="ctr"/>
            <a:r>
              <a:rPr lang="zh-CN" altLang="en-US" sz="1400" b="1" dirty="0" smtClean="0">
                <a:solidFill>
                  <a:schemeClr val="bg1"/>
                </a:solidFill>
              </a:rPr>
              <a:t>推荐</a:t>
            </a:r>
            <a:endParaRPr lang="zh-CN" altLang="en-US" sz="1400" b="1" dirty="0">
              <a:solidFill>
                <a:schemeClr val="bg1"/>
              </a:solidFill>
            </a:endParaRPr>
          </a:p>
        </p:txBody>
      </p:sp>
    </p:spTree>
    <p:extLst>
      <p:ext uri="{BB962C8B-B14F-4D97-AF65-F5344CB8AC3E}">
        <p14:creationId xmlns:p14="http://schemas.microsoft.com/office/powerpoint/2010/main" val="423908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8"/>
          <p:cNvGrpSpPr>
            <a:grpSpLocks/>
          </p:cNvGrpSpPr>
          <p:nvPr/>
        </p:nvGrpSpPr>
        <p:grpSpPr bwMode="auto">
          <a:xfrm>
            <a:off x="1979712" y="841275"/>
            <a:ext cx="5282013" cy="4524127"/>
            <a:chOff x="0" y="1857363"/>
            <a:chExt cx="4595813" cy="4027489"/>
          </a:xfrm>
        </p:grpSpPr>
        <p:grpSp>
          <p:nvGrpSpPr>
            <p:cNvPr id="26" name="组合 89"/>
            <p:cNvGrpSpPr>
              <a:grpSpLocks/>
            </p:cNvGrpSpPr>
            <p:nvPr/>
          </p:nvGrpSpPr>
          <p:grpSpPr bwMode="auto">
            <a:xfrm>
              <a:off x="0" y="1857363"/>
              <a:ext cx="4595813" cy="4027489"/>
              <a:chOff x="0" y="1857363"/>
              <a:chExt cx="4595813" cy="4027489"/>
            </a:xfrm>
          </p:grpSpPr>
          <p:grpSp>
            <p:nvGrpSpPr>
              <p:cNvPr id="32" name="Group 53"/>
              <p:cNvGrpSpPr>
                <a:grpSpLocks/>
              </p:cNvGrpSpPr>
              <p:nvPr/>
            </p:nvGrpSpPr>
            <p:grpSpPr bwMode="auto">
              <a:xfrm>
                <a:off x="0" y="1857363"/>
                <a:ext cx="4595813" cy="4027489"/>
                <a:chOff x="1429" y="1026"/>
                <a:chExt cx="2895" cy="2537"/>
              </a:xfrm>
            </p:grpSpPr>
            <p:sp>
              <p:nvSpPr>
                <p:cNvPr id="34" name="Oval 27"/>
                <p:cNvSpPr>
                  <a:spLocks noChangeArrowheads="1"/>
                </p:cNvSpPr>
                <p:nvPr/>
              </p:nvSpPr>
              <p:spPr bwMode="auto">
                <a:xfrm>
                  <a:off x="2110" y="1479"/>
                  <a:ext cx="1452" cy="1452"/>
                </a:xfrm>
                <a:prstGeom prst="ellipse">
                  <a:avLst/>
                </a:prstGeom>
                <a:solidFill>
                  <a:srgbClr val="EAEAEA"/>
                </a:solidFill>
                <a:ln w="19050" cap="rnd" algn="ctr">
                  <a:solidFill>
                    <a:srgbClr val="808080"/>
                  </a:solidFill>
                  <a:prstDash val="sysDot"/>
                  <a:round/>
                  <a:headEnd/>
                  <a:tailEnd/>
                </a:ln>
              </p:spPr>
              <p:txBody>
                <a:bodyPr wrap="none" anchor="ctr"/>
                <a:lstStyle/>
                <a:p>
                  <a:endParaRPr lang="zh-CN" altLang="en-US" sz="2000"/>
                </a:p>
              </p:txBody>
            </p:sp>
            <p:grpSp>
              <p:nvGrpSpPr>
                <p:cNvPr id="38" name="Group 31"/>
                <p:cNvGrpSpPr>
                  <a:grpSpLocks/>
                </p:cNvGrpSpPr>
                <p:nvPr/>
              </p:nvGrpSpPr>
              <p:grpSpPr bwMode="auto">
                <a:xfrm>
                  <a:off x="2382" y="1026"/>
                  <a:ext cx="906" cy="906"/>
                  <a:chOff x="2335" y="1138"/>
                  <a:chExt cx="1089" cy="1088"/>
                </a:xfrm>
              </p:grpSpPr>
              <p:sp>
                <p:nvSpPr>
                  <p:cNvPr id="45" name="Oval 32"/>
                  <p:cNvSpPr>
                    <a:spLocks noChangeArrowheads="1"/>
                  </p:cNvSpPr>
                  <p:nvPr/>
                </p:nvSpPr>
                <p:spPr bwMode="auto">
                  <a:xfrm>
                    <a:off x="2335" y="1138"/>
                    <a:ext cx="1089" cy="1088"/>
                  </a:xfrm>
                  <a:prstGeom prst="ellipse">
                    <a:avLst/>
                  </a:prstGeom>
                  <a:gradFill rotWithShape="1">
                    <a:gsLst>
                      <a:gs pos="0">
                        <a:srgbClr val="2771C3"/>
                      </a:gs>
                      <a:gs pos="100000">
                        <a:srgbClr val="004176"/>
                      </a:gs>
                    </a:gsLst>
                    <a:lin ang="2700000" scaled="1"/>
                  </a:gradFill>
                  <a:ln w="9525" algn="ctr">
                    <a:noFill/>
                    <a:round/>
                    <a:headEnd/>
                    <a:tailEnd/>
                  </a:ln>
                </p:spPr>
                <p:txBody>
                  <a:bodyPr wrap="none" anchor="ctr"/>
                  <a:lstStyle/>
                  <a:p>
                    <a:pPr algn="ctr"/>
                    <a:r>
                      <a:rPr lang="zh-CN" altLang="en-US" sz="2000" b="1" dirty="0">
                        <a:solidFill>
                          <a:srgbClr val="FFFFFF"/>
                        </a:solidFill>
                        <a:latin typeface="微软雅黑" pitchFamily="34" charset="-122"/>
                        <a:ea typeface="微软雅黑" pitchFamily="34" charset="-122"/>
                      </a:rPr>
                      <a:t>政府</a:t>
                    </a:r>
                  </a:p>
                </p:txBody>
              </p:sp>
              <p:sp>
                <p:nvSpPr>
                  <p:cNvPr id="46" name="Freeform 33"/>
                  <p:cNvSpPr>
                    <a:spLocks/>
                  </p:cNvSpPr>
                  <p:nvPr/>
                </p:nvSpPr>
                <p:spPr bwMode="auto">
                  <a:xfrm>
                    <a:off x="2426" y="1169"/>
                    <a:ext cx="908"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5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4 w 4756"/>
                      <a:gd name="T51" fmla="*/ 0 h 1576"/>
                      <a:gd name="T52" fmla="*/ 467 w 4756"/>
                      <a:gd name="T53" fmla="*/ 0 h 1576"/>
                      <a:gd name="T54" fmla="*/ 492 w 4756"/>
                      <a:gd name="T55" fmla="*/ 2 h 1576"/>
                      <a:gd name="T56" fmla="*/ 517 w 4756"/>
                      <a:gd name="T57" fmla="*/ 4 h 1576"/>
                      <a:gd name="T58" fmla="*/ 541 w 4756"/>
                      <a:gd name="T59" fmla="*/ 8 h 1576"/>
                      <a:gd name="T60" fmla="*/ 565 w 4756"/>
                      <a:gd name="T61" fmla="*/ 12 h 1576"/>
                      <a:gd name="T62" fmla="*/ 589 w 4756"/>
                      <a:gd name="T63" fmla="*/ 18 h 1576"/>
                      <a:gd name="T64" fmla="*/ 612 w 4756"/>
                      <a:gd name="T65" fmla="*/ 26 h 1576"/>
                      <a:gd name="T66" fmla="*/ 635 w 4756"/>
                      <a:gd name="T67" fmla="*/ 33 h 1576"/>
                      <a:gd name="T68" fmla="*/ 646 w 4756"/>
                      <a:gd name="T69" fmla="*/ 38 h 1576"/>
                      <a:gd name="T70" fmla="*/ 668 w 4756"/>
                      <a:gd name="T71" fmla="*/ 48 h 1576"/>
                      <a:gd name="T72" fmla="*/ 689 w 4756"/>
                      <a:gd name="T73" fmla="*/ 59 h 1576"/>
                      <a:gd name="T74" fmla="*/ 709 w 4756"/>
                      <a:gd name="T75" fmla="*/ 70 h 1576"/>
                      <a:gd name="T76" fmla="*/ 730 w 4756"/>
                      <a:gd name="T77" fmla="*/ 83 h 1576"/>
                      <a:gd name="T78" fmla="*/ 749 w 4756"/>
                      <a:gd name="T79" fmla="*/ 96 h 1576"/>
                      <a:gd name="T80" fmla="*/ 767 w 4756"/>
                      <a:gd name="T81" fmla="*/ 111 h 1576"/>
                      <a:gd name="T82" fmla="*/ 785 w 4756"/>
                      <a:gd name="T83" fmla="*/ 126 h 1576"/>
                      <a:gd name="T84" fmla="*/ 803 w 4756"/>
                      <a:gd name="T85" fmla="*/ 142 h 1576"/>
                      <a:gd name="T86" fmla="*/ 811 w 4756"/>
                      <a:gd name="T87" fmla="*/ 150 h 1576"/>
                      <a:gd name="T88" fmla="*/ 827 w 4756"/>
                      <a:gd name="T89" fmla="*/ 168 h 1576"/>
                      <a:gd name="T90" fmla="*/ 842 w 4756"/>
                      <a:gd name="T91" fmla="*/ 186 h 1576"/>
                      <a:gd name="T92" fmla="*/ 856 w 4756"/>
                      <a:gd name="T93" fmla="*/ 204 h 1576"/>
                      <a:gd name="T94" fmla="*/ 869 w 4756"/>
                      <a:gd name="T95" fmla="*/ 224 h 1576"/>
                      <a:gd name="T96" fmla="*/ 882 w 4756"/>
                      <a:gd name="T97" fmla="*/ 243 h 1576"/>
                      <a:gd name="T98" fmla="*/ 893 w 4756"/>
                      <a:gd name="T99" fmla="*/ 264 h 1576"/>
                      <a:gd name="T100" fmla="*/ 903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sz="2000"/>
                  </a:p>
                </p:txBody>
              </p:sp>
              <p:sp>
                <p:nvSpPr>
                  <p:cNvPr id="47" name="Oval 34"/>
                  <p:cNvSpPr>
                    <a:spLocks noChangeArrowheads="1"/>
                  </p:cNvSpPr>
                  <p:nvPr/>
                </p:nvSpPr>
                <p:spPr bwMode="auto">
                  <a:xfrm>
                    <a:off x="2562" y="1183"/>
                    <a:ext cx="228" cy="205"/>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sz="2000"/>
                  </a:p>
                </p:txBody>
              </p:sp>
            </p:grpSp>
            <p:sp>
              <p:nvSpPr>
                <p:cNvPr id="39" name="Oval 38"/>
                <p:cNvSpPr>
                  <a:spLocks noChangeArrowheads="1"/>
                </p:cNvSpPr>
                <p:nvPr/>
              </p:nvSpPr>
              <p:spPr bwMode="auto">
                <a:xfrm>
                  <a:off x="1756" y="2430"/>
                  <a:ext cx="190" cy="171"/>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sz="2000"/>
                </a:p>
              </p:txBody>
            </p:sp>
            <p:sp>
              <p:nvSpPr>
                <p:cNvPr id="40" name="Oval 42"/>
                <p:cNvSpPr>
                  <a:spLocks noChangeArrowheads="1"/>
                </p:cNvSpPr>
                <p:nvPr/>
              </p:nvSpPr>
              <p:spPr bwMode="auto">
                <a:xfrm>
                  <a:off x="3388" y="2417"/>
                  <a:ext cx="190" cy="171"/>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sz="2000"/>
                </a:p>
              </p:txBody>
            </p:sp>
            <p:sp>
              <p:nvSpPr>
                <p:cNvPr id="41" name="Rectangle 49"/>
                <p:cNvSpPr>
                  <a:spLocks noChangeArrowheads="1"/>
                </p:cNvSpPr>
                <p:nvPr/>
              </p:nvSpPr>
              <p:spPr bwMode="auto">
                <a:xfrm>
                  <a:off x="2065" y="1995"/>
                  <a:ext cx="1531" cy="466"/>
                </a:xfrm>
                <a:prstGeom prst="rect">
                  <a:avLst/>
                </a:prstGeom>
                <a:noFill/>
                <a:ln w="9525" algn="ctr">
                  <a:noFill/>
                  <a:miter lim="800000"/>
                  <a:headEnd/>
                  <a:tailEnd/>
                </a:ln>
              </p:spPr>
              <p:txBody>
                <a:bodyPr>
                  <a:spAutoFit/>
                </a:bodyPr>
                <a:lstStyle/>
                <a:p>
                  <a:pPr algn="ctr"/>
                  <a:r>
                    <a:rPr lang="zh-CN" altLang="en-US" sz="2400" b="1" dirty="0" smtClean="0">
                      <a:solidFill>
                        <a:schemeClr val="accent1"/>
                      </a:solidFill>
                      <a:latin typeface="微软雅黑" panose="020B0503020204020204" pitchFamily="34" charset="-122"/>
                      <a:ea typeface="微软雅黑" panose="020B0503020204020204" pitchFamily="34" charset="-122"/>
                    </a:rPr>
                    <a:t>电力</a:t>
                  </a:r>
                  <a:r>
                    <a:rPr lang="en-US" altLang="zh-CN" sz="2400" b="1" dirty="0" smtClean="0">
                      <a:solidFill>
                        <a:schemeClr val="accent1"/>
                      </a:solidFill>
                      <a:latin typeface="微软雅黑" panose="020B0503020204020204" pitchFamily="34" charset="-122"/>
                      <a:ea typeface="微软雅黑" panose="020B0503020204020204" pitchFamily="34" charset="-122"/>
                    </a:rPr>
                    <a:t>DSM</a:t>
                  </a:r>
                </a:p>
                <a:p>
                  <a:pPr algn="ctr"/>
                  <a:r>
                    <a:rPr lang="zh-CN" altLang="en-US" sz="2400" b="1" dirty="0" smtClean="0">
                      <a:solidFill>
                        <a:schemeClr val="accent1"/>
                      </a:solidFill>
                      <a:latin typeface="微软雅黑" panose="020B0503020204020204" pitchFamily="34" charset="-122"/>
                      <a:ea typeface="微软雅黑" panose="020B0503020204020204" pitchFamily="34" charset="-122"/>
                    </a:rPr>
                    <a:t>规模化实施</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42" name="Oval 50"/>
                <p:cNvSpPr>
                  <a:spLocks noChangeArrowheads="1"/>
                </p:cNvSpPr>
                <p:nvPr/>
              </p:nvSpPr>
              <p:spPr bwMode="auto">
                <a:xfrm>
                  <a:off x="1429" y="3387"/>
                  <a:ext cx="1036" cy="176"/>
                </a:xfrm>
                <a:prstGeom prst="ellipse">
                  <a:avLst/>
                </a:prstGeom>
                <a:gradFill rotWithShape="1">
                  <a:gsLst>
                    <a:gs pos="0">
                      <a:schemeClr val="tx1">
                        <a:alpha val="4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sz="2000"/>
                </a:p>
              </p:txBody>
            </p:sp>
            <p:sp>
              <p:nvSpPr>
                <p:cNvPr id="43" name="Oval 51"/>
                <p:cNvSpPr>
                  <a:spLocks noChangeArrowheads="1"/>
                </p:cNvSpPr>
                <p:nvPr/>
              </p:nvSpPr>
              <p:spPr bwMode="auto">
                <a:xfrm>
                  <a:off x="3288" y="3387"/>
                  <a:ext cx="1036" cy="176"/>
                </a:xfrm>
                <a:prstGeom prst="ellipse">
                  <a:avLst/>
                </a:prstGeom>
                <a:gradFill rotWithShape="1">
                  <a:gsLst>
                    <a:gs pos="0">
                      <a:schemeClr val="tx1">
                        <a:alpha val="4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sz="2000"/>
                </a:p>
              </p:txBody>
            </p:sp>
            <p:sp>
              <p:nvSpPr>
                <p:cNvPr id="44" name="Oval 52"/>
                <p:cNvSpPr>
                  <a:spLocks noChangeArrowheads="1"/>
                </p:cNvSpPr>
                <p:nvPr/>
              </p:nvSpPr>
              <p:spPr bwMode="auto">
                <a:xfrm>
                  <a:off x="2053" y="3203"/>
                  <a:ext cx="1564" cy="176"/>
                </a:xfrm>
                <a:prstGeom prst="ellipse">
                  <a:avLst/>
                </a:prstGeom>
                <a:gradFill rotWithShape="1">
                  <a:gsLst>
                    <a:gs pos="0">
                      <a:schemeClr val="tx1">
                        <a:alpha val="21999"/>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sz="2000"/>
                </a:p>
              </p:txBody>
            </p:sp>
          </p:grpSp>
          <p:sp>
            <p:nvSpPr>
              <p:cNvPr id="33" name="Oval 32"/>
              <p:cNvSpPr>
                <a:spLocks noChangeArrowheads="1"/>
              </p:cNvSpPr>
              <p:nvPr/>
            </p:nvSpPr>
            <p:spPr bwMode="auto">
              <a:xfrm>
                <a:off x="233348" y="3943341"/>
                <a:ext cx="1438275" cy="1438275"/>
              </a:xfrm>
              <a:prstGeom prst="ellipse">
                <a:avLst/>
              </a:prstGeom>
              <a:gradFill rotWithShape="1">
                <a:gsLst>
                  <a:gs pos="0">
                    <a:srgbClr val="2771C3"/>
                  </a:gs>
                  <a:gs pos="100000">
                    <a:srgbClr val="004176"/>
                  </a:gs>
                </a:gsLst>
                <a:lin ang="2700000" scaled="1"/>
              </a:gradFill>
              <a:ln w="9525" algn="ctr">
                <a:noFill/>
                <a:round/>
                <a:headEnd/>
                <a:tailEnd/>
              </a:ln>
            </p:spPr>
            <p:txBody>
              <a:bodyPr wrap="none" anchor="ctr"/>
              <a:lstStyle/>
              <a:p>
                <a:pPr algn="ctr"/>
                <a:r>
                  <a:rPr lang="zh-CN" altLang="en-US" sz="2000" b="1" dirty="0" smtClean="0">
                    <a:solidFill>
                      <a:srgbClr val="FFFFFF"/>
                    </a:solidFill>
                    <a:latin typeface="微软雅黑" pitchFamily="34" charset="-122"/>
                    <a:ea typeface="微软雅黑" pitchFamily="34" charset="-122"/>
                  </a:rPr>
                  <a:t>电力节能</a:t>
                </a:r>
                <a:endParaRPr lang="en-US" altLang="zh-CN" sz="2000" b="1" dirty="0" smtClean="0">
                  <a:solidFill>
                    <a:srgbClr val="FFFFFF"/>
                  </a:solidFill>
                  <a:latin typeface="微软雅黑" pitchFamily="34" charset="-122"/>
                  <a:ea typeface="微软雅黑" pitchFamily="34" charset="-122"/>
                </a:endParaRPr>
              </a:p>
              <a:p>
                <a:pPr algn="ctr"/>
                <a:r>
                  <a:rPr lang="zh-CN" altLang="en-US" sz="2000" b="1" dirty="0" smtClean="0">
                    <a:solidFill>
                      <a:srgbClr val="FFFFFF"/>
                    </a:solidFill>
                    <a:latin typeface="微软雅黑" pitchFamily="34" charset="-122"/>
                    <a:ea typeface="微软雅黑" pitchFamily="34" charset="-122"/>
                  </a:rPr>
                  <a:t>服务公司</a:t>
                </a:r>
                <a:endParaRPr lang="zh-CN" altLang="en-US" sz="2000" b="1" dirty="0">
                  <a:solidFill>
                    <a:srgbClr val="FFFFFF"/>
                  </a:solidFill>
                  <a:latin typeface="微软雅黑" pitchFamily="34" charset="-122"/>
                  <a:ea typeface="微软雅黑" pitchFamily="34" charset="-122"/>
                </a:endParaRPr>
              </a:p>
            </p:txBody>
          </p:sp>
        </p:grpSp>
        <p:grpSp>
          <p:nvGrpSpPr>
            <p:cNvPr id="27" name="组合 88"/>
            <p:cNvGrpSpPr>
              <a:grpSpLocks/>
            </p:cNvGrpSpPr>
            <p:nvPr/>
          </p:nvGrpSpPr>
          <p:grpSpPr bwMode="auto">
            <a:xfrm>
              <a:off x="376224" y="3943341"/>
              <a:ext cx="3867167" cy="1438275"/>
              <a:chOff x="376224" y="3943341"/>
              <a:chExt cx="3867167" cy="1438275"/>
            </a:xfrm>
          </p:grpSpPr>
          <p:sp>
            <p:nvSpPr>
              <p:cNvPr id="28" name="Oval 32"/>
              <p:cNvSpPr>
                <a:spLocks noChangeArrowheads="1"/>
              </p:cNvSpPr>
              <p:nvPr/>
            </p:nvSpPr>
            <p:spPr bwMode="auto">
              <a:xfrm>
                <a:off x="2805116" y="3943341"/>
                <a:ext cx="1438275" cy="1438275"/>
              </a:xfrm>
              <a:prstGeom prst="ellipse">
                <a:avLst/>
              </a:prstGeom>
              <a:gradFill rotWithShape="1">
                <a:gsLst>
                  <a:gs pos="0">
                    <a:srgbClr val="2771C3"/>
                  </a:gs>
                  <a:gs pos="100000">
                    <a:srgbClr val="004176"/>
                  </a:gs>
                </a:gsLst>
                <a:lin ang="2700000" scaled="1"/>
              </a:gradFill>
              <a:ln w="9525" algn="ctr">
                <a:noFill/>
                <a:round/>
                <a:headEnd/>
                <a:tailEnd/>
              </a:ln>
            </p:spPr>
            <p:txBody>
              <a:bodyPr wrap="none" anchor="ctr"/>
              <a:lstStyle/>
              <a:p>
                <a:pPr algn="ctr"/>
                <a:r>
                  <a:rPr lang="zh-CN" altLang="en-US" sz="2000" b="1" dirty="0" smtClean="0">
                    <a:solidFill>
                      <a:srgbClr val="FFFFFF"/>
                    </a:solidFill>
                    <a:latin typeface="微软雅黑" pitchFamily="34" charset="-122"/>
                    <a:ea typeface="微软雅黑" pitchFamily="34" charset="-122"/>
                  </a:rPr>
                  <a:t>电网企业</a:t>
                </a:r>
                <a:endParaRPr lang="zh-CN" altLang="en-US" sz="2000" b="1" dirty="0">
                  <a:solidFill>
                    <a:srgbClr val="FFFFFF"/>
                  </a:solidFill>
                  <a:latin typeface="微软雅黑" pitchFamily="34" charset="-122"/>
                  <a:ea typeface="微软雅黑" pitchFamily="34" charset="-122"/>
                </a:endParaRPr>
              </a:p>
            </p:txBody>
          </p:sp>
          <p:sp>
            <p:nvSpPr>
              <p:cNvPr id="29" name="Freeform 33"/>
              <p:cNvSpPr>
                <a:spLocks/>
              </p:cNvSpPr>
              <p:nvPr/>
            </p:nvSpPr>
            <p:spPr bwMode="auto">
              <a:xfrm>
                <a:off x="376224" y="3943342"/>
                <a:ext cx="1199223" cy="357190"/>
              </a:xfrm>
              <a:custGeom>
                <a:avLst/>
                <a:gdLst>
                  <a:gd name="T0" fmla="*/ 0 w 4756"/>
                  <a:gd name="T1" fmla="*/ 357190 h 1576"/>
                  <a:gd name="T2" fmla="*/ 12607 w 4756"/>
                  <a:gd name="T3" fmla="*/ 331353 h 1576"/>
                  <a:gd name="T4" fmla="*/ 27232 w 4756"/>
                  <a:gd name="T5" fmla="*/ 305969 h 1576"/>
                  <a:gd name="T6" fmla="*/ 42865 w 4756"/>
                  <a:gd name="T7" fmla="*/ 281491 h 1576"/>
                  <a:gd name="T8" fmla="*/ 60012 w 4756"/>
                  <a:gd name="T9" fmla="*/ 257920 h 1576"/>
                  <a:gd name="T10" fmla="*/ 78166 w 4756"/>
                  <a:gd name="T11" fmla="*/ 234803 h 1576"/>
                  <a:gd name="T12" fmla="*/ 97330 w 4756"/>
                  <a:gd name="T13" fmla="*/ 213045 h 1576"/>
                  <a:gd name="T14" fmla="*/ 118006 w 4756"/>
                  <a:gd name="T15" fmla="*/ 191740 h 1576"/>
                  <a:gd name="T16" fmla="*/ 139187 w 4756"/>
                  <a:gd name="T17" fmla="*/ 171342 h 1576"/>
                  <a:gd name="T18" fmla="*/ 150281 w 4756"/>
                  <a:gd name="T19" fmla="*/ 161370 h 1576"/>
                  <a:gd name="T20" fmla="*/ 173479 w 4756"/>
                  <a:gd name="T21" fmla="*/ 142785 h 1576"/>
                  <a:gd name="T22" fmla="*/ 197685 w 4756"/>
                  <a:gd name="T23" fmla="*/ 124654 h 1576"/>
                  <a:gd name="T24" fmla="*/ 222900 w 4756"/>
                  <a:gd name="T25" fmla="*/ 107882 h 1576"/>
                  <a:gd name="T26" fmla="*/ 248619 w 4756"/>
                  <a:gd name="T27" fmla="*/ 92017 h 1576"/>
                  <a:gd name="T28" fmla="*/ 275347 w 4756"/>
                  <a:gd name="T29" fmla="*/ 77512 h 1576"/>
                  <a:gd name="T30" fmla="*/ 303084 w 4756"/>
                  <a:gd name="T31" fmla="*/ 63913 h 1576"/>
                  <a:gd name="T32" fmla="*/ 331829 w 4756"/>
                  <a:gd name="T33" fmla="*/ 51675 h 1576"/>
                  <a:gd name="T34" fmla="*/ 346453 w 4756"/>
                  <a:gd name="T35" fmla="*/ 45782 h 1576"/>
                  <a:gd name="T36" fmla="*/ 375703 w 4756"/>
                  <a:gd name="T37" fmla="*/ 35356 h 1576"/>
                  <a:gd name="T38" fmla="*/ 405961 w 4756"/>
                  <a:gd name="T39" fmla="*/ 26291 h 1576"/>
                  <a:gd name="T40" fmla="*/ 436723 w 4756"/>
                  <a:gd name="T41" fmla="*/ 18131 h 1576"/>
                  <a:gd name="T42" fmla="*/ 468494 w 4756"/>
                  <a:gd name="T43" fmla="*/ 11785 h 1576"/>
                  <a:gd name="T44" fmla="*/ 500265 w 4756"/>
                  <a:gd name="T45" fmla="*/ 6799 h 1576"/>
                  <a:gd name="T46" fmla="*/ 533044 w 4756"/>
                  <a:gd name="T47" fmla="*/ 2720 h 1576"/>
                  <a:gd name="T48" fmla="*/ 566328 w 4756"/>
                  <a:gd name="T49" fmla="*/ 453 h 1576"/>
                  <a:gd name="T50" fmla="*/ 599612 w 4756"/>
                  <a:gd name="T51" fmla="*/ 0 h 1576"/>
                  <a:gd name="T52" fmla="*/ 616253 w 4756"/>
                  <a:gd name="T53" fmla="*/ 0 h 1576"/>
                  <a:gd name="T54" fmla="*/ 649537 w 4756"/>
                  <a:gd name="T55" fmla="*/ 1813 h 1576"/>
                  <a:gd name="T56" fmla="*/ 682317 w 4756"/>
                  <a:gd name="T57" fmla="*/ 4533 h 1576"/>
                  <a:gd name="T58" fmla="*/ 714592 w 4756"/>
                  <a:gd name="T59" fmla="*/ 9066 h 1576"/>
                  <a:gd name="T60" fmla="*/ 746867 w 4756"/>
                  <a:gd name="T61" fmla="*/ 14958 h 1576"/>
                  <a:gd name="T62" fmla="*/ 777629 w 4756"/>
                  <a:gd name="T63" fmla="*/ 22211 h 1576"/>
                  <a:gd name="T64" fmla="*/ 808391 w 4756"/>
                  <a:gd name="T65" fmla="*/ 30824 h 1576"/>
                  <a:gd name="T66" fmla="*/ 838145 w 4756"/>
                  <a:gd name="T67" fmla="*/ 40343 h 1576"/>
                  <a:gd name="T68" fmla="*/ 852769 w 4756"/>
                  <a:gd name="T69" fmla="*/ 45782 h 1576"/>
                  <a:gd name="T70" fmla="*/ 882019 w 4756"/>
                  <a:gd name="T71" fmla="*/ 57567 h 1576"/>
                  <a:gd name="T72" fmla="*/ 909755 w 4756"/>
                  <a:gd name="T73" fmla="*/ 70713 h 1576"/>
                  <a:gd name="T74" fmla="*/ 936987 w 4756"/>
                  <a:gd name="T75" fmla="*/ 84765 h 1576"/>
                  <a:gd name="T76" fmla="*/ 963715 w 4756"/>
                  <a:gd name="T77" fmla="*/ 99723 h 1576"/>
                  <a:gd name="T78" fmla="*/ 988930 w 4756"/>
                  <a:gd name="T79" fmla="*/ 116041 h 1576"/>
                  <a:gd name="T80" fmla="*/ 1013641 w 4756"/>
                  <a:gd name="T81" fmla="*/ 133720 h 1576"/>
                  <a:gd name="T82" fmla="*/ 1037343 w 4756"/>
                  <a:gd name="T83" fmla="*/ 151851 h 1576"/>
                  <a:gd name="T84" fmla="*/ 1060037 w 4756"/>
                  <a:gd name="T85" fmla="*/ 171342 h 1576"/>
                  <a:gd name="T86" fmla="*/ 1070627 w 4756"/>
                  <a:gd name="T87" fmla="*/ 181315 h 1576"/>
                  <a:gd name="T88" fmla="*/ 1091807 w 4756"/>
                  <a:gd name="T89" fmla="*/ 202166 h 1576"/>
                  <a:gd name="T90" fmla="*/ 1111979 w 4756"/>
                  <a:gd name="T91" fmla="*/ 223924 h 1576"/>
                  <a:gd name="T92" fmla="*/ 1130638 w 4756"/>
                  <a:gd name="T93" fmla="*/ 246135 h 1576"/>
                  <a:gd name="T94" fmla="*/ 1147785 w 4756"/>
                  <a:gd name="T95" fmla="*/ 269706 h 1576"/>
                  <a:gd name="T96" fmla="*/ 1164426 w 4756"/>
                  <a:gd name="T97" fmla="*/ 293730 h 1576"/>
                  <a:gd name="T98" fmla="*/ 1179555 w 4756"/>
                  <a:gd name="T99" fmla="*/ 318661 h 1576"/>
                  <a:gd name="T100" fmla="*/ 1193171 w 4756"/>
                  <a:gd name="T101" fmla="*/ 344045 h 1576"/>
                  <a:gd name="T102" fmla="*/ 0 w 4756"/>
                  <a:gd name="T103" fmla="*/ 357190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sz="2000"/>
              </a:p>
            </p:txBody>
          </p:sp>
          <p:sp>
            <p:nvSpPr>
              <p:cNvPr id="30" name="Freeform 33"/>
              <p:cNvSpPr>
                <a:spLocks/>
              </p:cNvSpPr>
              <p:nvPr/>
            </p:nvSpPr>
            <p:spPr bwMode="auto">
              <a:xfrm>
                <a:off x="2876555" y="3943341"/>
                <a:ext cx="1270661" cy="390936"/>
              </a:xfrm>
              <a:custGeom>
                <a:avLst/>
                <a:gdLst>
                  <a:gd name="T0" fmla="*/ 0 w 4756"/>
                  <a:gd name="T1" fmla="*/ 390936 h 1576"/>
                  <a:gd name="T2" fmla="*/ 13359 w 4756"/>
                  <a:gd name="T3" fmla="*/ 362658 h 1576"/>
                  <a:gd name="T4" fmla="*/ 28854 w 4756"/>
                  <a:gd name="T5" fmla="*/ 334875 h 1576"/>
                  <a:gd name="T6" fmla="*/ 45419 w 4756"/>
                  <a:gd name="T7" fmla="*/ 308085 h 1576"/>
                  <a:gd name="T8" fmla="*/ 63586 w 4756"/>
                  <a:gd name="T9" fmla="*/ 282288 h 1576"/>
                  <a:gd name="T10" fmla="*/ 82823 w 4756"/>
                  <a:gd name="T11" fmla="*/ 256986 h 1576"/>
                  <a:gd name="T12" fmla="*/ 103128 w 4756"/>
                  <a:gd name="T13" fmla="*/ 233172 h 1576"/>
                  <a:gd name="T14" fmla="*/ 125036 w 4756"/>
                  <a:gd name="T15" fmla="*/ 209855 h 1576"/>
                  <a:gd name="T16" fmla="*/ 147478 w 4756"/>
                  <a:gd name="T17" fmla="*/ 187530 h 1576"/>
                  <a:gd name="T18" fmla="*/ 159233 w 4756"/>
                  <a:gd name="T19" fmla="*/ 176616 h 1576"/>
                  <a:gd name="T20" fmla="*/ 183813 w 4756"/>
                  <a:gd name="T21" fmla="*/ 156275 h 1576"/>
                  <a:gd name="T22" fmla="*/ 209461 w 4756"/>
                  <a:gd name="T23" fmla="*/ 136431 h 1576"/>
                  <a:gd name="T24" fmla="*/ 236178 w 4756"/>
                  <a:gd name="T25" fmla="*/ 118075 h 1576"/>
                  <a:gd name="T26" fmla="*/ 263430 w 4756"/>
                  <a:gd name="T27" fmla="*/ 100711 h 1576"/>
                  <a:gd name="T28" fmla="*/ 291750 w 4756"/>
                  <a:gd name="T29" fmla="*/ 84835 h 1576"/>
                  <a:gd name="T30" fmla="*/ 321138 w 4756"/>
                  <a:gd name="T31" fmla="*/ 69952 h 1576"/>
                  <a:gd name="T32" fmla="*/ 351596 w 4756"/>
                  <a:gd name="T33" fmla="*/ 56557 h 1576"/>
                  <a:gd name="T34" fmla="*/ 367092 w 4756"/>
                  <a:gd name="T35" fmla="*/ 50107 h 1576"/>
                  <a:gd name="T36" fmla="*/ 398083 w 4756"/>
                  <a:gd name="T37" fmla="*/ 38697 h 1576"/>
                  <a:gd name="T38" fmla="*/ 430144 w 4756"/>
                  <a:gd name="T39" fmla="*/ 28774 h 1576"/>
                  <a:gd name="T40" fmla="*/ 462739 w 4756"/>
                  <a:gd name="T41" fmla="*/ 19844 h 1576"/>
                  <a:gd name="T42" fmla="*/ 496402 w 4756"/>
                  <a:gd name="T43" fmla="*/ 12899 h 1576"/>
                  <a:gd name="T44" fmla="*/ 530065 w 4756"/>
                  <a:gd name="T45" fmla="*/ 7442 h 1576"/>
                  <a:gd name="T46" fmla="*/ 564798 w 4756"/>
                  <a:gd name="T47" fmla="*/ 2977 h 1576"/>
                  <a:gd name="T48" fmla="*/ 600064 w 4756"/>
                  <a:gd name="T49" fmla="*/ 496 h 1576"/>
                  <a:gd name="T50" fmla="*/ 635331 w 4756"/>
                  <a:gd name="T51" fmla="*/ 0 h 1576"/>
                  <a:gd name="T52" fmla="*/ 652964 w 4756"/>
                  <a:gd name="T53" fmla="*/ 0 h 1576"/>
                  <a:gd name="T54" fmla="*/ 688230 w 4756"/>
                  <a:gd name="T55" fmla="*/ 1984 h 1576"/>
                  <a:gd name="T56" fmla="*/ 722962 w 4756"/>
                  <a:gd name="T57" fmla="*/ 4961 h 1576"/>
                  <a:gd name="T58" fmla="*/ 757160 w 4756"/>
                  <a:gd name="T59" fmla="*/ 9922 h 1576"/>
                  <a:gd name="T60" fmla="*/ 791358 w 4756"/>
                  <a:gd name="T61" fmla="*/ 16372 h 1576"/>
                  <a:gd name="T62" fmla="*/ 823953 w 4756"/>
                  <a:gd name="T63" fmla="*/ 24309 h 1576"/>
                  <a:gd name="T64" fmla="*/ 856547 w 4756"/>
                  <a:gd name="T65" fmla="*/ 33736 h 1576"/>
                  <a:gd name="T66" fmla="*/ 888073 w 4756"/>
                  <a:gd name="T67" fmla="*/ 44154 h 1576"/>
                  <a:gd name="T68" fmla="*/ 903569 w 4756"/>
                  <a:gd name="T69" fmla="*/ 50107 h 1576"/>
                  <a:gd name="T70" fmla="*/ 934561 w 4756"/>
                  <a:gd name="T71" fmla="*/ 63006 h 1576"/>
                  <a:gd name="T72" fmla="*/ 963950 w 4756"/>
                  <a:gd name="T73" fmla="*/ 77393 h 1576"/>
                  <a:gd name="T74" fmla="*/ 992804 w 4756"/>
                  <a:gd name="T75" fmla="*/ 92773 h 1576"/>
                  <a:gd name="T76" fmla="*/ 1021124 w 4756"/>
                  <a:gd name="T77" fmla="*/ 109145 h 1576"/>
                  <a:gd name="T78" fmla="*/ 1047841 w 4756"/>
                  <a:gd name="T79" fmla="*/ 127005 h 1576"/>
                  <a:gd name="T80" fmla="*/ 1074024 w 4756"/>
                  <a:gd name="T81" fmla="*/ 146353 h 1576"/>
                  <a:gd name="T82" fmla="*/ 1099138 w 4756"/>
                  <a:gd name="T83" fmla="*/ 166197 h 1576"/>
                  <a:gd name="T84" fmla="*/ 1123183 w 4756"/>
                  <a:gd name="T85" fmla="*/ 187530 h 1576"/>
                  <a:gd name="T86" fmla="*/ 1134404 w 4756"/>
                  <a:gd name="T87" fmla="*/ 198445 h 1576"/>
                  <a:gd name="T88" fmla="*/ 1156847 w 4756"/>
                  <a:gd name="T89" fmla="*/ 221266 h 1576"/>
                  <a:gd name="T90" fmla="*/ 1178220 w 4756"/>
                  <a:gd name="T91" fmla="*/ 245079 h 1576"/>
                  <a:gd name="T92" fmla="*/ 1197991 w 4756"/>
                  <a:gd name="T93" fmla="*/ 269389 h 1576"/>
                  <a:gd name="T94" fmla="*/ 1216158 w 4756"/>
                  <a:gd name="T95" fmla="*/ 295186 h 1576"/>
                  <a:gd name="T96" fmla="*/ 1233792 w 4756"/>
                  <a:gd name="T97" fmla="*/ 321480 h 1576"/>
                  <a:gd name="T98" fmla="*/ 1249822 w 4756"/>
                  <a:gd name="T99" fmla="*/ 348767 h 1576"/>
                  <a:gd name="T100" fmla="*/ 1264249 w 4756"/>
                  <a:gd name="T101" fmla="*/ 376549 h 1576"/>
                  <a:gd name="T102" fmla="*/ 0 w 4756"/>
                  <a:gd name="T103" fmla="*/ 39093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sz="2000"/>
              </a:p>
            </p:txBody>
          </p:sp>
          <p:sp>
            <p:nvSpPr>
              <p:cNvPr id="31" name="Oval 38"/>
              <p:cNvSpPr>
                <a:spLocks noChangeArrowheads="1"/>
              </p:cNvSpPr>
              <p:nvPr/>
            </p:nvSpPr>
            <p:spPr bwMode="auto">
              <a:xfrm>
                <a:off x="3090868" y="4014779"/>
                <a:ext cx="301625" cy="271463"/>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sz="2000"/>
              </a:p>
            </p:txBody>
          </p:sp>
        </p:grpSp>
      </p:grpSp>
      <p:sp>
        <p:nvSpPr>
          <p:cNvPr id="4" name="文本框 3"/>
          <p:cNvSpPr txBox="1"/>
          <p:nvPr/>
        </p:nvSpPr>
        <p:spPr>
          <a:xfrm>
            <a:off x="6801785" y="1311424"/>
            <a:ext cx="2594751" cy="338554"/>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国家能源消费总量控制</a:t>
            </a:r>
            <a:endParaRPr lang="zh-CN" altLang="en-US" sz="1600" b="1"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5508104" y="1649091"/>
            <a:ext cx="3445114" cy="0"/>
          </a:xfrm>
          <a:prstGeom prst="line">
            <a:avLst/>
          </a:prstGeom>
          <a:ln w="6350">
            <a:solidFill>
              <a:srgbClr val="80808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6746148" y="2854468"/>
            <a:ext cx="252440" cy="562729"/>
          </a:xfrm>
          <a:prstGeom prst="line">
            <a:avLst/>
          </a:prstGeom>
          <a:ln w="6350">
            <a:solidFill>
              <a:srgbClr val="80808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926580" y="2518946"/>
            <a:ext cx="2253932" cy="338554"/>
          </a:xfrm>
          <a:prstGeom prst="rect">
            <a:avLst/>
          </a:prstGeom>
          <a:noFill/>
        </p:spPr>
        <p:txBody>
          <a:bodyPr wrap="square" rtlCol="0">
            <a:spAutoFit/>
          </a:bodyPr>
          <a:lstStyle/>
          <a:p>
            <a:r>
              <a:rPr lang="en-US" altLang="zh-CN" sz="1600" b="1" dirty="0" smtClean="0">
                <a:latin typeface="微软雅黑" panose="020B0503020204020204" pitchFamily="34" charset="-122"/>
                <a:ea typeface="微软雅黑" panose="020B0503020204020204" pitchFamily="34" charset="-122"/>
              </a:rPr>
              <a:t>DSM</a:t>
            </a:r>
            <a:r>
              <a:rPr lang="zh-CN" altLang="en-US" sz="1600" b="1" dirty="0" smtClean="0">
                <a:latin typeface="微软雅黑" panose="020B0503020204020204" pitchFamily="34" charset="-122"/>
                <a:ea typeface="微软雅黑" panose="020B0503020204020204" pitchFamily="34" charset="-122"/>
              </a:rPr>
              <a:t>节电目标及措施</a:t>
            </a:r>
            <a:endParaRPr lang="zh-CN" altLang="en-US" sz="1600" b="1"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6998588" y="2854468"/>
            <a:ext cx="1954630" cy="0"/>
          </a:xfrm>
          <a:prstGeom prst="line">
            <a:avLst/>
          </a:prstGeom>
          <a:ln w="6350">
            <a:solidFill>
              <a:srgbClr val="80808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2412110" y="2943736"/>
            <a:ext cx="143557" cy="281364"/>
          </a:xfrm>
          <a:prstGeom prst="line">
            <a:avLst/>
          </a:prstGeom>
          <a:ln w="6350">
            <a:solidFill>
              <a:srgbClr val="80808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95536" y="2946741"/>
            <a:ext cx="2014466" cy="0"/>
          </a:xfrm>
          <a:prstGeom prst="line">
            <a:avLst/>
          </a:prstGeom>
          <a:ln w="6350">
            <a:solidFill>
              <a:srgbClr val="80808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82511" y="2340744"/>
            <a:ext cx="2253932" cy="584775"/>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市场定位、客户选择、运作模式、风险管理</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52376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200"/>
                                        <p:tgtEl>
                                          <p:spTgt spid="52"/>
                                        </p:tgtEl>
                                      </p:cBhvr>
                                    </p:animEffect>
                                  </p:childTnLst>
                                </p:cTn>
                              </p:par>
                            </p:childTnLst>
                          </p:cTn>
                        </p:par>
                        <p:par>
                          <p:cTn id="8" fill="hold">
                            <p:stCondLst>
                              <p:cond delay="2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200"/>
                                        <p:tgtEl>
                                          <p:spTgt spid="5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
                                        <p:tgtEl>
                                          <p:spTgt spid="4"/>
                                        </p:tgtEl>
                                      </p:cBhvr>
                                    </p:animEffect>
                                  </p:childTnLst>
                                </p:cTn>
                              </p:par>
                            </p:childTnLst>
                          </p:cTn>
                        </p:par>
                        <p:par>
                          <p:cTn id="15" fill="hold">
                            <p:stCondLst>
                              <p:cond delay="400"/>
                            </p:stCondLst>
                            <p:childTnLst>
                              <p:par>
                                <p:cTn id="16" presetID="22" presetClass="entr" presetSubtype="8" fill="hold"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200"/>
                                        <p:tgtEl>
                                          <p:spTgt spid="5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200"/>
                                        <p:tgtEl>
                                          <p:spTgt spid="55"/>
                                        </p:tgtEl>
                                      </p:cBhvr>
                                    </p:animEffect>
                                  </p:childTnLst>
                                </p:cTn>
                              </p:par>
                            </p:childTnLst>
                          </p:cTn>
                        </p:par>
                        <p:par>
                          <p:cTn id="22" fill="hold">
                            <p:stCondLst>
                              <p:cond delay="600"/>
                            </p:stCondLst>
                            <p:childTnLst>
                              <p:par>
                                <p:cTn id="23" presetID="22" presetClass="entr" presetSubtype="2"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right)">
                                      <p:cBhvr>
                                        <p:cTn id="25" dur="200"/>
                                        <p:tgtEl>
                                          <p:spTgt spid="57"/>
                                        </p:tgtEl>
                                      </p:cBhvr>
                                    </p:animEffect>
                                  </p:childTnLst>
                                </p:cTn>
                              </p:par>
                            </p:childTnLst>
                          </p:cTn>
                        </p:par>
                        <p:par>
                          <p:cTn id="26" fill="hold">
                            <p:stCondLst>
                              <p:cond delay="800"/>
                            </p:stCondLst>
                            <p:childTnLst>
                              <p:par>
                                <p:cTn id="27" presetID="22" presetClass="entr" presetSubtype="2"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right)">
                                      <p:cBhvr>
                                        <p:cTn id="29" dur="200"/>
                                        <p:tgtEl>
                                          <p:spTgt spid="5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2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5" grpId="0"/>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schemeClr val="bg1"/>
                </a:solidFill>
                <a:latin typeface="方正粗宋简体"/>
                <a:ea typeface="方正粗宋简体"/>
              </a:rPr>
              <a:t>          电网</a:t>
            </a:r>
            <a:r>
              <a:rPr lang="zh-CN" altLang="en-US" sz="2800" dirty="0">
                <a:solidFill>
                  <a:schemeClr val="bg1"/>
                </a:solidFill>
                <a:latin typeface="方正粗宋简体"/>
                <a:ea typeface="方正粗宋简体"/>
              </a:rPr>
              <a:t>企业</a:t>
            </a:r>
            <a:r>
              <a:rPr lang="en-US" altLang="zh-CN" sz="2800" dirty="0">
                <a:solidFill>
                  <a:schemeClr val="bg1"/>
                </a:solidFill>
                <a:latin typeface="方正粗宋简体"/>
                <a:ea typeface="方正粗宋简体"/>
              </a:rPr>
              <a:t>DSM</a:t>
            </a:r>
            <a:r>
              <a:rPr lang="zh-CN" altLang="en-US" sz="2800" dirty="0">
                <a:solidFill>
                  <a:schemeClr val="bg1"/>
                </a:solidFill>
                <a:latin typeface="方正粗宋简体"/>
                <a:ea typeface="方正粗宋简体"/>
              </a:rPr>
              <a:t>节电目标及采取</a:t>
            </a:r>
            <a:r>
              <a:rPr lang="zh-CN" altLang="en-US" sz="2800" dirty="0" smtClean="0">
                <a:solidFill>
                  <a:schemeClr val="bg1"/>
                </a:solidFill>
                <a:latin typeface="方正粗宋简体"/>
                <a:ea typeface="方正粗宋简体"/>
              </a:rPr>
              <a:t>措施</a:t>
            </a:r>
            <a:endParaRPr lang="zh-CN" altLang="en-US" sz="2800" dirty="0">
              <a:solidFill>
                <a:schemeClr val="bg1"/>
              </a:solidFill>
              <a:latin typeface="方正粗宋简体"/>
              <a:ea typeface="方正粗宋简体"/>
            </a:endParaRP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2</a:t>
            </a:r>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   </a:t>
            </a:r>
            <a:r>
              <a:rPr lang="zh-CN" altLang="en-US" sz="4000" b="1" dirty="0" smtClean="0">
                <a:solidFill>
                  <a:schemeClr val="accent1"/>
                </a:solidFill>
                <a:latin typeface="微软雅黑" panose="020B0503020204020204" pitchFamily="34" charset="-122"/>
                <a:ea typeface="微软雅黑" panose="020B0503020204020204" pitchFamily="34" charset="-122"/>
              </a:rPr>
              <a:t>第二部分</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主要目标</a:t>
            </a:r>
            <a:endParaRPr lang="zh-CN" altLang="en-US" dirty="0"/>
          </a:p>
        </p:txBody>
      </p:sp>
      <p:grpSp>
        <p:nvGrpSpPr>
          <p:cNvPr id="23" name="组合 22"/>
          <p:cNvGrpSpPr/>
          <p:nvPr/>
        </p:nvGrpSpPr>
        <p:grpSpPr>
          <a:xfrm>
            <a:off x="5508104" y="1633364"/>
            <a:ext cx="3312368" cy="1872208"/>
            <a:chOff x="5508104" y="1633364"/>
            <a:chExt cx="3312368" cy="1872208"/>
          </a:xfrm>
        </p:grpSpPr>
        <p:cxnSp>
          <p:nvCxnSpPr>
            <p:cNvPr id="7" name="直接箭头连接符 6"/>
            <p:cNvCxnSpPr/>
            <p:nvPr/>
          </p:nvCxnSpPr>
          <p:spPr>
            <a:xfrm>
              <a:off x="5508104" y="3505572"/>
              <a:ext cx="3312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508104" y="1633364"/>
              <a:ext cx="0"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372200" y="2148709"/>
            <a:ext cx="288032" cy="1367323"/>
          </a:xfrm>
          <a:prstGeom prst="rect">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524328" y="2580757"/>
            <a:ext cx="288032" cy="934445"/>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 name="图表 18"/>
          <p:cNvGraphicFramePr>
            <a:graphicFrameLocks/>
          </p:cNvGraphicFramePr>
          <p:nvPr>
            <p:extLst>
              <p:ext uri="{D42A27DB-BD31-4B8C-83A1-F6EECF244321}">
                <p14:modId xmlns:p14="http://schemas.microsoft.com/office/powerpoint/2010/main" val="2513086787"/>
              </p:ext>
            </p:extLst>
          </p:nvPr>
        </p:nvGraphicFramePr>
        <p:xfrm>
          <a:off x="395536" y="1489348"/>
          <a:ext cx="4572000" cy="2160240"/>
        </p:xfrm>
        <a:graphic>
          <a:graphicData uri="http://schemas.openxmlformats.org/drawingml/2006/chart">
            <c:chart xmlns:c="http://schemas.openxmlformats.org/drawingml/2006/chart" xmlns:r="http://schemas.openxmlformats.org/officeDocument/2006/relationships" r:id="rId2"/>
          </a:graphicData>
        </a:graphic>
      </p:graphicFrame>
      <p:sp>
        <p:nvSpPr>
          <p:cNvPr id="22" name="矩形 21"/>
          <p:cNvSpPr/>
          <p:nvPr/>
        </p:nvSpPr>
        <p:spPr>
          <a:xfrm>
            <a:off x="453185" y="3913558"/>
            <a:ext cx="8352928" cy="1033657"/>
          </a:xfrm>
          <a:prstGeom prst="rect">
            <a:avLst/>
          </a:prstGeom>
        </p:spPr>
        <p:txBody>
          <a:bodyPr vert="horz" lIns="91440" tIns="45720" rIns="91440" bIns="45720" rtlCol="0">
            <a:normAutofit/>
          </a:bodyPr>
          <a:lstStyle/>
          <a:p>
            <a:pPr marL="457200" indent="-457200">
              <a:spcBef>
                <a:spcPct val="20000"/>
              </a:spcBef>
              <a:buFont typeface="Wingdings" panose="05000000000000000000" pitchFamily="2" charset="2"/>
              <a:buChar char="n"/>
            </a:pPr>
            <a:r>
              <a:rPr lang="en-US" altLang="zh-CN" sz="1400" dirty="0">
                <a:latin typeface="华文楷体" panose="02010600040101010101" pitchFamily="2" charset="-122"/>
                <a:ea typeface="华文楷体" panose="02010600040101010101" pitchFamily="2" charset="-122"/>
              </a:rPr>
              <a:t>2011</a:t>
            </a:r>
            <a:r>
              <a:rPr lang="zh-CN" altLang="en-US" sz="1400" dirty="0">
                <a:latin typeface="华文楷体" panose="02010600040101010101" pitchFamily="2" charset="-122"/>
                <a:ea typeface="华文楷体" panose="02010600040101010101" pitchFamily="2" charset="-122"/>
              </a:rPr>
              <a:t>年，四川省电力公司并表售电量累计完成</a:t>
            </a:r>
            <a:r>
              <a:rPr lang="en-US" altLang="zh-CN" sz="1400" b="1" dirty="0">
                <a:solidFill>
                  <a:srgbClr val="FF0000"/>
                </a:solidFill>
                <a:latin typeface="华文楷体" panose="02010600040101010101" pitchFamily="2" charset="-122"/>
                <a:ea typeface="华文楷体" panose="02010600040101010101" pitchFamily="2" charset="-122"/>
              </a:rPr>
              <a:t>1422</a:t>
            </a:r>
            <a:r>
              <a:rPr lang="zh-CN" altLang="en-US" sz="1400" b="1" dirty="0">
                <a:solidFill>
                  <a:srgbClr val="FF0000"/>
                </a:solidFill>
                <a:latin typeface="华文楷体" panose="02010600040101010101" pitchFamily="2" charset="-122"/>
                <a:ea typeface="华文楷体" panose="02010600040101010101" pitchFamily="2" charset="-122"/>
              </a:rPr>
              <a:t>亿千瓦时</a:t>
            </a:r>
            <a:r>
              <a:rPr lang="zh-CN" altLang="en-US" sz="1400" dirty="0">
                <a:latin typeface="华文楷体" panose="02010600040101010101" pitchFamily="2" charset="-122"/>
                <a:ea typeface="华文楷体" panose="02010600040101010101" pitchFamily="2" charset="-122"/>
              </a:rPr>
              <a:t>，统调最大用电负荷</a:t>
            </a:r>
            <a:r>
              <a:rPr lang="en-US" altLang="zh-CN" sz="1400" b="1" dirty="0">
                <a:solidFill>
                  <a:srgbClr val="FF0000"/>
                </a:solidFill>
                <a:latin typeface="华文楷体" panose="02010600040101010101" pitchFamily="2" charset="-122"/>
                <a:ea typeface="华文楷体" panose="02010600040101010101" pitchFamily="2" charset="-122"/>
              </a:rPr>
              <a:t>2670</a:t>
            </a:r>
            <a:r>
              <a:rPr lang="zh-CN" altLang="en-US" sz="1400" b="1" dirty="0">
                <a:solidFill>
                  <a:srgbClr val="FF0000"/>
                </a:solidFill>
                <a:latin typeface="华文楷体" panose="02010600040101010101" pitchFamily="2" charset="-122"/>
                <a:ea typeface="华文楷体" panose="02010600040101010101" pitchFamily="2" charset="-122"/>
              </a:rPr>
              <a:t>万</a:t>
            </a:r>
            <a:r>
              <a:rPr lang="zh-CN" altLang="en-US" sz="1400" b="1" dirty="0" smtClean="0">
                <a:solidFill>
                  <a:srgbClr val="FF0000"/>
                </a:solidFill>
                <a:latin typeface="华文楷体" panose="02010600040101010101" pitchFamily="2" charset="-122"/>
                <a:ea typeface="华文楷体" panose="02010600040101010101" pitchFamily="2" charset="-122"/>
              </a:rPr>
              <a:t>千瓦</a:t>
            </a:r>
            <a:r>
              <a:rPr lang="zh-CN" altLang="en-US" sz="1400" dirty="0">
                <a:latin typeface="华文楷体" panose="02010600040101010101" pitchFamily="2" charset="-122"/>
                <a:ea typeface="华文楷体" panose="02010600040101010101" pitchFamily="2" charset="-122"/>
              </a:rPr>
              <a:t>。</a:t>
            </a:r>
          </a:p>
          <a:p>
            <a:pPr marL="457200" indent="-457200">
              <a:spcBef>
                <a:spcPct val="20000"/>
              </a:spcBef>
              <a:buFont typeface="Wingdings" panose="05000000000000000000" pitchFamily="2" charset="2"/>
              <a:buChar char="n"/>
            </a:pPr>
            <a:r>
              <a:rPr lang="zh-CN" altLang="en-US" sz="1400" dirty="0">
                <a:latin typeface="华文楷体" panose="02010600040101010101" pitchFamily="2" charset="-122"/>
                <a:ea typeface="华文楷体" panose="02010600040101010101" pitchFamily="2" charset="-122"/>
              </a:rPr>
              <a:t>根据考核办法以及</a:t>
            </a:r>
            <a:r>
              <a:rPr lang="en-US" altLang="zh-CN" sz="1400" dirty="0">
                <a:latin typeface="华文楷体" panose="02010600040101010101" pitchFamily="2" charset="-122"/>
                <a:ea typeface="华文楷体" panose="02010600040101010101" pitchFamily="2" charset="-122"/>
              </a:rPr>
              <a:t>2011</a:t>
            </a:r>
            <a:r>
              <a:rPr lang="zh-CN" altLang="en-US" sz="1400" dirty="0">
                <a:latin typeface="华文楷体" panose="02010600040101010101" pitchFamily="2" charset="-122"/>
                <a:ea typeface="华文楷体" panose="02010600040101010101" pitchFamily="2" charset="-122"/>
              </a:rPr>
              <a:t>年四川主网用电负荷和售电量情况，四川省电力公司</a:t>
            </a:r>
            <a:r>
              <a:rPr lang="en-US" altLang="zh-CN" sz="1400" dirty="0">
                <a:latin typeface="华文楷体" panose="02010600040101010101" pitchFamily="2" charset="-122"/>
                <a:ea typeface="华文楷体" panose="02010600040101010101" pitchFamily="2" charset="-122"/>
              </a:rPr>
              <a:t>2012</a:t>
            </a:r>
            <a:r>
              <a:rPr lang="zh-CN" altLang="en-US" sz="1400" dirty="0">
                <a:latin typeface="华文楷体" panose="02010600040101010101" pitchFamily="2" charset="-122"/>
                <a:ea typeface="华文楷体" panose="02010600040101010101" pitchFamily="2" charset="-122"/>
              </a:rPr>
              <a:t>年节电量指标为</a:t>
            </a:r>
            <a:r>
              <a:rPr lang="en-US" altLang="zh-CN" sz="1400" b="1" dirty="0">
                <a:solidFill>
                  <a:srgbClr val="FF0000"/>
                </a:solidFill>
                <a:latin typeface="华文楷体" panose="02010600040101010101" pitchFamily="2" charset="-122"/>
                <a:ea typeface="华文楷体" panose="02010600040101010101" pitchFamily="2" charset="-122"/>
              </a:rPr>
              <a:t>4.266</a:t>
            </a:r>
            <a:r>
              <a:rPr lang="zh-CN" altLang="en-US" sz="1400" b="1" dirty="0">
                <a:solidFill>
                  <a:srgbClr val="FF0000"/>
                </a:solidFill>
                <a:latin typeface="华文楷体" panose="02010600040101010101" pitchFamily="2" charset="-122"/>
                <a:ea typeface="华文楷体" panose="02010600040101010101" pitchFamily="2" charset="-122"/>
              </a:rPr>
              <a:t>亿千瓦时</a:t>
            </a:r>
            <a:r>
              <a:rPr lang="zh-CN" altLang="en-US" sz="1400" dirty="0">
                <a:latin typeface="华文楷体" panose="02010600040101010101" pitchFamily="2" charset="-122"/>
                <a:ea typeface="华文楷体" panose="02010600040101010101" pitchFamily="2" charset="-122"/>
              </a:rPr>
              <a:t>，节约电力指标为</a:t>
            </a:r>
            <a:r>
              <a:rPr lang="en-US" altLang="zh-CN" sz="1400" b="1" dirty="0">
                <a:solidFill>
                  <a:srgbClr val="FF0000"/>
                </a:solidFill>
                <a:latin typeface="华文楷体" panose="02010600040101010101" pitchFamily="2" charset="-122"/>
                <a:ea typeface="华文楷体" panose="02010600040101010101" pitchFamily="2" charset="-122"/>
              </a:rPr>
              <a:t>8.01</a:t>
            </a:r>
            <a:r>
              <a:rPr lang="zh-CN" altLang="en-US" sz="1400" b="1" dirty="0">
                <a:solidFill>
                  <a:srgbClr val="FF0000"/>
                </a:solidFill>
                <a:latin typeface="华文楷体" panose="02010600040101010101" pitchFamily="2" charset="-122"/>
                <a:ea typeface="华文楷体" panose="02010600040101010101" pitchFamily="2" charset="-122"/>
              </a:rPr>
              <a:t>万千瓦</a:t>
            </a:r>
            <a:r>
              <a:rPr lang="zh-CN" altLang="en-US" sz="1400" dirty="0">
                <a:latin typeface="华文楷体" panose="02010600040101010101" pitchFamily="2" charset="-122"/>
                <a:ea typeface="华文楷体" panose="02010600040101010101" pitchFamily="2" charset="-122"/>
              </a:rPr>
              <a:t>。</a:t>
            </a:r>
          </a:p>
        </p:txBody>
      </p:sp>
      <p:sp>
        <p:nvSpPr>
          <p:cNvPr id="24" name="文本框 23"/>
          <p:cNvSpPr txBox="1"/>
          <p:nvPr/>
        </p:nvSpPr>
        <p:spPr>
          <a:xfrm>
            <a:off x="5904148" y="1794928"/>
            <a:ext cx="1224136" cy="276999"/>
          </a:xfrm>
          <a:prstGeom prst="rect">
            <a:avLst/>
          </a:prstGeom>
          <a:noFill/>
        </p:spPr>
        <p:txBody>
          <a:bodyPr wrap="square" rtlCol="0">
            <a:spAutoFit/>
          </a:bodyPr>
          <a:lstStyle/>
          <a:p>
            <a:pPr algn="ctr"/>
            <a:r>
              <a:rPr lang="zh-CN" altLang="en-US" sz="1200" dirty="0" smtClean="0"/>
              <a:t>节约电量指标</a:t>
            </a:r>
            <a:endParaRPr lang="zh-CN" altLang="en-US" sz="1200" dirty="0"/>
          </a:p>
        </p:txBody>
      </p:sp>
      <p:sp>
        <p:nvSpPr>
          <p:cNvPr id="25" name="文本框 24"/>
          <p:cNvSpPr txBox="1"/>
          <p:nvPr/>
        </p:nvSpPr>
        <p:spPr>
          <a:xfrm>
            <a:off x="7056276" y="2246499"/>
            <a:ext cx="1224136" cy="276999"/>
          </a:xfrm>
          <a:prstGeom prst="rect">
            <a:avLst/>
          </a:prstGeom>
          <a:noFill/>
        </p:spPr>
        <p:txBody>
          <a:bodyPr wrap="square" rtlCol="0">
            <a:spAutoFit/>
          </a:bodyPr>
          <a:lstStyle/>
          <a:p>
            <a:pPr algn="ctr"/>
            <a:r>
              <a:rPr lang="zh-CN" altLang="en-US" sz="1200" dirty="0" smtClean="0"/>
              <a:t>节约电力指标</a:t>
            </a:r>
            <a:endParaRPr lang="zh-CN" altLang="en-US" sz="1200" dirty="0"/>
          </a:p>
        </p:txBody>
      </p:sp>
      <p:sp>
        <p:nvSpPr>
          <p:cNvPr id="29" name="任意多边形 28"/>
          <p:cNvSpPr/>
          <p:nvPr/>
        </p:nvSpPr>
        <p:spPr>
          <a:xfrm>
            <a:off x="902043" y="1556951"/>
            <a:ext cx="3496962" cy="1544595"/>
          </a:xfrm>
          <a:custGeom>
            <a:avLst/>
            <a:gdLst>
              <a:gd name="connsiteX0" fmla="*/ 0 w 3496962"/>
              <a:gd name="connsiteY0" fmla="*/ 308919 h 1544595"/>
              <a:gd name="connsiteX1" fmla="*/ 0 w 3496962"/>
              <a:gd name="connsiteY1" fmla="*/ 1544595 h 1544595"/>
              <a:gd name="connsiteX2" fmla="*/ 3496962 w 3496962"/>
              <a:gd name="connsiteY2" fmla="*/ 1544595 h 1544595"/>
              <a:gd name="connsiteX3" fmla="*/ 3496962 w 3496962"/>
              <a:gd name="connsiteY3" fmla="*/ 123568 h 1544595"/>
              <a:gd name="connsiteX4" fmla="*/ 3286898 w 3496962"/>
              <a:gd name="connsiteY4" fmla="*/ 123568 h 1544595"/>
              <a:gd name="connsiteX5" fmla="*/ 3039762 w 3496962"/>
              <a:gd name="connsiteY5" fmla="*/ 210065 h 1544595"/>
              <a:gd name="connsiteX6" fmla="*/ 2780271 w 3496962"/>
              <a:gd name="connsiteY6" fmla="*/ 259492 h 1544595"/>
              <a:gd name="connsiteX7" fmla="*/ 2631989 w 3496962"/>
              <a:gd name="connsiteY7" fmla="*/ 172995 h 1544595"/>
              <a:gd name="connsiteX8" fmla="*/ 2458995 w 3496962"/>
              <a:gd name="connsiteY8" fmla="*/ 123568 h 1544595"/>
              <a:gd name="connsiteX9" fmla="*/ 2298357 w 3496962"/>
              <a:gd name="connsiteY9" fmla="*/ 74141 h 1544595"/>
              <a:gd name="connsiteX10" fmla="*/ 2100649 w 3496962"/>
              <a:gd name="connsiteY10" fmla="*/ 12357 h 1544595"/>
              <a:gd name="connsiteX11" fmla="*/ 1890584 w 3496962"/>
              <a:gd name="connsiteY11" fmla="*/ 0 h 1544595"/>
              <a:gd name="connsiteX12" fmla="*/ 1717589 w 3496962"/>
              <a:gd name="connsiteY12" fmla="*/ 37071 h 1544595"/>
              <a:gd name="connsiteX13" fmla="*/ 1631092 w 3496962"/>
              <a:gd name="connsiteY13" fmla="*/ 86498 h 1544595"/>
              <a:gd name="connsiteX14" fmla="*/ 1495168 w 3496962"/>
              <a:gd name="connsiteY14" fmla="*/ 160638 h 1544595"/>
              <a:gd name="connsiteX15" fmla="*/ 1248033 w 3496962"/>
              <a:gd name="connsiteY15" fmla="*/ 271849 h 1544595"/>
              <a:gd name="connsiteX16" fmla="*/ 963827 w 3496962"/>
              <a:gd name="connsiteY16" fmla="*/ 333633 h 1544595"/>
              <a:gd name="connsiteX17" fmla="*/ 790833 w 3496962"/>
              <a:gd name="connsiteY17" fmla="*/ 296563 h 1544595"/>
              <a:gd name="connsiteX18" fmla="*/ 543698 w 3496962"/>
              <a:gd name="connsiteY18" fmla="*/ 271849 h 1544595"/>
              <a:gd name="connsiteX19" fmla="*/ 333633 w 3496962"/>
              <a:gd name="connsiteY19" fmla="*/ 234779 h 1544595"/>
              <a:gd name="connsiteX20" fmla="*/ 210065 w 3496962"/>
              <a:gd name="connsiteY20" fmla="*/ 247135 h 1544595"/>
              <a:gd name="connsiteX21" fmla="*/ 74141 w 3496962"/>
              <a:gd name="connsiteY21" fmla="*/ 271849 h 1544595"/>
              <a:gd name="connsiteX22" fmla="*/ 0 w 3496962"/>
              <a:gd name="connsiteY22" fmla="*/ 308919 h 15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96962" h="1544595">
                <a:moveTo>
                  <a:pt x="0" y="308919"/>
                </a:moveTo>
                <a:lnTo>
                  <a:pt x="0" y="1544595"/>
                </a:lnTo>
                <a:lnTo>
                  <a:pt x="3496962" y="1544595"/>
                </a:lnTo>
                <a:lnTo>
                  <a:pt x="3496962" y="123568"/>
                </a:lnTo>
                <a:lnTo>
                  <a:pt x="3286898" y="123568"/>
                </a:lnTo>
                <a:lnTo>
                  <a:pt x="3039762" y="210065"/>
                </a:lnTo>
                <a:lnTo>
                  <a:pt x="2780271" y="259492"/>
                </a:lnTo>
                <a:lnTo>
                  <a:pt x="2631989" y="172995"/>
                </a:lnTo>
                <a:lnTo>
                  <a:pt x="2458995" y="123568"/>
                </a:lnTo>
                <a:lnTo>
                  <a:pt x="2298357" y="74141"/>
                </a:lnTo>
                <a:lnTo>
                  <a:pt x="2100649" y="12357"/>
                </a:lnTo>
                <a:lnTo>
                  <a:pt x="1890584" y="0"/>
                </a:lnTo>
                <a:lnTo>
                  <a:pt x="1717589" y="37071"/>
                </a:lnTo>
                <a:lnTo>
                  <a:pt x="1631092" y="86498"/>
                </a:lnTo>
                <a:lnTo>
                  <a:pt x="1495168" y="160638"/>
                </a:lnTo>
                <a:lnTo>
                  <a:pt x="1248033" y="271849"/>
                </a:lnTo>
                <a:lnTo>
                  <a:pt x="963827" y="333633"/>
                </a:lnTo>
                <a:lnTo>
                  <a:pt x="790833" y="296563"/>
                </a:lnTo>
                <a:lnTo>
                  <a:pt x="543698" y="271849"/>
                </a:lnTo>
                <a:lnTo>
                  <a:pt x="333633" y="234779"/>
                </a:lnTo>
                <a:lnTo>
                  <a:pt x="210065" y="247135"/>
                </a:lnTo>
                <a:lnTo>
                  <a:pt x="74141" y="271849"/>
                </a:lnTo>
                <a:lnTo>
                  <a:pt x="0" y="308919"/>
                </a:lnTo>
                <a:close/>
              </a:path>
            </a:pathLst>
          </a:custGeom>
          <a:noFill/>
          <a:ln w="952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699792" y="1658078"/>
            <a:ext cx="21602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1619672" y="3083747"/>
            <a:ext cx="0" cy="863942"/>
          </a:xfrm>
          <a:prstGeom prst="line">
            <a:avLst/>
          </a:prstGeom>
          <a:ln w="6350">
            <a:solidFill>
              <a:schemeClr val="tx1">
                <a:lumMod val="65000"/>
                <a:lumOff val="35000"/>
              </a:schemeClr>
            </a:solidFill>
            <a:prstDash val="lg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619672" y="3947689"/>
            <a:ext cx="3240360" cy="0"/>
          </a:xfrm>
          <a:prstGeom prst="line">
            <a:avLst/>
          </a:prstGeom>
          <a:ln w="6350">
            <a:solidFill>
              <a:schemeClr val="tx1">
                <a:lumMod val="65000"/>
                <a:lumOff val="35000"/>
              </a:schemeClr>
            </a:solidFill>
            <a:prstDash val="lg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91182" y="1793199"/>
            <a:ext cx="0" cy="2358311"/>
          </a:xfrm>
          <a:prstGeom prst="line">
            <a:avLst/>
          </a:prstGeom>
          <a:ln w="6350">
            <a:solidFill>
              <a:schemeClr val="tx1">
                <a:lumMod val="65000"/>
                <a:lumOff val="35000"/>
              </a:schemeClr>
            </a:solidFill>
            <a:prstDash val="lgDash"/>
            <a:headEnd type="oval"/>
            <a:tailEnd type="oval" w="sm" len="sm"/>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91182" y="4151510"/>
            <a:ext cx="4745503" cy="0"/>
          </a:xfrm>
          <a:prstGeom prst="line">
            <a:avLst/>
          </a:prstGeom>
          <a:ln w="6350">
            <a:solidFill>
              <a:schemeClr val="tx1">
                <a:lumMod val="65000"/>
                <a:lumOff val="35000"/>
              </a:schemeClr>
            </a:solidFill>
            <a:prstDash val="lg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29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200"/>
                                        <p:tgtEl>
                                          <p:spTgt spid="31"/>
                                        </p:tgtEl>
                                      </p:cBhvr>
                                    </p:animEffect>
                                  </p:childTnLst>
                                </p:cTn>
                              </p:par>
                            </p:childTnLst>
                          </p:cTn>
                        </p:par>
                        <p:par>
                          <p:cTn id="8" fill="hold">
                            <p:stCondLst>
                              <p:cond delay="2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200"/>
                                        <p:tgtEl>
                                          <p:spTgt spid="36"/>
                                        </p:tgtEl>
                                      </p:cBhvr>
                                    </p:animEffect>
                                  </p:childTnLst>
                                </p:cTn>
                              </p:par>
                            </p:childTnLst>
                          </p:cTn>
                        </p:par>
                        <p:par>
                          <p:cTn id="12" fill="hold">
                            <p:stCondLst>
                              <p:cond delay="400"/>
                            </p:stCondLst>
                            <p:childTnLst>
                              <p:par>
                                <p:cTn id="13" presetID="22" presetClass="entr" presetSubtype="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200"/>
                                        <p:tgtEl>
                                          <p:spTgt spid="38"/>
                                        </p:tgtEl>
                                      </p:cBhvr>
                                    </p:animEffect>
                                  </p:childTnLst>
                                </p:cTn>
                              </p:par>
                            </p:childTnLst>
                          </p:cTn>
                        </p:par>
                        <p:par>
                          <p:cTn id="16" fill="hold">
                            <p:stCondLst>
                              <p:cond delay="600"/>
                            </p:stCondLst>
                            <p:childTnLst>
                              <p:par>
                                <p:cTn id="17" presetID="22" presetClass="entr" presetSubtype="8"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2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采取措施</a:t>
            </a:r>
            <a:endParaRPr lang="zh-CN" altLang="en-US" dirty="0"/>
          </a:p>
        </p:txBody>
      </p:sp>
      <p:graphicFrame>
        <p:nvGraphicFramePr>
          <p:cNvPr id="5" name="图示 4"/>
          <p:cNvGraphicFramePr/>
          <p:nvPr>
            <p:extLst>
              <p:ext uri="{D42A27DB-BD31-4B8C-83A1-F6EECF244321}">
                <p14:modId xmlns:p14="http://schemas.microsoft.com/office/powerpoint/2010/main" val="3528746110"/>
              </p:ext>
            </p:extLst>
          </p:nvPr>
        </p:nvGraphicFramePr>
        <p:xfrm>
          <a:off x="755576" y="953740"/>
          <a:ext cx="78005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5362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采取措施</a:t>
            </a:r>
            <a:endParaRPr lang="zh-CN" altLang="en-US" dirty="0"/>
          </a:p>
        </p:txBody>
      </p:sp>
      <p:graphicFrame>
        <p:nvGraphicFramePr>
          <p:cNvPr id="4" name="图示 3"/>
          <p:cNvGraphicFramePr/>
          <p:nvPr>
            <p:extLst>
              <p:ext uri="{D42A27DB-BD31-4B8C-83A1-F6EECF244321}">
                <p14:modId xmlns:p14="http://schemas.microsoft.com/office/powerpoint/2010/main" val="2516495358"/>
              </p:ext>
            </p:extLst>
          </p:nvPr>
        </p:nvGraphicFramePr>
        <p:xfrm>
          <a:off x="971600" y="881732"/>
          <a:ext cx="7344816" cy="435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流程图: 手动输入 17">
            <a:hlinkClick r:id="rId7" action="ppaction://hlinkfile"/>
          </p:cNvPr>
          <p:cNvSpPr/>
          <p:nvPr/>
        </p:nvSpPr>
        <p:spPr>
          <a:xfrm rot="5400000" flipV="1">
            <a:off x="8601291" y="4792517"/>
            <a:ext cx="185827" cy="899592"/>
          </a:xfrm>
          <a:prstGeom prst="flowChartManualInput">
            <a:avLst/>
          </a:prstGeom>
          <a:solidFill>
            <a:srgbClr val="FFC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800" b="1" dirty="0" smtClean="0">
                <a:solidFill>
                  <a:schemeClr val="bg1"/>
                </a:solidFill>
                <a:latin typeface="微软雅黑" panose="020B0503020204020204" pitchFamily="34" charset="-122"/>
                <a:ea typeface="微软雅黑" panose="020B0503020204020204" pitchFamily="34" charset="-122"/>
              </a:rPr>
              <a:t>项目分类</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8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完成情况</a:t>
            </a:r>
            <a:endParaRPr lang="zh-CN" altLang="en-US" dirty="0"/>
          </a:p>
        </p:txBody>
      </p:sp>
      <p:sp>
        <p:nvSpPr>
          <p:cNvPr id="3" name="副标题 2"/>
          <p:cNvSpPr>
            <a:spLocks noGrp="1"/>
          </p:cNvSpPr>
          <p:nvPr>
            <p:ph type="subTitle" idx="1"/>
          </p:nvPr>
        </p:nvSpPr>
        <p:spPr>
          <a:xfrm>
            <a:off x="611560" y="4147927"/>
            <a:ext cx="7920880" cy="1085837"/>
          </a:xfrm>
        </p:spPr>
        <p:txBody>
          <a:bodyPr>
            <a:normAutofit/>
          </a:bodyPr>
          <a:lstStyle/>
          <a:p>
            <a:pPr marL="0" indent="0">
              <a:buNone/>
            </a:pPr>
            <a:r>
              <a:rPr lang="en-US" altLang="zh-CN" sz="1600" dirty="0" smtClean="0">
                <a:latin typeface="华文楷体" panose="02010600040101010101" pitchFamily="2" charset="-122"/>
                <a:ea typeface="华文楷体" panose="02010600040101010101" pitchFamily="2" charset="-122"/>
              </a:rPr>
              <a:t>2012</a:t>
            </a:r>
            <a:r>
              <a:rPr lang="zh-CN" altLang="en-US" sz="1600" dirty="0">
                <a:latin typeface="华文楷体" panose="02010600040101010101" pitchFamily="2" charset="-122"/>
                <a:ea typeface="华文楷体" panose="02010600040101010101" pitchFamily="2" charset="-122"/>
              </a:rPr>
              <a:t>年，四川省电力公司实际完成节约电量</a:t>
            </a:r>
            <a:r>
              <a:rPr lang="en-US" altLang="zh-CN" sz="1600" dirty="0">
                <a:latin typeface="华文楷体" panose="02010600040101010101" pitchFamily="2" charset="-122"/>
                <a:ea typeface="华文楷体" panose="02010600040101010101" pitchFamily="2" charset="-122"/>
              </a:rPr>
              <a:t>6.1721</a:t>
            </a:r>
            <a:r>
              <a:rPr lang="zh-CN" altLang="en-US" sz="1600" dirty="0">
                <a:latin typeface="华文楷体" panose="02010600040101010101" pitchFamily="2" charset="-122"/>
                <a:ea typeface="华文楷体" panose="02010600040101010101" pitchFamily="2" charset="-122"/>
              </a:rPr>
              <a:t>亿千瓦时，完成年度计划的</a:t>
            </a:r>
            <a:r>
              <a:rPr lang="en-US" altLang="zh-CN" sz="1600" dirty="0">
                <a:latin typeface="华文楷体" panose="02010600040101010101" pitchFamily="2" charset="-122"/>
                <a:ea typeface="华文楷体" panose="02010600040101010101" pitchFamily="2" charset="-122"/>
              </a:rPr>
              <a:t>144.68%</a:t>
            </a:r>
            <a:r>
              <a:rPr lang="zh-CN" altLang="en-US" sz="1600" dirty="0">
                <a:latin typeface="华文楷体" panose="02010600040101010101" pitchFamily="2" charset="-122"/>
                <a:ea typeface="华文楷体" panose="02010600040101010101" pitchFamily="2" charset="-122"/>
              </a:rPr>
              <a:t>，完成节约电力</a:t>
            </a:r>
            <a:r>
              <a:rPr lang="en-US" altLang="zh-CN" sz="1600" dirty="0">
                <a:latin typeface="华文楷体" panose="02010600040101010101" pitchFamily="2" charset="-122"/>
                <a:ea typeface="华文楷体" panose="02010600040101010101" pitchFamily="2" charset="-122"/>
              </a:rPr>
              <a:t>11.42</a:t>
            </a:r>
            <a:r>
              <a:rPr lang="zh-CN" altLang="en-US" sz="1600" dirty="0">
                <a:latin typeface="华文楷体" panose="02010600040101010101" pitchFamily="2" charset="-122"/>
                <a:ea typeface="华文楷体" panose="02010600040101010101" pitchFamily="2" charset="-122"/>
              </a:rPr>
              <a:t>万千瓦，完成年度计划的</a:t>
            </a:r>
            <a:r>
              <a:rPr lang="en-US" altLang="zh-CN" sz="1600" dirty="0">
                <a:latin typeface="华文楷体" panose="02010600040101010101" pitchFamily="2" charset="-122"/>
                <a:ea typeface="华文楷体" panose="02010600040101010101" pitchFamily="2" charset="-122"/>
              </a:rPr>
              <a:t>142.57%</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2013</a:t>
            </a:r>
            <a:r>
              <a:rPr lang="zh-CN" altLang="en-US" sz="1600" dirty="0">
                <a:latin typeface="华文楷体" panose="02010600040101010101" pitchFamily="2" charset="-122"/>
                <a:ea typeface="华文楷体" panose="02010600040101010101" pitchFamily="2" charset="-122"/>
              </a:rPr>
              <a:t>年公司节能指标为</a:t>
            </a:r>
            <a:r>
              <a:rPr lang="en-US" altLang="zh-CN" sz="1600" dirty="0">
                <a:latin typeface="华文楷体" panose="02010600040101010101" pitchFamily="2" charset="-122"/>
                <a:ea typeface="华文楷体" panose="02010600040101010101" pitchFamily="2" charset="-122"/>
              </a:rPr>
              <a:t>4.38</a:t>
            </a:r>
            <a:r>
              <a:rPr lang="zh-CN" altLang="en-US" sz="1600" dirty="0">
                <a:latin typeface="华文楷体" panose="02010600040101010101" pitchFamily="2" charset="-122"/>
                <a:ea typeface="华文楷体" panose="02010600040101010101" pitchFamily="2" charset="-122"/>
              </a:rPr>
              <a:t>亿千瓦时，电力指标为</a:t>
            </a:r>
            <a:r>
              <a:rPr lang="en-US" altLang="zh-CN" sz="1600" dirty="0">
                <a:latin typeface="华文楷体" panose="02010600040101010101" pitchFamily="2" charset="-122"/>
                <a:ea typeface="华文楷体" panose="02010600040101010101" pitchFamily="2" charset="-122"/>
              </a:rPr>
              <a:t>7.32</a:t>
            </a:r>
            <a:r>
              <a:rPr lang="zh-CN" altLang="en-US" sz="1600" dirty="0">
                <a:latin typeface="华文楷体" panose="02010600040101010101" pitchFamily="2" charset="-122"/>
                <a:ea typeface="华文楷体" panose="02010600040101010101" pitchFamily="2" charset="-122"/>
              </a:rPr>
              <a:t>万千瓦。</a:t>
            </a:r>
          </a:p>
        </p:txBody>
      </p:sp>
      <p:grpSp>
        <p:nvGrpSpPr>
          <p:cNvPr id="5" name="组合 4"/>
          <p:cNvGrpSpPr/>
          <p:nvPr/>
        </p:nvGrpSpPr>
        <p:grpSpPr>
          <a:xfrm>
            <a:off x="611560" y="1849388"/>
            <a:ext cx="7848872" cy="1872208"/>
            <a:chOff x="5508104" y="1633364"/>
            <a:chExt cx="3312368" cy="1872208"/>
          </a:xfrm>
        </p:grpSpPr>
        <p:cxnSp>
          <p:nvCxnSpPr>
            <p:cNvPr id="6" name="直接箭头连接符 5"/>
            <p:cNvCxnSpPr/>
            <p:nvPr/>
          </p:nvCxnSpPr>
          <p:spPr>
            <a:xfrm>
              <a:off x="5508104" y="3505572"/>
              <a:ext cx="3312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508104" y="1633364"/>
              <a:ext cx="0"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1871700" y="2363903"/>
            <a:ext cx="288032" cy="1367323"/>
          </a:xfrm>
          <a:prstGeom prst="rect">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892685" y="2796781"/>
            <a:ext cx="288032" cy="934445"/>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13535" y="1561356"/>
            <a:ext cx="288032" cy="21643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840252" y="2497461"/>
            <a:ext cx="288032" cy="12241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403648" y="2076445"/>
            <a:ext cx="1224136" cy="276999"/>
          </a:xfrm>
          <a:prstGeom prst="rect">
            <a:avLst/>
          </a:prstGeom>
          <a:noFill/>
        </p:spPr>
        <p:txBody>
          <a:bodyPr wrap="square" rtlCol="0">
            <a:spAutoFit/>
          </a:bodyPr>
          <a:lstStyle/>
          <a:p>
            <a:pPr algn="ctr"/>
            <a:r>
              <a:rPr lang="zh-CN" altLang="en-US" sz="1200" dirty="0" smtClean="0"/>
              <a:t>节约电量指标</a:t>
            </a:r>
            <a:endParaRPr lang="zh-CN" altLang="en-US" sz="1200" dirty="0"/>
          </a:p>
        </p:txBody>
      </p:sp>
      <p:sp>
        <p:nvSpPr>
          <p:cNvPr id="18" name="文本框 17"/>
          <p:cNvSpPr txBox="1"/>
          <p:nvPr/>
        </p:nvSpPr>
        <p:spPr>
          <a:xfrm>
            <a:off x="5409198" y="2508493"/>
            <a:ext cx="1224136" cy="276999"/>
          </a:xfrm>
          <a:prstGeom prst="rect">
            <a:avLst/>
          </a:prstGeom>
          <a:noFill/>
        </p:spPr>
        <p:txBody>
          <a:bodyPr wrap="square" rtlCol="0">
            <a:spAutoFit/>
          </a:bodyPr>
          <a:lstStyle/>
          <a:p>
            <a:pPr algn="ctr"/>
            <a:r>
              <a:rPr lang="zh-CN" altLang="en-US" sz="1200" dirty="0" smtClean="0"/>
              <a:t>节约电力指标</a:t>
            </a:r>
            <a:endParaRPr lang="zh-CN" altLang="en-US" sz="1200" dirty="0"/>
          </a:p>
        </p:txBody>
      </p:sp>
      <p:sp>
        <p:nvSpPr>
          <p:cNvPr id="19" name="文本框 18"/>
          <p:cNvSpPr txBox="1"/>
          <p:nvPr/>
        </p:nvSpPr>
        <p:spPr>
          <a:xfrm>
            <a:off x="2345483" y="1191028"/>
            <a:ext cx="1224136" cy="276999"/>
          </a:xfrm>
          <a:prstGeom prst="rect">
            <a:avLst/>
          </a:prstGeom>
          <a:noFill/>
        </p:spPr>
        <p:txBody>
          <a:bodyPr wrap="square" rtlCol="0">
            <a:spAutoFit/>
          </a:bodyPr>
          <a:lstStyle/>
          <a:p>
            <a:pPr algn="ctr"/>
            <a:r>
              <a:rPr lang="zh-CN" altLang="en-US" sz="1200" b="1" dirty="0" smtClean="0"/>
              <a:t>实际节约电量</a:t>
            </a:r>
            <a:endParaRPr lang="zh-CN" altLang="en-US" sz="1200" b="1" dirty="0"/>
          </a:p>
        </p:txBody>
      </p:sp>
      <p:sp>
        <p:nvSpPr>
          <p:cNvPr id="20" name="文本框 19"/>
          <p:cNvSpPr txBox="1"/>
          <p:nvPr/>
        </p:nvSpPr>
        <p:spPr>
          <a:xfrm>
            <a:off x="6372200" y="2076445"/>
            <a:ext cx="1224136" cy="276999"/>
          </a:xfrm>
          <a:prstGeom prst="rect">
            <a:avLst/>
          </a:prstGeom>
          <a:noFill/>
        </p:spPr>
        <p:txBody>
          <a:bodyPr wrap="square" rtlCol="0">
            <a:spAutoFit/>
          </a:bodyPr>
          <a:lstStyle/>
          <a:p>
            <a:pPr algn="ctr"/>
            <a:r>
              <a:rPr lang="zh-CN" altLang="en-US" sz="1200" b="1" dirty="0" smtClean="0"/>
              <a:t>实际节约电力</a:t>
            </a:r>
            <a:endParaRPr lang="zh-CN" altLang="en-US" sz="1200" b="1" dirty="0"/>
          </a:p>
        </p:txBody>
      </p:sp>
      <p:sp>
        <p:nvSpPr>
          <p:cNvPr id="22" name="矩形 21"/>
          <p:cNvSpPr/>
          <p:nvPr/>
        </p:nvSpPr>
        <p:spPr>
          <a:xfrm rot="19795937">
            <a:off x="2481377" y="1168252"/>
            <a:ext cx="952348" cy="276999"/>
          </a:xfrm>
          <a:prstGeom prst="rect">
            <a:avLst/>
          </a:prstGeom>
          <a:solidFill>
            <a:srgbClr val="FF0000">
              <a:alpha val="50000"/>
            </a:srgbClr>
          </a:solidFill>
        </p:spPr>
        <p:txBody>
          <a:bodyPr wrap="square">
            <a:spAutoFit/>
          </a:bodyPr>
          <a:lstStyle/>
          <a:p>
            <a:pPr algn="ctr"/>
            <a:r>
              <a:rPr lang="en-US" altLang="zh-CN" sz="1200" b="1" dirty="0" smtClean="0">
                <a:solidFill>
                  <a:schemeClr val="bg1"/>
                </a:solidFill>
                <a:latin typeface="+mn-ea"/>
              </a:rPr>
              <a:t>144.68%</a:t>
            </a:r>
            <a:endParaRPr lang="zh-CN" altLang="en-US" sz="1200" b="1" dirty="0">
              <a:solidFill>
                <a:schemeClr val="bg1"/>
              </a:solidFill>
              <a:latin typeface="+mn-ea"/>
            </a:endParaRPr>
          </a:p>
        </p:txBody>
      </p:sp>
      <p:sp>
        <p:nvSpPr>
          <p:cNvPr id="23" name="矩形 22"/>
          <p:cNvSpPr/>
          <p:nvPr/>
        </p:nvSpPr>
        <p:spPr>
          <a:xfrm rot="19795937">
            <a:off x="6508094" y="2076445"/>
            <a:ext cx="952348" cy="276999"/>
          </a:xfrm>
          <a:prstGeom prst="rect">
            <a:avLst/>
          </a:prstGeom>
          <a:solidFill>
            <a:srgbClr val="FF0000">
              <a:alpha val="50000"/>
            </a:srgbClr>
          </a:solidFill>
        </p:spPr>
        <p:txBody>
          <a:bodyPr wrap="square">
            <a:spAutoFit/>
          </a:bodyPr>
          <a:lstStyle/>
          <a:p>
            <a:pPr algn="ctr"/>
            <a:r>
              <a:rPr lang="en-US" altLang="zh-CN" sz="1200" b="1" dirty="0" smtClean="0">
                <a:solidFill>
                  <a:schemeClr val="bg1"/>
                </a:solidFill>
                <a:latin typeface="+mn-ea"/>
              </a:rPr>
              <a:t>142.57%</a:t>
            </a:r>
            <a:endParaRPr lang="zh-CN" altLang="en-US" sz="1200" b="1" dirty="0">
              <a:solidFill>
                <a:schemeClr val="bg1"/>
              </a:solidFill>
              <a:latin typeface="+mn-ea"/>
            </a:endParaRPr>
          </a:p>
        </p:txBody>
      </p:sp>
      <p:sp>
        <p:nvSpPr>
          <p:cNvPr id="21" name="矩形 20"/>
          <p:cNvSpPr/>
          <p:nvPr/>
        </p:nvSpPr>
        <p:spPr>
          <a:xfrm>
            <a:off x="749483" y="3295627"/>
            <a:ext cx="1230229" cy="261610"/>
          </a:xfrm>
          <a:prstGeom prst="rect">
            <a:avLst/>
          </a:prstGeom>
          <a:noFill/>
        </p:spPr>
        <p:txBody>
          <a:bodyPr wrap="square">
            <a:spAutoFit/>
          </a:bodyPr>
          <a:lstStyle/>
          <a:p>
            <a:pPr algn="ctr"/>
            <a:r>
              <a:rPr lang="en-US" altLang="zh-CN" sz="1100" b="1" dirty="0" smtClean="0">
                <a:latin typeface="+mn-ea"/>
              </a:rPr>
              <a:t>4.266</a:t>
            </a:r>
            <a:r>
              <a:rPr lang="zh-CN" altLang="en-US" sz="1100" b="1" dirty="0" smtClean="0">
                <a:latin typeface="+mn-ea"/>
              </a:rPr>
              <a:t>亿千瓦时</a:t>
            </a:r>
            <a:endParaRPr lang="zh-CN" altLang="en-US" sz="1100" b="1" dirty="0">
              <a:latin typeface="+mn-ea"/>
            </a:endParaRPr>
          </a:p>
        </p:txBody>
      </p:sp>
      <p:sp>
        <p:nvSpPr>
          <p:cNvPr id="24" name="矩形 23"/>
          <p:cNvSpPr/>
          <p:nvPr/>
        </p:nvSpPr>
        <p:spPr>
          <a:xfrm>
            <a:off x="4791037" y="3302546"/>
            <a:ext cx="1230229" cy="261610"/>
          </a:xfrm>
          <a:prstGeom prst="rect">
            <a:avLst/>
          </a:prstGeom>
          <a:noFill/>
        </p:spPr>
        <p:txBody>
          <a:bodyPr wrap="square">
            <a:spAutoFit/>
          </a:bodyPr>
          <a:lstStyle/>
          <a:p>
            <a:pPr algn="ctr"/>
            <a:r>
              <a:rPr lang="en-US" altLang="zh-CN" sz="1100" b="1" dirty="0">
                <a:latin typeface="+mn-ea"/>
              </a:rPr>
              <a:t>8</a:t>
            </a:r>
            <a:r>
              <a:rPr lang="en-US" altLang="zh-CN" sz="1100" b="1" dirty="0" smtClean="0">
                <a:latin typeface="+mn-ea"/>
              </a:rPr>
              <a:t>.01</a:t>
            </a:r>
            <a:r>
              <a:rPr lang="zh-CN" altLang="en-US" sz="1100" b="1" dirty="0" smtClean="0">
                <a:latin typeface="+mn-ea"/>
              </a:rPr>
              <a:t>万千瓦</a:t>
            </a:r>
            <a:endParaRPr lang="zh-CN" altLang="en-US" sz="1100" b="1" dirty="0">
              <a:latin typeface="+mn-ea"/>
            </a:endParaRPr>
          </a:p>
        </p:txBody>
      </p:sp>
      <p:sp>
        <p:nvSpPr>
          <p:cNvPr id="25" name="矩形 24"/>
          <p:cNvSpPr/>
          <p:nvPr/>
        </p:nvSpPr>
        <p:spPr>
          <a:xfrm>
            <a:off x="2813535" y="2682598"/>
            <a:ext cx="1230229" cy="261610"/>
          </a:xfrm>
          <a:prstGeom prst="rect">
            <a:avLst/>
          </a:prstGeom>
          <a:noFill/>
        </p:spPr>
        <p:txBody>
          <a:bodyPr wrap="square">
            <a:spAutoFit/>
          </a:bodyPr>
          <a:lstStyle/>
          <a:p>
            <a:pPr algn="ctr"/>
            <a:r>
              <a:rPr lang="en-US" altLang="zh-CN" sz="1100" b="1" dirty="0" smtClean="0">
                <a:latin typeface="+mn-ea"/>
              </a:rPr>
              <a:t>6.172</a:t>
            </a:r>
            <a:r>
              <a:rPr lang="zh-CN" altLang="en-US" sz="1100" b="1" dirty="0" smtClean="0">
                <a:latin typeface="+mn-ea"/>
              </a:rPr>
              <a:t>亿千瓦时</a:t>
            </a:r>
            <a:endParaRPr lang="zh-CN" altLang="en-US" sz="1100" b="1" dirty="0">
              <a:latin typeface="+mn-ea"/>
            </a:endParaRPr>
          </a:p>
        </p:txBody>
      </p:sp>
      <p:sp>
        <p:nvSpPr>
          <p:cNvPr id="26" name="矩形 25"/>
          <p:cNvSpPr/>
          <p:nvPr/>
        </p:nvSpPr>
        <p:spPr>
          <a:xfrm>
            <a:off x="6855089" y="2689517"/>
            <a:ext cx="1230229" cy="261610"/>
          </a:xfrm>
          <a:prstGeom prst="rect">
            <a:avLst/>
          </a:prstGeom>
          <a:noFill/>
        </p:spPr>
        <p:txBody>
          <a:bodyPr wrap="square">
            <a:spAutoFit/>
          </a:bodyPr>
          <a:lstStyle/>
          <a:p>
            <a:pPr algn="ctr"/>
            <a:r>
              <a:rPr lang="en-US" altLang="zh-CN" sz="1100" b="1" dirty="0" smtClean="0">
                <a:latin typeface="+mn-ea"/>
              </a:rPr>
              <a:t>11.42</a:t>
            </a:r>
            <a:r>
              <a:rPr lang="zh-CN" altLang="en-US" sz="1100" b="1" dirty="0" smtClean="0">
                <a:latin typeface="+mn-ea"/>
              </a:rPr>
              <a:t>千瓦</a:t>
            </a:r>
            <a:endParaRPr lang="zh-CN" altLang="en-US" sz="1100" b="1" dirty="0">
              <a:latin typeface="+mn-ea"/>
            </a:endParaRPr>
          </a:p>
        </p:txBody>
      </p:sp>
    </p:spTree>
    <p:extLst>
      <p:ext uri="{BB962C8B-B14F-4D97-AF65-F5344CB8AC3E}">
        <p14:creationId xmlns:p14="http://schemas.microsoft.com/office/powerpoint/2010/main" val="128356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1" grpId="0"/>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dirty="0">
                <a:solidFill>
                  <a:schemeClr val="bg1"/>
                </a:solidFill>
                <a:latin typeface="方正粗宋简体"/>
                <a:ea typeface="方正粗宋简体"/>
              </a:rPr>
              <a:t>四川电力节能服务公司市场定位和客户选择</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3   </a:t>
            </a:r>
            <a:r>
              <a:rPr lang="zh-CN" altLang="en-US" sz="4000" b="1" dirty="0" smtClean="0">
                <a:solidFill>
                  <a:schemeClr val="accent1"/>
                </a:solidFill>
                <a:latin typeface="微软雅黑" panose="020B0503020204020204" pitchFamily="34" charset="-122"/>
                <a:ea typeface="微软雅黑" panose="020B0503020204020204" pitchFamily="34" charset="-122"/>
              </a:rPr>
              <a:t>第三部分</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节能</a:t>
            </a:r>
            <a:r>
              <a:rPr lang="zh-CN" altLang="en-US" dirty="0"/>
              <a:t>服务产业发展概况</a:t>
            </a:r>
          </a:p>
        </p:txBody>
      </p:sp>
      <p:graphicFrame>
        <p:nvGraphicFramePr>
          <p:cNvPr id="9" name="图示 8"/>
          <p:cNvGraphicFramePr/>
          <p:nvPr>
            <p:extLst>
              <p:ext uri="{D42A27DB-BD31-4B8C-83A1-F6EECF244321}">
                <p14:modId xmlns:p14="http://schemas.microsoft.com/office/powerpoint/2010/main" val="1212244232"/>
              </p:ext>
            </p:extLst>
          </p:nvPr>
        </p:nvGraphicFramePr>
        <p:xfrm>
          <a:off x="443880" y="1097756"/>
          <a:ext cx="830458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五边形 4"/>
          <p:cNvSpPr/>
          <p:nvPr/>
        </p:nvSpPr>
        <p:spPr>
          <a:xfrm>
            <a:off x="615" y="769268"/>
            <a:ext cx="2771185" cy="241424"/>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 fmla="*/ 0 w 1496257"/>
              <a:gd name="connsiteY0" fmla="*/ 0 h 288032"/>
              <a:gd name="connsiteX1" fmla="*/ 1496257 w 1496257"/>
              <a:gd name="connsiteY1" fmla="*/ 0 h 288032"/>
              <a:gd name="connsiteX2" fmla="*/ 1335473 w 1496257"/>
              <a:gd name="connsiteY2" fmla="*/ 144016 h 288032"/>
              <a:gd name="connsiteX3" fmla="*/ 1191457 w 1496257"/>
              <a:gd name="connsiteY3" fmla="*/ 288032 h 288032"/>
              <a:gd name="connsiteX4" fmla="*/ 0 w 1496257"/>
              <a:gd name="connsiteY4" fmla="*/ 288032 h 288032"/>
              <a:gd name="connsiteX5" fmla="*/ 0 w 1496257"/>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6257" h="288032">
                <a:moveTo>
                  <a:pt x="0" y="0"/>
                </a:moveTo>
                <a:lnTo>
                  <a:pt x="1496257" y="0"/>
                </a:lnTo>
                <a:lnTo>
                  <a:pt x="1335473" y="144016"/>
                </a:lnTo>
                <a:lnTo>
                  <a:pt x="1191457" y="288032"/>
                </a:lnTo>
                <a:lnTo>
                  <a:pt x="0" y="288032"/>
                </a:lnTo>
                <a:lnTo>
                  <a:pt x="0" y="0"/>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solidFill>
                  <a:schemeClr val="tx1"/>
                </a:solidFill>
                <a:latin typeface="微软雅黑" panose="020B0503020204020204" pitchFamily="34" charset="-122"/>
                <a:ea typeface="微软雅黑" panose="020B0503020204020204" pitchFamily="34" charset="-122"/>
              </a:rPr>
              <a:t>      节能服务产业形成背景</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0953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节能</a:t>
            </a:r>
            <a:r>
              <a:rPr lang="zh-CN" altLang="en-US" dirty="0"/>
              <a:t>服务产业发展概况</a:t>
            </a:r>
          </a:p>
        </p:txBody>
      </p:sp>
      <p:graphicFrame>
        <p:nvGraphicFramePr>
          <p:cNvPr id="3" name="图示 2"/>
          <p:cNvGraphicFramePr/>
          <p:nvPr>
            <p:extLst>
              <p:ext uri="{D42A27DB-BD31-4B8C-83A1-F6EECF244321}">
                <p14:modId xmlns:p14="http://schemas.microsoft.com/office/powerpoint/2010/main" val="3354765408"/>
              </p:ext>
            </p:extLst>
          </p:nvPr>
        </p:nvGraphicFramePr>
        <p:xfrm>
          <a:off x="683568" y="1129308"/>
          <a:ext cx="78005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五边形 4"/>
          <p:cNvSpPr/>
          <p:nvPr/>
        </p:nvSpPr>
        <p:spPr>
          <a:xfrm>
            <a:off x="615" y="769268"/>
            <a:ext cx="2771185" cy="241424"/>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 fmla="*/ 0 w 1496257"/>
              <a:gd name="connsiteY0" fmla="*/ 0 h 288032"/>
              <a:gd name="connsiteX1" fmla="*/ 1496257 w 1496257"/>
              <a:gd name="connsiteY1" fmla="*/ 0 h 288032"/>
              <a:gd name="connsiteX2" fmla="*/ 1335473 w 1496257"/>
              <a:gd name="connsiteY2" fmla="*/ 144016 h 288032"/>
              <a:gd name="connsiteX3" fmla="*/ 1191457 w 1496257"/>
              <a:gd name="connsiteY3" fmla="*/ 288032 h 288032"/>
              <a:gd name="connsiteX4" fmla="*/ 0 w 1496257"/>
              <a:gd name="connsiteY4" fmla="*/ 288032 h 288032"/>
              <a:gd name="connsiteX5" fmla="*/ 0 w 1496257"/>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6257" h="288032">
                <a:moveTo>
                  <a:pt x="0" y="0"/>
                </a:moveTo>
                <a:lnTo>
                  <a:pt x="1496257" y="0"/>
                </a:lnTo>
                <a:lnTo>
                  <a:pt x="1335473" y="144016"/>
                </a:lnTo>
                <a:lnTo>
                  <a:pt x="1191457" y="288032"/>
                </a:lnTo>
                <a:lnTo>
                  <a:pt x="0" y="288032"/>
                </a:lnTo>
                <a:lnTo>
                  <a:pt x="0" y="0"/>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solidFill>
                  <a:schemeClr val="tx1"/>
                </a:solidFill>
                <a:latin typeface="微软雅黑" panose="020B0503020204020204" pitchFamily="34" charset="-122"/>
                <a:ea typeface="微软雅黑" panose="020B0503020204020204" pitchFamily="34" charset="-122"/>
              </a:rPr>
              <a:t>      节能服务产业发展现状</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242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节能</a:t>
            </a:r>
            <a:r>
              <a:rPr lang="zh-CN" altLang="en-US" dirty="0"/>
              <a:t>服务产业发展概况</a:t>
            </a:r>
          </a:p>
        </p:txBody>
      </p:sp>
      <p:sp>
        <p:nvSpPr>
          <p:cNvPr id="8" name="任意多边形 7"/>
          <p:cNvSpPr/>
          <p:nvPr/>
        </p:nvSpPr>
        <p:spPr>
          <a:xfrm>
            <a:off x="615" y="769268"/>
            <a:ext cx="2483153" cy="288032"/>
          </a:xfrm>
          <a:custGeom>
            <a:avLst/>
            <a:gdLst>
              <a:gd name="connsiteX0" fmla="*/ 0 w 2022253"/>
              <a:gd name="connsiteY0" fmla="*/ 0 h 288032"/>
              <a:gd name="connsiteX1" fmla="*/ 2022253 w 2022253"/>
              <a:gd name="connsiteY1" fmla="*/ 0 h 288032"/>
              <a:gd name="connsiteX2" fmla="*/ 1737148 w 2022253"/>
              <a:gd name="connsiteY2" fmla="*/ 288032 h 288032"/>
              <a:gd name="connsiteX3" fmla="*/ 0 w 2022253"/>
              <a:gd name="connsiteY3" fmla="*/ 288032 h 288032"/>
            </a:gdLst>
            <a:ahLst/>
            <a:cxnLst>
              <a:cxn ang="0">
                <a:pos x="connsiteX0" y="connsiteY0"/>
              </a:cxn>
              <a:cxn ang="0">
                <a:pos x="connsiteX1" y="connsiteY1"/>
              </a:cxn>
              <a:cxn ang="0">
                <a:pos x="connsiteX2" y="connsiteY2"/>
              </a:cxn>
              <a:cxn ang="0">
                <a:pos x="connsiteX3" y="connsiteY3"/>
              </a:cxn>
            </a:cxnLst>
            <a:rect l="l" t="t" r="r" b="b"/>
            <a:pathLst>
              <a:path w="2022253" h="288032">
                <a:moveTo>
                  <a:pt x="0" y="0"/>
                </a:moveTo>
                <a:lnTo>
                  <a:pt x="2022253" y="0"/>
                </a:lnTo>
                <a:lnTo>
                  <a:pt x="1737148" y="288032"/>
                </a:lnTo>
                <a:lnTo>
                  <a:pt x="0" y="288032"/>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节能</a:t>
            </a:r>
            <a:r>
              <a:rPr lang="zh-CN" altLang="en-US" sz="1400" b="1" dirty="0">
                <a:solidFill>
                  <a:schemeClr val="tx1"/>
                </a:solidFill>
                <a:latin typeface="微软雅黑" panose="020B0503020204020204" pitchFamily="34" charset="-122"/>
                <a:ea typeface="微软雅黑" panose="020B0503020204020204" pitchFamily="34" charset="-122"/>
              </a:rPr>
              <a:t>服务产业主要问题</a:t>
            </a:r>
          </a:p>
        </p:txBody>
      </p:sp>
      <p:graphicFrame>
        <p:nvGraphicFramePr>
          <p:cNvPr id="9" name="图示 8"/>
          <p:cNvGraphicFramePr/>
          <p:nvPr>
            <p:extLst>
              <p:ext uri="{D42A27DB-BD31-4B8C-83A1-F6EECF244321}">
                <p14:modId xmlns:p14="http://schemas.microsoft.com/office/powerpoint/2010/main" val="1687335769"/>
              </p:ext>
            </p:extLst>
          </p:nvPr>
        </p:nvGraphicFramePr>
        <p:xfrm>
          <a:off x="1884040" y="1473572"/>
          <a:ext cx="5784304" cy="347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2788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节能</a:t>
            </a:r>
            <a:r>
              <a:rPr lang="zh-CN" altLang="en-US" dirty="0"/>
              <a:t>服务产业发展概况</a:t>
            </a:r>
          </a:p>
        </p:txBody>
      </p:sp>
      <p:sp>
        <p:nvSpPr>
          <p:cNvPr id="8" name="任意多边形 7"/>
          <p:cNvSpPr/>
          <p:nvPr/>
        </p:nvSpPr>
        <p:spPr>
          <a:xfrm>
            <a:off x="615" y="769268"/>
            <a:ext cx="2483153" cy="288032"/>
          </a:xfrm>
          <a:custGeom>
            <a:avLst/>
            <a:gdLst>
              <a:gd name="connsiteX0" fmla="*/ 0 w 2022253"/>
              <a:gd name="connsiteY0" fmla="*/ 0 h 288032"/>
              <a:gd name="connsiteX1" fmla="*/ 2022253 w 2022253"/>
              <a:gd name="connsiteY1" fmla="*/ 0 h 288032"/>
              <a:gd name="connsiteX2" fmla="*/ 1737148 w 2022253"/>
              <a:gd name="connsiteY2" fmla="*/ 288032 h 288032"/>
              <a:gd name="connsiteX3" fmla="*/ 0 w 2022253"/>
              <a:gd name="connsiteY3" fmla="*/ 288032 h 288032"/>
            </a:gdLst>
            <a:ahLst/>
            <a:cxnLst>
              <a:cxn ang="0">
                <a:pos x="connsiteX0" y="connsiteY0"/>
              </a:cxn>
              <a:cxn ang="0">
                <a:pos x="connsiteX1" y="connsiteY1"/>
              </a:cxn>
              <a:cxn ang="0">
                <a:pos x="connsiteX2" y="connsiteY2"/>
              </a:cxn>
              <a:cxn ang="0">
                <a:pos x="connsiteX3" y="connsiteY3"/>
              </a:cxn>
            </a:cxnLst>
            <a:rect l="l" t="t" r="r" b="b"/>
            <a:pathLst>
              <a:path w="2022253" h="288032">
                <a:moveTo>
                  <a:pt x="0" y="0"/>
                </a:moveTo>
                <a:lnTo>
                  <a:pt x="2022253" y="0"/>
                </a:lnTo>
                <a:lnTo>
                  <a:pt x="1737148" y="288032"/>
                </a:lnTo>
                <a:lnTo>
                  <a:pt x="0" y="288032"/>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节能服务市场发展趋势</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 name="矩形 4"/>
          <p:cNvSpPr/>
          <p:nvPr/>
        </p:nvSpPr>
        <p:spPr>
          <a:xfrm>
            <a:off x="2771800" y="1345332"/>
            <a:ext cx="5832648" cy="1579584"/>
          </a:xfrm>
          <a:prstGeom prst="rect">
            <a:avLst/>
          </a:prstGeom>
          <a:solidFill>
            <a:schemeClr val="accent6">
              <a:lumMod val="40000"/>
              <a:lumOff val="60000"/>
            </a:schemeClr>
          </a:solidFill>
          <a:ln w="12700" cap="flat" cmpd="sng" algn="ctr">
            <a:solidFill>
              <a:srgbClr val="026DCE"/>
            </a:solidFill>
            <a:prstDash val="solid"/>
            <a:miter lim="800000"/>
          </a:ln>
          <a:effectLst/>
        </p:spPr>
        <p:txBody>
          <a:bodyPr rtlCol="0" anchor="ctr"/>
          <a:lstStyle/>
          <a:p>
            <a:pPr marL="285750" lvl="0" indent="-285750">
              <a:buFont typeface="Wingdings" panose="05000000000000000000" pitchFamily="2" charset="2"/>
              <a:buChar char="l"/>
              <a:defRPr/>
            </a:pPr>
            <a:r>
              <a:rPr lang="zh-CN" altLang="en-US" sz="1400" kern="0" dirty="0">
                <a:solidFill>
                  <a:schemeClr val="accent1"/>
                </a:solidFill>
                <a:latin typeface="华文楷体" panose="02010600040101010101" pitchFamily="2" charset="-122"/>
                <a:ea typeface="华文楷体" panose="02010600040101010101" pitchFamily="2" charset="-122"/>
              </a:rPr>
              <a:t>节能服务公司的业务活动将主要集中在钢铁、建材、石化、电力等工业领域，其次是建筑领域</a:t>
            </a:r>
            <a:r>
              <a:rPr lang="zh-CN" altLang="en-US" sz="1400" kern="0" dirty="0" smtClean="0">
                <a:solidFill>
                  <a:schemeClr val="accent1"/>
                </a:solidFill>
                <a:latin typeface="华文楷体" panose="02010600040101010101" pitchFamily="2" charset="-122"/>
                <a:ea typeface="华文楷体" panose="02010600040101010101" pitchFamily="2" charset="-122"/>
              </a:rPr>
              <a:t>。</a:t>
            </a:r>
            <a:endParaRPr lang="en-US" altLang="zh-CN" sz="1400" kern="0" dirty="0" smtClean="0">
              <a:solidFill>
                <a:schemeClr val="accent1"/>
              </a:solidFill>
              <a:latin typeface="华文楷体" panose="02010600040101010101" pitchFamily="2" charset="-122"/>
              <a:ea typeface="华文楷体" panose="02010600040101010101" pitchFamily="2" charset="-122"/>
            </a:endParaRPr>
          </a:p>
          <a:p>
            <a:pPr marL="285750" lvl="0" indent="-285750">
              <a:buFont typeface="Wingdings" panose="05000000000000000000" pitchFamily="2" charset="2"/>
              <a:buChar char="l"/>
              <a:defRPr/>
            </a:pPr>
            <a:r>
              <a:rPr lang="zh-CN" altLang="en-US" sz="1400" kern="0" dirty="0">
                <a:solidFill>
                  <a:schemeClr val="accent1"/>
                </a:solidFill>
                <a:latin typeface="华文楷体" panose="02010600040101010101" pitchFamily="2" charset="-122"/>
                <a:ea typeface="华文楷体" panose="02010600040101010101" pitchFamily="2" charset="-122"/>
              </a:rPr>
              <a:t>东中西部节能服务市场开发的差距将缩小</a:t>
            </a:r>
            <a:r>
              <a:rPr lang="zh-CN" altLang="en-US" sz="1400" kern="0" dirty="0" smtClean="0">
                <a:solidFill>
                  <a:schemeClr val="accent1"/>
                </a:solidFill>
                <a:latin typeface="华文楷体" panose="02010600040101010101" pitchFamily="2" charset="-122"/>
                <a:ea typeface="华文楷体" panose="02010600040101010101" pitchFamily="2" charset="-122"/>
              </a:rPr>
              <a:t>。</a:t>
            </a:r>
            <a:endParaRPr lang="en-US" altLang="zh-CN" sz="1400" kern="0" dirty="0" smtClean="0">
              <a:solidFill>
                <a:schemeClr val="accent1"/>
              </a:solidFill>
              <a:latin typeface="华文楷体" panose="02010600040101010101" pitchFamily="2" charset="-122"/>
              <a:ea typeface="华文楷体" panose="02010600040101010101" pitchFamily="2" charset="-122"/>
            </a:endParaRPr>
          </a:p>
          <a:p>
            <a:pPr marL="285750" lvl="0" indent="-285750">
              <a:buFont typeface="Wingdings" panose="05000000000000000000" pitchFamily="2" charset="2"/>
              <a:buChar char="l"/>
              <a:defRPr/>
            </a:pPr>
            <a:r>
              <a:rPr lang="zh-CN" altLang="en-US" sz="1400" kern="0" dirty="0">
                <a:solidFill>
                  <a:schemeClr val="accent1"/>
                </a:solidFill>
                <a:latin typeface="华文楷体" panose="02010600040101010101" pitchFamily="2" charset="-122"/>
                <a:ea typeface="华文楷体" panose="02010600040101010101" pitchFamily="2" charset="-122"/>
              </a:rPr>
              <a:t>节能服务市场将进一步细分；一大批有准确的目标市场定位、成熟的商业模式、并且完成了阶段性能力建设和资本原始积累的节能服务公司将进入快速成长期</a:t>
            </a:r>
            <a:endParaRPr kumimoji="0" lang="zh-CN" altLang="en-US" sz="1400" b="0" i="0" u="none" strike="noStrike" kern="0" cap="none" spc="0" normalizeH="0" baseline="0" noProof="0" dirty="0">
              <a:ln>
                <a:noFill/>
              </a:ln>
              <a:solidFill>
                <a:schemeClr val="accent1"/>
              </a:solidFill>
              <a:effectLst/>
              <a:uLnTx/>
              <a:uFillTx/>
              <a:latin typeface="华文楷体" panose="02010600040101010101" pitchFamily="2" charset="-122"/>
              <a:ea typeface="华文楷体" panose="02010600040101010101" pitchFamily="2" charset="-122"/>
            </a:endParaRPr>
          </a:p>
        </p:txBody>
      </p:sp>
      <p:sp>
        <p:nvSpPr>
          <p:cNvPr id="27" name="矩形 4"/>
          <p:cNvSpPr/>
          <p:nvPr/>
        </p:nvSpPr>
        <p:spPr>
          <a:xfrm>
            <a:off x="755576" y="1345332"/>
            <a:ext cx="1584176" cy="361204"/>
          </a:xfrm>
          <a:prstGeom prst="rect">
            <a:avLst/>
          </a:prstGeom>
          <a:solidFill>
            <a:srgbClr val="0072C6"/>
          </a:solidFill>
          <a:ln w="12700" cap="flat" cmpd="sng" algn="ctr">
            <a:solidFill>
              <a:srgbClr val="026DC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dirty="0" smtClean="0">
                <a:solidFill>
                  <a:prstClr val="white"/>
                </a:solidFill>
                <a:latin typeface="华文细黑"/>
                <a:ea typeface="微软雅黑"/>
              </a:rPr>
              <a:t>市场开发趋势</a:t>
            </a:r>
            <a:endParaRPr kumimoji="0" lang="zh-CN" altLang="en-US" sz="1600" b="1" i="0" u="none" strike="noStrike" kern="0" cap="none" spc="0" normalizeH="0" baseline="0" noProof="0" dirty="0">
              <a:ln>
                <a:noFill/>
              </a:ln>
              <a:solidFill>
                <a:prstClr val="white"/>
              </a:solidFill>
              <a:effectLst/>
              <a:uLnTx/>
              <a:uFillTx/>
              <a:latin typeface="华文细黑"/>
              <a:ea typeface="微软雅黑"/>
            </a:endParaRPr>
          </a:p>
        </p:txBody>
      </p:sp>
      <p:sp>
        <p:nvSpPr>
          <p:cNvPr id="29" name="矩形 4"/>
          <p:cNvSpPr/>
          <p:nvPr/>
        </p:nvSpPr>
        <p:spPr>
          <a:xfrm>
            <a:off x="2771800" y="3289548"/>
            <a:ext cx="5832648" cy="1579584"/>
          </a:xfrm>
          <a:prstGeom prst="rect">
            <a:avLst/>
          </a:prstGeom>
          <a:solidFill>
            <a:schemeClr val="accent3">
              <a:lumMod val="40000"/>
              <a:lumOff val="60000"/>
            </a:schemeClr>
          </a:solidFill>
          <a:ln w="12700" cap="flat" cmpd="sng" algn="ctr">
            <a:solidFill>
              <a:srgbClr val="026DCE"/>
            </a:solidFill>
            <a:prstDash val="solid"/>
            <a:miter lim="800000"/>
          </a:ln>
          <a:effectLst/>
        </p:spPr>
        <p:txBody>
          <a:bodyPr rtlCol="0" anchor="ctr"/>
          <a:lstStyle/>
          <a:p>
            <a:pPr marL="285750" lvl="0" indent="-285750">
              <a:buFont typeface="Wingdings" panose="05000000000000000000" pitchFamily="2" charset="2"/>
              <a:buChar char="l"/>
              <a:defRPr/>
            </a:pPr>
            <a:r>
              <a:rPr lang="zh-CN" altLang="en-US" sz="1400" kern="0" dirty="0">
                <a:solidFill>
                  <a:schemeClr val="accent3">
                    <a:lumMod val="75000"/>
                  </a:schemeClr>
                </a:solidFill>
                <a:latin typeface="华文楷体" panose="02010600040101010101" pitchFamily="2" charset="-122"/>
                <a:ea typeface="华文楷体" panose="02010600040101010101" pitchFamily="2" charset="-122"/>
              </a:rPr>
              <a:t>节能服务公司数量将经历一个先增后减的过程</a:t>
            </a:r>
            <a:r>
              <a:rPr lang="zh-CN" altLang="en-US" sz="1400" kern="0" dirty="0" smtClean="0">
                <a:solidFill>
                  <a:schemeClr val="accent3">
                    <a:lumMod val="75000"/>
                  </a:schemeClr>
                </a:solidFill>
                <a:latin typeface="华文楷体" panose="02010600040101010101" pitchFamily="2" charset="-122"/>
                <a:ea typeface="华文楷体" panose="02010600040101010101" pitchFamily="2" charset="-122"/>
              </a:rPr>
              <a:t>。</a:t>
            </a:r>
            <a:endParaRPr lang="en-US" altLang="zh-CN" sz="1400" kern="0" dirty="0" smtClean="0">
              <a:solidFill>
                <a:schemeClr val="accent3">
                  <a:lumMod val="75000"/>
                </a:schemeClr>
              </a:solidFill>
              <a:latin typeface="华文楷体" panose="02010600040101010101" pitchFamily="2" charset="-122"/>
              <a:ea typeface="华文楷体" panose="02010600040101010101" pitchFamily="2" charset="-122"/>
            </a:endParaRPr>
          </a:p>
          <a:p>
            <a:pPr marL="285750" lvl="0" indent="-285750">
              <a:buFont typeface="Wingdings" panose="05000000000000000000" pitchFamily="2" charset="2"/>
              <a:buChar char="l"/>
              <a:defRPr/>
            </a:pPr>
            <a:r>
              <a:rPr lang="zh-CN" altLang="en-US" sz="1400" kern="0" dirty="0">
                <a:solidFill>
                  <a:schemeClr val="accent3">
                    <a:lumMod val="75000"/>
                  </a:schemeClr>
                </a:solidFill>
                <a:latin typeface="华文楷体" panose="02010600040101010101" pitchFamily="2" charset="-122"/>
                <a:ea typeface="华文楷体" panose="02010600040101010101" pitchFamily="2" charset="-122"/>
              </a:rPr>
              <a:t>有大型企业背景的节能服务公司可能带来不公平竞争</a:t>
            </a:r>
            <a:r>
              <a:rPr lang="zh-CN" altLang="en-US" sz="1400" kern="0" dirty="0" smtClean="0">
                <a:solidFill>
                  <a:schemeClr val="accent3">
                    <a:lumMod val="75000"/>
                  </a:schemeClr>
                </a:solidFill>
                <a:latin typeface="华文楷体" panose="02010600040101010101" pitchFamily="2" charset="-122"/>
                <a:ea typeface="华文楷体" panose="02010600040101010101" pitchFamily="2" charset="-122"/>
              </a:rPr>
              <a:t>。</a:t>
            </a:r>
            <a:endParaRPr lang="en-US" altLang="zh-CN" sz="1400" kern="0" dirty="0" smtClean="0">
              <a:solidFill>
                <a:schemeClr val="accent3">
                  <a:lumMod val="75000"/>
                </a:schemeClr>
              </a:solidFill>
              <a:latin typeface="华文楷体" panose="02010600040101010101" pitchFamily="2" charset="-122"/>
              <a:ea typeface="华文楷体" panose="02010600040101010101" pitchFamily="2" charset="-122"/>
            </a:endParaRPr>
          </a:p>
          <a:p>
            <a:pPr marL="285750" lvl="0" indent="-285750">
              <a:buFont typeface="Wingdings" panose="05000000000000000000" pitchFamily="2" charset="2"/>
              <a:buChar char="l"/>
              <a:defRPr/>
            </a:pPr>
            <a:r>
              <a:rPr lang="zh-CN" altLang="en-US" sz="1400" kern="0" dirty="0">
                <a:solidFill>
                  <a:schemeClr val="accent3">
                    <a:lumMod val="75000"/>
                  </a:schemeClr>
                </a:solidFill>
                <a:latin typeface="华文楷体" panose="02010600040101010101" pitchFamily="2" charset="-122"/>
                <a:ea typeface="华文楷体" panose="02010600040101010101" pitchFamily="2" charset="-122"/>
              </a:rPr>
              <a:t>跨国公司或将成为节能服务市场重要的竞争参与者。</a:t>
            </a:r>
            <a:endParaRPr kumimoji="0" lang="zh-CN" altLang="en-US" sz="1400" b="0" i="0" u="none" strike="noStrike" kern="0" cap="none" spc="0" normalizeH="0" baseline="0" noProof="0" dirty="0">
              <a:ln>
                <a:noFill/>
              </a:ln>
              <a:solidFill>
                <a:schemeClr val="accent3">
                  <a:lumMod val="75000"/>
                </a:schemeClr>
              </a:solidFill>
              <a:effectLst/>
              <a:uLnTx/>
              <a:uFillTx/>
              <a:latin typeface="华文楷体" panose="02010600040101010101" pitchFamily="2" charset="-122"/>
              <a:ea typeface="华文楷体" panose="02010600040101010101" pitchFamily="2" charset="-122"/>
            </a:endParaRPr>
          </a:p>
        </p:txBody>
      </p:sp>
      <p:sp>
        <p:nvSpPr>
          <p:cNvPr id="30" name="矩形 4"/>
          <p:cNvSpPr/>
          <p:nvPr/>
        </p:nvSpPr>
        <p:spPr>
          <a:xfrm>
            <a:off x="755576" y="3289548"/>
            <a:ext cx="1584176" cy="361204"/>
          </a:xfrm>
          <a:prstGeom prst="rect">
            <a:avLst/>
          </a:prstGeom>
          <a:solidFill>
            <a:srgbClr val="00B050"/>
          </a:solidFill>
          <a:ln w="12700" cap="flat" cmpd="sng" algn="ctr">
            <a:solidFill>
              <a:srgbClr val="026DC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kern="0" dirty="0" smtClean="0">
                <a:solidFill>
                  <a:prstClr val="white"/>
                </a:solidFill>
                <a:latin typeface="华文细黑"/>
                <a:ea typeface="微软雅黑"/>
              </a:rPr>
              <a:t>市场竞争趋势</a:t>
            </a:r>
            <a:endParaRPr kumimoji="0" lang="zh-CN" altLang="en-US" sz="1600" b="1" i="0" u="none" strike="noStrike" kern="0" cap="none" spc="0" normalizeH="0" baseline="0" noProof="0" dirty="0">
              <a:ln>
                <a:noFill/>
              </a:ln>
              <a:solidFill>
                <a:prstClr val="white"/>
              </a:solidFill>
              <a:effectLst/>
              <a:uLnTx/>
              <a:uFillTx/>
              <a:latin typeface="华文细黑"/>
              <a:ea typeface="微软雅黑"/>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814523"/>
            <a:ext cx="1584176" cy="1054609"/>
          </a:xfrm>
          <a:prstGeom prst="rect">
            <a:avLst/>
          </a:prstGeom>
          <a:ln>
            <a:solidFill>
              <a:srgbClr val="026DCE"/>
            </a:solidFill>
          </a:ln>
        </p:spPr>
      </p:pic>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t="15990"/>
          <a:stretch/>
        </p:blipFill>
        <p:spPr>
          <a:xfrm>
            <a:off x="755576" y="1870307"/>
            <a:ext cx="1584176" cy="1054609"/>
          </a:xfrm>
          <a:prstGeom prst="rect">
            <a:avLst/>
          </a:prstGeom>
          <a:ln>
            <a:solidFill>
              <a:srgbClr val="026DCE"/>
            </a:solidFill>
          </a:ln>
        </p:spPr>
      </p:pic>
    </p:spTree>
    <p:extLst>
      <p:ext uri="{BB962C8B-B14F-4D97-AF65-F5344CB8AC3E}">
        <p14:creationId xmlns:p14="http://schemas.microsoft.com/office/powerpoint/2010/main" val="92641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8"/>
          <p:cNvGrpSpPr>
            <a:grpSpLocks/>
          </p:cNvGrpSpPr>
          <p:nvPr/>
        </p:nvGrpSpPr>
        <p:grpSpPr bwMode="auto">
          <a:xfrm>
            <a:off x="3707904" y="841275"/>
            <a:ext cx="5282013" cy="4524127"/>
            <a:chOff x="0" y="1857363"/>
            <a:chExt cx="4595813" cy="4027489"/>
          </a:xfrm>
        </p:grpSpPr>
        <p:grpSp>
          <p:nvGrpSpPr>
            <p:cNvPr id="26" name="组合 89"/>
            <p:cNvGrpSpPr>
              <a:grpSpLocks/>
            </p:cNvGrpSpPr>
            <p:nvPr/>
          </p:nvGrpSpPr>
          <p:grpSpPr bwMode="auto">
            <a:xfrm>
              <a:off x="0" y="1857363"/>
              <a:ext cx="4595813" cy="4027489"/>
              <a:chOff x="0" y="1857363"/>
              <a:chExt cx="4595813" cy="4027489"/>
            </a:xfrm>
          </p:grpSpPr>
          <p:grpSp>
            <p:nvGrpSpPr>
              <p:cNvPr id="32" name="Group 53"/>
              <p:cNvGrpSpPr>
                <a:grpSpLocks/>
              </p:cNvGrpSpPr>
              <p:nvPr/>
            </p:nvGrpSpPr>
            <p:grpSpPr bwMode="auto">
              <a:xfrm>
                <a:off x="0" y="1857363"/>
                <a:ext cx="4595813" cy="4027489"/>
                <a:chOff x="1429" y="1026"/>
                <a:chExt cx="2895" cy="2537"/>
              </a:xfrm>
            </p:grpSpPr>
            <p:sp>
              <p:nvSpPr>
                <p:cNvPr id="34" name="Oval 27"/>
                <p:cNvSpPr>
                  <a:spLocks noChangeArrowheads="1"/>
                </p:cNvSpPr>
                <p:nvPr/>
              </p:nvSpPr>
              <p:spPr bwMode="auto">
                <a:xfrm>
                  <a:off x="2110" y="1479"/>
                  <a:ext cx="1452" cy="1452"/>
                </a:xfrm>
                <a:prstGeom prst="ellipse">
                  <a:avLst/>
                </a:prstGeom>
                <a:solidFill>
                  <a:srgbClr val="EAEAEA"/>
                </a:solidFill>
                <a:ln w="19050" cap="rnd" algn="ctr">
                  <a:solidFill>
                    <a:srgbClr val="808080"/>
                  </a:solidFill>
                  <a:prstDash val="sysDot"/>
                  <a:round/>
                  <a:headEnd/>
                  <a:tailEnd/>
                </a:ln>
              </p:spPr>
              <p:txBody>
                <a:bodyPr wrap="none" anchor="ctr"/>
                <a:lstStyle/>
                <a:p>
                  <a:endParaRPr lang="zh-CN" altLang="en-US" sz="2000"/>
                </a:p>
              </p:txBody>
            </p:sp>
            <p:grpSp>
              <p:nvGrpSpPr>
                <p:cNvPr id="38" name="Group 31"/>
                <p:cNvGrpSpPr>
                  <a:grpSpLocks/>
                </p:cNvGrpSpPr>
                <p:nvPr/>
              </p:nvGrpSpPr>
              <p:grpSpPr bwMode="auto">
                <a:xfrm>
                  <a:off x="2382" y="1026"/>
                  <a:ext cx="906" cy="906"/>
                  <a:chOff x="2335" y="1138"/>
                  <a:chExt cx="1089" cy="1088"/>
                </a:xfrm>
              </p:grpSpPr>
              <p:sp>
                <p:nvSpPr>
                  <p:cNvPr id="45" name="Oval 32"/>
                  <p:cNvSpPr>
                    <a:spLocks noChangeArrowheads="1"/>
                  </p:cNvSpPr>
                  <p:nvPr/>
                </p:nvSpPr>
                <p:spPr bwMode="auto">
                  <a:xfrm>
                    <a:off x="2335" y="1138"/>
                    <a:ext cx="1089" cy="1088"/>
                  </a:xfrm>
                  <a:prstGeom prst="ellipse">
                    <a:avLst/>
                  </a:prstGeom>
                  <a:gradFill rotWithShape="1">
                    <a:gsLst>
                      <a:gs pos="0">
                        <a:srgbClr val="2771C3"/>
                      </a:gs>
                      <a:gs pos="100000">
                        <a:srgbClr val="004176"/>
                      </a:gs>
                    </a:gsLst>
                    <a:lin ang="2700000" scaled="1"/>
                  </a:gradFill>
                  <a:ln w="9525" algn="ctr">
                    <a:noFill/>
                    <a:round/>
                    <a:headEnd/>
                    <a:tailEnd/>
                  </a:ln>
                </p:spPr>
                <p:txBody>
                  <a:bodyPr wrap="none" anchor="ctr"/>
                  <a:lstStyle/>
                  <a:p>
                    <a:pPr algn="ctr"/>
                    <a:r>
                      <a:rPr lang="zh-CN" altLang="en-US" sz="2000" b="1" dirty="0">
                        <a:solidFill>
                          <a:srgbClr val="FFFFFF"/>
                        </a:solidFill>
                        <a:latin typeface="微软雅黑" pitchFamily="34" charset="-122"/>
                        <a:ea typeface="微软雅黑" pitchFamily="34" charset="-122"/>
                      </a:rPr>
                      <a:t>政府</a:t>
                    </a:r>
                  </a:p>
                </p:txBody>
              </p:sp>
              <p:sp>
                <p:nvSpPr>
                  <p:cNvPr id="46" name="Freeform 33"/>
                  <p:cNvSpPr>
                    <a:spLocks/>
                  </p:cNvSpPr>
                  <p:nvPr/>
                </p:nvSpPr>
                <p:spPr bwMode="auto">
                  <a:xfrm>
                    <a:off x="2426" y="1169"/>
                    <a:ext cx="908"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5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8 w 4756"/>
                      <a:gd name="T29" fmla="*/ 64 h 1576"/>
                      <a:gd name="T30" fmla="*/ 229 w 4756"/>
                      <a:gd name="T31" fmla="*/ 53 h 1576"/>
                      <a:gd name="T32" fmla="*/ 251 w 4756"/>
                      <a:gd name="T33" fmla="*/ 43 h 1576"/>
                      <a:gd name="T34" fmla="*/ 262 w 4756"/>
                      <a:gd name="T35" fmla="*/ 38 h 1576"/>
                      <a:gd name="T36" fmla="*/ 284 w 4756"/>
                      <a:gd name="T37" fmla="*/ 29 h 1576"/>
                      <a:gd name="T38" fmla="*/ 307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4 w 4756"/>
                      <a:gd name="T51" fmla="*/ 0 h 1576"/>
                      <a:gd name="T52" fmla="*/ 467 w 4756"/>
                      <a:gd name="T53" fmla="*/ 0 h 1576"/>
                      <a:gd name="T54" fmla="*/ 492 w 4756"/>
                      <a:gd name="T55" fmla="*/ 2 h 1576"/>
                      <a:gd name="T56" fmla="*/ 517 w 4756"/>
                      <a:gd name="T57" fmla="*/ 4 h 1576"/>
                      <a:gd name="T58" fmla="*/ 541 w 4756"/>
                      <a:gd name="T59" fmla="*/ 8 h 1576"/>
                      <a:gd name="T60" fmla="*/ 565 w 4756"/>
                      <a:gd name="T61" fmla="*/ 12 h 1576"/>
                      <a:gd name="T62" fmla="*/ 589 w 4756"/>
                      <a:gd name="T63" fmla="*/ 18 h 1576"/>
                      <a:gd name="T64" fmla="*/ 612 w 4756"/>
                      <a:gd name="T65" fmla="*/ 26 h 1576"/>
                      <a:gd name="T66" fmla="*/ 635 w 4756"/>
                      <a:gd name="T67" fmla="*/ 33 h 1576"/>
                      <a:gd name="T68" fmla="*/ 646 w 4756"/>
                      <a:gd name="T69" fmla="*/ 38 h 1576"/>
                      <a:gd name="T70" fmla="*/ 668 w 4756"/>
                      <a:gd name="T71" fmla="*/ 48 h 1576"/>
                      <a:gd name="T72" fmla="*/ 689 w 4756"/>
                      <a:gd name="T73" fmla="*/ 59 h 1576"/>
                      <a:gd name="T74" fmla="*/ 709 w 4756"/>
                      <a:gd name="T75" fmla="*/ 70 h 1576"/>
                      <a:gd name="T76" fmla="*/ 730 w 4756"/>
                      <a:gd name="T77" fmla="*/ 83 h 1576"/>
                      <a:gd name="T78" fmla="*/ 749 w 4756"/>
                      <a:gd name="T79" fmla="*/ 96 h 1576"/>
                      <a:gd name="T80" fmla="*/ 767 w 4756"/>
                      <a:gd name="T81" fmla="*/ 111 h 1576"/>
                      <a:gd name="T82" fmla="*/ 785 w 4756"/>
                      <a:gd name="T83" fmla="*/ 126 h 1576"/>
                      <a:gd name="T84" fmla="*/ 803 w 4756"/>
                      <a:gd name="T85" fmla="*/ 142 h 1576"/>
                      <a:gd name="T86" fmla="*/ 811 w 4756"/>
                      <a:gd name="T87" fmla="*/ 150 h 1576"/>
                      <a:gd name="T88" fmla="*/ 827 w 4756"/>
                      <a:gd name="T89" fmla="*/ 168 h 1576"/>
                      <a:gd name="T90" fmla="*/ 842 w 4756"/>
                      <a:gd name="T91" fmla="*/ 186 h 1576"/>
                      <a:gd name="T92" fmla="*/ 856 w 4756"/>
                      <a:gd name="T93" fmla="*/ 204 h 1576"/>
                      <a:gd name="T94" fmla="*/ 869 w 4756"/>
                      <a:gd name="T95" fmla="*/ 224 h 1576"/>
                      <a:gd name="T96" fmla="*/ 882 w 4756"/>
                      <a:gd name="T97" fmla="*/ 243 h 1576"/>
                      <a:gd name="T98" fmla="*/ 893 w 4756"/>
                      <a:gd name="T99" fmla="*/ 264 h 1576"/>
                      <a:gd name="T100" fmla="*/ 903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sz="2000"/>
                  </a:p>
                </p:txBody>
              </p:sp>
              <p:sp>
                <p:nvSpPr>
                  <p:cNvPr id="47" name="Oval 34"/>
                  <p:cNvSpPr>
                    <a:spLocks noChangeArrowheads="1"/>
                  </p:cNvSpPr>
                  <p:nvPr/>
                </p:nvSpPr>
                <p:spPr bwMode="auto">
                  <a:xfrm>
                    <a:off x="2562" y="1183"/>
                    <a:ext cx="228" cy="205"/>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sz="2000"/>
                  </a:p>
                </p:txBody>
              </p:sp>
            </p:grpSp>
            <p:sp>
              <p:nvSpPr>
                <p:cNvPr id="39" name="Oval 38"/>
                <p:cNvSpPr>
                  <a:spLocks noChangeArrowheads="1"/>
                </p:cNvSpPr>
                <p:nvPr/>
              </p:nvSpPr>
              <p:spPr bwMode="auto">
                <a:xfrm>
                  <a:off x="1756" y="2430"/>
                  <a:ext cx="190" cy="171"/>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sz="2000"/>
                </a:p>
              </p:txBody>
            </p:sp>
            <p:sp>
              <p:nvSpPr>
                <p:cNvPr id="40" name="Oval 42"/>
                <p:cNvSpPr>
                  <a:spLocks noChangeArrowheads="1"/>
                </p:cNvSpPr>
                <p:nvPr/>
              </p:nvSpPr>
              <p:spPr bwMode="auto">
                <a:xfrm>
                  <a:off x="3388" y="2417"/>
                  <a:ext cx="190" cy="171"/>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sz="2000"/>
                </a:p>
              </p:txBody>
            </p:sp>
            <p:sp>
              <p:nvSpPr>
                <p:cNvPr id="41" name="Rectangle 49"/>
                <p:cNvSpPr>
                  <a:spLocks noChangeArrowheads="1"/>
                </p:cNvSpPr>
                <p:nvPr/>
              </p:nvSpPr>
              <p:spPr bwMode="auto">
                <a:xfrm>
                  <a:off x="2065" y="1995"/>
                  <a:ext cx="1531" cy="466"/>
                </a:xfrm>
                <a:prstGeom prst="rect">
                  <a:avLst/>
                </a:prstGeom>
                <a:noFill/>
                <a:ln w="9525" algn="ctr">
                  <a:noFill/>
                  <a:miter lim="800000"/>
                  <a:headEnd/>
                  <a:tailEnd/>
                </a:ln>
              </p:spPr>
              <p:txBody>
                <a:bodyPr>
                  <a:spAutoFit/>
                </a:bodyPr>
                <a:lstStyle/>
                <a:p>
                  <a:pPr algn="ctr"/>
                  <a:r>
                    <a:rPr lang="zh-CN" altLang="en-US" sz="2400" b="1" dirty="0" smtClean="0">
                      <a:solidFill>
                        <a:schemeClr val="accent1"/>
                      </a:solidFill>
                      <a:latin typeface="微软雅黑" panose="020B0503020204020204" pitchFamily="34" charset="-122"/>
                      <a:ea typeface="微软雅黑" panose="020B0503020204020204" pitchFamily="34" charset="-122"/>
                    </a:rPr>
                    <a:t>电力</a:t>
                  </a:r>
                  <a:r>
                    <a:rPr lang="en-US" altLang="zh-CN" sz="2400" b="1" dirty="0" smtClean="0">
                      <a:solidFill>
                        <a:schemeClr val="accent1"/>
                      </a:solidFill>
                      <a:latin typeface="微软雅黑" panose="020B0503020204020204" pitchFamily="34" charset="-122"/>
                      <a:ea typeface="微软雅黑" panose="020B0503020204020204" pitchFamily="34" charset="-122"/>
                    </a:rPr>
                    <a:t>DSM</a:t>
                  </a:r>
                </a:p>
                <a:p>
                  <a:pPr algn="ctr"/>
                  <a:r>
                    <a:rPr lang="zh-CN" altLang="en-US" sz="2400" b="1" dirty="0" smtClean="0">
                      <a:solidFill>
                        <a:schemeClr val="accent1"/>
                      </a:solidFill>
                      <a:latin typeface="微软雅黑" panose="020B0503020204020204" pitchFamily="34" charset="-122"/>
                      <a:ea typeface="微软雅黑" panose="020B0503020204020204" pitchFamily="34" charset="-122"/>
                    </a:rPr>
                    <a:t>规模化实施</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42" name="Oval 50"/>
                <p:cNvSpPr>
                  <a:spLocks noChangeArrowheads="1"/>
                </p:cNvSpPr>
                <p:nvPr/>
              </p:nvSpPr>
              <p:spPr bwMode="auto">
                <a:xfrm>
                  <a:off x="1429" y="3387"/>
                  <a:ext cx="1036" cy="176"/>
                </a:xfrm>
                <a:prstGeom prst="ellipse">
                  <a:avLst/>
                </a:prstGeom>
                <a:gradFill rotWithShape="1">
                  <a:gsLst>
                    <a:gs pos="0">
                      <a:schemeClr val="tx1">
                        <a:alpha val="4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sz="2000"/>
                </a:p>
              </p:txBody>
            </p:sp>
            <p:sp>
              <p:nvSpPr>
                <p:cNvPr id="43" name="Oval 51"/>
                <p:cNvSpPr>
                  <a:spLocks noChangeArrowheads="1"/>
                </p:cNvSpPr>
                <p:nvPr/>
              </p:nvSpPr>
              <p:spPr bwMode="auto">
                <a:xfrm>
                  <a:off x="3288" y="3387"/>
                  <a:ext cx="1036" cy="176"/>
                </a:xfrm>
                <a:prstGeom prst="ellipse">
                  <a:avLst/>
                </a:prstGeom>
                <a:gradFill rotWithShape="1">
                  <a:gsLst>
                    <a:gs pos="0">
                      <a:schemeClr val="tx1">
                        <a:alpha val="4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sz="2000"/>
                </a:p>
              </p:txBody>
            </p:sp>
            <p:sp>
              <p:nvSpPr>
                <p:cNvPr id="44" name="Oval 52"/>
                <p:cNvSpPr>
                  <a:spLocks noChangeArrowheads="1"/>
                </p:cNvSpPr>
                <p:nvPr/>
              </p:nvSpPr>
              <p:spPr bwMode="auto">
                <a:xfrm>
                  <a:off x="2053" y="3203"/>
                  <a:ext cx="1564" cy="176"/>
                </a:xfrm>
                <a:prstGeom prst="ellipse">
                  <a:avLst/>
                </a:prstGeom>
                <a:gradFill rotWithShape="1">
                  <a:gsLst>
                    <a:gs pos="0">
                      <a:schemeClr val="tx1">
                        <a:alpha val="21999"/>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sz="2000"/>
                </a:p>
              </p:txBody>
            </p:sp>
          </p:grpSp>
          <p:sp>
            <p:nvSpPr>
              <p:cNvPr id="33" name="Oval 32"/>
              <p:cNvSpPr>
                <a:spLocks noChangeArrowheads="1"/>
              </p:cNvSpPr>
              <p:nvPr/>
            </p:nvSpPr>
            <p:spPr bwMode="auto">
              <a:xfrm>
                <a:off x="233348" y="3943341"/>
                <a:ext cx="1438275" cy="1438275"/>
              </a:xfrm>
              <a:prstGeom prst="ellipse">
                <a:avLst/>
              </a:prstGeom>
              <a:gradFill rotWithShape="1">
                <a:gsLst>
                  <a:gs pos="0">
                    <a:srgbClr val="2771C3"/>
                  </a:gs>
                  <a:gs pos="100000">
                    <a:srgbClr val="004176"/>
                  </a:gs>
                </a:gsLst>
                <a:lin ang="2700000" scaled="1"/>
              </a:gradFill>
              <a:ln w="9525" algn="ctr">
                <a:noFill/>
                <a:round/>
                <a:headEnd/>
                <a:tailEnd/>
              </a:ln>
            </p:spPr>
            <p:txBody>
              <a:bodyPr wrap="none" anchor="ctr"/>
              <a:lstStyle/>
              <a:p>
                <a:pPr algn="ctr"/>
                <a:r>
                  <a:rPr lang="zh-CN" altLang="en-US" sz="2000" b="1" dirty="0" smtClean="0">
                    <a:solidFill>
                      <a:srgbClr val="FFFFFF"/>
                    </a:solidFill>
                    <a:latin typeface="微软雅黑" pitchFamily="34" charset="-122"/>
                    <a:ea typeface="微软雅黑" pitchFamily="34" charset="-122"/>
                  </a:rPr>
                  <a:t>电力节能</a:t>
                </a:r>
                <a:endParaRPr lang="en-US" altLang="zh-CN" sz="2000" b="1" dirty="0" smtClean="0">
                  <a:solidFill>
                    <a:srgbClr val="FFFFFF"/>
                  </a:solidFill>
                  <a:latin typeface="微软雅黑" pitchFamily="34" charset="-122"/>
                  <a:ea typeface="微软雅黑" pitchFamily="34" charset="-122"/>
                </a:endParaRPr>
              </a:p>
              <a:p>
                <a:pPr algn="ctr"/>
                <a:r>
                  <a:rPr lang="zh-CN" altLang="en-US" sz="2000" b="1" dirty="0" smtClean="0">
                    <a:solidFill>
                      <a:srgbClr val="FFFFFF"/>
                    </a:solidFill>
                    <a:latin typeface="微软雅黑" pitchFamily="34" charset="-122"/>
                    <a:ea typeface="微软雅黑" pitchFamily="34" charset="-122"/>
                  </a:rPr>
                  <a:t>服务公司</a:t>
                </a:r>
                <a:endParaRPr lang="zh-CN" altLang="en-US" sz="2000" b="1" dirty="0">
                  <a:solidFill>
                    <a:srgbClr val="FFFFFF"/>
                  </a:solidFill>
                  <a:latin typeface="微软雅黑" pitchFamily="34" charset="-122"/>
                  <a:ea typeface="微软雅黑" pitchFamily="34" charset="-122"/>
                </a:endParaRPr>
              </a:p>
            </p:txBody>
          </p:sp>
        </p:grpSp>
        <p:grpSp>
          <p:nvGrpSpPr>
            <p:cNvPr id="27" name="组合 88"/>
            <p:cNvGrpSpPr>
              <a:grpSpLocks/>
            </p:cNvGrpSpPr>
            <p:nvPr/>
          </p:nvGrpSpPr>
          <p:grpSpPr bwMode="auto">
            <a:xfrm>
              <a:off x="376224" y="3943341"/>
              <a:ext cx="3867167" cy="1438275"/>
              <a:chOff x="376224" y="3943341"/>
              <a:chExt cx="3867167" cy="1438275"/>
            </a:xfrm>
          </p:grpSpPr>
          <p:sp>
            <p:nvSpPr>
              <p:cNvPr id="28" name="Oval 32"/>
              <p:cNvSpPr>
                <a:spLocks noChangeArrowheads="1"/>
              </p:cNvSpPr>
              <p:nvPr/>
            </p:nvSpPr>
            <p:spPr bwMode="auto">
              <a:xfrm>
                <a:off x="2805116" y="3943341"/>
                <a:ext cx="1438275" cy="1438275"/>
              </a:xfrm>
              <a:prstGeom prst="ellipse">
                <a:avLst/>
              </a:prstGeom>
              <a:gradFill rotWithShape="1">
                <a:gsLst>
                  <a:gs pos="0">
                    <a:srgbClr val="2771C3"/>
                  </a:gs>
                  <a:gs pos="100000">
                    <a:srgbClr val="004176"/>
                  </a:gs>
                </a:gsLst>
                <a:lin ang="2700000" scaled="1"/>
              </a:gradFill>
              <a:ln w="9525" algn="ctr">
                <a:noFill/>
                <a:round/>
                <a:headEnd/>
                <a:tailEnd/>
              </a:ln>
            </p:spPr>
            <p:txBody>
              <a:bodyPr wrap="none" anchor="ctr"/>
              <a:lstStyle/>
              <a:p>
                <a:pPr algn="ctr"/>
                <a:r>
                  <a:rPr lang="zh-CN" altLang="en-US" sz="2000" b="1" dirty="0" smtClean="0">
                    <a:solidFill>
                      <a:srgbClr val="FFFFFF"/>
                    </a:solidFill>
                    <a:latin typeface="微软雅黑" pitchFamily="34" charset="-122"/>
                    <a:ea typeface="微软雅黑" pitchFamily="34" charset="-122"/>
                  </a:rPr>
                  <a:t>电网企业</a:t>
                </a:r>
                <a:endParaRPr lang="zh-CN" altLang="en-US" sz="2000" b="1" dirty="0">
                  <a:solidFill>
                    <a:srgbClr val="FFFFFF"/>
                  </a:solidFill>
                  <a:latin typeface="微软雅黑" pitchFamily="34" charset="-122"/>
                  <a:ea typeface="微软雅黑" pitchFamily="34" charset="-122"/>
                </a:endParaRPr>
              </a:p>
            </p:txBody>
          </p:sp>
          <p:sp>
            <p:nvSpPr>
              <p:cNvPr id="29" name="Freeform 33"/>
              <p:cNvSpPr>
                <a:spLocks/>
              </p:cNvSpPr>
              <p:nvPr/>
            </p:nvSpPr>
            <p:spPr bwMode="auto">
              <a:xfrm>
                <a:off x="376224" y="3943342"/>
                <a:ext cx="1199223" cy="357190"/>
              </a:xfrm>
              <a:custGeom>
                <a:avLst/>
                <a:gdLst>
                  <a:gd name="T0" fmla="*/ 0 w 4756"/>
                  <a:gd name="T1" fmla="*/ 357190 h 1576"/>
                  <a:gd name="T2" fmla="*/ 12607 w 4756"/>
                  <a:gd name="T3" fmla="*/ 331353 h 1576"/>
                  <a:gd name="T4" fmla="*/ 27232 w 4756"/>
                  <a:gd name="T5" fmla="*/ 305969 h 1576"/>
                  <a:gd name="T6" fmla="*/ 42865 w 4756"/>
                  <a:gd name="T7" fmla="*/ 281491 h 1576"/>
                  <a:gd name="T8" fmla="*/ 60012 w 4756"/>
                  <a:gd name="T9" fmla="*/ 257920 h 1576"/>
                  <a:gd name="T10" fmla="*/ 78166 w 4756"/>
                  <a:gd name="T11" fmla="*/ 234803 h 1576"/>
                  <a:gd name="T12" fmla="*/ 97330 w 4756"/>
                  <a:gd name="T13" fmla="*/ 213045 h 1576"/>
                  <a:gd name="T14" fmla="*/ 118006 w 4756"/>
                  <a:gd name="T15" fmla="*/ 191740 h 1576"/>
                  <a:gd name="T16" fmla="*/ 139187 w 4756"/>
                  <a:gd name="T17" fmla="*/ 171342 h 1576"/>
                  <a:gd name="T18" fmla="*/ 150281 w 4756"/>
                  <a:gd name="T19" fmla="*/ 161370 h 1576"/>
                  <a:gd name="T20" fmla="*/ 173479 w 4756"/>
                  <a:gd name="T21" fmla="*/ 142785 h 1576"/>
                  <a:gd name="T22" fmla="*/ 197685 w 4756"/>
                  <a:gd name="T23" fmla="*/ 124654 h 1576"/>
                  <a:gd name="T24" fmla="*/ 222900 w 4756"/>
                  <a:gd name="T25" fmla="*/ 107882 h 1576"/>
                  <a:gd name="T26" fmla="*/ 248619 w 4756"/>
                  <a:gd name="T27" fmla="*/ 92017 h 1576"/>
                  <a:gd name="T28" fmla="*/ 275347 w 4756"/>
                  <a:gd name="T29" fmla="*/ 77512 h 1576"/>
                  <a:gd name="T30" fmla="*/ 303084 w 4756"/>
                  <a:gd name="T31" fmla="*/ 63913 h 1576"/>
                  <a:gd name="T32" fmla="*/ 331829 w 4756"/>
                  <a:gd name="T33" fmla="*/ 51675 h 1576"/>
                  <a:gd name="T34" fmla="*/ 346453 w 4756"/>
                  <a:gd name="T35" fmla="*/ 45782 h 1576"/>
                  <a:gd name="T36" fmla="*/ 375703 w 4756"/>
                  <a:gd name="T37" fmla="*/ 35356 h 1576"/>
                  <a:gd name="T38" fmla="*/ 405961 w 4756"/>
                  <a:gd name="T39" fmla="*/ 26291 h 1576"/>
                  <a:gd name="T40" fmla="*/ 436723 w 4756"/>
                  <a:gd name="T41" fmla="*/ 18131 h 1576"/>
                  <a:gd name="T42" fmla="*/ 468494 w 4756"/>
                  <a:gd name="T43" fmla="*/ 11785 h 1576"/>
                  <a:gd name="T44" fmla="*/ 500265 w 4756"/>
                  <a:gd name="T45" fmla="*/ 6799 h 1576"/>
                  <a:gd name="T46" fmla="*/ 533044 w 4756"/>
                  <a:gd name="T47" fmla="*/ 2720 h 1576"/>
                  <a:gd name="T48" fmla="*/ 566328 w 4756"/>
                  <a:gd name="T49" fmla="*/ 453 h 1576"/>
                  <a:gd name="T50" fmla="*/ 599612 w 4756"/>
                  <a:gd name="T51" fmla="*/ 0 h 1576"/>
                  <a:gd name="T52" fmla="*/ 616253 w 4756"/>
                  <a:gd name="T53" fmla="*/ 0 h 1576"/>
                  <a:gd name="T54" fmla="*/ 649537 w 4756"/>
                  <a:gd name="T55" fmla="*/ 1813 h 1576"/>
                  <a:gd name="T56" fmla="*/ 682317 w 4756"/>
                  <a:gd name="T57" fmla="*/ 4533 h 1576"/>
                  <a:gd name="T58" fmla="*/ 714592 w 4756"/>
                  <a:gd name="T59" fmla="*/ 9066 h 1576"/>
                  <a:gd name="T60" fmla="*/ 746867 w 4756"/>
                  <a:gd name="T61" fmla="*/ 14958 h 1576"/>
                  <a:gd name="T62" fmla="*/ 777629 w 4756"/>
                  <a:gd name="T63" fmla="*/ 22211 h 1576"/>
                  <a:gd name="T64" fmla="*/ 808391 w 4756"/>
                  <a:gd name="T65" fmla="*/ 30824 h 1576"/>
                  <a:gd name="T66" fmla="*/ 838145 w 4756"/>
                  <a:gd name="T67" fmla="*/ 40343 h 1576"/>
                  <a:gd name="T68" fmla="*/ 852769 w 4756"/>
                  <a:gd name="T69" fmla="*/ 45782 h 1576"/>
                  <a:gd name="T70" fmla="*/ 882019 w 4756"/>
                  <a:gd name="T71" fmla="*/ 57567 h 1576"/>
                  <a:gd name="T72" fmla="*/ 909755 w 4756"/>
                  <a:gd name="T73" fmla="*/ 70713 h 1576"/>
                  <a:gd name="T74" fmla="*/ 936987 w 4756"/>
                  <a:gd name="T75" fmla="*/ 84765 h 1576"/>
                  <a:gd name="T76" fmla="*/ 963715 w 4756"/>
                  <a:gd name="T77" fmla="*/ 99723 h 1576"/>
                  <a:gd name="T78" fmla="*/ 988930 w 4756"/>
                  <a:gd name="T79" fmla="*/ 116041 h 1576"/>
                  <a:gd name="T80" fmla="*/ 1013641 w 4756"/>
                  <a:gd name="T81" fmla="*/ 133720 h 1576"/>
                  <a:gd name="T82" fmla="*/ 1037343 w 4756"/>
                  <a:gd name="T83" fmla="*/ 151851 h 1576"/>
                  <a:gd name="T84" fmla="*/ 1060037 w 4756"/>
                  <a:gd name="T85" fmla="*/ 171342 h 1576"/>
                  <a:gd name="T86" fmla="*/ 1070627 w 4756"/>
                  <a:gd name="T87" fmla="*/ 181315 h 1576"/>
                  <a:gd name="T88" fmla="*/ 1091807 w 4756"/>
                  <a:gd name="T89" fmla="*/ 202166 h 1576"/>
                  <a:gd name="T90" fmla="*/ 1111979 w 4756"/>
                  <a:gd name="T91" fmla="*/ 223924 h 1576"/>
                  <a:gd name="T92" fmla="*/ 1130638 w 4756"/>
                  <a:gd name="T93" fmla="*/ 246135 h 1576"/>
                  <a:gd name="T94" fmla="*/ 1147785 w 4756"/>
                  <a:gd name="T95" fmla="*/ 269706 h 1576"/>
                  <a:gd name="T96" fmla="*/ 1164426 w 4756"/>
                  <a:gd name="T97" fmla="*/ 293730 h 1576"/>
                  <a:gd name="T98" fmla="*/ 1179555 w 4756"/>
                  <a:gd name="T99" fmla="*/ 318661 h 1576"/>
                  <a:gd name="T100" fmla="*/ 1193171 w 4756"/>
                  <a:gd name="T101" fmla="*/ 344045 h 1576"/>
                  <a:gd name="T102" fmla="*/ 0 w 4756"/>
                  <a:gd name="T103" fmla="*/ 357190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sz="2000"/>
              </a:p>
            </p:txBody>
          </p:sp>
          <p:sp>
            <p:nvSpPr>
              <p:cNvPr id="30" name="Freeform 33"/>
              <p:cNvSpPr>
                <a:spLocks/>
              </p:cNvSpPr>
              <p:nvPr/>
            </p:nvSpPr>
            <p:spPr bwMode="auto">
              <a:xfrm>
                <a:off x="2876555" y="3943341"/>
                <a:ext cx="1270661" cy="390936"/>
              </a:xfrm>
              <a:custGeom>
                <a:avLst/>
                <a:gdLst>
                  <a:gd name="T0" fmla="*/ 0 w 4756"/>
                  <a:gd name="T1" fmla="*/ 390936 h 1576"/>
                  <a:gd name="T2" fmla="*/ 13359 w 4756"/>
                  <a:gd name="T3" fmla="*/ 362658 h 1576"/>
                  <a:gd name="T4" fmla="*/ 28854 w 4756"/>
                  <a:gd name="T5" fmla="*/ 334875 h 1576"/>
                  <a:gd name="T6" fmla="*/ 45419 w 4756"/>
                  <a:gd name="T7" fmla="*/ 308085 h 1576"/>
                  <a:gd name="T8" fmla="*/ 63586 w 4756"/>
                  <a:gd name="T9" fmla="*/ 282288 h 1576"/>
                  <a:gd name="T10" fmla="*/ 82823 w 4756"/>
                  <a:gd name="T11" fmla="*/ 256986 h 1576"/>
                  <a:gd name="T12" fmla="*/ 103128 w 4756"/>
                  <a:gd name="T13" fmla="*/ 233172 h 1576"/>
                  <a:gd name="T14" fmla="*/ 125036 w 4756"/>
                  <a:gd name="T15" fmla="*/ 209855 h 1576"/>
                  <a:gd name="T16" fmla="*/ 147478 w 4756"/>
                  <a:gd name="T17" fmla="*/ 187530 h 1576"/>
                  <a:gd name="T18" fmla="*/ 159233 w 4756"/>
                  <a:gd name="T19" fmla="*/ 176616 h 1576"/>
                  <a:gd name="T20" fmla="*/ 183813 w 4756"/>
                  <a:gd name="T21" fmla="*/ 156275 h 1576"/>
                  <a:gd name="T22" fmla="*/ 209461 w 4756"/>
                  <a:gd name="T23" fmla="*/ 136431 h 1576"/>
                  <a:gd name="T24" fmla="*/ 236178 w 4756"/>
                  <a:gd name="T25" fmla="*/ 118075 h 1576"/>
                  <a:gd name="T26" fmla="*/ 263430 w 4756"/>
                  <a:gd name="T27" fmla="*/ 100711 h 1576"/>
                  <a:gd name="T28" fmla="*/ 291750 w 4756"/>
                  <a:gd name="T29" fmla="*/ 84835 h 1576"/>
                  <a:gd name="T30" fmla="*/ 321138 w 4756"/>
                  <a:gd name="T31" fmla="*/ 69952 h 1576"/>
                  <a:gd name="T32" fmla="*/ 351596 w 4756"/>
                  <a:gd name="T33" fmla="*/ 56557 h 1576"/>
                  <a:gd name="T34" fmla="*/ 367092 w 4756"/>
                  <a:gd name="T35" fmla="*/ 50107 h 1576"/>
                  <a:gd name="T36" fmla="*/ 398083 w 4756"/>
                  <a:gd name="T37" fmla="*/ 38697 h 1576"/>
                  <a:gd name="T38" fmla="*/ 430144 w 4756"/>
                  <a:gd name="T39" fmla="*/ 28774 h 1576"/>
                  <a:gd name="T40" fmla="*/ 462739 w 4756"/>
                  <a:gd name="T41" fmla="*/ 19844 h 1576"/>
                  <a:gd name="T42" fmla="*/ 496402 w 4756"/>
                  <a:gd name="T43" fmla="*/ 12899 h 1576"/>
                  <a:gd name="T44" fmla="*/ 530065 w 4756"/>
                  <a:gd name="T45" fmla="*/ 7442 h 1576"/>
                  <a:gd name="T46" fmla="*/ 564798 w 4756"/>
                  <a:gd name="T47" fmla="*/ 2977 h 1576"/>
                  <a:gd name="T48" fmla="*/ 600064 w 4756"/>
                  <a:gd name="T49" fmla="*/ 496 h 1576"/>
                  <a:gd name="T50" fmla="*/ 635331 w 4756"/>
                  <a:gd name="T51" fmla="*/ 0 h 1576"/>
                  <a:gd name="T52" fmla="*/ 652964 w 4756"/>
                  <a:gd name="T53" fmla="*/ 0 h 1576"/>
                  <a:gd name="T54" fmla="*/ 688230 w 4756"/>
                  <a:gd name="T55" fmla="*/ 1984 h 1576"/>
                  <a:gd name="T56" fmla="*/ 722962 w 4756"/>
                  <a:gd name="T57" fmla="*/ 4961 h 1576"/>
                  <a:gd name="T58" fmla="*/ 757160 w 4756"/>
                  <a:gd name="T59" fmla="*/ 9922 h 1576"/>
                  <a:gd name="T60" fmla="*/ 791358 w 4756"/>
                  <a:gd name="T61" fmla="*/ 16372 h 1576"/>
                  <a:gd name="T62" fmla="*/ 823953 w 4756"/>
                  <a:gd name="T63" fmla="*/ 24309 h 1576"/>
                  <a:gd name="T64" fmla="*/ 856547 w 4756"/>
                  <a:gd name="T65" fmla="*/ 33736 h 1576"/>
                  <a:gd name="T66" fmla="*/ 888073 w 4756"/>
                  <a:gd name="T67" fmla="*/ 44154 h 1576"/>
                  <a:gd name="T68" fmla="*/ 903569 w 4756"/>
                  <a:gd name="T69" fmla="*/ 50107 h 1576"/>
                  <a:gd name="T70" fmla="*/ 934561 w 4756"/>
                  <a:gd name="T71" fmla="*/ 63006 h 1576"/>
                  <a:gd name="T72" fmla="*/ 963950 w 4756"/>
                  <a:gd name="T73" fmla="*/ 77393 h 1576"/>
                  <a:gd name="T74" fmla="*/ 992804 w 4756"/>
                  <a:gd name="T75" fmla="*/ 92773 h 1576"/>
                  <a:gd name="T76" fmla="*/ 1021124 w 4756"/>
                  <a:gd name="T77" fmla="*/ 109145 h 1576"/>
                  <a:gd name="T78" fmla="*/ 1047841 w 4756"/>
                  <a:gd name="T79" fmla="*/ 127005 h 1576"/>
                  <a:gd name="T80" fmla="*/ 1074024 w 4756"/>
                  <a:gd name="T81" fmla="*/ 146353 h 1576"/>
                  <a:gd name="T82" fmla="*/ 1099138 w 4756"/>
                  <a:gd name="T83" fmla="*/ 166197 h 1576"/>
                  <a:gd name="T84" fmla="*/ 1123183 w 4756"/>
                  <a:gd name="T85" fmla="*/ 187530 h 1576"/>
                  <a:gd name="T86" fmla="*/ 1134404 w 4756"/>
                  <a:gd name="T87" fmla="*/ 198445 h 1576"/>
                  <a:gd name="T88" fmla="*/ 1156847 w 4756"/>
                  <a:gd name="T89" fmla="*/ 221266 h 1576"/>
                  <a:gd name="T90" fmla="*/ 1178220 w 4756"/>
                  <a:gd name="T91" fmla="*/ 245079 h 1576"/>
                  <a:gd name="T92" fmla="*/ 1197991 w 4756"/>
                  <a:gd name="T93" fmla="*/ 269389 h 1576"/>
                  <a:gd name="T94" fmla="*/ 1216158 w 4756"/>
                  <a:gd name="T95" fmla="*/ 295186 h 1576"/>
                  <a:gd name="T96" fmla="*/ 1233792 w 4756"/>
                  <a:gd name="T97" fmla="*/ 321480 h 1576"/>
                  <a:gd name="T98" fmla="*/ 1249822 w 4756"/>
                  <a:gd name="T99" fmla="*/ 348767 h 1576"/>
                  <a:gd name="T100" fmla="*/ 1264249 w 4756"/>
                  <a:gd name="T101" fmla="*/ 376549 h 1576"/>
                  <a:gd name="T102" fmla="*/ 0 w 4756"/>
                  <a:gd name="T103" fmla="*/ 39093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sz="2000"/>
              </a:p>
            </p:txBody>
          </p:sp>
          <p:sp>
            <p:nvSpPr>
              <p:cNvPr id="31" name="Oval 38"/>
              <p:cNvSpPr>
                <a:spLocks noChangeArrowheads="1"/>
              </p:cNvSpPr>
              <p:nvPr/>
            </p:nvSpPr>
            <p:spPr bwMode="auto">
              <a:xfrm>
                <a:off x="3090868" y="4014779"/>
                <a:ext cx="301625" cy="271463"/>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sz="2000"/>
              </a:p>
            </p:txBody>
          </p:sp>
        </p:grpSp>
      </p:grpSp>
      <p:cxnSp>
        <p:nvCxnSpPr>
          <p:cNvPr id="58" name="直接连接符 57"/>
          <p:cNvCxnSpPr/>
          <p:nvPr/>
        </p:nvCxnSpPr>
        <p:spPr>
          <a:xfrm>
            <a:off x="107504" y="2849744"/>
            <a:ext cx="4370351" cy="0"/>
          </a:xfrm>
          <a:prstGeom prst="line">
            <a:avLst/>
          </a:prstGeom>
          <a:ln w="6350">
            <a:solidFill>
              <a:srgbClr val="80808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571066" y="2506246"/>
            <a:ext cx="1080120" cy="338554"/>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保障机制</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2057637"/>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四川电力节能服务公司市场定位</a:t>
            </a:r>
            <a:endParaRPr lang="zh-CN" altLang="en-US" dirty="0"/>
          </a:p>
        </p:txBody>
      </p:sp>
      <p:sp>
        <p:nvSpPr>
          <p:cNvPr id="4" name="矩形 3"/>
          <p:cNvSpPr/>
          <p:nvPr/>
        </p:nvSpPr>
        <p:spPr>
          <a:xfrm>
            <a:off x="3225290" y="1488147"/>
            <a:ext cx="5163134" cy="1323439"/>
          </a:xfrm>
          <a:prstGeom prst="rect">
            <a:avLst/>
          </a:prstGeom>
          <a:solidFill>
            <a:schemeClr val="accent5">
              <a:lumMod val="20000"/>
              <a:lumOff val="80000"/>
            </a:schemeClr>
          </a:solidFill>
          <a:ln>
            <a:solidFill>
              <a:srgbClr val="0070C0"/>
            </a:solidFill>
          </a:ln>
        </p:spPr>
        <p:txBody>
          <a:bodyPr wrap="square">
            <a:spAutoFit/>
          </a:bodyPr>
          <a:lstStyle/>
          <a:p>
            <a:r>
              <a:rPr lang="zh-CN" altLang="en-US" sz="1600" dirty="0">
                <a:solidFill>
                  <a:schemeClr val="accent1">
                    <a:lumMod val="75000"/>
                  </a:schemeClr>
                </a:solidFill>
                <a:latin typeface="华文楷体" panose="02010600040101010101" pitchFamily="2" charset="-122"/>
                <a:ea typeface="华文楷体" panose="02010600040101010101" pitchFamily="2" charset="-122"/>
              </a:rPr>
              <a:t>在国家大力推进节能减排的宏观背景下，为积极响应国家推行合同能源管理、发展节能服务产业的要求，经过国家电网和四川省人民政府批准，</a:t>
            </a:r>
            <a:r>
              <a:rPr lang="en-US" altLang="zh-CN" sz="1600" dirty="0">
                <a:solidFill>
                  <a:schemeClr val="accent1">
                    <a:lumMod val="75000"/>
                  </a:schemeClr>
                </a:solidFill>
                <a:latin typeface="华文楷体" panose="02010600040101010101" pitchFamily="2" charset="-122"/>
                <a:ea typeface="华文楷体" panose="02010600040101010101" pitchFamily="2" charset="-122"/>
              </a:rPr>
              <a:t>2012</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年</a:t>
            </a:r>
            <a:r>
              <a:rPr lang="en-US" altLang="zh-CN" sz="1600" dirty="0">
                <a:solidFill>
                  <a:schemeClr val="accent1">
                    <a:lumMod val="75000"/>
                  </a:schemeClr>
                </a:solidFill>
                <a:latin typeface="华文楷体" panose="02010600040101010101" pitchFamily="2" charset="-122"/>
                <a:ea typeface="华文楷体" panose="02010600040101010101" pitchFamily="2" charset="-122"/>
              </a:rPr>
              <a:t>8</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月</a:t>
            </a:r>
            <a:r>
              <a:rPr lang="en-US" altLang="zh-CN" sz="1600" dirty="0">
                <a:solidFill>
                  <a:schemeClr val="accent1">
                    <a:lumMod val="75000"/>
                  </a:schemeClr>
                </a:solidFill>
                <a:latin typeface="华文楷体" panose="02010600040101010101" pitchFamily="2" charset="-122"/>
                <a:ea typeface="华文楷体" panose="02010600040101010101" pitchFamily="2" charset="-122"/>
              </a:rPr>
              <a:t>29</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日，四川省电力公司的全资子公司</a:t>
            </a:r>
            <a:r>
              <a:rPr lang="en-US" altLang="zh-CN" sz="1600" dirty="0">
                <a:solidFill>
                  <a:schemeClr val="accent1">
                    <a:lumMod val="75000"/>
                  </a:schemeClr>
                </a:solidFill>
                <a:latin typeface="华文楷体" panose="02010600040101010101" pitchFamily="2" charset="-122"/>
                <a:ea typeface="华文楷体" panose="02010600040101010101" pitchFamily="2" charset="-122"/>
              </a:rPr>
              <a:t>——</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四川电力节能服务公司在成都正式成立。</a:t>
            </a:r>
          </a:p>
        </p:txBody>
      </p:sp>
      <p:sp>
        <p:nvSpPr>
          <p:cNvPr id="5" name="矩形 4"/>
          <p:cNvSpPr/>
          <p:nvPr/>
        </p:nvSpPr>
        <p:spPr>
          <a:xfrm>
            <a:off x="830770" y="3114134"/>
            <a:ext cx="4626768" cy="1600438"/>
          </a:xfrm>
          <a:prstGeom prst="rect">
            <a:avLst/>
          </a:prstGeom>
          <a:solidFill>
            <a:schemeClr val="bg2">
              <a:lumMod val="90000"/>
            </a:schemeClr>
          </a:solidFill>
          <a:ln>
            <a:solidFill>
              <a:srgbClr val="0070C0"/>
            </a:solidFill>
          </a:ln>
        </p:spPr>
        <p:txBody>
          <a:bodyPr wrap="square">
            <a:spAutoFit/>
          </a:bodyPr>
          <a:lstStyle/>
          <a:p>
            <a:r>
              <a:rPr lang="zh-CN" altLang="en-US" sz="1400" dirty="0">
                <a:solidFill>
                  <a:schemeClr val="accent1">
                    <a:lumMod val="75000"/>
                  </a:schemeClr>
                </a:solidFill>
                <a:latin typeface="华文楷体" panose="02010600040101010101" pitchFamily="2" charset="-122"/>
                <a:ea typeface="华文楷体" panose="02010600040101010101" pitchFamily="2" charset="-122"/>
              </a:rPr>
              <a:t>四川电力节能服务公司是一家以实施电力需求侧管理为主，提供用能状况诊断和节能项目设计、融资、改造和运行管理等服务的专业化公司，为客户提供用能诊断、节能规划、节能改造等一条龙服务。四川电力节能服务公司同时在全川</a:t>
            </a:r>
            <a:r>
              <a:rPr lang="en-US" altLang="zh-CN" sz="1400" dirty="0">
                <a:solidFill>
                  <a:schemeClr val="accent1">
                    <a:lumMod val="75000"/>
                  </a:schemeClr>
                </a:solidFill>
                <a:latin typeface="华文楷体" panose="02010600040101010101" pitchFamily="2" charset="-122"/>
                <a:ea typeface="华文楷体" panose="02010600040101010101" pitchFamily="2" charset="-122"/>
              </a:rPr>
              <a:t>21</a:t>
            </a:r>
            <a:r>
              <a:rPr lang="zh-CN" altLang="en-US" sz="1400" dirty="0">
                <a:solidFill>
                  <a:schemeClr val="accent1">
                    <a:lumMod val="75000"/>
                  </a:schemeClr>
                </a:solidFill>
                <a:latin typeface="华文楷体" panose="02010600040101010101" pitchFamily="2" charset="-122"/>
                <a:ea typeface="华文楷体" panose="02010600040101010101" pitchFamily="2" charset="-122"/>
              </a:rPr>
              <a:t>个地市设立了能效小组，主要业务涉及节能投资、节能咨询和节能服务、合同能源管理服务与咨询、能源托管服务。</a:t>
            </a:r>
          </a:p>
        </p:txBody>
      </p:sp>
      <p:sp>
        <p:nvSpPr>
          <p:cNvPr id="7" name="矩形 6"/>
          <p:cNvSpPr/>
          <p:nvPr/>
        </p:nvSpPr>
        <p:spPr>
          <a:xfrm>
            <a:off x="830770" y="1488147"/>
            <a:ext cx="2013038" cy="1323439"/>
          </a:xfrm>
          <a:prstGeom prst="rect">
            <a:avLst/>
          </a:prstGeom>
          <a:noFill/>
          <a:ln w="9525">
            <a:solidFill>
              <a:srgbClr val="026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图片</a:t>
            </a:r>
          </a:p>
        </p:txBody>
      </p:sp>
      <p:sp>
        <p:nvSpPr>
          <p:cNvPr id="8" name="矩形 7"/>
          <p:cNvSpPr/>
          <p:nvPr/>
        </p:nvSpPr>
        <p:spPr>
          <a:xfrm>
            <a:off x="5806856" y="3088683"/>
            <a:ext cx="2581567" cy="1625889"/>
          </a:xfrm>
          <a:prstGeom prst="rect">
            <a:avLst/>
          </a:prstGeom>
          <a:noFill/>
          <a:ln w="9525">
            <a:solidFill>
              <a:srgbClr val="026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n-ea"/>
              </a:rPr>
              <a:t>图片</a:t>
            </a:r>
          </a:p>
        </p:txBody>
      </p:sp>
    </p:spTree>
    <p:extLst>
      <p:ext uri="{BB962C8B-B14F-4D97-AF65-F5344CB8AC3E}">
        <p14:creationId xmlns:p14="http://schemas.microsoft.com/office/powerpoint/2010/main" val="1108384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四川电力节能服务公司市场定位</a:t>
            </a:r>
            <a:endParaRPr lang="zh-CN" altLang="en-US" dirty="0"/>
          </a:p>
        </p:txBody>
      </p:sp>
      <p:sp>
        <p:nvSpPr>
          <p:cNvPr id="8" name="文本框 7"/>
          <p:cNvSpPr txBox="1"/>
          <p:nvPr/>
        </p:nvSpPr>
        <p:spPr>
          <a:xfrm>
            <a:off x="467544" y="913284"/>
            <a:ext cx="3066266" cy="338554"/>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内部节能市场</a:t>
            </a:r>
            <a:endParaRPr lang="zh-CN" altLang="en-US" sz="16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572000" y="920976"/>
            <a:ext cx="306626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外</a:t>
            </a:r>
            <a:r>
              <a:rPr lang="zh-CN" altLang="en-US" sz="1600" b="1" dirty="0" smtClean="0">
                <a:latin typeface="微软雅黑" panose="020B0503020204020204" pitchFamily="34" charset="-122"/>
                <a:ea typeface="微软雅黑" panose="020B0503020204020204" pitchFamily="34" charset="-122"/>
              </a:rPr>
              <a:t>部节能市场</a:t>
            </a:r>
            <a:endParaRPr lang="zh-CN" altLang="en-US" sz="1600" b="1" dirty="0">
              <a:latin typeface="微软雅黑" panose="020B0503020204020204" pitchFamily="34" charset="-122"/>
              <a:ea typeface="微软雅黑" panose="020B0503020204020204" pitchFamily="34" charset="-122"/>
            </a:endParaRPr>
          </a:p>
        </p:txBody>
      </p:sp>
      <p:sp>
        <p:nvSpPr>
          <p:cNvPr id="10" name="矩形 9"/>
          <p:cNvSpPr/>
          <p:nvPr/>
        </p:nvSpPr>
        <p:spPr>
          <a:xfrm>
            <a:off x="539551" y="1293723"/>
            <a:ext cx="3918007" cy="351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86440" y="1293723"/>
            <a:ext cx="3918007" cy="351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9900" y="1368482"/>
            <a:ext cx="194091" cy="201520"/>
          </a:xfrm>
          <a:prstGeom prst="rect">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矩形 12"/>
          <p:cNvSpPr/>
          <p:nvPr/>
        </p:nvSpPr>
        <p:spPr>
          <a:xfrm>
            <a:off x="4737949" y="1368482"/>
            <a:ext cx="194091" cy="201520"/>
          </a:xfrm>
          <a:prstGeom prst="rect">
            <a:avLst/>
          </a:prstGeom>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矩形 13"/>
          <p:cNvSpPr/>
          <p:nvPr/>
        </p:nvSpPr>
        <p:spPr>
          <a:xfrm>
            <a:off x="496384" y="1816107"/>
            <a:ext cx="5407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39551" y="1816910"/>
            <a:ext cx="3905915" cy="656911"/>
          </a:xfrm>
          <a:prstGeom prst="rect">
            <a:avLst/>
          </a:prstGeom>
          <a:solidFill>
            <a:schemeClr val="bg2">
              <a:lumMod val="75000"/>
            </a:schemeClr>
          </a:solidFill>
        </p:spPr>
        <p:txBody>
          <a:bodyPr wrap="square">
            <a:spAutoFit/>
          </a:bodyPr>
          <a:lstStyle/>
          <a:p>
            <a:pPr lvl="0" defTabSz="466725">
              <a:lnSpc>
                <a:spcPct val="90000"/>
              </a:lnSpc>
              <a:spcBef>
                <a:spcPct val="0"/>
              </a:spcBef>
              <a:spcAft>
                <a:spcPct val="35000"/>
              </a:spcAft>
            </a:pPr>
            <a:r>
              <a:rPr lang="zh-CN" altLang="zh-CN" sz="1200" b="1" dirty="0" smtClean="0">
                <a:latin typeface="微软雅黑" panose="020B0503020204020204" pitchFamily="34" charset="-122"/>
                <a:ea typeface="微软雅黑" panose="020B0503020204020204" pitchFamily="34" charset="-122"/>
              </a:rPr>
              <a:t>电网</a:t>
            </a:r>
            <a:r>
              <a:rPr lang="zh-CN" altLang="zh-CN" sz="1200" b="1" dirty="0">
                <a:latin typeface="微软雅黑" panose="020B0503020204020204" pitchFamily="34" charset="-122"/>
                <a:ea typeface="微软雅黑" panose="020B0503020204020204" pitchFamily="34" charset="-122"/>
              </a:rPr>
              <a:t>系统技术降</a:t>
            </a:r>
            <a:r>
              <a:rPr lang="zh-CN" altLang="zh-CN" sz="1200" b="1" dirty="0" smtClean="0">
                <a:latin typeface="微软雅黑" panose="020B0503020204020204" pitchFamily="34" charset="-122"/>
                <a:ea typeface="微软雅黑" panose="020B0503020204020204" pitchFamily="34" charset="-122"/>
              </a:rPr>
              <a:t>损</a:t>
            </a:r>
            <a:endParaRPr lang="en-US" altLang="zh-CN" sz="1200" dirty="0">
              <a:latin typeface="微软雅黑" panose="020B0503020204020204" pitchFamily="34" charset="-122"/>
              <a:ea typeface="微软雅黑" panose="020B0503020204020204" pitchFamily="34" charset="-122"/>
            </a:endParaRPr>
          </a:p>
          <a:p>
            <a:pPr lvl="0" defTabSz="466725">
              <a:lnSpc>
                <a:spcPct val="90000"/>
              </a:lnSpc>
              <a:spcBef>
                <a:spcPct val="0"/>
              </a:spcBef>
              <a:spcAft>
                <a:spcPct val="35000"/>
              </a:spcAft>
            </a:pPr>
            <a:r>
              <a:rPr lang="zh-CN" altLang="zh-CN" sz="1200" dirty="0">
                <a:latin typeface="华文楷体" panose="02010600040101010101" pitchFamily="2" charset="-122"/>
                <a:ea typeface="华文楷体" panose="02010600040101010101" pitchFamily="2" charset="-122"/>
              </a:rPr>
              <a:t>包括：更换高耗低效电力设备，优化无功补偿、提高电能质量等。</a:t>
            </a:r>
            <a:endParaRPr lang="zh-CN" altLang="en-US" sz="1200" dirty="0">
              <a:latin typeface="华文楷体" panose="02010600040101010101" pitchFamily="2" charset="-122"/>
              <a:ea typeface="华文楷体" panose="02010600040101010101" pitchFamily="2" charset="-122"/>
            </a:endParaRPr>
          </a:p>
        </p:txBody>
      </p:sp>
      <p:sp>
        <p:nvSpPr>
          <p:cNvPr id="19" name="矩形 18"/>
          <p:cNvSpPr/>
          <p:nvPr/>
        </p:nvSpPr>
        <p:spPr>
          <a:xfrm>
            <a:off x="539551" y="2660607"/>
            <a:ext cx="3905915" cy="821763"/>
          </a:xfrm>
          <a:prstGeom prst="rect">
            <a:avLst/>
          </a:prstGeom>
          <a:solidFill>
            <a:schemeClr val="bg2">
              <a:lumMod val="75000"/>
            </a:schemeClr>
          </a:solidFill>
        </p:spPr>
        <p:txBody>
          <a:bodyPr wrap="square">
            <a:spAutoFit/>
          </a:bodyPr>
          <a:lstStyle/>
          <a:p>
            <a:pPr defTabSz="466725">
              <a:lnSpc>
                <a:spcPct val="90000"/>
              </a:lnSpc>
              <a:spcBef>
                <a:spcPct val="0"/>
              </a:spcBef>
              <a:spcAft>
                <a:spcPct val="35000"/>
              </a:spcAft>
            </a:pPr>
            <a:r>
              <a:rPr lang="zh-CN" altLang="zh-CN" sz="1200" b="1" dirty="0" smtClean="0">
                <a:latin typeface="微软雅黑" panose="020B0503020204020204" pitchFamily="34" charset="-122"/>
                <a:ea typeface="微软雅黑" panose="020B0503020204020204" pitchFamily="34" charset="-122"/>
              </a:rPr>
              <a:t>电力</a:t>
            </a:r>
            <a:r>
              <a:rPr lang="zh-CN" altLang="zh-CN" sz="1200" b="1" dirty="0">
                <a:latin typeface="微软雅黑" panose="020B0503020204020204" pitchFamily="34" charset="-122"/>
                <a:ea typeface="微软雅黑" panose="020B0503020204020204" pitchFamily="34" charset="-122"/>
              </a:rPr>
              <a:t>系统建筑节能降</a:t>
            </a:r>
            <a:r>
              <a:rPr lang="zh-CN" altLang="zh-CN" sz="1200" b="1" dirty="0" smtClean="0">
                <a:latin typeface="微软雅黑" panose="020B0503020204020204" pitchFamily="34" charset="-122"/>
                <a:ea typeface="微软雅黑" panose="020B0503020204020204" pitchFamily="34" charset="-122"/>
              </a:rPr>
              <a:t>损</a:t>
            </a:r>
            <a:endParaRPr lang="en-US" altLang="zh-CN" sz="1200" b="1" dirty="0">
              <a:latin typeface="微软雅黑" panose="020B0503020204020204" pitchFamily="34" charset="-122"/>
              <a:ea typeface="微软雅黑" panose="020B0503020204020204" pitchFamily="34" charset="-122"/>
            </a:endParaRPr>
          </a:p>
          <a:p>
            <a:pPr defTabSz="466725">
              <a:lnSpc>
                <a:spcPct val="90000"/>
              </a:lnSpc>
              <a:spcBef>
                <a:spcPct val="0"/>
              </a:spcBef>
              <a:spcAft>
                <a:spcPct val="35000"/>
              </a:spcAft>
            </a:pPr>
            <a:r>
              <a:rPr lang="zh-CN" altLang="zh-CN" sz="1200" dirty="0">
                <a:latin typeface="华文楷体" panose="02010600040101010101" pitchFamily="2" charset="-122"/>
                <a:ea typeface="华文楷体" panose="02010600040101010101" pitchFamily="2" charset="-122"/>
              </a:rPr>
              <a:t>对四川省电力系统内的生产办公用房、营销用房及其他用房等建筑实施整体节能改造。改造的设备主要有照明、空调、电梯等。</a:t>
            </a:r>
            <a:endParaRPr lang="zh-CN" altLang="en-US" sz="1200" dirty="0">
              <a:latin typeface="华文楷体" panose="02010600040101010101" pitchFamily="2" charset="-122"/>
              <a:ea typeface="华文楷体" panose="02010600040101010101" pitchFamily="2" charset="-122"/>
            </a:endParaRPr>
          </a:p>
        </p:txBody>
      </p:sp>
      <p:sp>
        <p:nvSpPr>
          <p:cNvPr id="20" name="矩形 19"/>
          <p:cNvSpPr/>
          <p:nvPr/>
        </p:nvSpPr>
        <p:spPr>
          <a:xfrm>
            <a:off x="4681452" y="1830794"/>
            <a:ext cx="3922995" cy="821763"/>
          </a:xfrm>
          <a:prstGeom prst="rect">
            <a:avLst/>
          </a:prstGeom>
          <a:solidFill>
            <a:schemeClr val="accent6">
              <a:lumMod val="40000"/>
              <a:lumOff val="60000"/>
            </a:schemeClr>
          </a:solidFill>
        </p:spPr>
        <p:txBody>
          <a:bodyPr wrap="square">
            <a:spAutoFit/>
          </a:bodyPr>
          <a:lstStyle/>
          <a:p>
            <a:pPr defTabSz="466725">
              <a:lnSpc>
                <a:spcPct val="90000"/>
              </a:lnSpc>
              <a:spcBef>
                <a:spcPct val="0"/>
              </a:spcBef>
              <a:spcAft>
                <a:spcPct val="35000"/>
              </a:spcAft>
            </a:pPr>
            <a:r>
              <a:rPr lang="zh-CN" altLang="zh-CN" sz="1200" b="1" dirty="0" smtClean="0">
                <a:latin typeface="微软雅黑" panose="020B0503020204020204" pitchFamily="34" charset="-122"/>
                <a:ea typeface="微软雅黑" panose="020B0503020204020204" pitchFamily="34" charset="-122"/>
              </a:rPr>
              <a:t>核心</a:t>
            </a:r>
            <a:r>
              <a:rPr lang="zh-CN" altLang="zh-CN" sz="1200" b="1" dirty="0">
                <a:latin typeface="微软雅黑" panose="020B0503020204020204" pitchFamily="34" charset="-122"/>
                <a:ea typeface="微软雅黑" panose="020B0503020204020204" pitchFamily="34" charset="-122"/>
              </a:rPr>
              <a:t>市场</a:t>
            </a:r>
          </a:p>
          <a:p>
            <a:pPr defTabSz="466725">
              <a:lnSpc>
                <a:spcPct val="90000"/>
              </a:lnSpc>
              <a:spcBef>
                <a:spcPct val="0"/>
              </a:spcBef>
              <a:spcAft>
                <a:spcPct val="35000"/>
              </a:spcAft>
            </a:pPr>
            <a:r>
              <a:rPr lang="zh-CN" altLang="zh-CN" sz="1200" dirty="0">
                <a:latin typeface="华文楷体" panose="02010600040101010101" pitchFamily="2" charset="-122"/>
                <a:ea typeface="华文楷体" panose="02010600040101010101" pitchFamily="2" charset="-122"/>
              </a:rPr>
              <a:t>系统内部市场和投资大、节电量大、效益好的的市场将成为公司的核心市场。除内部市场外的核心市场是：余热余压利用、变频技术、无功优化等。</a:t>
            </a:r>
            <a:endParaRPr lang="zh-CN" altLang="en-US" sz="1200" dirty="0">
              <a:latin typeface="华文楷体" panose="02010600040101010101" pitchFamily="2" charset="-122"/>
              <a:ea typeface="华文楷体" panose="02010600040101010101" pitchFamily="2" charset="-122"/>
            </a:endParaRPr>
          </a:p>
        </p:txBody>
      </p:sp>
      <p:sp>
        <p:nvSpPr>
          <p:cNvPr id="21" name="矩形 20"/>
          <p:cNvSpPr/>
          <p:nvPr/>
        </p:nvSpPr>
        <p:spPr>
          <a:xfrm>
            <a:off x="4680522" y="3791570"/>
            <a:ext cx="3923926" cy="1154162"/>
          </a:xfrm>
          <a:prstGeom prst="rect">
            <a:avLst/>
          </a:prstGeom>
          <a:solidFill>
            <a:schemeClr val="accent6">
              <a:lumMod val="40000"/>
              <a:lumOff val="60000"/>
            </a:schemeClr>
          </a:solidFill>
        </p:spPr>
        <p:txBody>
          <a:bodyPr wrap="square">
            <a:spAutoFit/>
          </a:bodyPr>
          <a:lstStyle/>
          <a:p>
            <a:pPr defTabSz="466725">
              <a:lnSpc>
                <a:spcPct val="90000"/>
              </a:lnSpc>
              <a:spcBef>
                <a:spcPct val="0"/>
              </a:spcBef>
              <a:spcAft>
                <a:spcPct val="35000"/>
              </a:spcAft>
            </a:pPr>
            <a:r>
              <a:rPr lang="zh-CN" altLang="zh-CN" sz="1200" b="1" dirty="0" smtClean="0">
                <a:latin typeface="微软雅黑" panose="020B0503020204020204" pitchFamily="34" charset="-122"/>
                <a:ea typeface="微软雅黑" panose="020B0503020204020204" pitchFamily="34" charset="-122"/>
              </a:rPr>
              <a:t>关注</a:t>
            </a:r>
            <a:r>
              <a:rPr lang="zh-CN" altLang="zh-CN" sz="1200" b="1" dirty="0">
                <a:latin typeface="微软雅黑" panose="020B0503020204020204" pitchFamily="34" charset="-122"/>
                <a:ea typeface="微软雅黑" panose="020B0503020204020204" pitchFamily="34" charset="-122"/>
              </a:rPr>
              <a:t>市场</a:t>
            </a:r>
          </a:p>
          <a:p>
            <a:pPr defTabSz="466725">
              <a:lnSpc>
                <a:spcPct val="90000"/>
              </a:lnSpc>
              <a:spcBef>
                <a:spcPct val="0"/>
              </a:spcBef>
              <a:spcAft>
                <a:spcPct val="35000"/>
              </a:spcAft>
            </a:pPr>
            <a:r>
              <a:rPr lang="zh-CN" altLang="zh-CN" sz="1200" dirty="0">
                <a:latin typeface="华文楷体" panose="02010600040101010101" pitchFamily="2" charset="-122"/>
                <a:ea typeface="华文楷体" panose="02010600040101010101" pitchFamily="2" charset="-122"/>
              </a:rPr>
              <a:t>分布式能源及冷热电联产市场。据估计，</a:t>
            </a:r>
            <a:r>
              <a:rPr lang="en-US" altLang="zh-CN" sz="1200" dirty="0">
                <a:latin typeface="华文楷体" panose="02010600040101010101" pitchFamily="2" charset="-122"/>
                <a:ea typeface="华文楷体" panose="02010600040101010101" pitchFamily="2" charset="-122"/>
              </a:rPr>
              <a:t>“</a:t>
            </a:r>
            <a:r>
              <a:rPr lang="zh-CN" altLang="zh-CN" sz="1200" dirty="0">
                <a:latin typeface="华文楷体" panose="02010600040101010101" pitchFamily="2" charset="-122"/>
                <a:ea typeface="华文楷体" panose="02010600040101010101" pitchFamily="2" charset="-122"/>
              </a:rPr>
              <a:t>十二五</a:t>
            </a:r>
            <a:r>
              <a:rPr lang="en-US" altLang="zh-CN" sz="1200" dirty="0">
                <a:latin typeface="华文楷体" panose="02010600040101010101" pitchFamily="2" charset="-122"/>
                <a:ea typeface="华文楷体" panose="02010600040101010101" pitchFamily="2" charset="-122"/>
              </a:rPr>
              <a:t>”</a:t>
            </a:r>
            <a:r>
              <a:rPr lang="zh-CN" altLang="zh-CN" sz="1200" dirty="0">
                <a:latin typeface="华文楷体" panose="02010600040101010101" pitchFamily="2" charset="-122"/>
                <a:ea typeface="华文楷体" panose="02010600040101010101" pitchFamily="2" charset="-122"/>
              </a:rPr>
              <a:t>期间四川省节能市场的经济规模将超过</a:t>
            </a:r>
            <a:r>
              <a:rPr lang="en-US" altLang="zh-CN" sz="1200" dirty="0">
                <a:latin typeface="华文楷体" panose="02010600040101010101" pitchFamily="2" charset="-122"/>
                <a:ea typeface="华文楷体" panose="02010600040101010101" pitchFamily="2" charset="-122"/>
              </a:rPr>
              <a:t>3000</a:t>
            </a:r>
            <a:r>
              <a:rPr lang="zh-CN" altLang="zh-CN" sz="1200" dirty="0">
                <a:latin typeface="华文楷体" panose="02010600040101010101" pitchFamily="2" charset="-122"/>
                <a:ea typeface="华文楷体" panose="02010600040101010101" pitchFamily="2" charset="-122"/>
              </a:rPr>
              <a:t>亿元，其中四川电力节能服务公司可涉足的市场超过</a:t>
            </a:r>
            <a:r>
              <a:rPr lang="en-US" altLang="zh-CN" sz="1200" dirty="0">
                <a:latin typeface="华文楷体" panose="02010600040101010101" pitchFamily="2" charset="-122"/>
                <a:ea typeface="华文楷体" panose="02010600040101010101" pitchFamily="2" charset="-122"/>
              </a:rPr>
              <a:t>200</a:t>
            </a:r>
            <a:r>
              <a:rPr lang="zh-CN" altLang="zh-CN" sz="1200" dirty="0">
                <a:latin typeface="华文楷体" panose="02010600040101010101" pitchFamily="2" charset="-122"/>
                <a:ea typeface="华文楷体" panose="02010600040101010101" pitchFamily="2" charset="-122"/>
              </a:rPr>
              <a:t>亿元。特别是那些节能指标大，具有较大节电潜力的企业和公司，将是四川电力节能服务公司重点争取的目标对象。</a:t>
            </a:r>
            <a:endParaRPr lang="zh-CN" altLang="en-US" sz="1200" dirty="0">
              <a:latin typeface="华文楷体" panose="02010600040101010101" pitchFamily="2" charset="-122"/>
              <a:ea typeface="华文楷体" panose="02010600040101010101" pitchFamily="2" charset="-122"/>
            </a:endParaRPr>
          </a:p>
        </p:txBody>
      </p:sp>
      <p:sp>
        <p:nvSpPr>
          <p:cNvPr id="22" name="矩形 21"/>
          <p:cNvSpPr/>
          <p:nvPr/>
        </p:nvSpPr>
        <p:spPr>
          <a:xfrm>
            <a:off x="4681452" y="2907970"/>
            <a:ext cx="3922995" cy="655564"/>
          </a:xfrm>
          <a:prstGeom prst="rect">
            <a:avLst/>
          </a:prstGeom>
          <a:solidFill>
            <a:schemeClr val="accent6">
              <a:lumMod val="40000"/>
              <a:lumOff val="60000"/>
            </a:schemeClr>
          </a:solidFill>
        </p:spPr>
        <p:txBody>
          <a:bodyPr wrap="square">
            <a:spAutoFit/>
          </a:bodyPr>
          <a:lstStyle/>
          <a:p>
            <a:pPr defTabSz="466725">
              <a:lnSpc>
                <a:spcPct val="90000"/>
              </a:lnSpc>
              <a:spcBef>
                <a:spcPct val="0"/>
              </a:spcBef>
              <a:spcAft>
                <a:spcPct val="35000"/>
              </a:spcAft>
            </a:pPr>
            <a:r>
              <a:rPr lang="zh-CN" altLang="zh-CN" sz="1200" b="1" dirty="0" smtClean="0">
                <a:latin typeface="微软雅黑" panose="020B0503020204020204" pitchFamily="34" charset="-122"/>
                <a:ea typeface="微软雅黑" panose="020B0503020204020204" pitchFamily="34" charset="-122"/>
              </a:rPr>
              <a:t>辅助</a:t>
            </a:r>
            <a:r>
              <a:rPr lang="zh-CN" altLang="zh-CN" sz="1200" b="1" dirty="0">
                <a:latin typeface="微软雅黑" panose="020B0503020204020204" pitchFamily="34" charset="-122"/>
                <a:ea typeface="微软雅黑" panose="020B0503020204020204" pitchFamily="34" charset="-122"/>
              </a:rPr>
              <a:t>市场</a:t>
            </a:r>
          </a:p>
          <a:p>
            <a:pPr defTabSz="466725">
              <a:lnSpc>
                <a:spcPct val="90000"/>
              </a:lnSpc>
              <a:spcBef>
                <a:spcPct val="0"/>
              </a:spcBef>
              <a:spcAft>
                <a:spcPct val="35000"/>
              </a:spcAft>
            </a:pPr>
            <a:r>
              <a:rPr lang="zh-CN" altLang="zh-CN" sz="1200" dirty="0">
                <a:latin typeface="华文楷体" panose="02010600040101010101" pitchFamily="2" charset="-122"/>
                <a:ea typeface="华文楷体" panose="02010600040101010101" pitchFamily="2" charset="-122"/>
              </a:rPr>
              <a:t>投资分散，节电量小，人力物力投入较大的市场列入公司的辅助市场范畴。如：蓄能技术、绿色照明等。</a:t>
            </a:r>
            <a:endParaRPr lang="zh-CN" altLang="en-US" sz="1200" dirty="0">
              <a:latin typeface="华文楷体" panose="02010600040101010101" pitchFamily="2" charset="-122"/>
              <a:ea typeface="华文楷体" panose="02010600040101010101" pitchFamily="2" charset="-122"/>
            </a:endParaRPr>
          </a:p>
        </p:txBody>
      </p:sp>
      <p:sp>
        <p:nvSpPr>
          <p:cNvPr id="23" name="矩形 22"/>
          <p:cNvSpPr/>
          <p:nvPr/>
        </p:nvSpPr>
        <p:spPr>
          <a:xfrm>
            <a:off x="485474" y="2660607"/>
            <a:ext cx="5407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26443" y="1827582"/>
            <a:ext cx="5407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627374" y="2929508"/>
            <a:ext cx="5407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626443" y="3791570"/>
            <a:ext cx="5407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5068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四川电力节能服务公司目标客户选择</a:t>
            </a:r>
            <a:endParaRPr lang="zh-CN" altLang="en-US" dirty="0"/>
          </a:p>
        </p:txBody>
      </p:sp>
      <p:sp>
        <p:nvSpPr>
          <p:cNvPr id="29" name="任意多边形 28"/>
          <p:cNvSpPr/>
          <p:nvPr/>
        </p:nvSpPr>
        <p:spPr>
          <a:xfrm>
            <a:off x="615" y="769268"/>
            <a:ext cx="1763073" cy="288032"/>
          </a:xfrm>
          <a:custGeom>
            <a:avLst/>
            <a:gdLst>
              <a:gd name="connsiteX0" fmla="*/ 0 w 2022253"/>
              <a:gd name="connsiteY0" fmla="*/ 0 h 288032"/>
              <a:gd name="connsiteX1" fmla="*/ 2022253 w 2022253"/>
              <a:gd name="connsiteY1" fmla="*/ 0 h 288032"/>
              <a:gd name="connsiteX2" fmla="*/ 1737148 w 2022253"/>
              <a:gd name="connsiteY2" fmla="*/ 288032 h 288032"/>
              <a:gd name="connsiteX3" fmla="*/ 0 w 2022253"/>
              <a:gd name="connsiteY3" fmla="*/ 288032 h 288032"/>
            </a:gdLst>
            <a:ahLst/>
            <a:cxnLst>
              <a:cxn ang="0">
                <a:pos x="connsiteX0" y="connsiteY0"/>
              </a:cxn>
              <a:cxn ang="0">
                <a:pos x="connsiteX1" y="connsiteY1"/>
              </a:cxn>
              <a:cxn ang="0">
                <a:pos x="connsiteX2" y="connsiteY2"/>
              </a:cxn>
              <a:cxn ang="0">
                <a:pos x="connsiteX3" y="connsiteY3"/>
              </a:cxn>
            </a:cxnLst>
            <a:rect l="l" t="t" r="r" b="b"/>
            <a:pathLst>
              <a:path w="2022253" h="288032">
                <a:moveTo>
                  <a:pt x="0" y="0"/>
                </a:moveTo>
                <a:lnTo>
                  <a:pt x="2022253" y="0"/>
                </a:lnTo>
                <a:lnTo>
                  <a:pt x="1737148" y="288032"/>
                </a:lnTo>
                <a:lnTo>
                  <a:pt x="0" y="288032"/>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目标客户选择</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478928832"/>
              </p:ext>
            </p:extLst>
          </p:nvPr>
        </p:nvGraphicFramePr>
        <p:xfrm>
          <a:off x="611560" y="1489348"/>
          <a:ext cx="7920880"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627784" y="3721596"/>
            <a:ext cx="184731" cy="369332"/>
          </a:xfrm>
          <a:prstGeom prst="rect">
            <a:avLst/>
          </a:prstGeom>
        </p:spPr>
        <p:txBody>
          <a:bodyPr wrap="none">
            <a:spAutoFit/>
          </a:bodyPr>
          <a:lstStyle/>
          <a:p>
            <a:endParaRPr lang="zh-CN" altLang="en-US" dirty="0"/>
          </a:p>
        </p:txBody>
      </p:sp>
      <p:sp>
        <p:nvSpPr>
          <p:cNvPr id="6" name="流程图: 手动输入 5">
            <a:hlinkClick r:id="rId7" action="ppaction://hlinkfile"/>
          </p:cNvPr>
          <p:cNvSpPr/>
          <p:nvPr/>
        </p:nvSpPr>
        <p:spPr>
          <a:xfrm rot="5400000" flipV="1">
            <a:off x="7758102" y="3949367"/>
            <a:ext cx="144015" cy="2627787"/>
          </a:xfrm>
          <a:prstGeom prst="flowChartManualInput">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sz="800" b="1" dirty="0">
                <a:solidFill>
                  <a:schemeClr val="tx1"/>
                </a:solidFill>
                <a:latin typeface="微软雅黑" panose="020B0503020204020204" pitchFamily="34" charset="-122"/>
                <a:ea typeface="微软雅黑" panose="020B0503020204020204" pitchFamily="34" charset="-122"/>
              </a:rPr>
              <a:t>“十二五”节能指标超过</a:t>
            </a:r>
            <a:r>
              <a:rPr lang="en-US" altLang="zh-CN" sz="800" b="1" dirty="0">
                <a:solidFill>
                  <a:schemeClr val="tx1"/>
                </a:solidFill>
                <a:latin typeface="微软雅黑" panose="020B0503020204020204" pitchFamily="34" charset="-122"/>
                <a:ea typeface="微软雅黑" panose="020B0503020204020204" pitchFamily="34" charset="-122"/>
              </a:rPr>
              <a:t>4</a:t>
            </a:r>
            <a:r>
              <a:rPr lang="zh-CN" altLang="en-US" sz="800" b="1" dirty="0">
                <a:solidFill>
                  <a:schemeClr val="tx1"/>
                </a:solidFill>
                <a:latin typeface="微软雅黑" panose="020B0503020204020204" pitchFamily="34" charset="-122"/>
                <a:ea typeface="微软雅黑" panose="020B0503020204020204" pitchFamily="34" charset="-122"/>
              </a:rPr>
              <a:t>万</a:t>
            </a:r>
            <a:r>
              <a:rPr lang="en-US" altLang="zh-CN" sz="800" b="1" dirty="0" err="1">
                <a:solidFill>
                  <a:schemeClr val="tx1"/>
                </a:solidFill>
                <a:latin typeface="微软雅黑" panose="020B0503020204020204" pitchFamily="34" charset="-122"/>
                <a:ea typeface="微软雅黑" panose="020B0503020204020204" pitchFamily="34" charset="-122"/>
              </a:rPr>
              <a:t>tce</a:t>
            </a:r>
            <a:r>
              <a:rPr lang="zh-CN" altLang="en-US" sz="800" b="1" dirty="0">
                <a:solidFill>
                  <a:schemeClr val="tx1"/>
                </a:solidFill>
                <a:latin typeface="微软雅黑" panose="020B0503020204020204" pitchFamily="34" charset="-122"/>
                <a:ea typeface="微软雅黑" panose="020B0503020204020204" pitchFamily="34" charset="-122"/>
              </a:rPr>
              <a:t>的</a:t>
            </a:r>
            <a:r>
              <a:rPr lang="en-US" altLang="zh-CN" sz="800" b="1" dirty="0">
                <a:solidFill>
                  <a:schemeClr val="tx1"/>
                </a:solidFill>
                <a:latin typeface="微软雅黑" panose="020B0503020204020204" pitchFamily="34" charset="-122"/>
                <a:ea typeface="微软雅黑" panose="020B0503020204020204" pitchFamily="34" charset="-122"/>
              </a:rPr>
              <a:t>33</a:t>
            </a:r>
            <a:r>
              <a:rPr lang="zh-CN" altLang="en-US" sz="800" b="1" dirty="0">
                <a:solidFill>
                  <a:schemeClr val="tx1"/>
                </a:solidFill>
                <a:latin typeface="微软雅黑" panose="020B0503020204020204" pitchFamily="34" charset="-122"/>
                <a:ea typeface="微软雅黑" panose="020B0503020204020204" pitchFamily="34" charset="-122"/>
              </a:rPr>
              <a:t>家企业</a:t>
            </a:r>
          </a:p>
        </p:txBody>
      </p:sp>
      <p:sp>
        <p:nvSpPr>
          <p:cNvPr id="7" name="流程图: 手动输入 6">
            <a:hlinkClick r:id="rId7" action="ppaction://hlinkfile"/>
          </p:cNvPr>
          <p:cNvSpPr/>
          <p:nvPr/>
        </p:nvSpPr>
        <p:spPr>
          <a:xfrm rot="5400000" flipV="1">
            <a:off x="5669870" y="4741455"/>
            <a:ext cx="144016" cy="1043611"/>
          </a:xfrm>
          <a:prstGeom prst="flowChartManualInput">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sz="800" b="1" dirty="0" smtClean="0">
                <a:solidFill>
                  <a:schemeClr val="tx1"/>
                </a:solidFill>
                <a:latin typeface="微软雅黑" panose="020B0503020204020204" pitchFamily="34" charset="-122"/>
                <a:ea typeface="微软雅黑" panose="020B0503020204020204" pitchFamily="34" charset="-122"/>
              </a:rPr>
              <a:t>重点行业和领域</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66251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四川电力节能服务公司目标客户选择</a:t>
            </a:r>
            <a:endParaRPr lang="zh-CN" altLang="en-US" dirty="0"/>
          </a:p>
        </p:txBody>
      </p:sp>
      <p:sp>
        <p:nvSpPr>
          <p:cNvPr id="29" name="任意多边形 28"/>
          <p:cNvSpPr/>
          <p:nvPr/>
        </p:nvSpPr>
        <p:spPr>
          <a:xfrm>
            <a:off x="615" y="769268"/>
            <a:ext cx="1763073" cy="288032"/>
          </a:xfrm>
          <a:custGeom>
            <a:avLst/>
            <a:gdLst>
              <a:gd name="connsiteX0" fmla="*/ 0 w 2022253"/>
              <a:gd name="connsiteY0" fmla="*/ 0 h 288032"/>
              <a:gd name="connsiteX1" fmla="*/ 2022253 w 2022253"/>
              <a:gd name="connsiteY1" fmla="*/ 0 h 288032"/>
              <a:gd name="connsiteX2" fmla="*/ 1737148 w 2022253"/>
              <a:gd name="connsiteY2" fmla="*/ 288032 h 288032"/>
              <a:gd name="connsiteX3" fmla="*/ 0 w 2022253"/>
              <a:gd name="connsiteY3" fmla="*/ 288032 h 288032"/>
            </a:gdLst>
            <a:ahLst/>
            <a:cxnLst>
              <a:cxn ang="0">
                <a:pos x="connsiteX0" y="connsiteY0"/>
              </a:cxn>
              <a:cxn ang="0">
                <a:pos x="connsiteX1" y="connsiteY1"/>
              </a:cxn>
              <a:cxn ang="0">
                <a:pos x="connsiteX2" y="connsiteY2"/>
              </a:cxn>
              <a:cxn ang="0">
                <a:pos x="connsiteX3" y="connsiteY3"/>
              </a:cxn>
            </a:cxnLst>
            <a:rect l="l" t="t" r="r" b="b"/>
            <a:pathLst>
              <a:path w="2022253" h="288032">
                <a:moveTo>
                  <a:pt x="0" y="0"/>
                </a:moveTo>
                <a:lnTo>
                  <a:pt x="2022253" y="0"/>
                </a:lnTo>
                <a:lnTo>
                  <a:pt x="1737148" y="288032"/>
                </a:lnTo>
                <a:lnTo>
                  <a:pt x="0" y="288032"/>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 节能项目选择</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1639190557"/>
              </p:ext>
            </p:extLst>
          </p:nvPr>
        </p:nvGraphicFramePr>
        <p:xfrm>
          <a:off x="418685" y="1273324"/>
          <a:ext cx="828092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流程图: 手动输入 4">
            <a:hlinkClick r:id="rId7" action="ppaction://hlinkfile"/>
          </p:cNvPr>
          <p:cNvSpPr/>
          <p:nvPr/>
        </p:nvSpPr>
        <p:spPr>
          <a:xfrm rot="5400000" flipV="1">
            <a:off x="7635342" y="3826607"/>
            <a:ext cx="173512" cy="2843811"/>
          </a:xfrm>
          <a:prstGeom prst="flowChartManualInput">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en-US" altLang="zh-CN" sz="800" b="1" dirty="0">
                <a:solidFill>
                  <a:schemeClr val="tx1"/>
                </a:solidFill>
                <a:latin typeface="微软雅黑" panose="020B0503020204020204" pitchFamily="34" charset="-122"/>
                <a:ea typeface="微软雅黑" panose="020B0503020204020204" pitchFamily="34" charset="-122"/>
              </a:rPr>
              <a:t>20</a:t>
            </a:r>
            <a:r>
              <a:rPr lang="zh-CN" altLang="en-US" sz="800" b="1" dirty="0">
                <a:solidFill>
                  <a:schemeClr val="tx1"/>
                </a:solidFill>
                <a:latin typeface="微软雅黑" panose="020B0503020204020204" pitchFamily="34" charset="-122"/>
                <a:ea typeface="微软雅黑" panose="020B0503020204020204" pitchFamily="34" charset="-122"/>
              </a:rPr>
              <a:t>项重大节能技术的市场应用前景与投资需求</a:t>
            </a:r>
          </a:p>
        </p:txBody>
      </p:sp>
    </p:spTree>
    <p:extLst>
      <p:ext uri="{BB962C8B-B14F-4D97-AF65-F5344CB8AC3E}">
        <p14:creationId xmlns:p14="http://schemas.microsoft.com/office/powerpoint/2010/main" val="3602569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t"/>
          <a:lstStyle/>
          <a:p>
            <a:pPr algn="ctr"/>
            <a:r>
              <a:rPr lang="zh-CN" altLang="en-US" sz="2800" dirty="0">
                <a:solidFill>
                  <a:schemeClr val="bg1"/>
                </a:solidFill>
                <a:latin typeface="方正粗宋简体"/>
                <a:ea typeface="方正粗宋简体"/>
              </a:rPr>
              <a:t>四川电力</a:t>
            </a:r>
            <a:r>
              <a:rPr lang="en-US" altLang="zh-CN" sz="2800" dirty="0">
                <a:solidFill>
                  <a:schemeClr val="bg1"/>
                </a:solidFill>
                <a:latin typeface="方正粗宋简体"/>
                <a:ea typeface="方正粗宋简体"/>
              </a:rPr>
              <a:t>DSM</a:t>
            </a:r>
            <a:r>
              <a:rPr lang="zh-CN" altLang="en-US" sz="2800" dirty="0">
                <a:solidFill>
                  <a:schemeClr val="bg1"/>
                </a:solidFill>
                <a:latin typeface="方正粗宋简体"/>
                <a:ea typeface="方正粗宋简体"/>
              </a:rPr>
              <a:t>市场化运作模式</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4</a:t>
            </a:r>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   </a:t>
            </a:r>
            <a:r>
              <a:rPr lang="zh-CN" altLang="en-US" sz="4000" b="1" dirty="0" smtClean="0">
                <a:solidFill>
                  <a:schemeClr val="accent1"/>
                </a:solidFill>
                <a:latin typeface="微软雅黑" panose="020B0503020204020204" pitchFamily="34" charset="-122"/>
                <a:ea typeface="微软雅黑" panose="020B0503020204020204" pitchFamily="34" charset="-122"/>
              </a:rPr>
              <a:t>第四部分</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p14="http://schemas.microsoft.com/office/powerpoint/2010/main" val="2362791612"/>
              </p:ext>
            </p:extLst>
          </p:nvPr>
        </p:nvGraphicFramePr>
        <p:xfrm>
          <a:off x="1524000" y="897508"/>
          <a:ext cx="6144344" cy="4336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1433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节能</a:t>
            </a:r>
            <a:r>
              <a:rPr lang="zh-CN" altLang="en-US" dirty="0"/>
              <a:t>资金补助模式</a:t>
            </a:r>
          </a:p>
        </p:txBody>
      </p:sp>
      <p:sp>
        <p:nvSpPr>
          <p:cNvPr id="3" name="副标题 2"/>
          <p:cNvSpPr>
            <a:spLocks noGrp="1"/>
          </p:cNvSpPr>
          <p:nvPr>
            <p:ph type="subTitle" idx="1"/>
          </p:nvPr>
        </p:nvSpPr>
        <p:spPr>
          <a:xfrm>
            <a:off x="611560" y="913284"/>
            <a:ext cx="3600400" cy="4392488"/>
          </a:xfrm>
        </p:spPr>
        <p:txBody>
          <a:bodyPr>
            <a:normAutofit/>
          </a:bodyPr>
          <a:lstStyle/>
          <a:p>
            <a:r>
              <a:rPr lang="zh-CN" altLang="en-US" sz="1800" dirty="0">
                <a:latin typeface="华文楷体" panose="02010600040101010101" pitchFamily="2" charset="-122"/>
                <a:ea typeface="华文楷体" panose="02010600040101010101" pitchFamily="2" charset="-122"/>
              </a:rPr>
              <a:t>节能资金补助模式是国内外一种较为成熟的运作模式，已经在很多国家和地区得到了推广和应用。对于绝大多数用户来讲，节能技术改造如果没有补贴，投资回收期很长，用户往往不愿意实施改造，节能资金补助模式是用补贴的方式使能效项目具备投资价值，然后通过市场的力量逐步实现。这对于推动节能服务公司自身发展、提高用电企业和电力用户的节电意识及电力</a:t>
            </a:r>
            <a:r>
              <a:rPr lang="en-US" altLang="zh-CN" sz="1800" dirty="0">
                <a:latin typeface="华文楷体" panose="02010600040101010101" pitchFamily="2" charset="-122"/>
                <a:ea typeface="华文楷体" panose="02010600040101010101" pitchFamily="2" charset="-122"/>
              </a:rPr>
              <a:t>DSM</a:t>
            </a:r>
            <a:r>
              <a:rPr lang="zh-CN" altLang="en-US" sz="1800" dirty="0">
                <a:latin typeface="华文楷体" panose="02010600040101010101" pitchFamily="2" charset="-122"/>
                <a:ea typeface="华文楷体" panose="02010600040101010101" pitchFamily="2" charset="-122"/>
              </a:rPr>
              <a:t>的实施推广具有重要的推动作用。</a:t>
            </a:r>
          </a:p>
        </p:txBody>
      </p:sp>
      <p:graphicFrame>
        <p:nvGraphicFramePr>
          <p:cNvPr id="4" name="图示 3"/>
          <p:cNvGraphicFramePr/>
          <p:nvPr>
            <p:extLst>
              <p:ext uri="{D42A27DB-BD31-4B8C-83A1-F6EECF244321}">
                <p14:modId xmlns:p14="http://schemas.microsoft.com/office/powerpoint/2010/main" val="2572079610"/>
              </p:ext>
            </p:extLst>
          </p:nvPr>
        </p:nvGraphicFramePr>
        <p:xfrm>
          <a:off x="3995936" y="1201316"/>
          <a:ext cx="4608512" cy="378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8402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企业</a:t>
            </a:r>
            <a:r>
              <a:rPr lang="zh-CN" altLang="en-US" dirty="0"/>
              <a:t>自筹资金模式</a:t>
            </a:r>
          </a:p>
        </p:txBody>
      </p:sp>
      <p:graphicFrame>
        <p:nvGraphicFramePr>
          <p:cNvPr id="6" name="图示 5"/>
          <p:cNvGraphicFramePr/>
          <p:nvPr>
            <p:extLst>
              <p:ext uri="{D42A27DB-BD31-4B8C-83A1-F6EECF244321}">
                <p14:modId xmlns:p14="http://schemas.microsoft.com/office/powerpoint/2010/main" val="3246340318"/>
              </p:ext>
            </p:extLst>
          </p:nvPr>
        </p:nvGraphicFramePr>
        <p:xfrm>
          <a:off x="899592" y="1025748"/>
          <a:ext cx="73684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6586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节能服务公司模式</a:t>
            </a:r>
            <a:endParaRPr lang="zh-CN" altLang="en-US" dirty="0"/>
          </a:p>
        </p:txBody>
      </p:sp>
      <p:graphicFrame>
        <p:nvGraphicFramePr>
          <p:cNvPr id="3" name="图示 2"/>
          <p:cNvGraphicFramePr/>
          <p:nvPr>
            <p:extLst>
              <p:ext uri="{D42A27DB-BD31-4B8C-83A1-F6EECF244321}">
                <p14:modId xmlns:p14="http://schemas.microsoft.com/office/powerpoint/2010/main" val="1572578129"/>
              </p:ext>
            </p:extLst>
          </p:nvPr>
        </p:nvGraphicFramePr>
        <p:xfrm>
          <a:off x="1619672" y="10573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106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5952539" y="0"/>
            <a:ext cx="3191461" cy="5714999"/>
          </a:xfrm>
          <a:prstGeom prst="rect">
            <a:avLst/>
          </a:prstGeom>
          <a:solidFill>
            <a:schemeClr val="accent6">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3559" y="1924667"/>
            <a:ext cx="5948980" cy="147223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dirty="0">
                <a:solidFill>
                  <a:schemeClr val="bg1"/>
                </a:solidFill>
                <a:latin typeface="方正粗宋简体"/>
                <a:ea typeface="方正粗宋简体"/>
              </a:rPr>
              <a:t>电力</a:t>
            </a:r>
            <a:r>
              <a:rPr lang="en-US" altLang="zh-CN" sz="2800" dirty="0">
                <a:solidFill>
                  <a:schemeClr val="bg1"/>
                </a:solidFill>
                <a:latin typeface="方正粗宋简体"/>
                <a:ea typeface="方正粗宋简体"/>
              </a:rPr>
              <a:t>DSM</a:t>
            </a:r>
            <a:r>
              <a:rPr lang="zh-CN" altLang="en-US" sz="2800" dirty="0">
                <a:solidFill>
                  <a:schemeClr val="bg1"/>
                </a:solidFill>
                <a:latin typeface="方正粗宋简体"/>
                <a:ea typeface="方正粗宋简体"/>
              </a:rPr>
              <a:t>市场风险管理</a:t>
            </a:r>
          </a:p>
        </p:txBody>
      </p:sp>
      <p:sp>
        <p:nvSpPr>
          <p:cNvPr id="5" name="文本框 4"/>
          <p:cNvSpPr txBox="1"/>
          <p:nvPr/>
        </p:nvSpPr>
        <p:spPr>
          <a:xfrm>
            <a:off x="6084168" y="1224737"/>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5</a:t>
            </a:r>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   </a:t>
            </a:r>
            <a:r>
              <a:rPr lang="zh-CN" altLang="en-US" sz="4000" b="1" dirty="0" smtClean="0">
                <a:solidFill>
                  <a:schemeClr val="accent1"/>
                </a:solidFill>
                <a:latin typeface="微软雅黑" panose="020B0503020204020204" pitchFamily="34" charset="-122"/>
                <a:ea typeface="微软雅黑" panose="020B0503020204020204" pitchFamily="34" charset="-122"/>
              </a:rPr>
              <a:t>第五部分</a:t>
            </a:r>
            <a:endParaRPr lang="zh-CN" altLang="en-US" sz="4000" b="1" dirty="0">
              <a:solidFill>
                <a:schemeClr val="accent1"/>
              </a:solidFill>
              <a:latin typeface="Adobe Gothic Std B" panose="020B0800000000000000" pitchFamily="34" charset="-128"/>
            </a:endParaRPr>
          </a:p>
        </p:txBody>
      </p:sp>
      <p:sp>
        <p:nvSpPr>
          <p:cNvPr id="7" name="矩形 6"/>
          <p:cNvSpPr/>
          <p:nvPr/>
        </p:nvSpPr>
        <p:spPr>
          <a:xfrm>
            <a:off x="5952538" y="3999291"/>
            <a:ext cx="3191461" cy="1715709"/>
          </a:xfrm>
          <a:prstGeom prst="rect">
            <a:avLst/>
          </a:prstGeom>
          <a:noFill/>
          <a:ln w="9525">
            <a:solidFill>
              <a:srgbClr val="0253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图片</a:t>
            </a:r>
            <a:endParaRPr lang="zh-CN" altLang="en-US" dirty="0">
              <a:solidFill>
                <a:schemeClr val="tx1"/>
              </a:solidFill>
            </a:endParaRPr>
          </a:p>
        </p:txBody>
      </p:sp>
    </p:spTree>
    <p:extLst>
      <p:ext uri="{BB962C8B-B14F-4D97-AF65-F5344CB8AC3E}">
        <p14:creationId xmlns:p14="http://schemas.microsoft.com/office/powerpoint/2010/main" val="1194774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schemeClr val="bg1"/>
                </a:solidFill>
                <a:latin typeface="方正粗宋简体"/>
                <a:ea typeface="方正粗宋简体"/>
              </a:rPr>
              <a:t> 目 录</a:t>
            </a:r>
            <a:endParaRPr lang="zh-CN" altLang="en-US" sz="2800" dirty="0">
              <a:solidFill>
                <a:schemeClr val="bg1"/>
              </a:solidFill>
              <a:latin typeface="方正粗宋简体"/>
              <a:ea typeface="方正粗宋简体"/>
            </a:endParaRPr>
          </a:p>
        </p:txBody>
      </p:sp>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b="4640"/>
          <a:stretch/>
        </p:blipFill>
        <p:spPr>
          <a:xfrm>
            <a:off x="761948" y="1162077"/>
            <a:ext cx="2009315" cy="1278004"/>
          </a:xfrm>
          <a:prstGeom prst="rect">
            <a:avLst/>
          </a:prstGeom>
        </p:spPr>
      </p:pic>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smtClean="0">
                  <a:solidFill>
                    <a:srgbClr val="0255A0"/>
                  </a:solidFill>
                  <a:latin typeface="华文细黑"/>
                  <a:ea typeface="微软雅黑"/>
                </a:rPr>
                <a:t>1</a:t>
              </a:r>
              <a:endParaRPr lang="zh-CN" altLang="en-US" sz="2000" b="1" i="1" dirty="0">
                <a:solidFill>
                  <a:srgbClr val="0255A0"/>
                </a:solidFill>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smtClean="0">
                  <a:solidFill>
                    <a:srgbClr val="0255A0"/>
                  </a:solidFill>
                  <a:latin typeface="微软雅黑" panose="020B0503020204020204" pitchFamily="34" charset="-122"/>
                  <a:ea typeface="微软雅黑" panose="020B0503020204020204" pitchFamily="34" charset="-122"/>
                </a:rPr>
                <a:t>四川省</a:t>
              </a:r>
              <a:r>
                <a:rPr lang="zh-CN" altLang="en-US" b="1" dirty="0">
                  <a:solidFill>
                    <a:srgbClr val="0255A0"/>
                  </a:solidFill>
                  <a:latin typeface="微软雅黑" panose="020B0503020204020204" pitchFamily="34" charset="-122"/>
                  <a:ea typeface="微软雅黑" panose="020B0503020204020204" pitchFamily="34" charset="-122"/>
                </a:rPr>
                <a:t>用电量控制目标及地区分解</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2</a:t>
              </a:r>
              <a:endParaRPr lang="zh-CN" altLang="en-US" sz="2000" b="1" i="1" dirty="0">
                <a:solidFill>
                  <a:srgbClr val="0255A0"/>
                </a:solidFill>
                <a:latin typeface="华文细黑"/>
                <a:ea typeface="微软雅黑"/>
              </a:endParaRPr>
            </a:p>
          </p:txBody>
        </p:sp>
        <p:sp>
          <p:nvSpPr>
            <p:cNvPr id="62" name="TextBox 26">
              <a:hlinkClick r:id="rId4" action="ppaction://hlinksldjump"/>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电网企业</a:t>
              </a:r>
              <a:r>
                <a:rPr lang="en-US" altLang="zh-CN" b="1" dirty="0">
                  <a:solidFill>
                    <a:srgbClr val="0255A0"/>
                  </a:solidFill>
                  <a:latin typeface="微软雅黑" panose="020B0503020204020204" pitchFamily="34" charset="-122"/>
                  <a:ea typeface="微软雅黑" panose="020B0503020204020204" pitchFamily="34" charset="-122"/>
                </a:rPr>
                <a:t>DSM</a:t>
              </a:r>
              <a:r>
                <a:rPr lang="zh-CN" altLang="en-US" b="1" dirty="0">
                  <a:solidFill>
                    <a:srgbClr val="0255A0"/>
                  </a:solidFill>
                  <a:latin typeface="微软雅黑" panose="020B0503020204020204" pitchFamily="34" charset="-122"/>
                  <a:ea typeface="微软雅黑" panose="020B0503020204020204" pitchFamily="34" charset="-122"/>
                </a:rPr>
                <a:t>节电目标及采取措施</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smtClean="0">
                  <a:solidFill>
                    <a:srgbClr val="0255A0"/>
                  </a:solidFill>
                  <a:latin typeface="华文细黑"/>
                  <a:ea typeface="微软雅黑"/>
                </a:rPr>
                <a:t>3</a:t>
              </a:r>
              <a:endParaRPr lang="zh-CN" altLang="en-US" sz="2000" b="1" i="1" dirty="0">
                <a:solidFill>
                  <a:srgbClr val="0255A0"/>
                </a:solidFill>
                <a:latin typeface="华文细黑"/>
                <a:ea typeface="微软雅黑"/>
              </a:endParaRPr>
            </a:p>
          </p:txBody>
        </p:sp>
        <p:sp>
          <p:nvSpPr>
            <p:cNvPr id="65" name="TextBox 26">
              <a:hlinkClick r:id="rId5" action="ppaction://hlinksldjump"/>
            </p:cNvPr>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四川电力节能服务</a:t>
              </a:r>
              <a:r>
                <a:rPr lang="zh-CN" altLang="en-US" b="1" dirty="0" smtClean="0">
                  <a:solidFill>
                    <a:srgbClr val="0255A0"/>
                  </a:solidFill>
                  <a:latin typeface="微软雅黑" panose="020B0503020204020204" pitchFamily="34" charset="-122"/>
                  <a:ea typeface="微软雅黑" panose="020B0503020204020204" pitchFamily="34" charset="-122"/>
                </a:rPr>
                <a:t>公司市场</a:t>
              </a:r>
              <a:r>
                <a:rPr lang="zh-CN" altLang="en-US" b="1" dirty="0">
                  <a:solidFill>
                    <a:srgbClr val="0255A0"/>
                  </a:solidFill>
                  <a:latin typeface="微软雅黑" panose="020B0503020204020204" pitchFamily="34" charset="-122"/>
                  <a:ea typeface="微软雅黑" panose="020B0503020204020204" pitchFamily="34" charset="-122"/>
                </a:rPr>
                <a:t>定位和客户选择</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smtClean="0">
                  <a:solidFill>
                    <a:srgbClr val="0255A0"/>
                  </a:solidFill>
                  <a:latin typeface="华文细黑"/>
                  <a:ea typeface="微软雅黑"/>
                </a:rPr>
                <a:t>4</a:t>
              </a:r>
              <a:endParaRPr lang="zh-CN" altLang="en-US" sz="2000" b="1" i="1" dirty="0">
                <a:solidFill>
                  <a:srgbClr val="0255A0"/>
                </a:solidFill>
                <a:latin typeface="华文细黑"/>
                <a:ea typeface="微软雅黑"/>
              </a:endParaRPr>
            </a:p>
          </p:txBody>
        </p:sp>
        <p:sp>
          <p:nvSpPr>
            <p:cNvPr id="68" name="TextBox 26">
              <a:hlinkClick r:id="rId6" action="ppaction://hlinksldjump"/>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四川电力</a:t>
              </a:r>
              <a:r>
                <a:rPr lang="en-US" altLang="zh-CN" b="1" dirty="0">
                  <a:solidFill>
                    <a:srgbClr val="0255A0"/>
                  </a:solidFill>
                  <a:latin typeface="微软雅黑" panose="020B0503020204020204" pitchFamily="34" charset="-122"/>
                  <a:ea typeface="微软雅黑" panose="020B0503020204020204" pitchFamily="34" charset="-122"/>
                </a:rPr>
                <a:t>DSM</a:t>
              </a:r>
              <a:r>
                <a:rPr lang="zh-CN" altLang="en-US" b="1" dirty="0">
                  <a:solidFill>
                    <a:srgbClr val="0255A0"/>
                  </a:solidFill>
                  <a:latin typeface="微软雅黑" panose="020B0503020204020204" pitchFamily="34" charset="-122"/>
                  <a:ea typeface="微软雅黑" panose="020B0503020204020204" pitchFamily="34" charset="-122"/>
                </a:rPr>
                <a:t>市场化运作模式</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smtClean="0">
                  <a:solidFill>
                    <a:srgbClr val="0255A0"/>
                  </a:solidFill>
                  <a:latin typeface="华文细黑"/>
                  <a:ea typeface="微软雅黑"/>
                </a:rPr>
                <a:t>5</a:t>
              </a:r>
              <a:endParaRPr lang="zh-CN" altLang="en-US" sz="2000" b="1" i="1" dirty="0">
                <a:solidFill>
                  <a:srgbClr val="0255A0"/>
                </a:solidFill>
                <a:latin typeface="华文细黑"/>
                <a:ea typeface="微软雅黑"/>
              </a:endParaRPr>
            </a:p>
          </p:txBody>
        </p:sp>
        <p:sp>
          <p:nvSpPr>
            <p:cNvPr id="71" name="TextBox 26">
              <a:hlinkClick r:id="rId7" action="ppaction://hlinksldjump"/>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电力</a:t>
              </a:r>
              <a:r>
                <a:rPr lang="en-US" altLang="zh-CN" b="1" dirty="0">
                  <a:solidFill>
                    <a:srgbClr val="0255A0"/>
                  </a:solidFill>
                  <a:latin typeface="微软雅黑" panose="020B0503020204020204" pitchFamily="34" charset="-122"/>
                  <a:ea typeface="微软雅黑" panose="020B0503020204020204" pitchFamily="34" charset="-122"/>
                </a:rPr>
                <a:t>DSM</a:t>
              </a:r>
              <a:r>
                <a:rPr lang="zh-CN" altLang="en-US" b="1" dirty="0">
                  <a:solidFill>
                    <a:srgbClr val="0255A0"/>
                  </a:solidFill>
                  <a:latin typeface="微软雅黑" panose="020B0503020204020204" pitchFamily="34" charset="-122"/>
                  <a:ea typeface="微软雅黑" panose="020B0503020204020204" pitchFamily="34" charset="-122"/>
                </a:rPr>
                <a:t>市场风险管理</a:t>
              </a:r>
            </a:p>
          </p:txBody>
        </p:sp>
      </p:grpSp>
      <p:grpSp>
        <p:nvGrpSpPr>
          <p:cNvPr id="72" name="组合 71"/>
          <p:cNvGrpSpPr/>
          <p:nvPr/>
        </p:nvGrpSpPr>
        <p:grpSpPr>
          <a:xfrm>
            <a:off x="2983549" y="4545622"/>
            <a:ext cx="5267300" cy="400110"/>
            <a:chOff x="3084518" y="2106967"/>
            <a:chExt cx="5267300" cy="400110"/>
          </a:xfrm>
        </p:grpSpPr>
        <p:sp>
          <p:nvSpPr>
            <p:cNvPr id="73"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6</a:t>
              </a:r>
              <a:endParaRPr lang="zh-CN" altLang="en-US" sz="2000" b="1" i="1" dirty="0">
                <a:solidFill>
                  <a:srgbClr val="0255A0"/>
                </a:solidFill>
                <a:latin typeface="华文细黑"/>
                <a:ea typeface="微软雅黑"/>
              </a:endParaRPr>
            </a:p>
          </p:txBody>
        </p:sp>
        <p:sp>
          <p:nvSpPr>
            <p:cNvPr id="74" name="TextBox 26">
              <a:hlinkClick r:id="" action="ppaction://noaction"/>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四川电力</a:t>
              </a:r>
              <a:r>
                <a:rPr lang="en-US" altLang="zh-CN" b="1" dirty="0">
                  <a:solidFill>
                    <a:srgbClr val="0255A0"/>
                  </a:solidFill>
                  <a:latin typeface="微软雅黑" panose="020B0503020204020204" pitchFamily="34" charset="-122"/>
                  <a:ea typeface="微软雅黑" panose="020B0503020204020204" pitchFamily="34" charset="-122"/>
                </a:rPr>
                <a:t>DSM</a:t>
              </a:r>
              <a:r>
                <a:rPr lang="zh-CN" altLang="en-US" b="1" dirty="0">
                  <a:solidFill>
                    <a:srgbClr val="0255A0"/>
                  </a:solidFill>
                  <a:latin typeface="微软雅黑" panose="020B0503020204020204" pitchFamily="34" charset="-122"/>
                  <a:ea typeface="微软雅黑" panose="020B0503020204020204" pitchFamily="34" charset="-122"/>
                </a:rPr>
                <a:t>保障机制</a:t>
              </a:r>
            </a:p>
          </p:txBody>
        </p:sp>
      </p:grpSp>
    </p:spTree>
    <p:extLst>
      <p:ext uri="{BB962C8B-B14F-4D97-AF65-F5344CB8AC3E}">
        <p14:creationId xmlns:p14="http://schemas.microsoft.com/office/powerpoint/2010/main" val="832766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风险管理概述</a:t>
            </a:r>
            <a:endParaRPr lang="zh-CN" altLang="en-US" dirty="0"/>
          </a:p>
        </p:txBody>
      </p:sp>
      <p:sp>
        <p:nvSpPr>
          <p:cNvPr id="5" name="文本框 4"/>
          <p:cNvSpPr txBox="1"/>
          <p:nvPr/>
        </p:nvSpPr>
        <p:spPr>
          <a:xfrm>
            <a:off x="539552" y="2994818"/>
            <a:ext cx="2027848" cy="369332"/>
          </a:xfrm>
          <a:prstGeom prst="rect">
            <a:avLst/>
          </a:prstGeom>
          <a:solidFill>
            <a:schemeClr val="accent2">
              <a:lumMod val="75000"/>
              <a:lumOff val="25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风险</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945150" y="2190397"/>
            <a:ext cx="5616624" cy="2862322"/>
          </a:xfrm>
          <a:prstGeom prst="rect">
            <a:avLst/>
          </a:prstGeom>
          <a:solidFill>
            <a:schemeClr val="accent6">
              <a:lumMod val="20000"/>
              <a:lumOff val="80000"/>
            </a:schemeClr>
          </a:solidFill>
          <a:ln>
            <a:solidFill>
              <a:srgbClr val="026BCA"/>
            </a:solidFill>
          </a:ln>
        </p:spPr>
        <p:txBody>
          <a:bodyPr wrap="square">
            <a:spAutoFit/>
          </a:bodyPr>
          <a:lstStyle/>
          <a:p>
            <a:pPr marL="171450" indent="-171450" algn="just">
              <a:buFont typeface="Wingdings" panose="05000000000000000000" pitchFamily="2" charset="2"/>
              <a:buChar char="l"/>
            </a:pPr>
            <a:r>
              <a:rPr lang="zh-CN" altLang="zh-CN" sz="1200" b="1" kern="100" dirty="0" smtClean="0">
                <a:latin typeface="微软雅黑" panose="020B0503020204020204" pitchFamily="34" charset="-122"/>
                <a:ea typeface="微软雅黑" panose="020B0503020204020204" pitchFamily="34" charset="-122"/>
                <a:cs typeface="Times New Roman" panose="02020603050405020304" pitchFamily="18" charset="0"/>
              </a:rPr>
              <a:t>风险</a:t>
            </a:r>
            <a:r>
              <a:rPr lang="zh-CN" altLang="zh-CN" sz="1200" b="1" kern="100" dirty="0">
                <a:latin typeface="微软雅黑" panose="020B0503020204020204" pitchFamily="34" charset="-122"/>
                <a:ea typeface="微软雅黑" panose="020B0503020204020204" pitchFamily="34" charset="-122"/>
                <a:cs typeface="Times New Roman" panose="02020603050405020304" pitchFamily="18" charset="0"/>
              </a:rPr>
              <a:t>是损失发生的可能性或机会</a:t>
            </a:r>
          </a:p>
          <a:p>
            <a:pPr algn="just"/>
            <a:r>
              <a:rPr lang="en-US" altLang="zh-CN" sz="1200" kern="100"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1200" kern="100" dirty="0" smtClean="0">
                <a:latin typeface="华文楷体" panose="02010600040101010101" pitchFamily="2" charset="-122"/>
                <a:ea typeface="华文楷体" panose="02010600040101010101" pitchFamily="2" charset="-122"/>
                <a:cs typeface="Times New Roman" panose="02020603050405020304" pitchFamily="18" charset="0"/>
              </a:rPr>
              <a:t>可能性</a:t>
            </a:r>
            <a:r>
              <a:rPr lang="zh-CN" altLang="zh-CN" sz="1200" kern="100" dirty="0">
                <a:latin typeface="华文楷体" panose="02010600040101010101" pitchFamily="2" charset="-122"/>
                <a:ea typeface="华文楷体" panose="02010600040101010101" pitchFamily="2" charset="-122"/>
                <a:cs typeface="Times New Roman" panose="02020603050405020304" pitchFamily="18" charset="0"/>
              </a:rPr>
              <a:t>指客观事物存在或者发生的机会，这种机会可以用概率来衡量。</a:t>
            </a:r>
          </a:p>
          <a:p>
            <a:pPr marL="171450" indent="-171450" algn="just">
              <a:buFont typeface="Wingdings" panose="05000000000000000000" pitchFamily="2" charset="2"/>
              <a:buChar char="l"/>
            </a:pPr>
            <a:r>
              <a:rPr lang="zh-CN" altLang="zh-CN" sz="1200" b="1" kern="100" dirty="0" smtClean="0">
                <a:latin typeface="微软雅黑" panose="020B0503020204020204" pitchFamily="34" charset="-122"/>
                <a:ea typeface="微软雅黑" panose="020B0503020204020204" pitchFamily="34" charset="-122"/>
                <a:cs typeface="Times New Roman" panose="02020603050405020304" pitchFamily="18" charset="0"/>
              </a:rPr>
              <a:t>风险</a:t>
            </a:r>
            <a:r>
              <a:rPr lang="zh-CN" altLang="zh-CN" sz="1200" b="1" kern="100" dirty="0">
                <a:latin typeface="微软雅黑" panose="020B0503020204020204" pitchFamily="34" charset="-122"/>
                <a:ea typeface="微软雅黑" panose="020B0503020204020204" pitchFamily="34" charset="-122"/>
                <a:cs typeface="Times New Roman" panose="02020603050405020304" pitchFamily="18" charset="0"/>
              </a:rPr>
              <a:t>是损失的</a:t>
            </a:r>
            <a:r>
              <a:rPr lang="zh-CN" altLang="zh-CN" sz="1200" b="1" kern="100" dirty="0" smtClean="0">
                <a:latin typeface="微软雅黑" panose="020B0503020204020204" pitchFamily="34" charset="-122"/>
                <a:ea typeface="微软雅黑" panose="020B0503020204020204" pitchFamily="34" charset="-122"/>
                <a:cs typeface="Times New Roman" panose="02020603050405020304" pitchFamily="18" charset="0"/>
              </a:rPr>
              <a:t>不确定性</a:t>
            </a:r>
            <a:endParaRPr lang="en-US" altLang="zh-CN" sz="1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173038" algn="just"/>
            <a:r>
              <a:rPr lang="zh-CN" altLang="zh-CN" sz="1200" kern="100" dirty="0" smtClean="0">
                <a:latin typeface="华文楷体" panose="02010600040101010101" pitchFamily="2" charset="-122"/>
                <a:ea typeface="华文楷体" panose="02010600040101010101" pitchFamily="2" charset="-122"/>
                <a:cs typeface="Times New Roman" panose="02020603050405020304" pitchFamily="18" charset="0"/>
              </a:rPr>
              <a:t>这种</a:t>
            </a:r>
            <a:r>
              <a:rPr lang="zh-CN" altLang="zh-CN" sz="1200" kern="100" dirty="0">
                <a:latin typeface="华文楷体" panose="02010600040101010101" pitchFamily="2" charset="-122"/>
                <a:ea typeface="华文楷体" panose="02010600040101010101" pitchFamily="2" charset="-122"/>
                <a:cs typeface="Times New Roman" panose="02020603050405020304" pitchFamily="18" charset="0"/>
              </a:rPr>
              <a:t>不确定性可以分为客观不确定性和主观不确定性。前者是指实际结果与预测结果的偏离，这种偏离可以用数学、统计学工具加以度量；后者是个人对风险的评估，主观不确定性同个人知识、经验、心理状态等有关，面临相同的风险时不同的人会有不同的评价。</a:t>
            </a:r>
          </a:p>
          <a:p>
            <a:pPr marL="171450" indent="-171450" algn="just">
              <a:buFont typeface="Wingdings" panose="05000000000000000000" pitchFamily="2" charset="2"/>
              <a:buChar char="l"/>
            </a:pPr>
            <a:r>
              <a:rPr lang="zh-CN" altLang="zh-CN" sz="1200" b="1" kern="100" dirty="0" smtClean="0">
                <a:latin typeface="微软雅黑" panose="020B0503020204020204" pitchFamily="34" charset="-122"/>
                <a:ea typeface="微软雅黑" panose="020B0503020204020204" pitchFamily="34" charset="-122"/>
                <a:cs typeface="Times New Roman" panose="02020603050405020304" pitchFamily="18" charset="0"/>
              </a:rPr>
              <a:t>风险</a:t>
            </a:r>
            <a:r>
              <a:rPr lang="zh-CN" altLang="zh-CN" sz="1200" b="1" kern="100" dirty="0">
                <a:latin typeface="微软雅黑" panose="020B0503020204020204" pitchFamily="34" charset="-122"/>
                <a:ea typeface="微软雅黑" panose="020B0503020204020204" pitchFamily="34" charset="-122"/>
                <a:cs typeface="Times New Roman" panose="02020603050405020304" pitchFamily="18" charset="0"/>
              </a:rPr>
              <a:t>是实际结果与预期结果的偏差</a:t>
            </a:r>
          </a:p>
          <a:p>
            <a:pPr marL="173038" algn="just"/>
            <a:r>
              <a:rPr lang="zh-CN" altLang="zh-CN" sz="1200" kern="100" dirty="0">
                <a:latin typeface="华文楷体" panose="02010600040101010101" pitchFamily="2" charset="-122"/>
                <a:ea typeface="华文楷体" panose="02010600040101010101" pitchFamily="2" charset="-122"/>
                <a:cs typeface="Times New Roman" panose="02020603050405020304" pitchFamily="18" charset="0"/>
              </a:rPr>
              <a:t>实际结果与预期结果的偏差即风险，可以用统计学中的标准差进行衡量。</a:t>
            </a:r>
          </a:p>
          <a:p>
            <a:pPr marL="171450" indent="-171450" algn="just">
              <a:buFont typeface="Wingdings" panose="05000000000000000000" pitchFamily="2" charset="2"/>
              <a:buChar char="l"/>
            </a:pPr>
            <a:r>
              <a:rPr lang="zh-CN" altLang="zh-CN" sz="1200" b="1" kern="100" dirty="0" smtClean="0">
                <a:latin typeface="微软雅黑" panose="020B0503020204020204" pitchFamily="34" charset="-122"/>
                <a:ea typeface="微软雅黑" panose="020B0503020204020204" pitchFamily="34" charset="-122"/>
                <a:cs typeface="Times New Roman" panose="02020603050405020304" pitchFamily="18" charset="0"/>
              </a:rPr>
              <a:t>风险</a:t>
            </a:r>
            <a:r>
              <a:rPr lang="zh-CN" altLang="zh-CN" sz="1200" b="1" kern="100" dirty="0">
                <a:latin typeface="微软雅黑" panose="020B0503020204020204" pitchFamily="34" charset="-122"/>
                <a:ea typeface="微软雅黑" panose="020B0503020204020204" pitchFamily="34" charset="-122"/>
                <a:cs typeface="Times New Roman" panose="02020603050405020304" pitchFamily="18" charset="0"/>
              </a:rPr>
              <a:t>是实际结果偏离预期结果的概率</a:t>
            </a:r>
          </a:p>
          <a:p>
            <a:pPr marL="173038" algn="just"/>
            <a:r>
              <a:rPr lang="zh-CN" altLang="zh-CN" sz="1200" kern="100" dirty="0">
                <a:latin typeface="华文楷体" panose="02010600040101010101" pitchFamily="2" charset="-122"/>
                <a:ea typeface="华文楷体" panose="02010600040101010101" pitchFamily="2" charset="-122"/>
                <a:cs typeface="Times New Roman" panose="02020603050405020304" pitchFamily="18" charset="0"/>
              </a:rPr>
              <a:t>实际结果偏离预期结果的客观概率就是风险，这一概率可以用数学、统计学公式计算得出。在竞争激烈的市场中，企业的经营活动伴随着各种各样的风险，他们有可能使企业遭受损失，也有可能使企业盈利。也就是说，风险使企业经营目标的实现存在着不确定性，体现为预期盈利</a:t>
            </a:r>
            <a:r>
              <a:rPr lang="en-US" altLang="zh-CN" sz="12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1200" kern="100" dirty="0">
                <a:latin typeface="华文楷体" panose="02010600040101010101" pitchFamily="2" charset="-122"/>
                <a:ea typeface="华文楷体" panose="02010600040101010101" pitchFamily="2" charset="-122"/>
                <a:cs typeface="Times New Roman" panose="02020603050405020304" pitchFamily="18" charset="0"/>
              </a:rPr>
              <a:t>亏损与实际亏损</a:t>
            </a:r>
            <a:r>
              <a:rPr lang="en-US" altLang="zh-CN" sz="12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1200" kern="100" dirty="0">
                <a:latin typeface="华文楷体" panose="02010600040101010101" pitchFamily="2" charset="-122"/>
                <a:ea typeface="华文楷体" panose="02010600040101010101" pitchFamily="2" charset="-122"/>
                <a:cs typeface="Times New Roman" panose="02020603050405020304" pitchFamily="18" charset="0"/>
              </a:rPr>
              <a:t>盈利偏离的概率。</a:t>
            </a:r>
            <a:endParaRPr lang="zh-CN" altLang="en-US" sz="12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2945150" y="1057300"/>
            <a:ext cx="5616624" cy="738664"/>
          </a:xfrm>
          <a:prstGeom prst="rect">
            <a:avLst/>
          </a:prstGeom>
          <a:solidFill>
            <a:schemeClr val="accent6">
              <a:lumMod val="20000"/>
              <a:lumOff val="80000"/>
            </a:schemeClr>
          </a:solidFill>
          <a:ln>
            <a:solidFill>
              <a:srgbClr val="026BCA"/>
            </a:solidFill>
          </a:ln>
        </p:spPr>
        <p:txBody>
          <a:bodyPr wrap="square">
            <a:spAutoFit/>
          </a:bodyPr>
          <a:lstStyle/>
          <a:p>
            <a:pPr algn="just">
              <a:spcAft>
                <a:spcPts val="0"/>
              </a:spcAft>
            </a:pPr>
            <a:r>
              <a:rPr lang="zh-CN" altLang="zh-CN" sz="1400" kern="100" dirty="0">
                <a:latin typeface="华文楷体" panose="02010600040101010101" pitchFamily="2" charset="-122"/>
                <a:ea typeface="华文楷体" panose="02010600040101010101" pitchFamily="2" charset="-122"/>
                <a:cs typeface="Times New Roman" panose="02020603050405020304" pitchFamily="18" charset="0"/>
              </a:rPr>
              <a:t>风险的基本含义是损失的不确定性。对于这一基本概念，经济学家、统计学家、决策理论界学者和保险理论界学者等尚无统一公认定义，归纳起来主要有以下观点：</a:t>
            </a:r>
          </a:p>
        </p:txBody>
      </p:sp>
      <p:sp>
        <p:nvSpPr>
          <p:cNvPr id="8" name="矩形 7"/>
          <p:cNvSpPr/>
          <p:nvPr/>
        </p:nvSpPr>
        <p:spPr>
          <a:xfrm>
            <a:off x="539552" y="1057300"/>
            <a:ext cx="2027848" cy="2306850"/>
          </a:xfrm>
          <a:prstGeom prst="rect">
            <a:avLst/>
          </a:prstGeom>
          <a:noFill/>
          <a:ln>
            <a:solidFill>
              <a:srgbClr val="0253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图片</a:t>
            </a:r>
            <a:endParaRPr lang="zh-CN" altLang="en-US" dirty="0">
              <a:solidFill>
                <a:schemeClr val="tx1"/>
              </a:solidFill>
            </a:endParaRPr>
          </a:p>
        </p:txBody>
      </p:sp>
    </p:spTree>
    <p:extLst>
      <p:ext uri="{BB962C8B-B14F-4D97-AF65-F5344CB8AC3E}">
        <p14:creationId xmlns:p14="http://schemas.microsoft.com/office/powerpoint/2010/main" val="2812975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风险管理概述</a:t>
            </a:r>
          </a:p>
        </p:txBody>
      </p:sp>
      <p:sp>
        <p:nvSpPr>
          <p:cNvPr id="3" name="矩形 2"/>
          <p:cNvSpPr/>
          <p:nvPr/>
        </p:nvSpPr>
        <p:spPr>
          <a:xfrm>
            <a:off x="539552" y="1921396"/>
            <a:ext cx="8280920" cy="2308324"/>
          </a:xfrm>
          <a:prstGeom prst="rect">
            <a:avLst/>
          </a:prstGeom>
        </p:spPr>
        <p:txBody>
          <a:bodyPr wrap="square">
            <a:spAutoFit/>
          </a:bodyPr>
          <a:lstStyle/>
          <a:p>
            <a:pPr marL="171450" indent="-171450" algn="just">
              <a:spcAft>
                <a:spcPts val="0"/>
              </a:spcAft>
              <a:buFont typeface="Wingdings" panose="05000000000000000000" pitchFamily="2" charset="2"/>
              <a:buChar char="l"/>
            </a:pP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按</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风险后果</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的不同划分，风险可以划分为</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纯粹风险和投机</a:t>
            </a:r>
            <a:r>
              <a:rPr lang="zh-CN"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rPr>
              <a:t>风险</a:t>
            </a:r>
            <a:endParaRPr lang="en-US"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a:spcAft>
                <a:spcPts val="0"/>
              </a:spcAft>
              <a:buFont typeface="Wingdings" panose="05000000000000000000" pitchFamily="2" charset="2"/>
              <a:buChar char="l"/>
            </a:pPr>
            <a:endParaRPr lang="zh-CN" altLang="zh-CN" sz="1600" kern="100" dirty="0">
              <a:latin typeface="华文楷体" panose="02010600040101010101" pitchFamily="2" charset="-122"/>
              <a:ea typeface="华文楷体" panose="02010600040101010101" pitchFamily="2" charset="-122"/>
              <a:cs typeface="Times New Roman" panose="02020603050405020304" pitchFamily="18" charset="0"/>
            </a:endParaRPr>
          </a:p>
          <a:p>
            <a:pPr marL="171450" indent="-171450" algn="just">
              <a:spcAft>
                <a:spcPts val="0"/>
              </a:spcAft>
              <a:buFont typeface="Wingdings" panose="05000000000000000000" pitchFamily="2" charset="2"/>
              <a:buChar char="l"/>
            </a:pP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按</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风险来源或损失产生的原因</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划分，风险可以划分为</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自然风险和人为</a:t>
            </a:r>
            <a:r>
              <a:rPr lang="zh-CN"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rPr>
              <a:t>风险</a:t>
            </a:r>
            <a:endParaRPr lang="en-US"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a:spcAft>
                <a:spcPts val="0"/>
              </a:spcAft>
              <a:buFont typeface="Wingdings" panose="05000000000000000000" pitchFamily="2" charset="2"/>
              <a:buChar char="l"/>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a:spcAft>
                <a:spcPts val="0"/>
              </a:spcAft>
              <a:buFont typeface="Wingdings" panose="05000000000000000000" pitchFamily="2" charset="2"/>
              <a:buChar char="l"/>
            </a:pP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按</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风险</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是否可以管理</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划分，分为</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可管理风险和不可管理</a:t>
            </a:r>
            <a:r>
              <a:rPr lang="zh-CN"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rPr>
              <a:t>风险</a:t>
            </a:r>
            <a:endParaRPr lang="en-US"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a:spcAft>
                <a:spcPts val="0"/>
              </a:spcAft>
              <a:buFont typeface="Wingdings" panose="05000000000000000000" pitchFamily="2" charset="2"/>
              <a:buChar char="l"/>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a:spcAft>
                <a:spcPts val="0"/>
              </a:spcAft>
              <a:buFont typeface="Wingdings" panose="05000000000000000000" pitchFamily="2" charset="2"/>
              <a:buChar char="l"/>
            </a:pP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按</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风险</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影响范围</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划分，可以分为</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局部风险和整体</a:t>
            </a:r>
            <a:r>
              <a:rPr lang="zh-CN"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rPr>
              <a:t>风险</a:t>
            </a:r>
            <a:endParaRPr lang="en-US"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a:spcAft>
                <a:spcPts val="0"/>
              </a:spcAft>
              <a:buFont typeface="Wingdings" panose="05000000000000000000" pitchFamily="2" charset="2"/>
              <a:buChar char="l"/>
            </a:pPr>
            <a:endParaRPr lang="zh-CN" altLang="zh-CN" sz="1600" kern="1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171450" indent="-171450">
              <a:buFont typeface="Wingdings" panose="05000000000000000000" pitchFamily="2" charset="2"/>
              <a:buChar char="l"/>
            </a:pP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按风险的</a:t>
            </a:r>
            <a:r>
              <a:rPr lang="zh-CN" altLang="zh-CN" sz="1600" b="1" dirty="0" smtClean="0">
                <a:latin typeface="微软雅黑" panose="020B0503020204020204" pitchFamily="34" charset="-122"/>
                <a:ea typeface="微软雅黑" panose="020B0503020204020204" pitchFamily="34" charset="-122"/>
                <a:cs typeface="Times New Roman" panose="02020603050405020304" pitchFamily="18" charset="0"/>
              </a:rPr>
              <a:t>可预测性</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划分，风险可以分为</a:t>
            </a:r>
            <a:r>
              <a:rPr lang="zh-CN" altLang="zh-CN" sz="1600" b="1" dirty="0" smtClean="0">
                <a:latin typeface="微软雅黑" panose="020B0503020204020204" pitchFamily="34" charset="-122"/>
                <a:ea typeface="微软雅黑" panose="020B0503020204020204" pitchFamily="34" charset="-122"/>
                <a:cs typeface="Times New Roman" panose="02020603050405020304" pitchFamily="18" charset="0"/>
              </a:rPr>
              <a:t>己知的风险、可</a:t>
            </a:r>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预测的风险和不可预测的</a:t>
            </a:r>
            <a:r>
              <a:rPr lang="zh-CN" altLang="zh-CN" sz="1600" b="1" dirty="0" smtClean="0">
                <a:latin typeface="微软雅黑" panose="020B0503020204020204" pitchFamily="34" charset="-122"/>
                <a:ea typeface="微软雅黑" panose="020B0503020204020204" pitchFamily="34" charset="-122"/>
                <a:cs typeface="Times New Roman" panose="02020603050405020304" pitchFamily="18" charset="0"/>
              </a:rPr>
              <a:t>风险</a:t>
            </a:r>
            <a:endParaRPr lang="zh-CN" altLang="zh-CN" sz="16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任意多边形 3"/>
          <p:cNvSpPr/>
          <p:nvPr/>
        </p:nvSpPr>
        <p:spPr>
          <a:xfrm>
            <a:off x="615" y="769268"/>
            <a:ext cx="1763073" cy="288032"/>
          </a:xfrm>
          <a:custGeom>
            <a:avLst/>
            <a:gdLst>
              <a:gd name="connsiteX0" fmla="*/ 0 w 2022253"/>
              <a:gd name="connsiteY0" fmla="*/ 0 h 288032"/>
              <a:gd name="connsiteX1" fmla="*/ 2022253 w 2022253"/>
              <a:gd name="connsiteY1" fmla="*/ 0 h 288032"/>
              <a:gd name="connsiteX2" fmla="*/ 1737148 w 2022253"/>
              <a:gd name="connsiteY2" fmla="*/ 288032 h 288032"/>
              <a:gd name="connsiteX3" fmla="*/ 0 w 2022253"/>
              <a:gd name="connsiteY3" fmla="*/ 288032 h 288032"/>
            </a:gdLst>
            <a:ahLst/>
            <a:cxnLst>
              <a:cxn ang="0">
                <a:pos x="connsiteX0" y="connsiteY0"/>
              </a:cxn>
              <a:cxn ang="0">
                <a:pos x="connsiteX1" y="connsiteY1"/>
              </a:cxn>
              <a:cxn ang="0">
                <a:pos x="connsiteX2" y="connsiteY2"/>
              </a:cxn>
              <a:cxn ang="0">
                <a:pos x="connsiteX3" y="connsiteY3"/>
              </a:cxn>
            </a:cxnLst>
            <a:rect l="l" t="t" r="r" b="b"/>
            <a:pathLst>
              <a:path w="2022253" h="288032">
                <a:moveTo>
                  <a:pt x="0" y="0"/>
                </a:moveTo>
                <a:lnTo>
                  <a:pt x="2022253" y="0"/>
                </a:lnTo>
                <a:lnTo>
                  <a:pt x="1737148" y="288032"/>
                </a:lnTo>
                <a:lnTo>
                  <a:pt x="0" y="288032"/>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r>
              <a:rPr lang="zh-CN" altLang="en-US" sz="1400" b="1" dirty="0">
                <a:solidFill>
                  <a:schemeClr val="tx1"/>
                </a:solidFill>
                <a:latin typeface="微软雅黑" panose="020B0503020204020204" pitchFamily="34" charset="-122"/>
                <a:ea typeface="微软雅黑" panose="020B0503020204020204" pitchFamily="34" charset="-122"/>
              </a:rPr>
              <a:t> </a:t>
            </a:r>
            <a:r>
              <a:rPr lang="zh-CN" altLang="en-US" sz="1400" b="1" dirty="0" smtClean="0">
                <a:solidFill>
                  <a:schemeClr val="tx1"/>
                </a:solidFill>
                <a:latin typeface="微软雅黑" panose="020B0503020204020204" pitchFamily="34" charset="-122"/>
                <a:ea typeface="微软雅黑" panose="020B0503020204020204" pitchFamily="34" charset="-122"/>
              </a:rPr>
              <a:t>     风险的分类</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62611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33450"/>
            <a:ext cx="5832475" cy="647700"/>
          </a:xfrm>
        </p:spPr>
        <p:txBody>
          <a:bodyPr/>
          <a:lstStyle/>
          <a:p>
            <a:r>
              <a:rPr lang="en-US" altLang="zh-CN" dirty="0" smtClean="0"/>
              <a:t>5.1 </a:t>
            </a:r>
            <a:r>
              <a:rPr lang="zh-CN" altLang="en-US" dirty="0" smtClean="0"/>
              <a:t>风险管理概述</a:t>
            </a:r>
            <a:endParaRPr lang="zh-CN" altLang="en-US" dirty="0"/>
          </a:p>
        </p:txBody>
      </p:sp>
      <p:sp>
        <p:nvSpPr>
          <p:cNvPr id="5" name="文本框 4"/>
          <p:cNvSpPr txBox="1"/>
          <p:nvPr/>
        </p:nvSpPr>
        <p:spPr>
          <a:xfrm>
            <a:off x="464436" y="2416160"/>
            <a:ext cx="2102964" cy="369332"/>
          </a:xfrm>
          <a:prstGeom prst="rect">
            <a:avLst/>
          </a:prstGeom>
          <a:solidFill>
            <a:schemeClr val="accent2">
              <a:lumMod val="75000"/>
              <a:lumOff val="25000"/>
            </a:schemeClr>
          </a:solid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风险管理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945150" y="2602943"/>
            <a:ext cx="5803314" cy="2462213"/>
          </a:xfrm>
          <a:prstGeom prst="rect">
            <a:avLst/>
          </a:prstGeom>
          <a:solidFill>
            <a:schemeClr val="bg2">
              <a:lumMod val="90000"/>
            </a:schemeClr>
          </a:solidFill>
          <a:ln>
            <a:solidFill>
              <a:srgbClr val="026BCA"/>
            </a:solidFill>
          </a:ln>
        </p:spPr>
        <p:txBody>
          <a:bodyPr wrap="square">
            <a:spAutoFit/>
          </a:bodyPr>
          <a:lstStyle/>
          <a:p>
            <a:r>
              <a:rPr lang="zh-CN" altLang="zh-CN" sz="1400" dirty="0">
                <a:latin typeface="华文楷体" panose="02010600040101010101" pitchFamily="2" charset="-122"/>
                <a:ea typeface="华文楷体" panose="02010600040101010101" pitchFamily="2" charset="-122"/>
              </a:rPr>
              <a:t>风险管理主要分为两类</a:t>
            </a:r>
            <a:r>
              <a:rPr lang="zh-CN" altLang="zh-CN"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r>
              <a:rPr lang="zh-CN" altLang="zh-CN" sz="1400" dirty="0" smtClean="0">
                <a:latin typeface="华文楷体" panose="02010600040101010101" pitchFamily="2" charset="-122"/>
                <a:ea typeface="华文楷体" panose="02010600040101010101" pitchFamily="2" charset="-122"/>
              </a:rPr>
              <a:t>①</a:t>
            </a:r>
            <a:r>
              <a:rPr lang="zh-CN" altLang="zh-CN" sz="1400" b="1" dirty="0">
                <a:latin typeface="华文楷体" panose="02010600040101010101" pitchFamily="2" charset="-122"/>
                <a:ea typeface="华文楷体" panose="02010600040101010101" pitchFamily="2" charset="-122"/>
              </a:rPr>
              <a:t>经营管理型风险管理</a:t>
            </a:r>
            <a:r>
              <a:rPr lang="zh-CN" altLang="zh-CN" sz="1400" dirty="0">
                <a:latin typeface="华文楷体" panose="02010600040101010101" pitchFamily="2" charset="-122"/>
                <a:ea typeface="华文楷体" panose="02010600040101010101" pitchFamily="2" charset="-122"/>
              </a:rPr>
              <a:t>，主要研究政治、经济、社会变革等所有企业面临的风险的管理</a:t>
            </a:r>
            <a:r>
              <a:rPr lang="zh-CN" altLang="zh-CN"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r>
              <a:rPr lang="zh-CN" altLang="zh-CN" sz="1400" dirty="0" smtClean="0">
                <a:latin typeface="华文楷体" panose="02010600040101010101" pitchFamily="2" charset="-122"/>
                <a:ea typeface="华文楷体" panose="02010600040101010101" pitchFamily="2" charset="-122"/>
              </a:rPr>
              <a:t>②</a:t>
            </a:r>
            <a:r>
              <a:rPr lang="zh-CN" altLang="zh-CN" sz="1400" b="1" dirty="0">
                <a:latin typeface="华文楷体" panose="02010600040101010101" pitchFamily="2" charset="-122"/>
                <a:ea typeface="华文楷体" panose="02010600040101010101" pitchFamily="2" charset="-122"/>
              </a:rPr>
              <a:t>保险型风险管理，</a:t>
            </a:r>
            <a:r>
              <a:rPr lang="zh-CN" altLang="zh-CN" sz="1400" dirty="0">
                <a:latin typeface="华文楷体" panose="02010600040101010101" pitchFamily="2" charset="-122"/>
                <a:ea typeface="华文楷体" panose="02010600040101010101" pitchFamily="2" charset="-122"/>
              </a:rPr>
              <a:t>主要以可保风险作为风险管理的对象，将保险管理放在核心地位，将安全管理作为补充手段</a:t>
            </a:r>
            <a:r>
              <a:rPr lang="zh-CN" altLang="zh-CN" sz="1400" dirty="0" smtClean="0">
                <a:latin typeface="华文楷体" panose="02010600040101010101" pitchFamily="2" charset="-122"/>
                <a:ea typeface="华文楷体" panose="02010600040101010101" pitchFamily="2" charset="-122"/>
              </a:rPr>
              <a:t>。</a:t>
            </a:r>
            <a:endParaRPr lang="en-US" altLang="zh-CN" sz="1400" dirty="0" smtClean="0">
              <a:latin typeface="华文楷体" panose="02010600040101010101" pitchFamily="2" charset="-122"/>
              <a:ea typeface="华文楷体" panose="02010600040101010101" pitchFamily="2" charset="-122"/>
            </a:endParaRPr>
          </a:p>
          <a:p>
            <a:endParaRPr lang="zh-CN" altLang="zh-CN" sz="1400" dirty="0">
              <a:latin typeface="华文楷体" panose="02010600040101010101" pitchFamily="2" charset="-122"/>
              <a:ea typeface="华文楷体" panose="02010600040101010101" pitchFamily="2" charset="-122"/>
            </a:endParaRPr>
          </a:p>
          <a:p>
            <a:r>
              <a:rPr lang="zh-CN" altLang="zh-CN" sz="1400" dirty="0">
                <a:latin typeface="华文楷体" panose="02010600040101010101" pitchFamily="2" charset="-122"/>
                <a:ea typeface="华文楷体" panose="02010600040101010101" pitchFamily="2" charset="-122"/>
              </a:rPr>
              <a:t>以公司、企业等经济单位为研究对象的风险管理，根据风险形成因素的微观与宏观、内部影响与外部影响的差异，</a:t>
            </a:r>
            <a:r>
              <a:rPr lang="zh-CN" altLang="zh-CN" sz="1400" dirty="0">
                <a:solidFill>
                  <a:srgbClr val="FF0000"/>
                </a:solidFill>
                <a:latin typeface="华文楷体" panose="02010600040101010101" pitchFamily="2" charset="-122"/>
                <a:ea typeface="华文楷体" panose="02010600040101010101" pitchFamily="2" charset="-122"/>
              </a:rPr>
              <a:t>微观层面即内部影响下分为企业运营风险管理、企业财务风险管理、企业项目风险管，宏观层面即外部影响下分为企业市场风险管理、企业法律风险管理、企业政策风险管理</a:t>
            </a:r>
            <a:r>
              <a:rPr lang="zh-CN" altLang="zh-CN" sz="1400" dirty="0">
                <a:solidFill>
                  <a:srgbClr val="00B050"/>
                </a:solidFill>
                <a:latin typeface="华文楷体" panose="02010600040101010101" pitchFamily="2" charset="-122"/>
                <a:ea typeface="华文楷体" panose="02010600040101010101" pitchFamily="2" charset="-122"/>
              </a:rPr>
              <a:t>。</a:t>
            </a:r>
            <a:endParaRPr lang="zh-CN" altLang="en-US" sz="1400" kern="100" dirty="0">
              <a:solidFill>
                <a:srgbClr val="00B05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2945150" y="1057300"/>
            <a:ext cx="5803314" cy="1169551"/>
          </a:xfrm>
          <a:prstGeom prst="rect">
            <a:avLst/>
          </a:prstGeom>
          <a:solidFill>
            <a:schemeClr val="accent6">
              <a:lumMod val="20000"/>
              <a:lumOff val="80000"/>
            </a:schemeClr>
          </a:solidFill>
          <a:ln>
            <a:solidFill>
              <a:srgbClr val="026BCA"/>
            </a:solidFill>
          </a:ln>
        </p:spPr>
        <p:txBody>
          <a:bodyPr wrap="square">
            <a:spAutoFit/>
          </a:bodyPr>
          <a:lstStyle/>
          <a:p>
            <a:pPr algn="just">
              <a:spcAft>
                <a:spcPts val="0"/>
              </a:spcAft>
            </a:pPr>
            <a:r>
              <a:rPr lang="zh-CN" altLang="en-US" sz="1400" kern="100" dirty="0">
                <a:latin typeface="华文楷体" panose="02010600040101010101" pitchFamily="2" charset="-122"/>
                <a:ea typeface="华文楷体" panose="02010600040101010101" pitchFamily="2" charset="-122"/>
                <a:cs typeface="Times New Roman" panose="02020603050405020304" pitchFamily="18" charset="0"/>
              </a:rPr>
              <a:t>我国理论界比较接受的对风险管理的较全面定义为：</a:t>
            </a:r>
            <a:r>
              <a:rPr lang="zh-CN" altLang="en-US" sz="1400" kern="1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风险管理是研究风险发生规律和风险控制技术的一门新兴管理学科，各经济单位通过风险识别、风险衡量、风险评价，并在此基础上优化组合各种风险管理技术，对风险实施有效的控制和妥善处理风险所致损失的后果，期望实现以最小的成本获得最大安全保障的目标</a:t>
            </a:r>
            <a:r>
              <a:rPr lang="zh-CN" altLang="en-US" sz="1400" kern="1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1400" kern="1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标题 1"/>
          <p:cNvSpPr txBox="1">
            <a:spLocks/>
          </p:cNvSpPr>
          <p:nvPr/>
        </p:nvSpPr>
        <p:spPr>
          <a:xfrm>
            <a:off x="294126" y="121568"/>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smtClean="0"/>
              <a:t>5.1 </a:t>
            </a:r>
            <a:r>
              <a:rPr lang="zh-CN" altLang="en-US" dirty="0" smtClean="0"/>
              <a:t>风险管理概述</a:t>
            </a:r>
            <a:endParaRPr lang="zh-CN" altLang="en-US" dirty="0"/>
          </a:p>
        </p:txBody>
      </p:sp>
      <p:sp>
        <p:nvSpPr>
          <p:cNvPr id="9" name="矩形 8"/>
          <p:cNvSpPr/>
          <p:nvPr/>
        </p:nvSpPr>
        <p:spPr>
          <a:xfrm>
            <a:off x="464436" y="1057300"/>
            <a:ext cx="2102964" cy="1169551"/>
          </a:xfrm>
          <a:prstGeom prst="rect">
            <a:avLst/>
          </a:prstGeom>
          <a:noFill/>
          <a:ln>
            <a:solidFill>
              <a:srgbClr val="0253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图片</a:t>
            </a:r>
            <a:endParaRPr lang="zh-CN" altLang="en-US" dirty="0">
              <a:solidFill>
                <a:schemeClr val="tx1"/>
              </a:solidFill>
            </a:endParaRPr>
          </a:p>
        </p:txBody>
      </p:sp>
    </p:spTree>
    <p:extLst>
      <p:ext uri="{BB962C8B-B14F-4D97-AF65-F5344CB8AC3E}">
        <p14:creationId xmlns:p14="http://schemas.microsoft.com/office/powerpoint/2010/main" val="33174263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33450"/>
            <a:ext cx="5832475" cy="647700"/>
          </a:xfrm>
        </p:spPr>
        <p:txBody>
          <a:bodyPr/>
          <a:lstStyle/>
          <a:p>
            <a:r>
              <a:rPr lang="en-US" altLang="zh-CN" dirty="0" smtClean="0"/>
              <a:t>5.1 </a:t>
            </a:r>
            <a:r>
              <a:rPr lang="zh-CN" altLang="en-US" dirty="0" smtClean="0"/>
              <a:t>风险管理概述</a:t>
            </a:r>
            <a:endParaRPr lang="zh-CN" altLang="en-US" dirty="0"/>
          </a:p>
        </p:txBody>
      </p:sp>
      <p:sp>
        <p:nvSpPr>
          <p:cNvPr id="8" name="标题 1"/>
          <p:cNvSpPr txBox="1">
            <a:spLocks/>
          </p:cNvSpPr>
          <p:nvPr/>
        </p:nvSpPr>
        <p:spPr>
          <a:xfrm>
            <a:off x="294126" y="121568"/>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smtClean="0"/>
              <a:t>5.1 </a:t>
            </a:r>
            <a:r>
              <a:rPr lang="zh-CN" altLang="en-US" smtClean="0"/>
              <a:t>风险管理概述</a:t>
            </a:r>
            <a:endParaRPr lang="zh-CN" altLang="en-US" dirty="0"/>
          </a:p>
        </p:txBody>
      </p:sp>
      <p:sp>
        <p:nvSpPr>
          <p:cNvPr id="4" name="Rectangle 2"/>
          <p:cNvSpPr>
            <a:spLocks noChangeArrowheads="1"/>
          </p:cNvSpPr>
          <p:nvPr/>
        </p:nvSpPr>
        <p:spPr bwMode="auto">
          <a:xfrm>
            <a:off x="2411760" y="12733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40075933"/>
              </p:ext>
            </p:extLst>
          </p:nvPr>
        </p:nvGraphicFramePr>
        <p:xfrm>
          <a:off x="3923928" y="913284"/>
          <a:ext cx="3960440" cy="4331390"/>
        </p:xfrm>
        <a:graphic>
          <a:graphicData uri="http://schemas.openxmlformats.org/presentationml/2006/ole">
            <mc:AlternateContent xmlns:mc="http://schemas.openxmlformats.org/markup-compatibility/2006">
              <mc:Choice xmlns:v="urn:schemas-microsoft-com:vml" Requires="v">
                <p:oleObj spid="_x0000_s1065" name="Visio" r:id="rId4" imgW="4629184" imgH="5038657" progId="">
                  <p:embed/>
                </p:oleObj>
              </mc:Choice>
              <mc:Fallback>
                <p:oleObj name="Visio" r:id="rId4" imgW="4629184" imgH="5038657" progId="">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913284"/>
                        <a:ext cx="3960440" cy="4331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827584" y="2561564"/>
            <a:ext cx="2088232" cy="338554"/>
          </a:xfrm>
          <a:prstGeom prst="rect">
            <a:avLst/>
          </a:prstGeom>
          <a:solidFill>
            <a:srgbClr val="02539C"/>
          </a:solidFill>
        </p:spPr>
        <p:txBody>
          <a:bodyPr wrap="square">
            <a:spAutoFit/>
          </a:bodyPr>
          <a:lstStyle/>
          <a:p>
            <a:r>
              <a:rPr lang="zh-CN" altLang="zh-CN"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风险管理的一般程序</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827584" y="1201316"/>
            <a:ext cx="2088232" cy="1169551"/>
          </a:xfrm>
          <a:prstGeom prst="rect">
            <a:avLst/>
          </a:prstGeom>
          <a:noFill/>
          <a:ln w="9525">
            <a:solidFill>
              <a:srgbClr val="0253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图片</a:t>
            </a:r>
            <a:endParaRPr lang="zh-CN" altLang="en-US" dirty="0">
              <a:solidFill>
                <a:schemeClr val="tx1"/>
              </a:solidFill>
            </a:endParaRPr>
          </a:p>
        </p:txBody>
      </p:sp>
    </p:spTree>
    <p:extLst>
      <p:ext uri="{BB962C8B-B14F-4D97-AF65-F5344CB8AC3E}">
        <p14:creationId xmlns:p14="http://schemas.microsoft.com/office/powerpoint/2010/main" val="1165023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94126" y="121568"/>
            <a:ext cx="5832475" cy="6477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dirty="0" smtClean="0"/>
              <a:t>5.2 </a:t>
            </a:r>
            <a:r>
              <a:rPr lang="zh-CN" altLang="en-US" dirty="0" smtClean="0"/>
              <a:t>电力</a:t>
            </a:r>
            <a:r>
              <a:rPr lang="en-US" altLang="zh-CN" dirty="0" smtClean="0"/>
              <a:t>DSM</a:t>
            </a:r>
            <a:r>
              <a:rPr lang="zh-CN" altLang="en-US" dirty="0" smtClean="0"/>
              <a:t>市场风险</a:t>
            </a:r>
            <a:r>
              <a:rPr lang="zh-CN" altLang="en-US" dirty="0"/>
              <a:t>识别</a:t>
            </a:r>
          </a:p>
        </p:txBody>
      </p:sp>
      <p:sp>
        <p:nvSpPr>
          <p:cNvPr id="4" name="Rectangle 2"/>
          <p:cNvSpPr>
            <a:spLocks noChangeArrowheads="1"/>
          </p:cNvSpPr>
          <p:nvPr/>
        </p:nvSpPr>
        <p:spPr bwMode="auto">
          <a:xfrm>
            <a:off x="2411760" y="12733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11560" y="1057300"/>
            <a:ext cx="7920284" cy="523220"/>
          </a:xfrm>
          <a:prstGeom prst="rect">
            <a:avLst/>
          </a:prstGeom>
          <a:solidFill>
            <a:schemeClr val="accent2">
              <a:lumMod val="75000"/>
              <a:lumOff val="25000"/>
            </a:schemeClr>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风险识别的任务是认识和了解风险主体存在的各种风险因素及其可能带来的严重后果，需要研究和回答的问题是：</a:t>
            </a:r>
          </a:p>
        </p:txBody>
      </p:sp>
      <p:sp>
        <p:nvSpPr>
          <p:cNvPr id="13" name="矩形 12"/>
          <p:cNvSpPr/>
          <p:nvPr/>
        </p:nvSpPr>
        <p:spPr>
          <a:xfrm>
            <a:off x="3275857" y="1988903"/>
            <a:ext cx="5247408" cy="307777"/>
          </a:xfrm>
          <a:prstGeom prst="rect">
            <a:avLst/>
          </a:prstGeom>
          <a:solidFill>
            <a:schemeClr val="accent5">
              <a:lumMod val="20000"/>
              <a:lumOff val="80000"/>
            </a:schemeClr>
          </a:solidFill>
          <a:ln>
            <a:solidFill>
              <a:srgbClr val="0000CC"/>
            </a:solidFill>
          </a:ln>
        </p:spPr>
        <p:txBody>
          <a:bodyPr wrap="square">
            <a:spAutoFit/>
          </a:bodyPr>
          <a:lstStyle/>
          <a:p>
            <a:r>
              <a:rPr lang="zh-CN" altLang="en-US" sz="1400" dirty="0">
                <a:latin typeface="微软雅黑" panose="020B0503020204020204" pitchFamily="34" charset="-122"/>
                <a:ea typeface="微软雅黑" panose="020B0503020204020204" pitchFamily="34" charset="-122"/>
              </a:rPr>
              <a:t>现有的和潜在的风险有</a:t>
            </a:r>
            <a:r>
              <a:rPr lang="zh-CN" altLang="en-US" sz="1400" dirty="0" smtClean="0">
                <a:latin typeface="微软雅黑" panose="020B0503020204020204" pitchFamily="34" charset="-122"/>
                <a:ea typeface="微软雅黑" panose="020B0503020204020204" pitchFamily="34" charset="-122"/>
              </a:rPr>
              <a:t>哪些？</a:t>
            </a:r>
            <a:endParaRPr lang="zh-CN" altLang="en-US" sz="1400" dirty="0">
              <a:latin typeface="微软雅黑" panose="020B0503020204020204" pitchFamily="34" charset="-122"/>
              <a:ea typeface="微软雅黑" panose="020B0503020204020204" pitchFamily="34" charset="-122"/>
            </a:endParaRPr>
          </a:p>
        </p:txBody>
      </p:sp>
      <p:sp>
        <p:nvSpPr>
          <p:cNvPr id="14" name="矩形 13"/>
          <p:cNvSpPr/>
          <p:nvPr/>
        </p:nvSpPr>
        <p:spPr>
          <a:xfrm>
            <a:off x="3275857" y="2806494"/>
            <a:ext cx="5247408" cy="307777"/>
          </a:xfrm>
          <a:prstGeom prst="rect">
            <a:avLst/>
          </a:prstGeom>
          <a:solidFill>
            <a:schemeClr val="accent5">
              <a:lumMod val="20000"/>
              <a:lumOff val="80000"/>
            </a:schemeClr>
          </a:solidFill>
          <a:ln>
            <a:solidFill>
              <a:srgbClr val="0000CC"/>
            </a:solidFill>
          </a:ln>
        </p:spPr>
        <p:txBody>
          <a:bodyPr wrap="square">
            <a:spAutoFit/>
          </a:bodyPr>
          <a:lstStyle/>
          <a:p>
            <a:r>
              <a:rPr lang="zh-CN" altLang="en-US" sz="1400" dirty="0">
                <a:latin typeface="微软雅黑" panose="020B0503020204020204" pitchFamily="34" charset="-122"/>
                <a:ea typeface="微软雅黑" panose="020B0503020204020204" pitchFamily="34" charset="-122"/>
              </a:rPr>
              <a:t>哪些风险应予研究？</a:t>
            </a:r>
          </a:p>
        </p:txBody>
      </p:sp>
      <p:sp>
        <p:nvSpPr>
          <p:cNvPr id="15" name="矩形 14"/>
          <p:cNvSpPr/>
          <p:nvPr/>
        </p:nvSpPr>
        <p:spPr>
          <a:xfrm>
            <a:off x="3264282" y="3624085"/>
            <a:ext cx="5247408" cy="307777"/>
          </a:xfrm>
          <a:prstGeom prst="rect">
            <a:avLst/>
          </a:prstGeom>
          <a:solidFill>
            <a:schemeClr val="accent5">
              <a:lumMod val="20000"/>
              <a:lumOff val="80000"/>
            </a:schemeClr>
          </a:solidFill>
          <a:ln>
            <a:solidFill>
              <a:srgbClr val="0000CC"/>
            </a:solidFill>
          </a:ln>
        </p:spPr>
        <p:txBody>
          <a:bodyPr wrap="square">
            <a:spAutoFit/>
          </a:bodyPr>
          <a:lstStyle/>
          <a:p>
            <a:r>
              <a:rPr lang="zh-CN" altLang="en-US" sz="1400" dirty="0">
                <a:latin typeface="微软雅黑" panose="020B0503020204020204" pitchFamily="34" charset="-122"/>
                <a:ea typeface="微软雅黑" panose="020B0503020204020204" pitchFamily="34" charset="-122"/>
              </a:rPr>
              <a:t>引起风险事故的主要原因是什么？</a:t>
            </a:r>
          </a:p>
        </p:txBody>
      </p:sp>
      <p:sp>
        <p:nvSpPr>
          <p:cNvPr id="16" name="矩形 15"/>
          <p:cNvSpPr/>
          <p:nvPr/>
        </p:nvSpPr>
        <p:spPr>
          <a:xfrm>
            <a:off x="3264281" y="4441676"/>
            <a:ext cx="5247408" cy="307777"/>
          </a:xfrm>
          <a:prstGeom prst="rect">
            <a:avLst/>
          </a:prstGeom>
          <a:solidFill>
            <a:schemeClr val="accent5">
              <a:lumMod val="20000"/>
              <a:lumOff val="80000"/>
            </a:schemeClr>
          </a:solidFill>
          <a:ln>
            <a:solidFill>
              <a:srgbClr val="0000CC"/>
            </a:solidFill>
          </a:ln>
        </p:spPr>
        <p:txBody>
          <a:bodyPr wrap="square">
            <a:spAutoFit/>
          </a:bodyPr>
          <a:lstStyle/>
          <a:p>
            <a:r>
              <a:rPr lang="zh-CN" altLang="en-US" sz="1400" dirty="0">
                <a:latin typeface="微软雅黑" panose="020B0503020204020204" pitchFamily="34" charset="-122"/>
                <a:ea typeface="微软雅黑" panose="020B0503020204020204" pitchFamily="34" charset="-122"/>
              </a:rPr>
              <a:t>识别风险的各种管理措施是否到位？</a:t>
            </a:r>
          </a:p>
        </p:txBody>
      </p:sp>
      <p:sp>
        <p:nvSpPr>
          <p:cNvPr id="10" name="矩形 9"/>
          <p:cNvSpPr/>
          <p:nvPr/>
        </p:nvSpPr>
        <p:spPr>
          <a:xfrm>
            <a:off x="632814" y="1988903"/>
            <a:ext cx="2138985" cy="2760550"/>
          </a:xfrm>
          <a:prstGeom prst="rect">
            <a:avLst/>
          </a:prstGeom>
          <a:noFill/>
          <a:ln w="9525">
            <a:solidFill>
              <a:srgbClr val="0253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图片</a:t>
            </a:r>
            <a:endParaRPr lang="zh-CN" altLang="en-US" dirty="0">
              <a:solidFill>
                <a:schemeClr val="tx1"/>
              </a:solidFill>
            </a:endParaRPr>
          </a:p>
        </p:txBody>
      </p:sp>
    </p:spTree>
    <p:extLst>
      <p:ext uri="{BB962C8B-B14F-4D97-AF65-F5344CB8AC3E}">
        <p14:creationId xmlns:p14="http://schemas.microsoft.com/office/powerpoint/2010/main" val="28923838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5.2 </a:t>
            </a:r>
            <a:r>
              <a:rPr lang="zh-CN" altLang="en-US" dirty="0"/>
              <a:t>电力</a:t>
            </a:r>
            <a:r>
              <a:rPr lang="en-US" altLang="zh-CN" dirty="0"/>
              <a:t>DSM</a:t>
            </a:r>
            <a:r>
              <a:rPr lang="zh-CN" altLang="en-US" dirty="0"/>
              <a:t>市场</a:t>
            </a:r>
            <a:r>
              <a:rPr lang="zh-CN" altLang="en-US"/>
              <a:t>风险</a:t>
            </a:r>
            <a:r>
              <a:rPr lang="zh-CN" altLang="en-US" smtClean="0"/>
              <a:t>识别</a:t>
            </a:r>
            <a:br>
              <a:rPr lang="zh-CN" altLang="en-US" smtClean="0"/>
            </a:br>
            <a:endParaRPr lang="zh-CN" altLang="en-US" dirty="0"/>
          </a:p>
        </p:txBody>
      </p:sp>
      <p:sp>
        <p:nvSpPr>
          <p:cNvPr id="3" name="弧形 2"/>
          <p:cNvSpPr/>
          <p:nvPr/>
        </p:nvSpPr>
        <p:spPr>
          <a:xfrm>
            <a:off x="4030745" y="1222400"/>
            <a:ext cx="3723332" cy="3723332"/>
          </a:xfrm>
          <a:prstGeom prst="arc">
            <a:avLst>
              <a:gd name="adj1" fmla="val 16976675"/>
              <a:gd name="adj2" fmla="val 10383645"/>
            </a:avLst>
          </a:prstGeom>
          <a:ln>
            <a:solidFill>
              <a:srgbClr val="96969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5188098" y="2306911"/>
            <a:ext cx="1715278" cy="1487286"/>
          </a:xfrm>
          <a:prstGeom prst="rect">
            <a:avLst/>
          </a:prstGeom>
          <a:solidFill>
            <a:schemeClr val="accent4">
              <a:lumMod val="20000"/>
              <a:lumOff val="80000"/>
            </a:schemeClr>
          </a:solidFill>
          <a:ln w="12700">
            <a:noFill/>
          </a:ln>
          <a:effectLst/>
        </p:spPr>
        <p:txBody>
          <a:bodyPr wrap="square" rtlCol="0" anchor="ctr">
            <a:spAutoFit/>
          </a:bodyPr>
          <a:lstStyle/>
          <a:p>
            <a:pPr algn="ctr"/>
            <a:endParaRPr lang="zh-CN" altLang="en-US" sz="1600" b="1">
              <a:solidFill>
                <a:schemeClr val="bg1"/>
              </a:solidFill>
              <a:latin typeface="微软雅黑" pitchFamily="34" charset="-122"/>
              <a:ea typeface="微软雅黑" pitchFamily="34" charset="-122"/>
              <a:cs typeface="Lao UI" pitchFamily="34" charset="0"/>
            </a:endParaRPr>
          </a:p>
        </p:txBody>
      </p:sp>
      <p:cxnSp>
        <p:nvCxnSpPr>
          <p:cNvPr id="5" name="直接连接符 4"/>
          <p:cNvCxnSpPr/>
          <p:nvPr/>
        </p:nvCxnSpPr>
        <p:spPr>
          <a:xfrm>
            <a:off x="4873758" y="1047249"/>
            <a:ext cx="0" cy="3266576"/>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250022" y="1174268"/>
            <a:ext cx="0" cy="4075661"/>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361589" y="1849388"/>
            <a:ext cx="4162649" cy="1"/>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585725" y="3953785"/>
            <a:ext cx="3593928"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449822" y="769268"/>
            <a:ext cx="985432" cy="985432"/>
          </a:xfrm>
          <a:prstGeom prst="ellipse">
            <a:avLst/>
          </a:prstGeom>
          <a:solidFill>
            <a:schemeClr val="accent4">
              <a:lumMod val="20000"/>
              <a:lumOff val="80000"/>
            </a:schemeClr>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10" name="椭圆 9"/>
          <p:cNvSpPr/>
          <p:nvPr/>
        </p:nvSpPr>
        <p:spPr>
          <a:xfrm>
            <a:off x="7466046" y="2572308"/>
            <a:ext cx="985432" cy="985432"/>
          </a:xfrm>
          <a:prstGeom prst="ellipse">
            <a:avLst/>
          </a:prstGeom>
          <a:solidFill>
            <a:schemeClr val="accent4">
              <a:lumMod val="20000"/>
              <a:lumOff val="80000"/>
            </a:schemeClr>
          </a:solidFill>
          <a:ln w="12700">
            <a:noFill/>
          </a:ln>
          <a:effectLst/>
        </p:spPr>
        <p:txBody>
          <a:bodyPr wrap="square" rtlCol="0" anchor="ctr">
            <a:spAutoFit/>
          </a:bodyPr>
          <a:lstStyle/>
          <a:p>
            <a:pPr algn="ctr"/>
            <a:endParaRPr lang="zh-CN" altLang="en-US" sz="1600" b="1">
              <a:solidFill>
                <a:schemeClr val="bg1"/>
              </a:solidFill>
              <a:latin typeface="微软雅黑" pitchFamily="34" charset="-122"/>
              <a:ea typeface="微软雅黑" pitchFamily="34" charset="-122"/>
              <a:cs typeface="Lao UI" pitchFamily="34" charset="0"/>
            </a:endParaRPr>
          </a:p>
        </p:txBody>
      </p:sp>
      <p:sp>
        <p:nvSpPr>
          <p:cNvPr id="11" name="椭圆 10"/>
          <p:cNvSpPr/>
          <p:nvPr/>
        </p:nvSpPr>
        <p:spPr>
          <a:xfrm>
            <a:off x="5449821" y="4191809"/>
            <a:ext cx="1107815" cy="1107815"/>
          </a:xfrm>
          <a:prstGeom prst="ellipse">
            <a:avLst/>
          </a:prstGeom>
          <a:solidFill>
            <a:schemeClr val="accent4">
              <a:lumMod val="20000"/>
              <a:lumOff val="80000"/>
            </a:schemeClr>
          </a:solidFill>
          <a:ln w="12700">
            <a:noFill/>
          </a:ln>
          <a:effectLst/>
        </p:spPr>
        <p:txBody>
          <a:bodyPr wrap="square" rtlCol="0" anchor="ctr">
            <a:spAutoFit/>
          </a:bodyPr>
          <a:lstStyle/>
          <a:p>
            <a:pPr algn="ctr"/>
            <a:endParaRPr lang="zh-CN" altLang="en-US" sz="1600" b="1">
              <a:solidFill>
                <a:schemeClr val="bg1"/>
              </a:solidFill>
              <a:latin typeface="微软雅黑" pitchFamily="34" charset="-122"/>
              <a:ea typeface="微软雅黑" pitchFamily="34" charset="-122"/>
              <a:cs typeface="Lao UI" pitchFamily="34" charset="0"/>
            </a:endParaRPr>
          </a:p>
        </p:txBody>
      </p:sp>
      <p:sp>
        <p:nvSpPr>
          <p:cNvPr id="12" name="椭圆 11"/>
          <p:cNvSpPr/>
          <p:nvPr/>
        </p:nvSpPr>
        <p:spPr>
          <a:xfrm>
            <a:off x="3492906" y="2572308"/>
            <a:ext cx="985432" cy="985432"/>
          </a:xfrm>
          <a:prstGeom prst="ellipse">
            <a:avLst/>
          </a:prstGeom>
          <a:solidFill>
            <a:schemeClr val="accent4">
              <a:lumMod val="20000"/>
              <a:lumOff val="80000"/>
            </a:schemeClr>
          </a:solidFill>
          <a:ln w="12700">
            <a:noFill/>
          </a:ln>
          <a:effectLst/>
        </p:spPr>
        <p:txBody>
          <a:bodyPr wrap="square" rtlCol="0" anchor="ctr">
            <a:spAutoFit/>
          </a:bodyPr>
          <a:lstStyle/>
          <a:p>
            <a:pPr algn="ctr"/>
            <a:endParaRPr lang="zh-CN" altLang="en-US" sz="1600" b="1">
              <a:solidFill>
                <a:schemeClr val="bg1"/>
              </a:solidFill>
              <a:latin typeface="微软雅黑" pitchFamily="34" charset="-122"/>
              <a:ea typeface="微软雅黑" pitchFamily="34" charset="-122"/>
              <a:cs typeface="Lao UI" pitchFamily="34" charset="0"/>
            </a:endParaRPr>
          </a:p>
        </p:txBody>
      </p:sp>
      <p:sp>
        <p:nvSpPr>
          <p:cNvPr id="13" name="TextBox 39"/>
          <p:cNvSpPr txBox="1"/>
          <p:nvPr/>
        </p:nvSpPr>
        <p:spPr>
          <a:xfrm>
            <a:off x="709596" y="1413615"/>
            <a:ext cx="4036727" cy="307777"/>
          </a:xfrm>
          <a:prstGeom prst="rect">
            <a:avLst/>
          </a:prstGeom>
          <a:solidFill>
            <a:srgbClr val="0070C0"/>
          </a:solid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风险识别方法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TextBox 40"/>
          <p:cNvSpPr txBox="1"/>
          <p:nvPr/>
        </p:nvSpPr>
        <p:spPr>
          <a:xfrm>
            <a:off x="5305578" y="1110648"/>
            <a:ext cx="1238351" cy="276999"/>
          </a:xfrm>
          <a:prstGeom prst="rect">
            <a:avLst/>
          </a:prstGeom>
          <a:noFill/>
        </p:spPr>
        <p:txBody>
          <a:bodyPr wrap="square" rtlCol="0">
            <a:spAutoFit/>
          </a:bodyPr>
          <a:lstStyle/>
          <a:p>
            <a:pPr algn="ctr"/>
            <a:r>
              <a:rPr lang="en-US" altLang="zh-CN" sz="1200" b="1" dirty="0" smtClean="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环境分析法</a:t>
            </a:r>
          </a:p>
        </p:txBody>
      </p:sp>
      <p:sp>
        <p:nvSpPr>
          <p:cNvPr id="15" name="TextBox 41"/>
          <p:cNvSpPr txBox="1"/>
          <p:nvPr/>
        </p:nvSpPr>
        <p:spPr>
          <a:xfrm>
            <a:off x="7323921" y="2944188"/>
            <a:ext cx="1366766" cy="276999"/>
          </a:xfrm>
          <a:prstGeom prst="rect">
            <a:avLst/>
          </a:prstGeom>
          <a:noFill/>
        </p:spPr>
        <p:txBody>
          <a:bodyPr wrap="square" rtlCol="0">
            <a:spAutoFit/>
          </a:bodyPr>
          <a:lstStyle>
            <a:defPPr>
              <a:defRPr lang="zh-CN"/>
            </a:defPPr>
            <a:lvl1pPr algn="ctr">
              <a:defRPr sz="1400">
                <a:latin typeface="+mj-ea"/>
                <a:ea typeface="+mj-ea"/>
              </a:defRPr>
            </a:lvl1pPr>
          </a:lstStyle>
          <a:p>
            <a:r>
              <a:rPr lang="en-US" altLang="zh-CN" sz="1200" b="1" dirty="0">
                <a:latin typeface="微软雅黑" panose="020B0503020204020204" pitchFamily="34" charset="-122"/>
                <a:ea typeface="微软雅黑" panose="020B0503020204020204" pitchFamily="34" charset="-122"/>
              </a:rPr>
              <a:t>2</a:t>
            </a:r>
            <a:r>
              <a:rPr lang="en-US" altLang="zh-CN" sz="1200" b="1" dirty="0" smtClean="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分解分析法</a:t>
            </a:r>
          </a:p>
        </p:txBody>
      </p:sp>
      <p:sp>
        <p:nvSpPr>
          <p:cNvPr id="16" name="TextBox 42"/>
          <p:cNvSpPr txBox="1"/>
          <p:nvPr/>
        </p:nvSpPr>
        <p:spPr>
          <a:xfrm>
            <a:off x="4509519" y="4556075"/>
            <a:ext cx="3168303" cy="461665"/>
          </a:xfrm>
          <a:prstGeom prst="rect">
            <a:avLst/>
          </a:prstGeom>
          <a:noFill/>
        </p:spPr>
        <p:txBody>
          <a:bodyPr wrap="square" rtlCol="0">
            <a:spAutoFit/>
          </a:bodyPr>
          <a:lstStyle>
            <a:defPPr>
              <a:defRPr lang="zh-CN"/>
            </a:defPPr>
            <a:lvl1pPr algn="ctr">
              <a:defRPr sz="1400">
                <a:latin typeface="+mj-ea"/>
                <a:ea typeface="+mj-ea"/>
              </a:defRPr>
            </a:lvl1pPr>
          </a:lstStyle>
          <a:p>
            <a:r>
              <a:rPr lang="en-US" altLang="zh-CN" sz="1200" b="1" dirty="0">
                <a:latin typeface="微软雅黑" panose="020B0503020204020204" pitchFamily="34" charset="-122"/>
                <a:ea typeface="微软雅黑" panose="020B0503020204020204" pitchFamily="34" charset="-122"/>
              </a:rPr>
              <a:t>3. SWOT</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strength</a:t>
            </a:r>
            <a:r>
              <a:rPr lang="zh-CN" altLang="en-US" sz="1200" b="1" dirty="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weakness</a:t>
            </a:r>
            <a:r>
              <a:rPr lang="zh-CN" altLang="en-US" sz="1200" b="1" dirty="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opportunities and threats</a:t>
            </a:r>
            <a:r>
              <a:rPr lang="zh-CN" altLang="en-US" sz="1200" b="1" dirty="0">
                <a:latin typeface="微软雅黑" panose="020B0503020204020204" pitchFamily="34" charset="-122"/>
                <a:ea typeface="微软雅黑" panose="020B0503020204020204" pitchFamily="34" charset="-122"/>
              </a:rPr>
              <a:t>）分析法</a:t>
            </a:r>
          </a:p>
        </p:txBody>
      </p:sp>
      <p:sp>
        <p:nvSpPr>
          <p:cNvPr id="17" name="TextBox 43"/>
          <p:cNvSpPr txBox="1"/>
          <p:nvPr/>
        </p:nvSpPr>
        <p:spPr>
          <a:xfrm>
            <a:off x="3409307" y="2937073"/>
            <a:ext cx="1097097" cy="276999"/>
          </a:xfrm>
          <a:prstGeom prst="rect">
            <a:avLst/>
          </a:prstGeom>
          <a:noFill/>
        </p:spPr>
        <p:txBody>
          <a:bodyPr wrap="square" rtlCol="0">
            <a:spAutoFit/>
          </a:bodyPr>
          <a:lstStyle>
            <a:defPPr>
              <a:defRPr lang="zh-CN"/>
            </a:defPPr>
            <a:lvl1pPr algn="ctr">
              <a:defRPr sz="1400">
                <a:latin typeface="+mj-ea"/>
                <a:ea typeface="+mj-ea"/>
              </a:defRPr>
            </a:lvl1pPr>
          </a:lstStyle>
          <a:p>
            <a:r>
              <a:rPr lang="en-US" altLang="zh-CN" sz="1200" b="1" dirty="0" smtClean="0">
                <a:latin typeface="微软雅黑" panose="020B0503020204020204" pitchFamily="34" charset="-122"/>
                <a:ea typeface="微软雅黑" panose="020B0503020204020204" pitchFamily="34" charset="-122"/>
              </a:rPr>
              <a:t>4.</a:t>
            </a:r>
            <a:r>
              <a:rPr lang="zh-CN" altLang="en-US" sz="1200" b="1" dirty="0" smtClean="0">
                <a:latin typeface="微软雅黑" panose="020B0503020204020204" pitchFamily="34" charset="-122"/>
                <a:ea typeface="微软雅黑" panose="020B0503020204020204" pitchFamily="34" charset="-122"/>
              </a:rPr>
              <a:t>流程图法</a:t>
            </a:r>
            <a:endParaRPr lang="zh-CN" altLang="en-US" sz="1200" b="1" dirty="0">
              <a:latin typeface="微软雅黑" panose="020B0503020204020204" pitchFamily="34" charset="-122"/>
              <a:ea typeface="微软雅黑" panose="020B0503020204020204" pitchFamily="34" charset="-122"/>
            </a:endParaRPr>
          </a:p>
        </p:txBody>
      </p:sp>
      <p:sp>
        <p:nvSpPr>
          <p:cNvPr id="18" name="TextBox 44"/>
          <p:cNvSpPr txBox="1"/>
          <p:nvPr/>
        </p:nvSpPr>
        <p:spPr>
          <a:xfrm>
            <a:off x="5312367" y="2813729"/>
            <a:ext cx="1519835" cy="461665"/>
          </a:xfrm>
          <a:prstGeom prst="rect">
            <a:avLst/>
          </a:prstGeom>
          <a:noFill/>
        </p:spPr>
        <p:txBody>
          <a:bodyPr wrap="square" rtlCol="0">
            <a:spAutoFit/>
          </a:bodyPr>
          <a:lstStyle/>
          <a:p>
            <a:pPr algn="ctr"/>
            <a:r>
              <a:rPr lang="zh-CN" altLang="en-US" sz="2400" b="1" dirty="0" smtClean="0">
                <a:solidFill>
                  <a:srgbClr val="0255A0"/>
                </a:solidFill>
                <a:latin typeface="微软雅黑" panose="020B0503020204020204" pitchFamily="34" charset="-122"/>
                <a:ea typeface="微软雅黑" panose="020B0503020204020204" pitchFamily="34" charset="-122"/>
              </a:rPr>
              <a:t>风险管理</a:t>
            </a:r>
            <a:endParaRPr lang="zh-CN" altLang="en-US" sz="2400" b="1" dirty="0">
              <a:solidFill>
                <a:srgbClr val="0255A0"/>
              </a:solidFill>
              <a:latin typeface="微软雅黑" panose="020B0503020204020204" pitchFamily="34" charset="-122"/>
              <a:ea typeface="微软雅黑" panose="020B0503020204020204" pitchFamily="34" charset="-122"/>
            </a:endParaRPr>
          </a:p>
        </p:txBody>
      </p:sp>
      <p:sp>
        <p:nvSpPr>
          <p:cNvPr id="25" name="椭圆 24"/>
          <p:cNvSpPr/>
          <p:nvPr/>
        </p:nvSpPr>
        <p:spPr>
          <a:xfrm>
            <a:off x="709596" y="3978286"/>
            <a:ext cx="985432" cy="985432"/>
          </a:xfrm>
          <a:prstGeom prst="ellipse">
            <a:avLst/>
          </a:prstGeom>
          <a:solidFill>
            <a:schemeClr val="accent4">
              <a:lumMod val="20000"/>
              <a:lumOff val="80000"/>
            </a:schemeClr>
          </a:solidFill>
          <a:ln w="12700">
            <a:noFill/>
          </a:ln>
          <a:effectLst/>
        </p:spPr>
        <p:txBody>
          <a:bodyPr wrap="square" rtlCol="0" anchor="ctr">
            <a:spAutoFit/>
          </a:bodyPr>
          <a:lstStyle/>
          <a:p>
            <a:pPr algn="ctr"/>
            <a:endParaRPr lang="zh-CN" altLang="en-US" sz="1600" b="1">
              <a:solidFill>
                <a:schemeClr val="bg1"/>
              </a:solidFill>
              <a:latin typeface="微软雅黑" pitchFamily="34" charset="-122"/>
              <a:ea typeface="微软雅黑" pitchFamily="34" charset="-122"/>
              <a:cs typeface="Lao UI" pitchFamily="34" charset="0"/>
            </a:endParaRPr>
          </a:p>
        </p:txBody>
      </p:sp>
      <p:sp>
        <p:nvSpPr>
          <p:cNvPr id="26" name="TextBox 43"/>
          <p:cNvSpPr txBox="1"/>
          <p:nvPr/>
        </p:nvSpPr>
        <p:spPr>
          <a:xfrm>
            <a:off x="611560" y="4294465"/>
            <a:ext cx="1097097" cy="461665"/>
          </a:xfrm>
          <a:prstGeom prst="rect">
            <a:avLst/>
          </a:prstGeom>
          <a:noFill/>
        </p:spPr>
        <p:txBody>
          <a:bodyPr wrap="square" rtlCol="0">
            <a:spAutoFit/>
          </a:bodyPr>
          <a:lstStyle>
            <a:defPPr>
              <a:defRPr lang="zh-CN"/>
            </a:defPPr>
            <a:lvl1pPr algn="ctr">
              <a:defRPr sz="1400">
                <a:latin typeface="+mj-ea"/>
                <a:ea typeface="+mj-ea"/>
              </a:defRPr>
            </a:lvl1pPr>
          </a:lstStyle>
          <a:p>
            <a:r>
              <a:rPr lang="en-US" altLang="zh-CN" sz="1200" b="1" dirty="0">
                <a:latin typeface="微软雅黑" panose="020B0503020204020204" pitchFamily="34" charset="-122"/>
                <a:ea typeface="微软雅黑" panose="020B0503020204020204" pitchFamily="34" charset="-122"/>
              </a:rPr>
              <a:t>5</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财务报表分析法</a:t>
            </a:r>
            <a:endParaRPr lang="zh-CN" altLang="en-US" sz="1200" b="1" dirty="0">
              <a:latin typeface="微软雅黑" panose="020B0503020204020204" pitchFamily="34" charset="-122"/>
              <a:ea typeface="微软雅黑" panose="020B0503020204020204" pitchFamily="34" charset="-122"/>
            </a:endParaRPr>
          </a:p>
        </p:txBody>
      </p:sp>
      <p:grpSp>
        <p:nvGrpSpPr>
          <p:cNvPr id="27" name="组合 26"/>
          <p:cNvGrpSpPr/>
          <p:nvPr/>
        </p:nvGrpSpPr>
        <p:grpSpPr>
          <a:xfrm rot="10800000" flipH="1">
            <a:off x="1345365" y="3095259"/>
            <a:ext cx="1926494" cy="642501"/>
            <a:chOff x="988289" y="1237610"/>
            <a:chExt cx="4879855" cy="2259668"/>
          </a:xfrm>
        </p:grpSpPr>
        <p:sp>
          <p:nvSpPr>
            <p:cNvPr id="28" name="弧形 27"/>
            <p:cNvSpPr/>
            <p:nvPr/>
          </p:nvSpPr>
          <p:spPr>
            <a:xfrm>
              <a:off x="988289" y="2407556"/>
              <a:ext cx="1089722" cy="1089722"/>
            </a:xfrm>
            <a:prstGeom prst="arc">
              <a:avLst>
                <a:gd name="adj1" fmla="val 5495561"/>
                <a:gd name="adj2" fmla="val 10800000"/>
              </a:avLst>
            </a:prstGeom>
            <a:ln>
              <a:solidFill>
                <a:srgbClr val="80808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28"/>
            <p:cNvCxnSpPr>
              <a:endCxn id="28" idx="2"/>
            </p:cNvCxnSpPr>
            <p:nvPr/>
          </p:nvCxnSpPr>
          <p:spPr>
            <a:xfrm>
              <a:off x="988289" y="1237610"/>
              <a:ext cx="0" cy="1714807"/>
            </a:xfrm>
            <a:prstGeom prst="line">
              <a:avLst/>
            </a:prstGeom>
            <a:ln>
              <a:solidFill>
                <a:srgbClr val="80808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8" idx="0"/>
            </p:cNvCxnSpPr>
            <p:nvPr/>
          </p:nvCxnSpPr>
          <p:spPr>
            <a:xfrm>
              <a:off x="1518006" y="3497068"/>
              <a:ext cx="4350138" cy="210"/>
            </a:xfrm>
            <a:prstGeom prst="line">
              <a:avLst/>
            </a:prstGeom>
            <a:ln>
              <a:solidFill>
                <a:srgbClr val="80808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7427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 </a:t>
            </a:r>
            <a:r>
              <a:rPr lang="zh-CN" altLang="en-US" dirty="0"/>
              <a:t>电力</a:t>
            </a:r>
            <a:r>
              <a:rPr lang="en-US" altLang="zh-CN" dirty="0"/>
              <a:t>DSM</a:t>
            </a:r>
            <a:r>
              <a:rPr lang="zh-CN" altLang="en-US" dirty="0"/>
              <a:t>市场风险</a:t>
            </a:r>
            <a:r>
              <a:rPr lang="zh-CN" altLang="en-US" dirty="0" smtClean="0"/>
              <a:t>识别</a:t>
            </a:r>
            <a:endParaRPr lang="zh-CN" altLang="en-US" dirty="0"/>
          </a:p>
        </p:txBody>
      </p:sp>
      <p:graphicFrame>
        <p:nvGraphicFramePr>
          <p:cNvPr id="19" name="图示 18"/>
          <p:cNvGraphicFramePr/>
          <p:nvPr>
            <p:extLst>
              <p:ext uri="{D42A27DB-BD31-4B8C-83A1-F6EECF244321}">
                <p14:modId xmlns:p14="http://schemas.microsoft.com/office/powerpoint/2010/main" val="446572656"/>
              </p:ext>
            </p:extLst>
          </p:nvPr>
        </p:nvGraphicFramePr>
        <p:xfrm>
          <a:off x="395536" y="985292"/>
          <a:ext cx="82809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7192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5.3 </a:t>
            </a:r>
            <a:r>
              <a:rPr lang="zh-CN" altLang="en-US" dirty="0"/>
              <a:t>电力</a:t>
            </a:r>
            <a:r>
              <a:rPr lang="en-US" altLang="zh-CN" dirty="0"/>
              <a:t>DSM</a:t>
            </a:r>
            <a:r>
              <a:rPr lang="zh-CN" altLang="en-US" dirty="0"/>
              <a:t>市场</a:t>
            </a:r>
            <a:r>
              <a:rPr lang="zh-CN" altLang="en-US" dirty="0" smtClean="0"/>
              <a:t>风险估计</a:t>
            </a:r>
            <a:endParaRPr lang="zh-CN" altLang="en-US" dirty="0"/>
          </a:p>
        </p:txBody>
      </p:sp>
      <p:sp>
        <p:nvSpPr>
          <p:cNvPr id="4" name="椭圆 3"/>
          <p:cNvSpPr/>
          <p:nvPr/>
        </p:nvSpPr>
        <p:spPr>
          <a:xfrm>
            <a:off x="2915816" y="1489348"/>
            <a:ext cx="3096344" cy="3096344"/>
          </a:xfrm>
          <a:prstGeom prst="ellipse">
            <a:avLst/>
          </a:prstGeom>
          <a:noFill/>
          <a:ln w="6350">
            <a:solidFill>
              <a:srgbClr val="808080"/>
            </a:solidFill>
            <a:prstDash val="dash"/>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5" name="椭圆 4"/>
          <p:cNvSpPr/>
          <p:nvPr/>
        </p:nvSpPr>
        <p:spPr>
          <a:xfrm>
            <a:off x="2421174" y="1828368"/>
            <a:ext cx="1008112" cy="1008112"/>
          </a:xfrm>
          <a:prstGeom prst="ellipse">
            <a:avLst/>
          </a:prstGeom>
          <a:solidFill>
            <a:srgbClr val="DDDDDD"/>
          </a:solidFill>
          <a:ln w="12700">
            <a:noFill/>
          </a:ln>
          <a:effectLst/>
        </p:spPr>
        <p:txBody>
          <a:bodyPr wrap="square" rtlCol="0" anchor="ctr">
            <a:spAutoFit/>
          </a:bodyPr>
          <a:lstStyle/>
          <a:p>
            <a:pPr algn="ctr"/>
            <a:endParaRPr lang="zh-CN" altLang="en-US" sz="1600" b="1" dirty="0">
              <a:solidFill>
                <a:prstClr val="white"/>
              </a:solidFill>
              <a:latin typeface="微软雅黑" pitchFamily="34" charset="-122"/>
              <a:cs typeface="Lao UI" pitchFamily="34" charset="0"/>
            </a:endParaRPr>
          </a:p>
        </p:txBody>
      </p:sp>
      <p:sp>
        <p:nvSpPr>
          <p:cNvPr id="6" name="椭圆 5"/>
          <p:cNvSpPr/>
          <p:nvPr/>
        </p:nvSpPr>
        <p:spPr>
          <a:xfrm>
            <a:off x="2419301" y="3100846"/>
            <a:ext cx="1008112" cy="1008112"/>
          </a:xfrm>
          <a:prstGeom prst="ellipse">
            <a:avLst/>
          </a:prstGeom>
          <a:solidFill>
            <a:srgbClr val="DDDDDD"/>
          </a:solidFill>
          <a:ln w="12700">
            <a:noFill/>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7" name="TextBox 14"/>
          <p:cNvSpPr txBox="1"/>
          <p:nvPr/>
        </p:nvSpPr>
        <p:spPr>
          <a:xfrm>
            <a:off x="2483768" y="2101591"/>
            <a:ext cx="936104" cy="461665"/>
          </a:xfrm>
          <a:prstGeom prst="rect">
            <a:avLst/>
          </a:prstGeom>
          <a:noFill/>
        </p:spPr>
        <p:txBody>
          <a:bodyPr wrap="square" rtlCol="0">
            <a:spAutoFit/>
          </a:bodyPr>
          <a:lstStyle/>
          <a:p>
            <a:pPr algn="ctr"/>
            <a:r>
              <a:rPr lang="zh-CN" altLang="en-US" sz="1200" dirty="0" smtClean="0"/>
              <a:t>确定型</a:t>
            </a:r>
            <a:endParaRPr lang="en-US" altLang="zh-CN" sz="1200" dirty="0" smtClean="0"/>
          </a:p>
          <a:p>
            <a:pPr algn="ctr"/>
            <a:r>
              <a:rPr lang="zh-CN" altLang="en-US" sz="1200" dirty="0" smtClean="0"/>
              <a:t>风险估计</a:t>
            </a:r>
            <a:endParaRPr lang="zh-CN" altLang="en-US" sz="1200" dirty="0"/>
          </a:p>
        </p:txBody>
      </p:sp>
      <p:sp>
        <p:nvSpPr>
          <p:cNvPr id="8" name="TextBox 29"/>
          <p:cNvSpPr txBox="1"/>
          <p:nvPr/>
        </p:nvSpPr>
        <p:spPr>
          <a:xfrm>
            <a:off x="2411760" y="3374069"/>
            <a:ext cx="990151" cy="461665"/>
          </a:xfrm>
          <a:prstGeom prst="rect">
            <a:avLst/>
          </a:prstGeom>
          <a:noFill/>
        </p:spPr>
        <p:txBody>
          <a:bodyPr wrap="square" rtlCol="0">
            <a:spAutoFit/>
          </a:bodyPr>
          <a:lstStyle/>
          <a:p>
            <a:pPr algn="ctr"/>
            <a:r>
              <a:rPr lang="zh-CN" altLang="en-US" sz="1200" dirty="0" smtClean="0"/>
              <a:t>随机型</a:t>
            </a:r>
            <a:endParaRPr lang="en-US" altLang="zh-CN" sz="1200" dirty="0" smtClean="0"/>
          </a:p>
          <a:p>
            <a:pPr algn="ctr"/>
            <a:r>
              <a:rPr lang="zh-CN" altLang="en-US" sz="1200" dirty="0" smtClean="0"/>
              <a:t>风险估计</a:t>
            </a:r>
            <a:endParaRPr lang="zh-CN" altLang="en-US" sz="1200" dirty="0"/>
          </a:p>
        </p:txBody>
      </p:sp>
      <p:sp>
        <p:nvSpPr>
          <p:cNvPr id="9" name="椭圆 8"/>
          <p:cNvSpPr/>
          <p:nvPr/>
        </p:nvSpPr>
        <p:spPr>
          <a:xfrm>
            <a:off x="5292080" y="2259384"/>
            <a:ext cx="1606228" cy="1606228"/>
          </a:xfrm>
          <a:prstGeom prst="ellipse">
            <a:avLst/>
          </a:prstGeom>
          <a:solidFill>
            <a:srgbClr val="DDDDDD"/>
          </a:solidFill>
          <a:ln w="12700">
            <a:noFill/>
          </a:ln>
          <a:effectLst/>
        </p:spPr>
        <p:txBody>
          <a:bodyPr wrap="square" rtlCol="0" anchor="ctr">
            <a:spAutoFit/>
          </a:bodyPr>
          <a:lstStyle/>
          <a:p>
            <a:pPr algn="ctr"/>
            <a:endParaRPr lang="zh-CN" altLang="en-US" sz="1600" b="1" dirty="0">
              <a:solidFill>
                <a:prstClr val="white"/>
              </a:solidFill>
              <a:latin typeface="微软雅黑" pitchFamily="34" charset="-122"/>
              <a:cs typeface="Lao UI" pitchFamily="34" charset="0"/>
            </a:endParaRPr>
          </a:p>
        </p:txBody>
      </p:sp>
      <p:sp>
        <p:nvSpPr>
          <p:cNvPr id="10" name="TextBox 30"/>
          <p:cNvSpPr txBox="1"/>
          <p:nvPr/>
        </p:nvSpPr>
        <p:spPr>
          <a:xfrm>
            <a:off x="5375254" y="2764593"/>
            <a:ext cx="1468624" cy="584775"/>
          </a:xfrm>
          <a:prstGeom prst="rect">
            <a:avLst/>
          </a:prstGeom>
          <a:noFill/>
        </p:spPr>
        <p:txBody>
          <a:bodyPr wrap="square" rtlCol="0">
            <a:spAutoFit/>
          </a:bodyPr>
          <a:lstStyle/>
          <a:p>
            <a:pPr algn="ctr"/>
            <a:r>
              <a:rPr lang="zh-CN" altLang="en-US" sz="1600" b="1" dirty="0" smtClean="0"/>
              <a:t>不确定型</a:t>
            </a:r>
            <a:endParaRPr lang="en-US" altLang="zh-CN" sz="1600" b="1" dirty="0" smtClean="0"/>
          </a:p>
          <a:p>
            <a:pPr algn="ctr"/>
            <a:r>
              <a:rPr lang="zh-CN" altLang="en-US" sz="1600" b="1" dirty="0" smtClean="0"/>
              <a:t>风险估计</a:t>
            </a:r>
            <a:endParaRPr lang="zh-CN" altLang="en-US" sz="1600" b="1" dirty="0"/>
          </a:p>
        </p:txBody>
      </p:sp>
      <p:sp>
        <p:nvSpPr>
          <p:cNvPr id="11" name="椭圆 10"/>
          <p:cNvSpPr/>
          <p:nvPr/>
        </p:nvSpPr>
        <p:spPr>
          <a:xfrm>
            <a:off x="3881123" y="2473700"/>
            <a:ext cx="1131201" cy="1131201"/>
          </a:xfrm>
          <a:prstGeom prst="ellipse">
            <a:avLst/>
          </a:prstGeom>
          <a:solidFill>
            <a:srgbClr val="0070C0"/>
          </a:solidFill>
          <a:ln w="12700">
            <a:noFill/>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12" name="TextBox 34"/>
          <p:cNvSpPr txBox="1"/>
          <p:nvPr/>
        </p:nvSpPr>
        <p:spPr>
          <a:xfrm>
            <a:off x="3491880" y="2854491"/>
            <a:ext cx="1919382" cy="369332"/>
          </a:xfrm>
          <a:prstGeom prst="rect">
            <a:avLst/>
          </a:prstGeom>
          <a:noFill/>
        </p:spPr>
        <p:txBody>
          <a:bodyPr wrap="square" rtlCol="0">
            <a:spAutoFit/>
          </a:bodyPr>
          <a:lstStyle/>
          <a:p>
            <a:pPr algn="ctr"/>
            <a:r>
              <a:rPr lang="zh-CN" altLang="en-US" b="1" dirty="0" smtClean="0">
                <a:solidFill>
                  <a:schemeClr val="bg1"/>
                </a:solidFill>
              </a:rPr>
              <a:t>风险估计</a:t>
            </a:r>
            <a:endParaRPr lang="zh-CN" altLang="en-US" b="1" dirty="0">
              <a:solidFill>
                <a:schemeClr val="bg1"/>
              </a:solidFill>
            </a:endParaRPr>
          </a:p>
        </p:txBody>
      </p:sp>
    </p:spTree>
    <p:extLst>
      <p:ext uri="{BB962C8B-B14F-4D97-AF65-F5344CB8AC3E}">
        <p14:creationId xmlns:p14="http://schemas.microsoft.com/office/powerpoint/2010/main" val="29416020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5.4 </a:t>
            </a:r>
            <a:r>
              <a:rPr lang="zh-CN" altLang="en-US" dirty="0"/>
              <a:t>电力</a:t>
            </a:r>
            <a:r>
              <a:rPr lang="en-US" altLang="zh-CN" dirty="0"/>
              <a:t>DSM</a:t>
            </a:r>
            <a:r>
              <a:rPr lang="zh-CN" altLang="en-US" dirty="0"/>
              <a:t>市场</a:t>
            </a:r>
            <a:r>
              <a:rPr lang="zh-CN" altLang="en-US" dirty="0" smtClean="0"/>
              <a:t>风险</a:t>
            </a:r>
            <a:r>
              <a:rPr lang="zh-CN" altLang="en-US" dirty="0"/>
              <a:t>评价</a:t>
            </a:r>
          </a:p>
        </p:txBody>
      </p:sp>
      <p:grpSp>
        <p:nvGrpSpPr>
          <p:cNvPr id="13" name="组合 12"/>
          <p:cNvGrpSpPr/>
          <p:nvPr/>
        </p:nvGrpSpPr>
        <p:grpSpPr>
          <a:xfrm>
            <a:off x="827584" y="1163106"/>
            <a:ext cx="995560" cy="1144322"/>
            <a:chOff x="2265283" y="974187"/>
            <a:chExt cx="995560" cy="1144322"/>
          </a:xfrm>
        </p:grpSpPr>
        <p:sp>
          <p:nvSpPr>
            <p:cNvPr id="20" name="六边形 19"/>
            <p:cNvSpPr/>
            <p:nvPr/>
          </p:nvSpPr>
          <p:spPr>
            <a:xfrm rot="5400000">
              <a:off x="2190902" y="1048568"/>
              <a:ext cx="1144322" cy="99556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六边形 4"/>
            <p:cNvSpPr/>
            <p:nvPr/>
          </p:nvSpPr>
          <p:spPr>
            <a:xfrm>
              <a:off x="2420424" y="1152512"/>
              <a:ext cx="685278" cy="7876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AHP</a:t>
              </a:r>
              <a:r>
                <a:rPr lang="zh-CN" sz="1200" b="1" kern="1200" dirty="0" smtClean="0"/>
                <a:t>层次分析法</a:t>
              </a:r>
              <a:endParaRPr lang="zh-CN" altLang="en-US" sz="1200" b="1" kern="1200" dirty="0"/>
            </a:p>
          </p:txBody>
        </p:sp>
      </p:grpSp>
      <p:grpSp>
        <p:nvGrpSpPr>
          <p:cNvPr id="25" name="组合 24"/>
          <p:cNvGrpSpPr/>
          <p:nvPr/>
        </p:nvGrpSpPr>
        <p:grpSpPr>
          <a:xfrm>
            <a:off x="2110819" y="2351743"/>
            <a:ext cx="995560" cy="1144322"/>
            <a:chOff x="2265283" y="974187"/>
            <a:chExt cx="995560" cy="1144322"/>
          </a:xfrm>
          <a:solidFill>
            <a:schemeClr val="accent2">
              <a:lumMod val="50000"/>
              <a:lumOff val="50000"/>
            </a:schemeClr>
          </a:solidFill>
        </p:grpSpPr>
        <p:sp>
          <p:nvSpPr>
            <p:cNvPr id="26" name="六边形 25"/>
            <p:cNvSpPr/>
            <p:nvPr/>
          </p:nvSpPr>
          <p:spPr>
            <a:xfrm rot="5400000">
              <a:off x="2190902" y="1048568"/>
              <a:ext cx="1144322" cy="99556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六边形 4"/>
            <p:cNvSpPr/>
            <p:nvPr/>
          </p:nvSpPr>
          <p:spPr>
            <a:xfrm>
              <a:off x="2420424" y="1152512"/>
              <a:ext cx="685278" cy="78767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zh-CN" sz="1200" b="1" dirty="0"/>
                <a:t>模糊综合评价</a:t>
              </a:r>
              <a:r>
                <a:rPr lang="zh-CN" altLang="zh-CN" sz="1200" b="1" dirty="0" smtClean="0"/>
                <a:t>法</a:t>
              </a:r>
              <a:endParaRPr lang="zh-CN" altLang="en-US" sz="1200" b="1" kern="1200" dirty="0"/>
            </a:p>
          </p:txBody>
        </p:sp>
      </p:grpSp>
      <p:grpSp>
        <p:nvGrpSpPr>
          <p:cNvPr id="31" name="组合 30"/>
          <p:cNvGrpSpPr/>
          <p:nvPr/>
        </p:nvGrpSpPr>
        <p:grpSpPr>
          <a:xfrm>
            <a:off x="3245601" y="2353140"/>
            <a:ext cx="995560" cy="1144322"/>
            <a:chOff x="2265283" y="974187"/>
            <a:chExt cx="995560" cy="1144322"/>
          </a:xfrm>
          <a:solidFill>
            <a:srgbClr val="FFC000"/>
          </a:solidFill>
        </p:grpSpPr>
        <p:sp>
          <p:nvSpPr>
            <p:cNvPr id="32" name="六边形 31"/>
            <p:cNvSpPr/>
            <p:nvPr/>
          </p:nvSpPr>
          <p:spPr>
            <a:xfrm rot="5400000">
              <a:off x="2190902" y="1048568"/>
              <a:ext cx="1144322" cy="99556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六边形 4"/>
            <p:cNvSpPr/>
            <p:nvPr/>
          </p:nvSpPr>
          <p:spPr>
            <a:xfrm>
              <a:off x="2420424" y="1152512"/>
              <a:ext cx="685278" cy="78767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dirty="0" smtClean="0"/>
                <a:t>蒙特卡罗</a:t>
              </a:r>
              <a:r>
                <a:rPr lang="zh-CN" altLang="zh-CN" sz="1200" b="1" dirty="0" smtClean="0"/>
                <a:t>法</a:t>
              </a:r>
              <a:endParaRPr lang="zh-CN" altLang="en-US" sz="1200" b="1" kern="1200" dirty="0"/>
            </a:p>
          </p:txBody>
        </p:sp>
      </p:grpSp>
      <p:grpSp>
        <p:nvGrpSpPr>
          <p:cNvPr id="34" name="组合 33"/>
          <p:cNvGrpSpPr/>
          <p:nvPr/>
        </p:nvGrpSpPr>
        <p:grpSpPr>
          <a:xfrm>
            <a:off x="1567122" y="3317742"/>
            <a:ext cx="995560" cy="1144322"/>
            <a:chOff x="2265283" y="974187"/>
            <a:chExt cx="995560" cy="1144322"/>
          </a:xfrm>
          <a:solidFill>
            <a:srgbClr val="92D050"/>
          </a:solidFill>
        </p:grpSpPr>
        <p:sp>
          <p:nvSpPr>
            <p:cNvPr id="35" name="六边形 34"/>
            <p:cNvSpPr/>
            <p:nvPr/>
          </p:nvSpPr>
          <p:spPr>
            <a:xfrm rot="5400000">
              <a:off x="2190902" y="1048568"/>
              <a:ext cx="1144322" cy="99556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六边形 4"/>
            <p:cNvSpPr/>
            <p:nvPr/>
          </p:nvSpPr>
          <p:spPr>
            <a:xfrm>
              <a:off x="2420424" y="1152512"/>
              <a:ext cx="685278" cy="78767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dirty="0" smtClean="0"/>
                <a:t>因子分析</a:t>
              </a:r>
              <a:r>
                <a:rPr lang="zh-CN" altLang="zh-CN" sz="1200" b="1" dirty="0" smtClean="0"/>
                <a:t>法</a:t>
              </a:r>
              <a:endParaRPr lang="zh-CN" altLang="en-US" sz="1200" b="1" kern="1200" dirty="0"/>
            </a:p>
          </p:txBody>
        </p:sp>
      </p:grpSp>
      <p:grpSp>
        <p:nvGrpSpPr>
          <p:cNvPr id="37" name="组合 36"/>
          <p:cNvGrpSpPr/>
          <p:nvPr/>
        </p:nvGrpSpPr>
        <p:grpSpPr>
          <a:xfrm>
            <a:off x="5512992" y="2351743"/>
            <a:ext cx="995560" cy="1144322"/>
            <a:chOff x="2265283" y="974187"/>
            <a:chExt cx="995560" cy="1144322"/>
          </a:xfrm>
          <a:solidFill>
            <a:srgbClr val="00B050"/>
          </a:solidFill>
        </p:grpSpPr>
        <p:sp>
          <p:nvSpPr>
            <p:cNvPr id="38" name="六边形 37"/>
            <p:cNvSpPr/>
            <p:nvPr/>
          </p:nvSpPr>
          <p:spPr>
            <a:xfrm rot="5400000">
              <a:off x="2190902" y="1048568"/>
              <a:ext cx="1144322" cy="99556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六边形 4"/>
            <p:cNvSpPr/>
            <p:nvPr/>
          </p:nvSpPr>
          <p:spPr>
            <a:xfrm>
              <a:off x="2420424" y="1152512"/>
              <a:ext cx="685278" cy="78767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dirty="0" smtClean="0"/>
                <a:t>数据包络分析</a:t>
              </a:r>
              <a:r>
                <a:rPr lang="zh-CN" altLang="zh-CN" sz="1200" b="1" dirty="0" smtClean="0"/>
                <a:t>法</a:t>
              </a:r>
              <a:endParaRPr lang="zh-CN" altLang="en-US" sz="1200" b="1" kern="1200" dirty="0"/>
            </a:p>
          </p:txBody>
        </p:sp>
      </p:grpSp>
      <p:grpSp>
        <p:nvGrpSpPr>
          <p:cNvPr id="40" name="组合 39"/>
          <p:cNvGrpSpPr/>
          <p:nvPr/>
        </p:nvGrpSpPr>
        <p:grpSpPr>
          <a:xfrm>
            <a:off x="4937641" y="3317743"/>
            <a:ext cx="995560" cy="1144322"/>
            <a:chOff x="2265283" y="974187"/>
            <a:chExt cx="995560" cy="1144322"/>
          </a:xfrm>
          <a:solidFill>
            <a:srgbClr val="7030A0"/>
          </a:solidFill>
        </p:grpSpPr>
        <p:sp>
          <p:nvSpPr>
            <p:cNvPr id="41" name="六边形 40"/>
            <p:cNvSpPr/>
            <p:nvPr/>
          </p:nvSpPr>
          <p:spPr>
            <a:xfrm rot="5400000">
              <a:off x="2190902" y="1048568"/>
              <a:ext cx="1144322" cy="99556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六边形 4"/>
            <p:cNvSpPr/>
            <p:nvPr/>
          </p:nvSpPr>
          <p:spPr>
            <a:xfrm>
              <a:off x="2420424" y="1152512"/>
              <a:ext cx="685278" cy="78767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dirty="0" smtClean="0"/>
                <a:t>技术经济分析</a:t>
              </a:r>
              <a:r>
                <a:rPr lang="zh-CN" altLang="zh-CN" sz="1200" b="1" dirty="0" smtClean="0"/>
                <a:t>法</a:t>
              </a:r>
              <a:endParaRPr lang="zh-CN" altLang="en-US" sz="1200" b="1" kern="1200" dirty="0"/>
            </a:p>
          </p:txBody>
        </p:sp>
      </p:grpSp>
      <p:grpSp>
        <p:nvGrpSpPr>
          <p:cNvPr id="43" name="组合 42"/>
          <p:cNvGrpSpPr/>
          <p:nvPr/>
        </p:nvGrpSpPr>
        <p:grpSpPr>
          <a:xfrm>
            <a:off x="3802858" y="3317743"/>
            <a:ext cx="995560" cy="1144322"/>
            <a:chOff x="2265283" y="974187"/>
            <a:chExt cx="995560" cy="1144322"/>
          </a:xfrm>
          <a:solidFill>
            <a:schemeClr val="bg2">
              <a:lumMod val="50000"/>
            </a:schemeClr>
          </a:solidFill>
        </p:grpSpPr>
        <p:sp>
          <p:nvSpPr>
            <p:cNvPr id="44" name="六边形 43"/>
            <p:cNvSpPr/>
            <p:nvPr/>
          </p:nvSpPr>
          <p:spPr>
            <a:xfrm rot="5400000">
              <a:off x="2190902" y="1048568"/>
              <a:ext cx="1144322" cy="99556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六边形 4"/>
            <p:cNvSpPr/>
            <p:nvPr/>
          </p:nvSpPr>
          <p:spPr>
            <a:xfrm>
              <a:off x="2420424" y="1152512"/>
              <a:ext cx="685278" cy="78767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dirty="0" smtClean="0"/>
                <a:t>其他评价方法</a:t>
              </a:r>
              <a:endParaRPr lang="zh-CN" altLang="en-US" sz="1200" b="1" kern="1200" dirty="0"/>
            </a:p>
          </p:txBody>
        </p:sp>
      </p:grpSp>
      <p:grpSp>
        <p:nvGrpSpPr>
          <p:cNvPr id="46" name="组合 45"/>
          <p:cNvGrpSpPr/>
          <p:nvPr/>
        </p:nvGrpSpPr>
        <p:grpSpPr>
          <a:xfrm>
            <a:off x="6088343" y="1385743"/>
            <a:ext cx="995560" cy="1144322"/>
            <a:chOff x="2265283" y="974187"/>
            <a:chExt cx="995560" cy="1144322"/>
          </a:xfrm>
        </p:grpSpPr>
        <p:sp>
          <p:nvSpPr>
            <p:cNvPr id="47" name="六边形 46"/>
            <p:cNvSpPr/>
            <p:nvPr/>
          </p:nvSpPr>
          <p:spPr>
            <a:xfrm rot="5400000">
              <a:off x="2190902" y="1048568"/>
              <a:ext cx="1144322" cy="99556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p>
          </p:txBody>
        </p:sp>
        <p:sp>
          <p:nvSpPr>
            <p:cNvPr id="48" name="六边形 4"/>
            <p:cNvSpPr/>
            <p:nvPr/>
          </p:nvSpPr>
          <p:spPr>
            <a:xfrm>
              <a:off x="2420424" y="1152512"/>
              <a:ext cx="685278" cy="7876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zh-CN" altLang="en-US" sz="1200" b="1" kern="1200" dirty="0"/>
            </a:p>
          </p:txBody>
        </p:sp>
      </p:grpSp>
      <p:grpSp>
        <p:nvGrpSpPr>
          <p:cNvPr id="49" name="组合 48"/>
          <p:cNvGrpSpPr/>
          <p:nvPr/>
        </p:nvGrpSpPr>
        <p:grpSpPr>
          <a:xfrm>
            <a:off x="7390561" y="3868249"/>
            <a:ext cx="995560" cy="1144322"/>
            <a:chOff x="2265283" y="974187"/>
            <a:chExt cx="995560" cy="1144322"/>
          </a:xfrm>
        </p:grpSpPr>
        <p:sp>
          <p:nvSpPr>
            <p:cNvPr id="50" name="六边形 49"/>
            <p:cNvSpPr/>
            <p:nvPr/>
          </p:nvSpPr>
          <p:spPr>
            <a:xfrm rot="5400000">
              <a:off x="2190902" y="1048568"/>
              <a:ext cx="1144322" cy="99556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六边形 4"/>
            <p:cNvSpPr/>
            <p:nvPr/>
          </p:nvSpPr>
          <p:spPr>
            <a:xfrm>
              <a:off x="2420424" y="1152512"/>
              <a:ext cx="685278" cy="7876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zh-CN" altLang="en-US" sz="1200" b="1" kern="1200" dirty="0"/>
            </a:p>
          </p:txBody>
        </p:sp>
      </p:grpSp>
    </p:spTree>
    <p:extLst>
      <p:ext uri="{BB962C8B-B14F-4D97-AF65-F5344CB8AC3E}">
        <p14:creationId xmlns:p14="http://schemas.microsoft.com/office/powerpoint/2010/main" val="2389338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5.5 </a:t>
            </a:r>
            <a:r>
              <a:rPr lang="zh-CN" altLang="en-US" dirty="0"/>
              <a:t>电力</a:t>
            </a:r>
            <a:r>
              <a:rPr lang="en-US" altLang="zh-CN" dirty="0"/>
              <a:t>DSM</a:t>
            </a:r>
            <a:r>
              <a:rPr lang="zh-CN" altLang="en-US" dirty="0"/>
              <a:t>市场</a:t>
            </a:r>
            <a:r>
              <a:rPr lang="zh-CN" altLang="en-US" dirty="0" smtClean="0"/>
              <a:t>风险控制</a:t>
            </a:r>
            <a:endParaRPr lang="zh-CN" altLang="en-US" dirty="0"/>
          </a:p>
        </p:txBody>
      </p:sp>
      <p:sp>
        <p:nvSpPr>
          <p:cNvPr id="57" name="弧形 17"/>
          <p:cNvSpPr/>
          <p:nvPr/>
        </p:nvSpPr>
        <p:spPr>
          <a:xfrm>
            <a:off x="1629832" y="1264450"/>
            <a:ext cx="5966504" cy="3441935"/>
          </a:xfrm>
          <a:prstGeom prst="arc">
            <a:avLst>
              <a:gd name="adj1" fmla="val 16976675"/>
              <a:gd name="adj2" fmla="val 11117400"/>
            </a:avLst>
          </a:prstGeom>
          <a:ln w="12700">
            <a:solidFill>
              <a:srgbClr val="96969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8" name="直接连接符 18"/>
          <p:cNvCxnSpPr/>
          <p:nvPr/>
        </p:nvCxnSpPr>
        <p:spPr>
          <a:xfrm flipH="1">
            <a:off x="3397513" y="1898388"/>
            <a:ext cx="672547" cy="135645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59" name="直接连接符 19"/>
          <p:cNvCxnSpPr/>
          <p:nvPr/>
        </p:nvCxnSpPr>
        <p:spPr>
          <a:xfrm>
            <a:off x="5114736" y="1916893"/>
            <a:ext cx="723288" cy="1445909"/>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0" name="直接连接符 20"/>
          <p:cNvCxnSpPr/>
          <p:nvPr/>
        </p:nvCxnSpPr>
        <p:spPr>
          <a:xfrm>
            <a:off x="3598875" y="2111290"/>
            <a:ext cx="2083691"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1" name="直接连接符 21"/>
          <p:cNvCxnSpPr/>
          <p:nvPr/>
        </p:nvCxnSpPr>
        <p:spPr>
          <a:xfrm>
            <a:off x="3457708" y="3996840"/>
            <a:ext cx="2008587"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sp>
        <p:nvSpPr>
          <p:cNvPr id="62" name="椭圆 25"/>
          <p:cNvSpPr/>
          <p:nvPr/>
        </p:nvSpPr>
        <p:spPr>
          <a:xfrm>
            <a:off x="4042632" y="913284"/>
            <a:ext cx="1077694" cy="1077694"/>
          </a:xfrm>
          <a:prstGeom prst="ellipse">
            <a:avLst/>
          </a:prstGeom>
          <a:solidFill>
            <a:schemeClr val="tx1">
              <a:lumMod val="75000"/>
              <a:lumOff val="25000"/>
            </a:schemeClr>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64" name="椭圆 27"/>
          <p:cNvSpPr/>
          <p:nvPr/>
        </p:nvSpPr>
        <p:spPr>
          <a:xfrm>
            <a:off x="4042632" y="4108155"/>
            <a:ext cx="1077694" cy="1077694"/>
          </a:xfrm>
          <a:prstGeom prst="ellipse">
            <a:avLst/>
          </a:prstGeom>
          <a:solidFill>
            <a:schemeClr val="tx1">
              <a:lumMod val="75000"/>
              <a:lumOff val="25000"/>
            </a:schemeClr>
          </a:solidFill>
          <a:ln w="12700">
            <a:noFill/>
          </a:ln>
          <a:effectLst/>
        </p:spPr>
        <p:txBody>
          <a:bodyPr wrap="square" rtlCol="0" anchor="ctr">
            <a:spAutoFit/>
          </a:bodyPr>
          <a:lstStyle/>
          <a:p>
            <a:pPr algn="ctr"/>
            <a:endParaRPr lang="zh-CN" altLang="en-US" sz="1600" b="1">
              <a:solidFill>
                <a:schemeClr val="bg1"/>
              </a:solidFill>
              <a:latin typeface="微软雅黑" pitchFamily="34" charset="-122"/>
              <a:ea typeface="微软雅黑" pitchFamily="34" charset="-122"/>
              <a:cs typeface="Lao UI" pitchFamily="34" charset="0"/>
            </a:endParaRPr>
          </a:p>
        </p:txBody>
      </p:sp>
      <p:sp>
        <p:nvSpPr>
          <p:cNvPr id="67" name="TextBox 36"/>
          <p:cNvSpPr txBox="1"/>
          <p:nvPr/>
        </p:nvSpPr>
        <p:spPr>
          <a:xfrm>
            <a:off x="3995936" y="1282852"/>
            <a:ext cx="1179964" cy="292671"/>
          </a:xfrm>
          <a:prstGeom prst="rect">
            <a:avLst/>
          </a:prstGeom>
          <a:noFill/>
        </p:spPr>
        <p:txBody>
          <a:bodyPr wrap="square" rtlCol="0">
            <a:spAutoFit/>
          </a:bodyPr>
          <a:lstStyle/>
          <a:p>
            <a:pPr algn="ctr"/>
            <a:r>
              <a:rPr lang="zh-CN" altLang="en-US" sz="1400" b="1" dirty="0" smtClean="0">
                <a:solidFill>
                  <a:schemeClr val="bg1"/>
                </a:solidFill>
                <a:latin typeface="微软雅黑" pitchFamily="34" charset="-122"/>
                <a:ea typeface="微软雅黑" pitchFamily="34" charset="-122"/>
              </a:rPr>
              <a:t>风险回避</a:t>
            </a:r>
            <a:endParaRPr lang="zh-CN" altLang="en-US" sz="1400" b="1" dirty="0">
              <a:solidFill>
                <a:schemeClr val="bg1"/>
              </a:solidFill>
              <a:latin typeface="微软雅黑" pitchFamily="34" charset="-122"/>
              <a:ea typeface="微软雅黑" pitchFamily="34" charset="-122"/>
            </a:endParaRPr>
          </a:p>
        </p:txBody>
      </p:sp>
      <p:sp>
        <p:nvSpPr>
          <p:cNvPr id="68" name="TextBox 37"/>
          <p:cNvSpPr txBox="1"/>
          <p:nvPr/>
        </p:nvSpPr>
        <p:spPr>
          <a:xfrm>
            <a:off x="5627107" y="2249120"/>
            <a:ext cx="1107546" cy="270958"/>
          </a:xfrm>
          <a:prstGeom prst="rect">
            <a:avLst/>
          </a:prstGeom>
          <a:noFill/>
        </p:spPr>
        <p:txBody>
          <a:bodyPr wrap="square" rtlCol="0">
            <a:spAutoFit/>
          </a:bodyPr>
          <a:lstStyle>
            <a:defPPr>
              <a:defRPr lang="zh-CN"/>
            </a:defPPr>
            <a:lvl1pPr algn="ctr">
              <a:defRPr sz="1400">
                <a:latin typeface="+mj-ea"/>
                <a:ea typeface="+mj-ea"/>
              </a:defRPr>
            </a:lvl1pPr>
          </a:lstStyle>
          <a:p>
            <a:r>
              <a:rPr lang="en-US" altLang="zh-CN" dirty="0">
                <a:solidFill>
                  <a:schemeClr val="bg1"/>
                </a:solidFill>
                <a:latin typeface="微软雅黑" pitchFamily="34" charset="-122"/>
                <a:ea typeface="微软雅黑" pitchFamily="34" charset="-122"/>
              </a:rPr>
              <a:t>2.</a:t>
            </a:r>
            <a:r>
              <a:rPr lang="zh-CN" altLang="en-US" dirty="0">
                <a:solidFill>
                  <a:schemeClr val="bg1"/>
                </a:solidFill>
                <a:latin typeface="微软雅黑" pitchFamily="34" charset="-122"/>
                <a:ea typeface="微软雅黑" pitchFamily="34" charset="-122"/>
              </a:rPr>
              <a:t>文献综述</a:t>
            </a:r>
          </a:p>
        </p:txBody>
      </p:sp>
      <p:sp>
        <p:nvSpPr>
          <p:cNvPr id="69" name="TextBox 38"/>
          <p:cNvSpPr txBox="1"/>
          <p:nvPr/>
        </p:nvSpPr>
        <p:spPr>
          <a:xfrm>
            <a:off x="4068792" y="4548533"/>
            <a:ext cx="1045997" cy="292671"/>
          </a:xfrm>
          <a:prstGeom prst="rect">
            <a:avLst/>
          </a:prstGeom>
          <a:noFill/>
        </p:spPr>
        <p:txBody>
          <a:bodyPr wrap="square" rtlCol="0">
            <a:spAutoFit/>
          </a:bodyPr>
          <a:lstStyle>
            <a:defPPr>
              <a:defRPr lang="zh-CN"/>
            </a:defPPr>
            <a:lvl1pPr algn="ctr">
              <a:defRPr sz="1400">
                <a:latin typeface="+mj-ea"/>
                <a:ea typeface="+mj-ea"/>
              </a:defRPr>
            </a:lvl1pPr>
          </a:lstStyle>
          <a:p>
            <a:r>
              <a:rPr lang="zh-CN" altLang="en-US" b="1" dirty="0" smtClean="0">
                <a:solidFill>
                  <a:schemeClr val="bg1"/>
                </a:solidFill>
                <a:latin typeface="微软雅黑" pitchFamily="34" charset="-122"/>
                <a:ea typeface="微软雅黑" pitchFamily="34" charset="-122"/>
              </a:rPr>
              <a:t>风险分散</a:t>
            </a:r>
            <a:endParaRPr lang="zh-CN" altLang="en-US" b="1" dirty="0">
              <a:solidFill>
                <a:schemeClr val="bg1"/>
              </a:solidFill>
              <a:latin typeface="微软雅黑" pitchFamily="34" charset="-122"/>
              <a:ea typeface="微软雅黑" pitchFamily="34" charset="-122"/>
            </a:endParaRPr>
          </a:p>
        </p:txBody>
      </p:sp>
      <p:sp>
        <p:nvSpPr>
          <p:cNvPr id="70" name="TextBox 39"/>
          <p:cNvSpPr txBox="1"/>
          <p:nvPr/>
        </p:nvSpPr>
        <p:spPr>
          <a:xfrm>
            <a:off x="2399061" y="3606002"/>
            <a:ext cx="1199814" cy="460628"/>
          </a:xfrm>
          <a:prstGeom prst="rect">
            <a:avLst/>
          </a:prstGeom>
          <a:noFill/>
        </p:spPr>
        <p:txBody>
          <a:bodyPr wrap="square" rtlCol="0">
            <a:spAutoFit/>
          </a:bodyPr>
          <a:lstStyle>
            <a:defPPr>
              <a:defRPr lang="zh-CN"/>
            </a:defPPr>
            <a:lvl1pPr algn="ctr">
              <a:defRPr sz="1400">
                <a:latin typeface="+mj-ea"/>
                <a:ea typeface="+mj-ea"/>
              </a:defRPr>
            </a:lvl1pPr>
          </a:lstStyle>
          <a:p>
            <a:r>
              <a:rPr lang="en-US" altLang="zh-CN" dirty="0" smtClean="0">
                <a:solidFill>
                  <a:schemeClr val="bg1"/>
                </a:solidFill>
                <a:latin typeface="微软雅黑" pitchFamily="34" charset="-122"/>
                <a:ea typeface="微软雅黑" pitchFamily="34" charset="-122"/>
              </a:rPr>
              <a:t>5.</a:t>
            </a:r>
            <a:r>
              <a:rPr lang="zh-CN" altLang="en-US" dirty="0" smtClean="0">
                <a:solidFill>
                  <a:schemeClr val="bg1"/>
                </a:solidFill>
                <a:latin typeface="微软雅黑" pitchFamily="34" charset="-122"/>
                <a:ea typeface="微软雅黑" pitchFamily="34" charset="-122"/>
              </a:rPr>
              <a:t>结论与管理启示</a:t>
            </a:r>
            <a:endParaRPr lang="zh-CN" altLang="en-US" dirty="0">
              <a:solidFill>
                <a:schemeClr val="bg1"/>
              </a:solidFill>
              <a:latin typeface="微软雅黑" pitchFamily="34" charset="-122"/>
              <a:ea typeface="微软雅黑" pitchFamily="34" charset="-122"/>
            </a:endParaRPr>
          </a:p>
        </p:txBody>
      </p:sp>
      <p:sp>
        <p:nvSpPr>
          <p:cNvPr id="71" name="六边形 47"/>
          <p:cNvSpPr/>
          <p:nvPr/>
        </p:nvSpPr>
        <p:spPr>
          <a:xfrm>
            <a:off x="3501017" y="2117657"/>
            <a:ext cx="2181550" cy="1880646"/>
          </a:xfrm>
          <a:prstGeom prst="hexagon">
            <a:avLst/>
          </a:prstGeom>
          <a:solidFill>
            <a:srgbClr val="0070C0"/>
          </a:solidFill>
          <a:ln w="12700">
            <a:noFill/>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72" name="TextBox 41"/>
          <p:cNvSpPr txBox="1"/>
          <p:nvPr/>
        </p:nvSpPr>
        <p:spPr>
          <a:xfrm>
            <a:off x="3795069" y="2890766"/>
            <a:ext cx="1662132" cy="321937"/>
          </a:xfrm>
          <a:prstGeom prst="rect">
            <a:avLst/>
          </a:prstGeom>
          <a:noFill/>
        </p:spPr>
        <p:txBody>
          <a:bodyPr wrap="square" rtlCol="0">
            <a:spAutoFit/>
          </a:bodyPr>
          <a:lstStyle/>
          <a:p>
            <a:pPr algn="ctr"/>
            <a:r>
              <a:rPr lang="zh-CN" altLang="en-US" sz="1600" b="1" dirty="0" smtClean="0">
                <a:solidFill>
                  <a:schemeClr val="bg1"/>
                </a:solidFill>
                <a:latin typeface="微软雅黑" pitchFamily="34" charset="-122"/>
                <a:ea typeface="微软雅黑" pitchFamily="34" charset="-122"/>
              </a:rPr>
              <a:t>风险控制方法</a:t>
            </a:r>
            <a:endParaRPr lang="zh-CN" altLang="en-US" sz="1600" b="1" dirty="0">
              <a:solidFill>
                <a:schemeClr val="bg1"/>
              </a:solidFill>
              <a:latin typeface="微软雅黑" pitchFamily="34" charset="-122"/>
              <a:ea typeface="微软雅黑" pitchFamily="34" charset="-122"/>
            </a:endParaRPr>
          </a:p>
        </p:txBody>
      </p:sp>
      <p:cxnSp>
        <p:nvCxnSpPr>
          <p:cNvPr id="73" name="直接连接符 49"/>
          <p:cNvCxnSpPr/>
          <p:nvPr/>
        </p:nvCxnSpPr>
        <p:spPr>
          <a:xfrm flipH="1">
            <a:off x="5122094" y="2800570"/>
            <a:ext cx="688402" cy="1376805"/>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74" name="直接连接符 50"/>
          <p:cNvCxnSpPr/>
          <p:nvPr/>
        </p:nvCxnSpPr>
        <p:spPr>
          <a:xfrm>
            <a:off x="3445934" y="2949672"/>
            <a:ext cx="607878" cy="1215757"/>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001162" y="2493704"/>
            <a:ext cx="1107545" cy="1077694"/>
            <a:chOff x="5796136" y="2519131"/>
            <a:chExt cx="1107545" cy="1077694"/>
          </a:xfrm>
        </p:grpSpPr>
        <p:sp>
          <p:nvSpPr>
            <p:cNvPr id="75" name="椭圆 51"/>
            <p:cNvSpPr/>
            <p:nvPr/>
          </p:nvSpPr>
          <p:spPr>
            <a:xfrm>
              <a:off x="5796718" y="2519131"/>
              <a:ext cx="1077694" cy="1077694"/>
            </a:xfrm>
            <a:prstGeom prst="ellipse">
              <a:avLst/>
            </a:prstGeom>
            <a:solidFill>
              <a:schemeClr val="tx1">
                <a:lumMod val="75000"/>
                <a:lumOff val="25000"/>
              </a:schemeClr>
            </a:solidFill>
            <a:ln w="12700">
              <a:noFill/>
            </a:ln>
            <a:effectLst/>
          </p:spPr>
          <p:txBody>
            <a:bodyPr wrap="square" rtlCol="0" anchor="ctr">
              <a:spAutoFit/>
            </a:bodyPr>
            <a:lstStyle/>
            <a:p>
              <a:pPr algn="ctr"/>
              <a:endParaRPr lang="zh-CN" altLang="en-US" sz="1600" b="1">
                <a:solidFill>
                  <a:schemeClr val="bg1"/>
                </a:solidFill>
                <a:latin typeface="微软雅黑" pitchFamily="34" charset="-122"/>
                <a:ea typeface="微软雅黑" pitchFamily="34" charset="-122"/>
                <a:cs typeface="Lao UI" pitchFamily="34" charset="0"/>
              </a:endParaRPr>
            </a:p>
          </p:txBody>
        </p:sp>
        <p:sp>
          <p:nvSpPr>
            <p:cNvPr id="76" name="TextBox 45"/>
            <p:cNvSpPr txBox="1"/>
            <p:nvPr/>
          </p:nvSpPr>
          <p:spPr>
            <a:xfrm>
              <a:off x="5796136" y="2912116"/>
              <a:ext cx="1107545" cy="292671"/>
            </a:xfrm>
            <a:prstGeom prst="rect">
              <a:avLst/>
            </a:prstGeom>
            <a:noFill/>
          </p:spPr>
          <p:txBody>
            <a:bodyPr wrap="square" rtlCol="0">
              <a:spAutoFit/>
            </a:bodyPr>
            <a:lstStyle>
              <a:defPPr>
                <a:defRPr lang="zh-CN"/>
              </a:defPPr>
              <a:lvl1pPr algn="ctr">
                <a:defRPr sz="1400">
                  <a:latin typeface="+mj-ea"/>
                  <a:ea typeface="+mj-ea"/>
                </a:defRPr>
              </a:lvl1pPr>
            </a:lstStyle>
            <a:p>
              <a:r>
                <a:rPr lang="zh-CN" altLang="en-US" b="1" dirty="0" smtClean="0">
                  <a:solidFill>
                    <a:schemeClr val="bg1"/>
                  </a:solidFill>
                  <a:latin typeface="微软雅黑" pitchFamily="34" charset="-122"/>
                  <a:ea typeface="微软雅黑" pitchFamily="34" charset="-122"/>
                </a:rPr>
                <a:t>风险转移</a:t>
              </a:r>
              <a:endParaRPr lang="zh-CN" altLang="en-US" b="1" dirty="0">
                <a:solidFill>
                  <a:schemeClr val="bg1"/>
                </a:solidFill>
                <a:latin typeface="微软雅黑" pitchFamily="34" charset="-122"/>
                <a:ea typeface="微软雅黑" pitchFamily="34" charset="-122"/>
              </a:endParaRPr>
            </a:p>
          </p:txBody>
        </p:sp>
      </p:grpSp>
      <p:grpSp>
        <p:nvGrpSpPr>
          <p:cNvPr id="4" name="组合 3"/>
          <p:cNvGrpSpPr/>
          <p:nvPr/>
        </p:nvGrpSpPr>
        <p:grpSpPr>
          <a:xfrm>
            <a:off x="1015581" y="2493704"/>
            <a:ext cx="1199814" cy="1077694"/>
            <a:chOff x="2267744" y="2493704"/>
            <a:chExt cx="1199814" cy="1077694"/>
          </a:xfrm>
        </p:grpSpPr>
        <p:sp>
          <p:nvSpPr>
            <p:cNvPr id="77" name="椭圆 53"/>
            <p:cNvSpPr/>
            <p:nvPr/>
          </p:nvSpPr>
          <p:spPr>
            <a:xfrm>
              <a:off x="2340699" y="2493704"/>
              <a:ext cx="1077694" cy="1077694"/>
            </a:xfrm>
            <a:prstGeom prst="ellipse">
              <a:avLst/>
            </a:prstGeom>
            <a:solidFill>
              <a:srgbClr val="FFC000"/>
            </a:solidFill>
            <a:ln w="12700">
              <a:noFill/>
            </a:ln>
            <a:effectLst/>
          </p:spPr>
          <p:txBody>
            <a:bodyPr wrap="square" rtlCol="0" anchor="ctr">
              <a:spAutoFit/>
            </a:bodyPr>
            <a:lstStyle/>
            <a:p>
              <a:pPr algn="ctr"/>
              <a:endParaRPr lang="zh-CN" altLang="en-US" sz="1600" b="1">
                <a:solidFill>
                  <a:schemeClr val="bg1"/>
                </a:solidFill>
                <a:latin typeface="微软雅黑" pitchFamily="34" charset="-122"/>
                <a:ea typeface="微软雅黑" pitchFamily="34" charset="-122"/>
                <a:cs typeface="Lao UI" pitchFamily="34" charset="0"/>
              </a:endParaRPr>
            </a:p>
          </p:txBody>
        </p:sp>
        <p:sp>
          <p:nvSpPr>
            <p:cNvPr id="78" name="TextBox 47"/>
            <p:cNvSpPr txBox="1"/>
            <p:nvPr/>
          </p:nvSpPr>
          <p:spPr>
            <a:xfrm>
              <a:off x="2267744" y="2890766"/>
              <a:ext cx="1199814" cy="292671"/>
            </a:xfrm>
            <a:prstGeom prst="rect">
              <a:avLst/>
            </a:prstGeom>
            <a:noFill/>
          </p:spPr>
          <p:txBody>
            <a:bodyPr wrap="square" rtlCol="0">
              <a:spAutoFit/>
            </a:bodyPr>
            <a:lstStyle>
              <a:defPPr>
                <a:defRPr lang="zh-CN"/>
              </a:defPPr>
              <a:lvl1pPr algn="ctr">
                <a:defRPr sz="1400">
                  <a:latin typeface="+mj-ea"/>
                  <a:ea typeface="+mj-ea"/>
                </a:defRPr>
              </a:lvl1pPr>
            </a:lstStyle>
            <a:p>
              <a:r>
                <a:rPr lang="zh-CN" altLang="en-US" b="1" dirty="0" smtClean="0">
                  <a:solidFill>
                    <a:schemeClr val="bg1"/>
                  </a:solidFill>
                  <a:latin typeface="微软雅黑" pitchFamily="34" charset="-122"/>
                  <a:ea typeface="微软雅黑" pitchFamily="34" charset="-122"/>
                </a:rPr>
                <a:t>风险预测</a:t>
              </a:r>
              <a:endParaRPr lang="zh-CN" altLang="en-US" b="1" dirty="0">
                <a:solidFill>
                  <a:schemeClr val="bg1"/>
                </a:solidFill>
                <a:latin typeface="微软雅黑" pitchFamily="34" charset="-122"/>
                <a:ea typeface="微软雅黑" pitchFamily="34" charset="-122"/>
              </a:endParaRPr>
            </a:p>
          </p:txBody>
        </p:sp>
      </p:grpSp>
      <p:sp>
        <p:nvSpPr>
          <p:cNvPr id="79" name="任意多边形 78"/>
          <p:cNvSpPr/>
          <p:nvPr/>
        </p:nvSpPr>
        <p:spPr>
          <a:xfrm>
            <a:off x="615" y="769268"/>
            <a:ext cx="1763073" cy="288032"/>
          </a:xfrm>
          <a:custGeom>
            <a:avLst/>
            <a:gdLst>
              <a:gd name="connsiteX0" fmla="*/ 0 w 2022253"/>
              <a:gd name="connsiteY0" fmla="*/ 0 h 288032"/>
              <a:gd name="connsiteX1" fmla="*/ 2022253 w 2022253"/>
              <a:gd name="connsiteY1" fmla="*/ 0 h 288032"/>
              <a:gd name="connsiteX2" fmla="*/ 1737148 w 2022253"/>
              <a:gd name="connsiteY2" fmla="*/ 288032 h 288032"/>
              <a:gd name="connsiteX3" fmla="*/ 0 w 2022253"/>
              <a:gd name="connsiteY3" fmla="*/ 288032 h 288032"/>
            </a:gdLst>
            <a:ahLst/>
            <a:cxnLst>
              <a:cxn ang="0">
                <a:pos x="connsiteX0" y="connsiteY0"/>
              </a:cxn>
              <a:cxn ang="0">
                <a:pos x="connsiteX1" y="connsiteY1"/>
              </a:cxn>
              <a:cxn ang="0">
                <a:pos x="connsiteX2" y="connsiteY2"/>
              </a:cxn>
              <a:cxn ang="0">
                <a:pos x="connsiteX3" y="connsiteY3"/>
              </a:cxn>
            </a:cxnLst>
            <a:rect l="l" t="t" r="r" b="b"/>
            <a:pathLst>
              <a:path w="2022253" h="288032">
                <a:moveTo>
                  <a:pt x="0" y="0"/>
                </a:moveTo>
                <a:lnTo>
                  <a:pt x="2022253" y="0"/>
                </a:lnTo>
                <a:lnTo>
                  <a:pt x="1737148" y="288032"/>
                </a:lnTo>
                <a:lnTo>
                  <a:pt x="0" y="288032"/>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r>
              <a:rPr lang="zh-CN" altLang="en-US" sz="1400" b="1" dirty="0">
                <a:solidFill>
                  <a:schemeClr val="tx1"/>
                </a:solidFill>
                <a:latin typeface="微软雅黑" panose="020B0503020204020204" pitchFamily="34" charset="-122"/>
                <a:ea typeface="微软雅黑" panose="020B0503020204020204" pitchFamily="34" charset="-122"/>
              </a:rPr>
              <a:t> </a:t>
            </a:r>
            <a:r>
              <a:rPr lang="zh-CN" altLang="en-US" sz="1400" b="1" dirty="0" smtClean="0">
                <a:solidFill>
                  <a:schemeClr val="tx1"/>
                </a:solidFill>
                <a:latin typeface="微软雅黑" panose="020B0503020204020204" pitchFamily="34" charset="-122"/>
                <a:ea typeface="微软雅黑" panose="020B0503020204020204" pitchFamily="34" charset="-122"/>
              </a:rPr>
              <a:t>     风险控制方法</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4255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schemeClr val="bg1"/>
                </a:solidFill>
                <a:latin typeface="方正粗宋简体"/>
                <a:ea typeface="方正粗宋简体"/>
              </a:rPr>
              <a:t>   四川省</a:t>
            </a:r>
            <a:r>
              <a:rPr lang="zh-CN" altLang="en-US" sz="2800" dirty="0">
                <a:solidFill>
                  <a:schemeClr val="bg1"/>
                </a:solidFill>
                <a:latin typeface="方正粗宋简体"/>
                <a:ea typeface="方正粗宋简体"/>
              </a:rPr>
              <a:t>用电量</a:t>
            </a:r>
            <a:r>
              <a:rPr lang="zh-CN" altLang="en-US" sz="2800" dirty="0" smtClean="0">
                <a:solidFill>
                  <a:schemeClr val="bg1"/>
                </a:solidFill>
                <a:latin typeface="方正粗宋简体"/>
                <a:ea typeface="方正粗宋简体"/>
              </a:rPr>
              <a:t>控制</a:t>
            </a:r>
            <a:r>
              <a:rPr lang="zh-CN" altLang="en-US" sz="2800" dirty="0">
                <a:solidFill>
                  <a:schemeClr val="bg1"/>
                </a:solidFill>
                <a:latin typeface="方正粗宋简体"/>
                <a:ea typeface="方正粗宋简体"/>
              </a:rPr>
              <a:t>目标及地区</a:t>
            </a:r>
            <a:r>
              <a:rPr lang="zh-CN" altLang="en-US" sz="2800" dirty="0" smtClean="0">
                <a:solidFill>
                  <a:schemeClr val="bg1"/>
                </a:solidFill>
                <a:latin typeface="方正粗宋简体"/>
                <a:ea typeface="方正粗宋简体"/>
              </a:rPr>
              <a:t>分解</a:t>
            </a:r>
            <a:endParaRPr lang="zh-CN" altLang="en-US" sz="2800" dirty="0">
              <a:solidFill>
                <a:schemeClr val="bg1"/>
              </a:solidFill>
              <a:latin typeface="方正粗宋简体"/>
              <a:ea typeface="方正粗宋简体"/>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1   </a:t>
            </a:r>
            <a:r>
              <a:rPr lang="zh-CN" altLang="en-US" sz="4000" b="1" dirty="0" smtClean="0">
                <a:solidFill>
                  <a:schemeClr val="accent1"/>
                </a:solidFill>
                <a:latin typeface="微软雅黑" panose="020B0503020204020204" pitchFamily="34" charset="-122"/>
                <a:ea typeface="微软雅黑" panose="020B0503020204020204" pitchFamily="34" charset="-122"/>
              </a:rPr>
              <a:t>第</a:t>
            </a:r>
            <a:r>
              <a:rPr lang="zh-CN" altLang="en-US" sz="4000" b="1" dirty="0">
                <a:solidFill>
                  <a:schemeClr val="accent1"/>
                </a:solidFill>
                <a:latin typeface="微软雅黑" panose="020B0503020204020204" pitchFamily="34" charset="-122"/>
                <a:ea typeface="微软雅黑" panose="020B0503020204020204" pitchFamily="34" charset="-122"/>
              </a:rPr>
              <a:t>一部分</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5.5 </a:t>
            </a:r>
            <a:r>
              <a:rPr lang="zh-CN" altLang="en-US" dirty="0"/>
              <a:t>电力</a:t>
            </a:r>
            <a:r>
              <a:rPr lang="en-US" altLang="zh-CN" dirty="0"/>
              <a:t>DSM</a:t>
            </a:r>
            <a:r>
              <a:rPr lang="zh-CN" altLang="en-US" dirty="0"/>
              <a:t>市场</a:t>
            </a:r>
            <a:r>
              <a:rPr lang="zh-CN" altLang="en-US" dirty="0" smtClean="0"/>
              <a:t>风险控制</a:t>
            </a:r>
            <a:endParaRPr lang="zh-CN" altLang="en-US" dirty="0"/>
          </a:p>
        </p:txBody>
      </p:sp>
      <p:sp>
        <p:nvSpPr>
          <p:cNvPr id="79" name="任意多边形 78"/>
          <p:cNvSpPr/>
          <p:nvPr/>
        </p:nvSpPr>
        <p:spPr>
          <a:xfrm>
            <a:off x="615" y="769268"/>
            <a:ext cx="2555161" cy="288032"/>
          </a:xfrm>
          <a:custGeom>
            <a:avLst/>
            <a:gdLst>
              <a:gd name="connsiteX0" fmla="*/ 0 w 2022253"/>
              <a:gd name="connsiteY0" fmla="*/ 0 h 288032"/>
              <a:gd name="connsiteX1" fmla="*/ 2022253 w 2022253"/>
              <a:gd name="connsiteY1" fmla="*/ 0 h 288032"/>
              <a:gd name="connsiteX2" fmla="*/ 1737148 w 2022253"/>
              <a:gd name="connsiteY2" fmla="*/ 288032 h 288032"/>
              <a:gd name="connsiteX3" fmla="*/ 0 w 2022253"/>
              <a:gd name="connsiteY3" fmla="*/ 288032 h 288032"/>
            </a:gdLst>
            <a:ahLst/>
            <a:cxnLst>
              <a:cxn ang="0">
                <a:pos x="connsiteX0" y="connsiteY0"/>
              </a:cxn>
              <a:cxn ang="0">
                <a:pos x="connsiteX1" y="connsiteY1"/>
              </a:cxn>
              <a:cxn ang="0">
                <a:pos x="connsiteX2" y="connsiteY2"/>
              </a:cxn>
              <a:cxn ang="0">
                <a:pos x="connsiteX3" y="connsiteY3"/>
              </a:cxn>
            </a:cxnLst>
            <a:rect l="l" t="t" r="r" b="b"/>
            <a:pathLst>
              <a:path w="2022253" h="288032">
                <a:moveTo>
                  <a:pt x="0" y="0"/>
                </a:moveTo>
                <a:lnTo>
                  <a:pt x="2022253" y="0"/>
                </a:lnTo>
                <a:lnTo>
                  <a:pt x="1737148" y="288032"/>
                </a:lnTo>
                <a:lnTo>
                  <a:pt x="0" y="288032"/>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r>
              <a:rPr lang="zh-CN" altLang="en-US" sz="1400" b="1" dirty="0">
                <a:solidFill>
                  <a:schemeClr val="tx1"/>
                </a:solidFill>
                <a:latin typeface="微软雅黑" panose="020B0503020204020204" pitchFamily="34" charset="-122"/>
                <a:ea typeface="微软雅黑" panose="020B0503020204020204" pitchFamily="34" charset="-122"/>
              </a:rPr>
              <a:t> </a:t>
            </a:r>
            <a:r>
              <a:rPr lang="zh-CN" altLang="en-US" sz="1400" b="1" dirty="0" smtClean="0">
                <a:solidFill>
                  <a:schemeClr val="tx1"/>
                </a:solidFill>
                <a:latin typeface="微软雅黑" panose="020B0503020204020204" pitchFamily="34" charset="-122"/>
                <a:ea typeface="微软雅黑" panose="020B0503020204020204" pitchFamily="34" charset="-122"/>
              </a:rPr>
              <a:t>     不同阶段风险控制</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aphicFrame>
        <p:nvGraphicFramePr>
          <p:cNvPr id="31" name="图示 30"/>
          <p:cNvGraphicFramePr/>
          <p:nvPr>
            <p:extLst>
              <p:ext uri="{D42A27DB-BD31-4B8C-83A1-F6EECF244321}">
                <p14:modId xmlns:p14="http://schemas.microsoft.com/office/powerpoint/2010/main" val="125732785"/>
              </p:ext>
            </p:extLst>
          </p:nvPr>
        </p:nvGraphicFramePr>
        <p:xfrm>
          <a:off x="1547664" y="107510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80128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65383"/>
            <a:ext cx="6340197" cy="1323439"/>
          </a:xfrm>
          <a:prstGeom prst="rect">
            <a:avLst/>
          </a:prstGeom>
          <a:noFill/>
        </p:spPr>
        <p:txBody>
          <a:bodyPr wrap="none" rtlCol="0">
            <a:spAutoFit/>
          </a:bodyPr>
          <a:lstStyle/>
          <a:p>
            <a:r>
              <a:rPr lang="zh-CN" altLang="en-US" sz="4000" b="1" dirty="0" smtClean="0">
                <a:solidFill>
                  <a:schemeClr val="accent1"/>
                </a:solidFill>
                <a:latin typeface="Arial" pitchFamily="34" charset="0"/>
                <a:cs typeface="Arial" pitchFamily="34" charset="0"/>
              </a:rPr>
              <a:t>感谢大家</a:t>
            </a:r>
            <a:endParaRPr lang="en-US" altLang="zh-CN" sz="4000" b="1" dirty="0" smtClean="0">
              <a:solidFill>
                <a:schemeClr val="accent1"/>
              </a:solidFill>
              <a:latin typeface="Arial" pitchFamily="34" charset="0"/>
              <a:cs typeface="Arial" pitchFamily="34" charset="0"/>
            </a:endParaRPr>
          </a:p>
          <a:p>
            <a:r>
              <a:rPr lang="zh-CN" altLang="en-US" sz="4000" b="1" dirty="0" smtClean="0">
                <a:solidFill>
                  <a:schemeClr val="accent1"/>
                </a:solidFill>
                <a:latin typeface="Arial" pitchFamily="34" charset="0"/>
                <a:cs typeface="Arial" pitchFamily="34" charset="0"/>
              </a:rPr>
              <a:t>请对不足之处提宝贵意见！</a:t>
            </a:r>
            <a:endParaRPr lang="zh-CN" altLang="en-US" sz="4000" b="1" dirty="0">
              <a:solidFill>
                <a:schemeClr val="accent1"/>
              </a:solidFill>
              <a:latin typeface="Arial" pitchFamily="34" charset="0"/>
              <a:cs typeface="Arial" pitchFamily="34" charset="0"/>
            </a:endParaRPr>
          </a:p>
        </p:txBody>
      </p:sp>
      <p:sp>
        <p:nvSpPr>
          <p:cNvPr id="3" name="TextBox 2"/>
          <p:cNvSpPr txBox="1"/>
          <p:nvPr/>
        </p:nvSpPr>
        <p:spPr>
          <a:xfrm>
            <a:off x="6588224" y="4513684"/>
            <a:ext cx="2521844" cy="954107"/>
          </a:xfrm>
          <a:prstGeom prst="rect">
            <a:avLst/>
          </a:prstGeom>
          <a:noFill/>
        </p:spPr>
        <p:txBody>
          <a:bodyPr wrap="none" rtlCol="0">
            <a:spAutoFit/>
          </a:bodyPr>
          <a:lstStyle/>
          <a:p>
            <a:r>
              <a:rPr lang="en-US" altLang="zh-CN" sz="1400" b="1" dirty="0" smtClean="0">
                <a:solidFill>
                  <a:schemeClr val="bg1"/>
                </a:solidFill>
                <a:latin typeface="Times New Roman" panose="02020603050405020304" pitchFamily="18" charset="0"/>
                <a:cs typeface="Times New Roman" panose="02020603050405020304" pitchFamily="18" charset="0"/>
              </a:rPr>
              <a:t>XXXX</a:t>
            </a:r>
          </a:p>
          <a:p>
            <a:r>
              <a:rPr lang="en-US" altLang="zh-CN" sz="1400" b="1" dirty="0" smtClean="0">
                <a:solidFill>
                  <a:schemeClr val="bg1"/>
                </a:solidFill>
                <a:latin typeface="Times New Roman" panose="02020603050405020304" pitchFamily="18" charset="0"/>
                <a:cs typeface="Times New Roman" panose="02020603050405020304" pitchFamily="18" charset="0"/>
              </a:rPr>
              <a:t>XXXXXXXXX</a:t>
            </a:r>
          </a:p>
          <a:p>
            <a:r>
              <a:rPr lang="en-US" altLang="zh-CN" sz="1400" b="1" dirty="0" smtClean="0">
                <a:solidFill>
                  <a:schemeClr val="bg1"/>
                </a:solidFill>
                <a:latin typeface="Times New Roman" panose="02020603050405020304" pitchFamily="18" charset="0"/>
                <a:cs typeface="Times New Roman" panose="02020603050405020304" pitchFamily="18" charset="0"/>
              </a:rPr>
              <a:t>XXXXXXXXXXXXXXXXXX</a:t>
            </a:r>
          </a:p>
          <a:p>
            <a:r>
              <a:rPr lang="en-US" altLang="zh-CN" sz="1400" b="1" dirty="0" smtClean="0">
                <a:solidFill>
                  <a:schemeClr val="bg1"/>
                </a:solidFill>
                <a:latin typeface="Times New Roman" panose="02020603050405020304" pitchFamily="18" charset="0"/>
                <a:cs typeface="Times New Roman" panose="02020603050405020304" pitchFamily="18" charset="0"/>
              </a:rPr>
              <a:t>XXXXXXX</a:t>
            </a:r>
            <a:endParaRPr lang="zh-CN" altLang="en-US" sz="1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8066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29771"/>
            <a:ext cx="9144000" cy="386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descr="云1.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8538" y="1403615"/>
            <a:ext cx="2268538" cy="588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云3.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58378" y="1969823"/>
            <a:ext cx="2994025" cy="86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Line 7"/>
          <p:cNvSpPr>
            <a:spLocks noChangeShapeType="1"/>
          </p:cNvSpPr>
          <p:nvPr/>
        </p:nvSpPr>
        <p:spPr bwMode="auto">
          <a:xfrm>
            <a:off x="0" y="4953000"/>
            <a:ext cx="9144000" cy="0"/>
          </a:xfrm>
          <a:prstGeom prst="line">
            <a:avLst/>
          </a:prstGeom>
          <a:noFill/>
          <a:ln w="152400">
            <a:solidFill>
              <a:schemeClr val="tx1"/>
            </a:solidFill>
            <a:round/>
            <a:headEnd/>
            <a:tailEnd/>
          </a:ln>
          <a:effectLst>
            <a:outerShdw dist="35921" dir="2700000" algn="ctr" rotWithShape="0">
              <a:srgbClr val="808080">
                <a:alpha val="79999"/>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4" name="Line 33"/>
          <p:cNvSpPr>
            <a:spLocks noChangeShapeType="1"/>
          </p:cNvSpPr>
          <p:nvPr/>
        </p:nvSpPr>
        <p:spPr bwMode="auto">
          <a:xfrm>
            <a:off x="-25400" y="1047750"/>
            <a:ext cx="9144000" cy="0"/>
          </a:xfrm>
          <a:prstGeom prst="line">
            <a:avLst/>
          </a:prstGeom>
          <a:noFill/>
          <a:ln w="152400">
            <a:solidFill>
              <a:schemeClr val="tx1"/>
            </a:solidFill>
            <a:round/>
            <a:headEnd/>
            <a:tailEnd/>
          </a:ln>
          <a:effectLst>
            <a:outerShdw dist="35921" dir="2700000" algn="ctr" rotWithShape="0">
              <a:schemeClr val="bg1">
                <a:alpha val="79999"/>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55" name="Line 36"/>
          <p:cNvSpPr>
            <a:spLocks noChangeShapeType="1"/>
          </p:cNvSpPr>
          <p:nvPr/>
        </p:nvSpPr>
        <p:spPr bwMode="auto">
          <a:xfrm>
            <a:off x="0" y="4963583"/>
            <a:ext cx="9144000" cy="0"/>
          </a:xfrm>
          <a:prstGeom prst="line">
            <a:avLst/>
          </a:prstGeom>
          <a:noFill/>
          <a:ln w="152400">
            <a:solidFill>
              <a:schemeClr val="tx1"/>
            </a:solidFill>
            <a:round/>
            <a:headEnd/>
            <a:tailEnd/>
          </a:ln>
          <a:effectLst>
            <a:outerShdw dist="35921" dir="2700000" algn="ctr" rotWithShape="0">
              <a:schemeClr val="bg1">
                <a:alpha val="79999"/>
              </a:scheme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82984" name="Picture 40" descr="音乐泡泡"/>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21578" y="5986199"/>
            <a:ext cx="1008063" cy="781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85" name="Picture 41" descr="音乐泡泡"/>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45200" y="6085417"/>
            <a:ext cx="647700" cy="50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Rectangle 43"/>
          <p:cNvSpPr>
            <a:spLocks noChangeArrowheads="1"/>
          </p:cNvSpPr>
          <p:nvPr/>
        </p:nvSpPr>
        <p:spPr bwMode="auto">
          <a:xfrm>
            <a:off x="0" y="2"/>
            <a:ext cx="9144000" cy="99747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979" name="Picture 35" descr="热气球"/>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64388" y="301625"/>
            <a:ext cx="1428750" cy="165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8"/>
          <p:cNvSpPr txBox="1">
            <a:spLocks noChangeArrowheads="1"/>
          </p:cNvSpPr>
          <p:nvPr/>
        </p:nvSpPr>
        <p:spPr bwMode="auto">
          <a:xfrm>
            <a:off x="2987678" y="457729"/>
            <a:ext cx="5184775" cy="40011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ea typeface="宋体" pitchFamily="2" charset="-122"/>
              </a:defRPr>
            </a:lvl1pPr>
            <a:lvl2pPr marL="742950" indent="-285750" eaLnBrk="0" hangingPunct="0">
              <a:defRPr i="1">
                <a:solidFill>
                  <a:schemeClr val="tx1"/>
                </a:solidFill>
                <a:latin typeface="Arial" pitchFamily="34" charset="0"/>
                <a:ea typeface="宋体" pitchFamily="2" charset="-122"/>
              </a:defRPr>
            </a:lvl2pPr>
            <a:lvl3pPr marL="1143000" indent="-228600" eaLnBrk="0" hangingPunct="0">
              <a:defRPr i="1">
                <a:solidFill>
                  <a:schemeClr val="tx1"/>
                </a:solidFill>
                <a:latin typeface="Arial" pitchFamily="34" charset="0"/>
                <a:ea typeface="宋体" pitchFamily="2" charset="-122"/>
              </a:defRPr>
            </a:lvl3pPr>
            <a:lvl4pPr marL="1600200" indent="-228600" eaLnBrk="0" hangingPunct="0">
              <a:defRPr i="1">
                <a:solidFill>
                  <a:schemeClr val="tx1"/>
                </a:solidFill>
                <a:latin typeface="Arial" pitchFamily="34" charset="0"/>
                <a:ea typeface="宋体" pitchFamily="2" charset="-122"/>
              </a:defRPr>
            </a:lvl4pPr>
            <a:lvl5pPr marL="2057400" indent="-228600" eaLnBrk="0" hangingPunct="0">
              <a:defRPr 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i="1">
                <a:solidFill>
                  <a:schemeClr val="tx1"/>
                </a:solidFill>
                <a:latin typeface="Arial" pitchFamily="34" charset="0"/>
                <a:ea typeface="宋体" pitchFamily="2" charset="-122"/>
              </a:defRPr>
            </a:lvl9pPr>
          </a:lstStyle>
          <a:p>
            <a:pPr eaLnBrk="1" hangingPunct="1">
              <a:defRPr/>
            </a:pPr>
            <a:r>
              <a:rPr lang="en-US" altLang="zh-CN" sz="2000" b="1" dirty="0" smtClean="0">
                <a:solidFill>
                  <a:srgbClr val="FF0000"/>
                </a:solidFill>
                <a:effectLst>
                  <a:outerShdw blurRad="38100" dist="38100" dir="2700000" algn="tl">
                    <a:srgbClr val="000000">
                      <a:alpha val="43137"/>
                    </a:srgbClr>
                  </a:outerShdw>
                </a:effectLst>
                <a:latin typeface="黑体" pitchFamily="2" charset="-122"/>
                <a:ea typeface="黑体" pitchFamily="2" charset="-122"/>
              </a:rPr>
              <a:t>PPT</a:t>
            </a:r>
            <a:r>
              <a:rPr lang="zh-CN" altLang="en-US" sz="2000" b="1" dirty="0" smtClean="0">
                <a:solidFill>
                  <a:srgbClr val="FF0000"/>
                </a:solidFill>
                <a:effectLst>
                  <a:outerShdw blurRad="38100" dist="38100" dir="2700000" algn="tl">
                    <a:srgbClr val="000000">
                      <a:alpha val="43137"/>
                    </a:srgbClr>
                  </a:outerShdw>
                </a:effectLst>
                <a:latin typeface="黑体" pitchFamily="2" charset="-122"/>
                <a:ea typeface="黑体" pitchFamily="2" charset="-122"/>
              </a:rPr>
              <a:t>宝藏致力于优秀的</a:t>
            </a:r>
            <a:r>
              <a:rPr lang="en-US" altLang="zh-CN" sz="2000" b="1" dirty="0" err="1" smtClean="0">
                <a:solidFill>
                  <a:srgbClr val="FF0000"/>
                </a:solidFill>
                <a:effectLst>
                  <a:outerShdw blurRad="38100" dist="38100" dir="2700000" algn="tl">
                    <a:srgbClr val="000000">
                      <a:alpha val="43137"/>
                    </a:srgbClr>
                  </a:outerShdw>
                </a:effectLst>
                <a:latin typeface="黑体" pitchFamily="2" charset="-122"/>
                <a:ea typeface="黑体" pitchFamily="2" charset="-122"/>
              </a:rPr>
              <a:t>ppt</a:t>
            </a:r>
            <a:r>
              <a:rPr lang="zh-CN" altLang="en-US" sz="2000" b="1" dirty="0" smtClean="0">
                <a:solidFill>
                  <a:srgbClr val="FF0000"/>
                </a:solidFill>
                <a:effectLst>
                  <a:outerShdw blurRad="38100" dist="38100" dir="2700000" algn="tl">
                    <a:srgbClr val="000000">
                      <a:alpha val="43137"/>
                    </a:srgbClr>
                  </a:outerShdw>
                </a:effectLst>
                <a:latin typeface="黑体" pitchFamily="2" charset="-122"/>
                <a:ea typeface="黑体" pitchFamily="2" charset="-122"/>
              </a:rPr>
              <a:t>分享</a:t>
            </a:r>
          </a:p>
        </p:txBody>
      </p:sp>
      <p:pic>
        <p:nvPicPr>
          <p:cNvPr id="2061" name="图片 3">
            <a:hlinkClick r:id="rId9"/>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4928" y="108481"/>
            <a:ext cx="2982913" cy="82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07.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147888" y="-63500"/>
            <a:ext cx="984250"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9" descr="美女跳舞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9388" y="1117865"/>
            <a:ext cx="2045666"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60" descr="绿风车棍子"/>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61375" y="3514990"/>
            <a:ext cx="71438" cy="138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59" descr="绿风车"/>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84368" y="3102240"/>
            <a:ext cx="1114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4"/>
          <p:cNvSpPr txBox="1">
            <a:spLocks noChangeArrowheads="1"/>
          </p:cNvSpPr>
          <p:nvPr/>
        </p:nvSpPr>
        <p:spPr bwMode="auto">
          <a:xfrm>
            <a:off x="2627316" y="1849388"/>
            <a:ext cx="532923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a:ea typeface="宋体" charset="-122"/>
              </a:defRPr>
            </a:lvl1pPr>
            <a:lvl2pPr marL="742950" indent="-285750" eaLnBrk="0" hangingPunct="0">
              <a:defRPr>
                <a:solidFill>
                  <a:schemeClr val="tx1"/>
                </a:solidFill>
                <a:latin typeface="Calibri"/>
                <a:ea typeface="宋体" charset="-122"/>
              </a:defRPr>
            </a:lvl2pPr>
            <a:lvl3pPr marL="1143000" indent="-228600" eaLnBrk="0" hangingPunct="0">
              <a:defRPr>
                <a:solidFill>
                  <a:schemeClr val="tx1"/>
                </a:solidFill>
                <a:latin typeface="Calibri"/>
                <a:ea typeface="宋体" charset="-122"/>
              </a:defRPr>
            </a:lvl3pPr>
            <a:lvl4pPr marL="1600200" indent="-228600" eaLnBrk="0" hangingPunct="0">
              <a:defRPr>
                <a:solidFill>
                  <a:schemeClr val="tx1"/>
                </a:solidFill>
                <a:latin typeface="Calibri"/>
                <a:ea typeface="宋体" charset="-122"/>
              </a:defRPr>
            </a:lvl4pPr>
            <a:lvl5pPr marL="2057400" indent="-228600" eaLnBrk="0" hangingPunct="0">
              <a:defRPr>
                <a:solidFill>
                  <a:schemeClr val="tx1"/>
                </a:solidFill>
                <a:latin typeface="Calibri"/>
                <a:ea typeface="宋体" charset="-122"/>
              </a:defRPr>
            </a:lvl5pPr>
            <a:lvl6pPr marL="2514600" indent="-228600" eaLnBrk="0" fontAlgn="base" hangingPunct="0">
              <a:spcBef>
                <a:spcPct val="0"/>
              </a:spcBef>
              <a:spcAft>
                <a:spcPct val="0"/>
              </a:spcAft>
              <a:defRPr>
                <a:solidFill>
                  <a:schemeClr val="tx1"/>
                </a:solidFill>
                <a:latin typeface="Calibri"/>
                <a:ea typeface="宋体" charset="-122"/>
              </a:defRPr>
            </a:lvl6pPr>
            <a:lvl7pPr marL="2971800" indent="-228600" eaLnBrk="0" fontAlgn="base" hangingPunct="0">
              <a:spcBef>
                <a:spcPct val="0"/>
              </a:spcBef>
              <a:spcAft>
                <a:spcPct val="0"/>
              </a:spcAft>
              <a:defRPr>
                <a:solidFill>
                  <a:schemeClr val="tx1"/>
                </a:solidFill>
                <a:latin typeface="Calibri"/>
                <a:ea typeface="宋体" charset="-122"/>
              </a:defRPr>
            </a:lvl7pPr>
            <a:lvl8pPr marL="3429000" indent="-228600" eaLnBrk="0" fontAlgn="base" hangingPunct="0">
              <a:spcBef>
                <a:spcPct val="0"/>
              </a:spcBef>
              <a:spcAft>
                <a:spcPct val="0"/>
              </a:spcAft>
              <a:defRPr>
                <a:solidFill>
                  <a:schemeClr val="tx1"/>
                </a:solidFill>
                <a:latin typeface="Calibri"/>
                <a:ea typeface="宋体" charset="-122"/>
              </a:defRPr>
            </a:lvl8pPr>
            <a:lvl9pPr marL="3886200" indent="-228600" eaLnBrk="0" fontAlgn="base" hangingPunct="0">
              <a:spcBef>
                <a:spcPct val="0"/>
              </a:spcBef>
              <a:spcAft>
                <a:spcPct val="0"/>
              </a:spcAft>
              <a:defRPr>
                <a:solidFill>
                  <a:schemeClr val="tx1"/>
                </a:solidFill>
                <a:latin typeface="Calibri"/>
                <a:ea typeface="宋体" charset="-122"/>
              </a:defRPr>
            </a:lvl9pPr>
          </a:lstStyle>
          <a:p>
            <a:pPr eaLnBrk="1" hangingPunct="1"/>
            <a:r>
              <a:rPr lang="en-US" altLang="zh-CN" dirty="0">
                <a:hlinkClick r:id="rId9"/>
              </a:rPr>
              <a:t>PPT</a:t>
            </a:r>
            <a:r>
              <a:rPr lang="zh-CN" altLang="en-US" dirty="0">
                <a:hlinkClick r:id="rId9"/>
              </a:rPr>
              <a:t>模板下载 </a:t>
            </a:r>
            <a:r>
              <a:rPr lang="en-US" altLang="zh-CN" dirty="0">
                <a:hlinkClick r:id="rId9"/>
              </a:rPr>
              <a:t>http://www.pptbz.com/</a:t>
            </a:r>
            <a:endParaRPr lang="en-US" altLang="zh-CN" dirty="0"/>
          </a:p>
          <a:p>
            <a:pPr eaLnBrk="1" hangingPunct="1"/>
            <a:endParaRPr lang="en-US" altLang="zh-CN" dirty="0"/>
          </a:p>
          <a:p>
            <a:pPr eaLnBrk="1" hangingPunct="1"/>
            <a:r>
              <a:rPr lang="en-US" altLang="zh-CN" dirty="0">
                <a:hlinkClick r:id="rId15"/>
              </a:rPr>
              <a:t>PPT</a:t>
            </a:r>
            <a:r>
              <a:rPr lang="zh-CN" altLang="en-US" dirty="0">
                <a:hlinkClick r:id="rId15"/>
              </a:rPr>
              <a:t>素材下载  </a:t>
            </a:r>
            <a:r>
              <a:rPr lang="en-US" altLang="zh-CN" dirty="0">
                <a:hlinkClick r:id="rId15"/>
              </a:rPr>
              <a:t>http://www.pptbz.com/pptshucai/</a:t>
            </a:r>
            <a:endParaRPr lang="en-US" altLang="zh-CN" dirty="0"/>
          </a:p>
          <a:p>
            <a:pPr eaLnBrk="1" hangingPunct="1"/>
            <a:endParaRPr lang="en-US" altLang="zh-CN" dirty="0"/>
          </a:p>
          <a:p>
            <a:pPr eaLnBrk="1" hangingPunct="1"/>
            <a:r>
              <a:rPr lang="en-US" altLang="zh-CN" dirty="0">
                <a:hlinkClick r:id="rId16"/>
              </a:rPr>
              <a:t>PPT</a:t>
            </a:r>
            <a:r>
              <a:rPr lang="zh-CN" altLang="en-US" dirty="0">
                <a:hlinkClick r:id="rId16"/>
              </a:rPr>
              <a:t>背景图片 </a:t>
            </a:r>
            <a:r>
              <a:rPr lang="en-US" altLang="zh-CN" dirty="0">
                <a:hlinkClick r:id="rId16"/>
              </a:rPr>
              <a:t>http://www.pptbz.com/pptpic/</a:t>
            </a:r>
            <a:endParaRPr lang="en-US" altLang="zh-CN" dirty="0"/>
          </a:p>
          <a:p>
            <a:pPr eaLnBrk="1" hangingPunct="1"/>
            <a:endParaRPr lang="en-US" altLang="zh-CN" dirty="0"/>
          </a:p>
          <a:p>
            <a:pPr eaLnBrk="1" hangingPunct="1"/>
            <a:r>
              <a:rPr lang="en-US" altLang="zh-CN" dirty="0">
                <a:hlinkClick r:id="rId17"/>
              </a:rPr>
              <a:t>PPT</a:t>
            </a:r>
            <a:r>
              <a:rPr lang="zh-CN" altLang="en-US" dirty="0">
                <a:hlinkClick r:id="rId17"/>
              </a:rPr>
              <a:t>课件下载 </a:t>
            </a:r>
            <a:r>
              <a:rPr lang="en-US" altLang="zh-CN" dirty="0">
                <a:hlinkClick r:id="rId17"/>
              </a:rPr>
              <a:t>http://www.pptbz.com/kejian/</a:t>
            </a:r>
            <a:endParaRPr lang="zh-CN" altLang="en-US" dirty="0"/>
          </a:p>
        </p:txBody>
      </p:sp>
      <p:pic>
        <p:nvPicPr>
          <p:cNvPr id="56" name="图片 55"/>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rot="2305206">
            <a:off x="2293938" y="1975115"/>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图片 56"/>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rot="2305206">
            <a:off x="2293938" y="245930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57"/>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rot="2305206">
            <a:off x="2293938" y="2939521"/>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图片 58"/>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rot="2305206">
            <a:off x="2293938" y="341974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TextBox 22"/>
          <p:cNvSpPr txBox="1">
            <a:spLocks noChangeArrowheads="1"/>
          </p:cNvSpPr>
          <p:nvPr/>
        </p:nvSpPr>
        <p:spPr bwMode="auto">
          <a:xfrm>
            <a:off x="1903416" y="5138210"/>
            <a:ext cx="69164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a:ea typeface="宋体" charset="-122"/>
              </a:defRPr>
            </a:lvl1pPr>
            <a:lvl2pPr marL="742950" indent="-285750" eaLnBrk="0" hangingPunct="0">
              <a:defRPr>
                <a:solidFill>
                  <a:schemeClr val="tx1"/>
                </a:solidFill>
                <a:latin typeface="Calibri"/>
                <a:ea typeface="宋体" charset="-122"/>
              </a:defRPr>
            </a:lvl2pPr>
            <a:lvl3pPr marL="1143000" indent="-228600" eaLnBrk="0" hangingPunct="0">
              <a:defRPr>
                <a:solidFill>
                  <a:schemeClr val="tx1"/>
                </a:solidFill>
                <a:latin typeface="Calibri"/>
                <a:ea typeface="宋体" charset="-122"/>
              </a:defRPr>
            </a:lvl3pPr>
            <a:lvl4pPr marL="1600200" indent="-228600" eaLnBrk="0" hangingPunct="0">
              <a:defRPr>
                <a:solidFill>
                  <a:schemeClr val="tx1"/>
                </a:solidFill>
                <a:latin typeface="Calibri"/>
                <a:ea typeface="宋体" charset="-122"/>
              </a:defRPr>
            </a:lvl4pPr>
            <a:lvl5pPr marL="2057400" indent="-228600" eaLnBrk="0" hangingPunct="0">
              <a:defRPr>
                <a:solidFill>
                  <a:schemeClr val="tx1"/>
                </a:solidFill>
                <a:latin typeface="Calibri"/>
                <a:ea typeface="宋体" charset="-122"/>
              </a:defRPr>
            </a:lvl5pPr>
            <a:lvl6pPr marL="2514600" indent="-228600" eaLnBrk="0" fontAlgn="base" hangingPunct="0">
              <a:spcBef>
                <a:spcPct val="0"/>
              </a:spcBef>
              <a:spcAft>
                <a:spcPct val="0"/>
              </a:spcAft>
              <a:defRPr>
                <a:solidFill>
                  <a:schemeClr val="tx1"/>
                </a:solidFill>
                <a:latin typeface="Calibri"/>
                <a:ea typeface="宋体" charset="-122"/>
              </a:defRPr>
            </a:lvl6pPr>
            <a:lvl7pPr marL="2971800" indent="-228600" eaLnBrk="0" fontAlgn="base" hangingPunct="0">
              <a:spcBef>
                <a:spcPct val="0"/>
              </a:spcBef>
              <a:spcAft>
                <a:spcPct val="0"/>
              </a:spcAft>
              <a:defRPr>
                <a:solidFill>
                  <a:schemeClr val="tx1"/>
                </a:solidFill>
                <a:latin typeface="Calibri"/>
                <a:ea typeface="宋体" charset="-122"/>
              </a:defRPr>
            </a:lvl7pPr>
            <a:lvl8pPr marL="3429000" indent="-228600" eaLnBrk="0" fontAlgn="base" hangingPunct="0">
              <a:spcBef>
                <a:spcPct val="0"/>
              </a:spcBef>
              <a:spcAft>
                <a:spcPct val="0"/>
              </a:spcAft>
              <a:defRPr>
                <a:solidFill>
                  <a:schemeClr val="tx1"/>
                </a:solidFill>
                <a:latin typeface="Calibri"/>
                <a:ea typeface="宋体" charset="-122"/>
              </a:defRPr>
            </a:lvl8pPr>
            <a:lvl9pPr marL="3886200" indent="-228600" eaLnBrk="0" fontAlgn="base" hangingPunct="0">
              <a:spcBef>
                <a:spcPct val="0"/>
              </a:spcBef>
              <a:spcAft>
                <a:spcPct val="0"/>
              </a:spcAft>
              <a:defRPr>
                <a:solidFill>
                  <a:schemeClr val="tx1"/>
                </a:solidFill>
                <a:latin typeface="Calibri"/>
                <a:ea typeface="宋体" charset="-122"/>
              </a:defRPr>
            </a:lvl9pPr>
          </a:lstStyle>
          <a:p>
            <a:pPr eaLnBrk="1" hangingPunct="1"/>
            <a:r>
              <a:rPr lang="zh-CN" altLang="en-US" sz="2400">
                <a:solidFill>
                  <a:srgbClr val="FF0000"/>
                </a:solidFill>
              </a:rPr>
              <a:t>更多精美</a:t>
            </a:r>
            <a:r>
              <a:rPr lang="en-US" altLang="zh-CN" sz="2400">
                <a:solidFill>
                  <a:srgbClr val="FF0000"/>
                </a:solidFill>
              </a:rPr>
              <a:t>ppt</a:t>
            </a:r>
            <a:r>
              <a:rPr lang="zh-CN" altLang="en-US" sz="2400">
                <a:solidFill>
                  <a:srgbClr val="FF0000"/>
                </a:solidFill>
              </a:rPr>
              <a:t>下载请点击：</a:t>
            </a:r>
            <a:r>
              <a:rPr lang="en-US" altLang="zh-CN" sz="2400">
                <a:solidFill>
                  <a:srgbClr val="FF0000"/>
                </a:solidFill>
                <a:hlinkClick r:id="rId9"/>
              </a:rPr>
              <a:t>ppt</a:t>
            </a:r>
            <a:r>
              <a:rPr lang="zh-CN" altLang="en-US" sz="2400">
                <a:solidFill>
                  <a:srgbClr val="FF0000"/>
                </a:solidFill>
                <a:hlinkClick r:id="rId9"/>
              </a:rPr>
              <a:t>宝藏</a:t>
            </a:r>
            <a:r>
              <a:rPr lang="en-US" altLang="zh-CN" sz="2400">
                <a:solidFill>
                  <a:srgbClr val="FF0000"/>
                </a:solidFill>
                <a:hlinkClick r:id="rId9"/>
              </a:rPr>
              <a:t>_www.pptbz.com</a:t>
            </a:r>
            <a:endParaRPr lang="zh-CN" altLang="en-US" sz="2400">
              <a:solidFill>
                <a:srgbClr val="FF0000"/>
              </a:solidFill>
            </a:endParaRPr>
          </a:p>
        </p:txBody>
      </p:sp>
    </p:spTree>
    <p:extLst>
      <p:ext uri="{BB962C8B-B14F-4D97-AF65-F5344CB8AC3E}">
        <p14:creationId xmlns:p14="http://schemas.microsoft.com/office/powerpoint/2010/main" val="3341537952"/>
      </p:ext>
    </p:extLst>
  </p:cSld>
  <p:clrMapOvr>
    <a:masterClrMapping/>
  </p:clrMapOvr>
  <p:transition>
    <p:sndAc>
      <p:stSnd loop="1">
        <p:snd r:embed="rId2" name="亡灵序曲.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repeatCount="indefinite" fill="hold" nodeType="withEffect">
                                  <p:stCondLst>
                                    <p:cond delay="0"/>
                                  </p:stCondLst>
                                  <p:childTnLst>
                                    <p:animMotion origin="layout" path="M -1.66667E-6 0.01111 L 1.79965 0.01111 " pathEditMode="relative" rAng="0" ptsTypes="AA">
                                      <p:cBhvr>
                                        <p:cTn id="6" dur="8000" fill="hold"/>
                                        <p:tgtEl>
                                          <p:spTgt spid="10"/>
                                        </p:tgtEl>
                                        <p:attrNameLst>
                                          <p:attrName>ppt_x</p:attrName>
                                          <p:attrName>ppt_y</p:attrName>
                                        </p:attrNameLst>
                                      </p:cBhvr>
                                      <p:rCtr x="89983" y="0"/>
                                    </p:animMotion>
                                  </p:childTnLst>
                                </p:cTn>
                              </p:par>
                              <p:par>
                                <p:cTn id="7" presetID="35" presetClass="path" presetSubtype="0" repeatCount="indefinite" fill="hold" nodeType="withEffect">
                                  <p:stCondLst>
                                    <p:cond delay="0"/>
                                  </p:stCondLst>
                                  <p:childTnLst>
                                    <p:animMotion origin="layout" path="M -2.77778E-7 0.01111 L -1.8467 0.01111 " pathEditMode="relative" rAng="0" ptsTypes="AA">
                                      <p:cBhvr>
                                        <p:cTn id="8" dur="10000" fill="hold"/>
                                        <p:tgtEl>
                                          <p:spTgt spid="12"/>
                                        </p:tgtEl>
                                        <p:attrNameLst>
                                          <p:attrName>ppt_x</p:attrName>
                                          <p:attrName>ppt_y</p:attrName>
                                        </p:attrNameLst>
                                      </p:cBhvr>
                                      <p:rCtr x="-92344" y="0"/>
                                    </p:animMotion>
                                  </p:childTnLst>
                                </p:cTn>
                              </p:par>
                              <p:par>
                                <p:cTn id="9" presetID="47" presetClass="entr" presetSubtype="0" fill="hold" nodeType="withEffect">
                                  <p:stCondLst>
                                    <p:cond delay="0"/>
                                  </p:stCondLst>
                                  <p:childTnLst>
                                    <p:set>
                                      <p:cBhvr>
                                        <p:cTn id="10" dur="1" fill="hold">
                                          <p:stCondLst>
                                            <p:cond delay="0"/>
                                          </p:stCondLst>
                                        </p:cTn>
                                        <p:tgtEl>
                                          <p:spTgt spid="82979"/>
                                        </p:tgtEl>
                                        <p:attrNameLst>
                                          <p:attrName>style.visibility</p:attrName>
                                        </p:attrNameLst>
                                      </p:cBhvr>
                                      <p:to>
                                        <p:strVal val="visible"/>
                                      </p:to>
                                    </p:set>
                                    <p:animEffect transition="in" filter="fade">
                                      <p:cBhvr>
                                        <p:cTn id="11" dur="1000"/>
                                        <p:tgtEl>
                                          <p:spTgt spid="82979"/>
                                        </p:tgtEl>
                                      </p:cBhvr>
                                    </p:animEffect>
                                    <p:anim calcmode="lin" valueType="num">
                                      <p:cBhvr>
                                        <p:cTn id="12" dur="1000" fill="hold"/>
                                        <p:tgtEl>
                                          <p:spTgt spid="82979"/>
                                        </p:tgtEl>
                                        <p:attrNameLst>
                                          <p:attrName>ppt_x</p:attrName>
                                        </p:attrNameLst>
                                      </p:cBhvr>
                                      <p:tavLst>
                                        <p:tav tm="0">
                                          <p:val>
                                            <p:strVal val="#ppt_x"/>
                                          </p:val>
                                        </p:tav>
                                        <p:tav tm="100000">
                                          <p:val>
                                            <p:strVal val="#ppt_x"/>
                                          </p:val>
                                        </p:tav>
                                      </p:tavLst>
                                    </p:anim>
                                    <p:anim calcmode="lin" valueType="num">
                                      <p:cBhvr>
                                        <p:cTn id="13" dur="1000" fill="hold"/>
                                        <p:tgtEl>
                                          <p:spTgt spid="82979"/>
                                        </p:tgtEl>
                                        <p:attrNameLst>
                                          <p:attrName>ppt_y</p:attrName>
                                        </p:attrNameLst>
                                      </p:cBhvr>
                                      <p:tavLst>
                                        <p:tav tm="0">
                                          <p:val>
                                            <p:strVal val="#ppt_y-.1"/>
                                          </p:val>
                                        </p:tav>
                                        <p:tav tm="100000">
                                          <p:val>
                                            <p:strVal val="#ppt_y"/>
                                          </p:val>
                                        </p:tav>
                                      </p:tavLst>
                                    </p:anim>
                                  </p:childTnLst>
                                </p:cTn>
                              </p:par>
                              <p:par>
                                <p:cTn id="14" presetID="23" presetClass="entr" presetSubtype="32" fill="hold" grpId="0" nodeType="withEffect">
                                  <p:stCondLst>
                                    <p:cond delay="1500"/>
                                  </p:stCondLst>
                                  <p:childTnLst>
                                    <p:set>
                                      <p:cBhvr>
                                        <p:cTn id="15" dur="1" fill="hold">
                                          <p:stCondLst>
                                            <p:cond delay="0"/>
                                          </p:stCondLst>
                                        </p:cTn>
                                        <p:tgtEl>
                                          <p:spTgt spid="4"/>
                                        </p:tgtEl>
                                        <p:attrNameLst>
                                          <p:attrName>style.visibility</p:attrName>
                                        </p:attrNameLst>
                                      </p:cBhvr>
                                      <p:to>
                                        <p:strVal val="visible"/>
                                      </p:to>
                                    </p:set>
                                    <p:anim calcmode="lin" valueType="num">
                                      <p:cBhvr>
                                        <p:cTn id="16" dur="200" fill="hold"/>
                                        <p:tgtEl>
                                          <p:spTgt spid="4"/>
                                        </p:tgtEl>
                                        <p:attrNameLst>
                                          <p:attrName>ppt_w</p:attrName>
                                        </p:attrNameLst>
                                      </p:cBhvr>
                                      <p:tavLst>
                                        <p:tav tm="0">
                                          <p:val>
                                            <p:strVal val="4*#ppt_w"/>
                                          </p:val>
                                        </p:tav>
                                        <p:tav tm="100000">
                                          <p:val>
                                            <p:strVal val="#ppt_w"/>
                                          </p:val>
                                        </p:tav>
                                      </p:tavLst>
                                    </p:anim>
                                    <p:anim calcmode="lin" valueType="num">
                                      <p:cBhvr>
                                        <p:cTn id="17" dur="200" fill="hold"/>
                                        <p:tgtEl>
                                          <p:spTgt spid="4"/>
                                        </p:tgtEl>
                                        <p:attrNameLst>
                                          <p:attrName>ppt_h</p:attrName>
                                        </p:attrNameLst>
                                      </p:cBhvr>
                                      <p:tavLst>
                                        <p:tav tm="0">
                                          <p:val>
                                            <p:strVal val="4*#ppt_h"/>
                                          </p:val>
                                        </p:tav>
                                        <p:tav tm="100000">
                                          <p:val>
                                            <p:strVal val="#ppt_h"/>
                                          </p:val>
                                        </p:tav>
                                      </p:tavLst>
                                    </p:anim>
                                  </p:childTnLst>
                                </p:cTn>
                              </p:par>
                              <p:par>
                                <p:cTn id="18" presetID="10" presetClass="entr" presetSubtype="0" repeatCount="2000" fill="hold" grpId="1" nodeType="withEffect">
                                  <p:stCondLst>
                                    <p:cond delay="18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00"/>
                                        <p:tgtEl>
                                          <p:spTgt spid="4"/>
                                        </p:tgtEl>
                                      </p:cBhvr>
                                    </p:animEffect>
                                  </p:childTnLst>
                                </p:cTn>
                              </p:par>
                              <p:par>
                                <p:cTn id="21" presetID="10" presetClass="entr" presetSubtype="0" repeatCount="indefinite" fill="hold" nodeType="with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10" presetClass="exit" presetSubtype="0" repeatCount="indefinite" fill="hold" nodeType="withEffect">
                                  <p:stCondLst>
                                    <p:cond delay="3000"/>
                                  </p:stCondLst>
                                  <p:childTnLst>
                                    <p:animEffect transition="out" filter="fade">
                                      <p:cBhvr>
                                        <p:cTn id="25" dur="900"/>
                                        <p:tgtEl>
                                          <p:spTgt spid="9"/>
                                        </p:tgtEl>
                                      </p:cBhvr>
                                    </p:animEffect>
                                    <p:set>
                                      <p:cBhvr>
                                        <p:cTn id="26" dur="1" fill="hold">
                                          <p:stCondLst>
                                            <p:cond delay="899"/>
                                          </p:stCondLst>
                                        </p:cTn>
                                        <p:tgtEl>
                                          <p:spTgt spid="9"/>
                                        </p:tgtEl>
                                        <p:attrNameLst>
                                          <p:attrName>style.visibility</p:attrName>
                                        </p:attrNameLst>
                                      </p:cBhvr>
                                      <p:to>
                                        <p:strVal val="hidden"/>
                                      </p:to>
                                    </p:set>
                                  </p:childTnLst>
                                </p:cTn>
                              </p:par>
                              <p:par>
                                <p:cTn id="27" presetID="0" presetClass="path" presetSubtype="0" repeatCount="indefinite" accel="50000" decel="50000" fill="hold" nodeType="withEffect">
                                  <p:stCondLst>
                                    <p:cond delay="0"/>
                                  </p:stCondLst>
                                  <p:childTnLst>
                                    <p:animMotion origin="layout" path="M 3.33333E-6 -1.48148E-6 C 0.03281 -0.09329 0.06597 -0.18588 0.11666 -0.24745 C 0.16788 -0.30879 0.29392 -0.30625 0.30503 -0.36898 C 0.31632 -0.43171 0.20034 -0.5493 0.18368 -0.6243 C 0.16736 -0.6993 0.17517 -0.77292 0.20538 -0.81782 C 0.23593 -0.86296 0.35625 -0.8618 0.36614 -0.89421 C 0.37604 -0.92685 0.25225 -0.98287 0.26458 -1.01366 C 0.27725 -1.04444 0.35902 -1.0618 0.44097 -1.0794 " pathEditMode="relative" rAng="0" ptsTypes="aaaaaaaA">
                                      <p:cBhvr>
                                        <p:cTn id="28" dur="12000" fill="hold"/>
                                        <p:tgtEl>
                                          <p:spTgt spid="82985"/>
                                        </p:tgtEl>
                                        <p:attrNameLst>
                                          <p:attrName>ppt_x</p:attrName>
                                          <p:attrName>ppt_y</p:attrName>
                                        </p:attrNameLst>
                                      </p:cBhvr>
                                      <p:rCtr x="22049" y="-53981"/>
                                    </p:animMotion>
                                  </p:childTnLst>
                                </p:cTn>
                              </p:par>
                              <p:par>
                                <p:cTn id="29" presetID="0" presetClass="path" presetSubtype="0" repeatCount="indefinite" accel="50000" decel="50000" fill="hold" nodeType="withEffect">
                                  <p:stCondLst>
                                    <p:cond delay="500"/>
                                  </p:stCondLst>
                                  <p:childTnLst>
                                    <p:animMotion origin="layout" path="M -3.05556E-6 -0.00024 C -0.01267 -0.09676 -0.025 -0.19283 -0.04409 -0.25649 C -0.06319 -0.31991 -0.11041 -0.31737 -0.11475 -0.38218 C -0.11892 -0.44723 -0.07534 -0.56922 -0.06909 -0.64676 C -0.06302 -0.72454 -0.06597 -0.80093 -0.07743 -0.84723 C -0.08871 -0.89375 -0.13368 -0.8926 -0.13732 -0.92616 C -0.14132 -0.95996 -0.09461 -1.01783 -0.09948 -1.05 C -0.10416 -1.08149 -0.13489 -1.09954 -0.16527 -1.11783 " pathEditMode="relative" rAng="0" ptsTypes="aaaaaaaA">
                                      <p:cBhvr>
                                        <p:cTn id="30" dur="8000" fill="hold"/>
                                        <p:tgtEl>
                                          <p:spTgt spid="82984"/>
                                        </p:tgtEl>
                                        <p:attrNameLst>
                                          <p:attrName>ppt_x</p:attrName>
                                          <p:attrName>ppt_y</p:attrName>
                                        </p:attrNameLst>
                                      </p:cBhvr>
                                      <p:rCtr x="-8264" y="-55880"/>
                                    </p:animMotion>
                                  </p:childTnLst>
                                </p:cTn>
                              </p:par>
                              <p:par>
                                <p:cTn id="31" presetID="47" presetClass="entr" presetSubtype="0" fill="hold" nodeType="withEffect">
                                  <p:stCondLst>
                                    <p:cond delay="200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par>
                                <p:cTn id="36" presetID="8" presetClass="emph" presetSubtype="0" repeatCount="indefinite" fill="hold" nodeType="withEffect">
                                  <p:stCondLst>
                                    <p:cond delay="0"/>
                                  </p:stCondLst>
                                  <p:childTnLst>
                                    <p:animRot by="21600000">
                                      <p:cBhvr>
                                        <p:cTn id="37" dur="5000" fill="hold"/>
                                        <p:tgtEl>
                                          <p:spTgt spid="42"/>
                                        </p:tgtEl>
                                        <p:attrNameLst>
                                          <p:attrName>r</p:attrName>
                                        </p:attrNameLst>
                                      </p:cBhvr>
                                    </p:animRot>
                                  </p:childTnLst>
                                </p:cTn>
                              </p:par>
                              <p:par>
                                <p:cTn id="38" presetID="22" presetClass="entr" presetSubtype="8" fill="hold" grpId="0" nodeType="withEffect">
                                  <p:stCondLst>
                                    <p:cond delay="10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22" presetClass="entr" presetSubtype="8" fill="hold" nodeType="withEffect">
                                  <p:stCondLst>
                                    <p:cond delay="2250"/>
                                  </p:stCondLst>
                                  <p:childTnLst>
                                    <p:set>
                                      <p:cBhvr>
                                        <p:cTn id="42" dur="1" fill="hold">
                                          <p:stCondLst>
                                            <p:cond delay="0"/>
                                          </p:stCondLst>
                                        </p:cTn>
                                        <p:tgtEl>
                                          <p:spTgt spid="56"/>
                                        </p:tgtEl>
                                        <p:attrNameLst>
                                          <p:attrName>style.visibility</p:attrName>
                                        </p:attrNameLst>
                                      </p:cBhvr>
                                      <p:to>
                                        <p:strVal val="visible"/>
                                      </p:to>
                                    </p:set>
                                    <p:animEffect transition="in" filter="wipe(left)">
                                      <p:cBhvr>
                                        <p:cTn id="43" dur="500"/>
                                        <p:tgtEl>
                                          <p:spTgt spid="56"/>
                                        </p:tgtEl>
                                      </p:cBhvr>
                                    </p:animEffect>
                                  </p:childTnLst>
                                </p:cTn>
                              </p:par>
                              <p:par>
                                <p:cTn id="44" presetID="22" presetClass="entr" presetSubtype="8" fill="hold" nodeType="withEffect">
                                  <p:stCondLst>
                                    <p:cond delay="225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par>
                                <p:cTn id="47" presetID="22" presetClass="entr" presetSubtype="8" fill="hold" nodeType="withEffect">
                                  <p:stCondLst>
                                    <p:cond delay="2250"/>
                                  </p:stCondLst>
                                  <p:childTnLst>
                                    <p:set>
                                      <p:cBhvr>
                                        <p:cTn id="48" dur="1" fill="hold">
                                          <p:stCondLst>
                                            <p:cond delay="0"/>
                                          </p:stCondLst>
                                        </p:cTn>
                                        <p:tgtEl>
                                          <p:spTgt spid="58"/>
                                        </p:tgtEl>
                                        <p:attrNameLst>
                                          <p:attrName>style.visibility</p:attrName>
                                        </p:attrNameLst>
                                      </p:cBhvr>
                                      <p:to>
                                        <p:strVal val="visible"/>
                                      </p:to>
                                    </p:set>
                                    <p:animEffect transition="in" filter="wipe(left)">
                                      <p:cBhvr>
                                        <p:cTn id="49" dur="500"/>
                                        <p:tgtEl>
                                          <p:spTgt spid="58"/>
                                        </p:tgtEl>
                                      </p:cBhvr>
                                    </p:animEffect>
                                  </p:childTnLst>
                                </p:cTn>
                              </p:par>
                              <p:par>
                                <p:cTn id="50" presetID="22" presetClass="entr" presetSubtype="8" fill="hold" nodeType="withEffect">
                                  <p:stCondLst>
                                    <p:cond delay="225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四川省用电量控制目标</a:t>
            </a:r>
            <a:endParaRPr lang="zh-CN" altLang="en-US" dirty="0"/>
          </a:p>
        </p:txBody>
      </p:sp>
      <p:sp>
        <p:nvSpPr>
          <p:cNvPr id="4" name="TextBox 1"/>
          <p:cNvSpPr txBox="1"/>
          <p:nvPr/>
        </p:nvSpPr>
        <p:spPr>
          <a:xfrm>
            <a:off x="899592" y="1747764"/>
            <a:ext cx="7560840" cy="2333872"/>
          </a:xfrm>
          <a:prstGeom prst="rect">
            <a:avLst/>
          </a:prstGeom>
          <a:noFill/>
          <a:ln w="9525">
            <a:solidFill>
              <a:srgbClr val="026DCE"/>
            </a:solidFill>
          </a:ln>
        </p:spPr>
        <p:txBody>
          <a:bodyPr wrap="square" rtlCol="0" anchor="ctr">
            <a:noAutofit/>
          </a:bodyPr>
          <a:lstStyle/>
          <a:p>
            <a:pPr>
              <a:lnSpc>
                <a:spcPct val="150000"/>
              </a:lnSpc>
            </a:pPr>
            <a:r>
              <a:rPr lang="zh-CN" altLang="en-US" b="1" dirty="0">
                <a:latin typeface="微软雅黑" panose="020B0503020204020204" pitchFamily="34" charset="-122"/>
                <a:ea typeface="微软雅黑" panose="020B0503020204020204" pitchFamily="34" charset="-122"/>
              </a:rPr>
              <a:t>根据国家</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合理控制能源消费总量工作方案</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到</a:t>
            </a:r>
            <a:r>
              <a:rPr lang="en-US" altLang="zh-CN" b="1" dirty="0">
                <a:solidFill>
                  <a:srgbClr val="FF0000"/>
                </a:solidFill>
                <a:latin typeface="微软雅黑" panose="020B0503020204020204" pitchFamily="34" charset="-122"/>
                <a:ea typeface="微软雅黑" panose="020B0503020204020204" pitchFamily="34" charset="-122"/>
              </a:rPr>
              <a:t>2015</a:t>
            </a:r>
            <a:r>
              <a:rPr lang="zh-CN" altLang="en-US" b="1" dirty="0">
                <a:solidFill>
                  <a:srgbClr val="FF0000"/>
                </a:solidFill>
                <a:latin typeface="微软雅黑" panose="020B0503020204020204" pitchFamily="34" charset="-122"/>
                <a:ea typeface="微软雅黑" panose="020B0503020204020204" pitchFamily="34" charset="-122"/>
              </a:rPr>
              <a:t>年，全省用电总量应控制在</a:t>
            </a:r>
            <a:r>
              <a:rPr lang="en-US" altLang="zh-CN" b="1" dirty="0">
                <a:solidFill>
                  <a:srgbClr val="FF0000"/>
                </a:solidFill>
                <a:latin typeface="微软雅黑" panose="020B0503020204020204" pitchFamily="34" charset="-122"/>
                <a:ea typeface="微软雅黑" panose="020B0503020204020204" pitchFamily="34" charset="-122"/>
              </a:rPr>
              <a:t>2450</a:t>
            </a:r>
            <a:r>
              <a:rPr lang="zh-CN" altLang="en-US" b="1" dirty="0">
                <a:solidFill>
                  <a:srgbClr val="FF0000"/>
                </a:solidFill>
                <a:latin typeface="微软雅黑" panose="020B0503020204020204" pitchFamily="34" charset="-122"/>
                <a:ea typeface="微软雅黑" panose="020B0503020204020204" pitchFamily="34" charset="-122"/>
              </a:rPr>
              <a:t>亿千瓦时</a:t>
            </a:r>
            <a:r>
              <a:rPr lang="zh-CN" altLang="en-US" b="1" dirty="0">
                <a:latin typeface="微软雅黑" panose="020B0503020204020204" pitchFamily="34" charset="-122"/>
                <a:ea typeface="微软雅黑" panose="020B0503020204020204" pitchFamily="34" charset="-122"/>
              </a:rPr>
              <a:t>，“十二五”年均增长</a:t>
            </a:r>
            <a:r>
              <a:rPr lang="en-US" altLang="zh-CN" b="1" dirty="0">
                <a:latin typeface="微软雅黑" panose="020B0503020204020204" pitchFamily="34" charset="-122"/>
                <a:ea typeface="微软雅黑" panose="020B0503020204020204" pitchFamily="34" charset="-122"/>
              </a:rPr>
              <a:t>9.60%</a:t>
            </a:r>
            <a:r>
              <a:rPr lang="zh-CN" altLang="en-US" b="1" dirty="0">
                <a:latin typeface="微软雅黑" panose="020B0503020204020204" pitchFamily="34" charset="-122"/>
                <a:ea typeface="微软雅黑" panose="020B0503020204020204" pitchFamily="34" charset="-122"/>
              </a:rPr>
              <a:t>。终端用电效率明显提高，重点行业主要产品电耗接近世界先进水平，低碳生活的消费理念和社会氛围基本形成，合理控制用电总量的政策保障、技术支撑、监督管理体系逐步</a:t>
            </a:r>
            <a:r>
              <a:rPr lang="zh-CN" altLang="en-US" b="1" dirty="0" smtClean="0">
                <a:latin typeface="微软雅黑" panose="020B0503020204020204" pitchFamily="34" charset="-122"/>
                <a:ea typeface="微软雅黑" panose="020B0503020204020204" pitchFamily="34" charset="-122"/>
              </a:rPr>
              <a:t>完善。</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0546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用电量控制目标地区分解</a:t>
            </a:r>
            <a:endParaRPr lang="zh-CN" altLang="en-US" dirty="0"/>
          </a:p>
        </p:txBody>
      </p:sp>
      <p:sp>
        <p:nvSpPr>
          <p:cNvPr id="5" name="五边形 4"/>
          <p:cNvSpPr/>
          <p:nvPr/>
        </p:nvSpPr>
        <p:spPr>
          <a:xfrm>
            <a:off x="615" y="769268"/>
            <a:ext cx="1496257" cy="288032"/>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 fmla="*/ 0 w 1496257"/>
              <a:gd name="connsiteY0" fmla="*/ 0 h 288032"/>
              <a:gd name="connsiteX1" fmla="*/ 1496257 w 1496257"/>
              <a:gd name="connsiteY1" fmla="*/ 0 h 288032"/>
              <a:gd name="connsiteX2" fmla="*/ 1335473 w 1496257"/>
              <a:gd name="connsiteY2" fmla="*/ 144016 h 288032"/>
              <a:gd name="connsiteX3" fmla="*/ 1191457 w 1496257"/>
              <a:gd name="connsiteY3" fmla="*/ 288032 h 288032"/>
              <a:gd name="connsiteX4" fmla="*/ 0 w 1496257"/>
              <a:gd name="connsiteY4" fmla="*/ 288032 h 288032"/>
              <a:gd name="connsiteX5" fmla="*/ 0 w 1496257"/>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6257" h="288032">
                <a:moveTo>
                  <a:pt x="0" y="0"/>
                </a:moveTo>
                <a:lnTo>
                  <a:pt x="1496257" y="0"/>
                </a:lnTo>
                <a:lnTo>
                  <a:pt x="1335473" y="144016"/>
                </a:lnTo>
                <a:lnTo>
                  <a:pt x="1191457" y="288032"/>
                </a:lnTo>
                <a:lnTo>
                  <a:pt x="0" y="288032"/>
                </a:lnTo>
                <a:lnTo>
                  <a:pt x="0" y="0"/>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分解原则</a:t>
            </a:r>
          </a:p>
        </p:txBody>
      </p:sp>
      <p:sp>
        <p:nvSpPr>
          <p:cNvPr id="9" name="副标题 8"/>
          <p:cNvSpPr txBox="1">
            <a:spLocks/>
          </p:cNvSpPr>
          <p:nvPr/>
        </p:nvSpPr>
        <p:spPr>
          <a:xfrm>
            <a:off x="611560" y="1448048"/>
            <a:ext cx="792088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n"/>
            </a:pPr>
            <a:r>
              <a:rPr lang="zh-CN" altLang="en-US" sz="1800" dirty="0">
                <a:latin typeface="华文楷体" panose="02010600040101010101" pitchFamily="2" charset="-122"/>
                <a:ea typeface="华文楷体" panose="02010600040101010101" pitchFamily="2" charset="-122"/>
              </a:rPr>
              <a:t>用电量地区分解具有以下多重目标</a:t>
            </a:r>
            <a:r>
              <a:rPr lang="zh-CN" altLang="en-US" sz="1800" dirty="0" smtClean="0">
                <a:latin typeface="华文楷体" panose="02010600040101010101" pitchFamily="2" charset="-122"/>
                <a:ea typeface="华文楷体" panose="02010600040101010101" pitchFamily="2" charset="-122"/>
              </a:rPr>
              <a:t>：</a:t>
            </a:r>
            <a:endParaRPr lang="zh-CN" altLang="en-US" sz="1800" dirty="0">
              <a:latin typeface="华文楷体" panose="02010600040101010101" pitchFamily="2" charset="-122"/>
              <a:ea typeface="华文楷体" panose="02010600040101010101" pitchFamily="2" charset="-122"/>
            </a:endParaRPr>
          </a:p>
          <a:p>
            <a:pPr marL="361950" indent="0">
              <a:spcBef>
                <a:spcPts val="800"/>
              </a:spcBef>
              <a:buNone/>
            </a:pPr>
            <a:r>
              <a:rPr lang="zh-CN" altLang="en-US" sz="1600" dirty="0" smtClean="0">
                <a:solidFill>
                  <a:schemeClr val="accent4"/>
                </a:solidFill>
                <a:latin typeface="华文楷体" panose="02010600040101010101" pitchFamily="2" charset="-122"/>
                <a:ea typeface="华文楷体" panose="02010600040101010101" pitchFamily="2" charset="-122"/>
              </a:rPr>
              <a:t>（</a:t>
            </a:r>
            <a:r>
              <a:rPr lang="en-US" altLang="zh-CN" sz="1600" dirty="0">
                <a:solidFill>
                  <a:schemeClr val="accent4"/>
                </a:solidFill>
                <a:latin typeface="华文楷体" panose="02010600040101010101" pitchFamily="2" charset="-122"/>
                <a:ea typeface="华文楷体" panose="02010600040101010101" pitchFamily="2" charset="-122"/>
              </a:rPr>
              <a:t>1</a:t>
            </a:r>
            <a:r>
              <a:rPr lang="zh-CN" altLang="en-US" sz="1600" dirty="0">
                <a:solidFill>
                  <a:schemeClr val="accent4"/>
                </a:solidFill>
                <a:latin typeface="华文楷体" panose="02010600040101010101" pitchFamily="2" charset="-122"/>
                <a:ea typeface="华文楷体" panose="02010600040101010101" pitchFamily="2" charset="-122"/>
              </a:rPr>
              <a:t>）在缓解我省电力供需矛盾的基础上，为长期建立节约型社会奠 定基础。</a:t>
            </a:r>
          </a:p>
          <a:p>
            <a:pPr marL="892175" indent="-530225">
              <a:buNone/>
            </a:pPr>
            <a:r>
              <a:rPr lang="zh-CN" altLang="en-US" sz="1600" dirty="0">
                <a:solidFill>
                  <a:schemeClr val="accent4"/>
                </a:solidFill>
                <a:latin typeface="华文楷体" panose="02010600040101010101" pitchFamily="2" charset="-122"/>
                <a:ea typeface="华文楷体" panose="02010600040101010101" pitchFamily="2" charset="-122"/>
              </a:rPr>
              <a:t>（</a:t>
            </a:r>
            <a:r>
              <a:rPr lang="en-US" altLang="zh-CN" sz="1600" dirty="0">
                <a:solidFill>
                  <a:schemeClr val="accent4"/>
                </a:solidFill>
                <a:latin typeface="华文楷体" panose="02010600040101010101" pitchFamily="2" charset="-122"/>
                <a:ea typeface="华文楷体" panose="02010600040101010101" pitchFamily="2" charset="-122"/>
              </a:rPr>
              <a:t>2</a:t>
            </a:r>
            <a:r>
              <a:rPr lang="zh-CN" altLang="en-US" sz="1600" dirty="0">
                <a:solidFill>
                  <a:schemeClr val="accent4"/>
                </a:solidFill>
                <a:latin typeface="华文楷体" panose="02010600040101010101" pitchFamily="2" charset="-122"/>
                <a:ea typeface="华文楷体" panose="02010600040101010101" pitchFamily="2" charset="-122"/>
              </a:rPr>
              <a:t>）督促各地区加快技术进步、优化结构、增强管理水平，促使其转变增长方式，从单纯的总量扩张向注重经济增长质量和效益转变。</a:t>
            </a:r>
          </a:p>
          <a:p>
            <a:pPr marL="361950" indent="0">
              <a:buNone/>
            </a:pPr>
            <a:r>
              <a:rPr lang="zh-CN" altLang="en-US" sz="1600" dirty="0">
                <a:solidFill>
                  <a:schemeClr val="accent4"/>
                </a:solidFill>
                <a:latin typeface="华文楷体" panose="02010600040101010101" pitchFamily="2" charset="-122"/>
                <a:ea typeface="华文楷体" panose="02010600040101010101" pitchFamily="2" charset="-122"/>
              </a:rPr>
              <a:t>（</a:t>
            </a:r>
            <a:r>
              <a:rPr lang="en-US" altLang="zh-CN" sz="1600" dirty="0">
                <a:solidFill>
                  <a:schemeClr val="accent4"/>
                </a:solidFill>
                <a:latin typeface="华文楷体" panose="02010600040101010101" pitchFamily="2" charset="-122"/>
                <a:ea typeface="华文楷体" panose="02010600040101010101" pitchFamily="2" charset="-122"/>
              </a:rPr>
              <a:t>3</a:t>
            </a:r>
            <a:r>
              <a:rPr lang="zh-CN" altLang="en-US" sz="1600" dirty="0">
                <a:solidFill>
                  <a:schemeClr val="accent4"/>
                </a:solidFill>
                <a:latin typeface="华文楷体" panose="02010600040101010101" pitchFamily="2" charset="-122"/>
                <a:ea typeface="华文楷体" panose="02010600040101010101" pitchFamily="2" charset="-122"/>
              </a:rPr>
              <a:t>）力争缩小区域差距，实现和谐发展</a:t>
            </a:r>
            <a:r>
              <a:rPr lang="zh-CN" altLang="en-US" sz="1600" dirty="0" smtClean="0">
                <a:solidFill>
                  <a:schemeClr val="accent4"/>
                </a:solidFill>
                <a:latin typeface="华文楷体" panose="02010600040101010101" pitchFamily="2" charset="-122"/>
                <a:ea typeface="华文楷体" panose="02010600040101010101" pitchFamily="2" charset="-122"/>
              </a:rPr>
              <a:t>。</a:t>
            </a:r>
            <a:endParaRPr lang="en-US" altLang="zh-CN" sz="1600" dirty="0" smtClean="0">
              <a:solidFill>
                <a:schemeClr val="accent4"/>
              </a:solidFill>
              <a:latin typeface="华文楷体" panose="02010600040101010101" pitchFamily="2" charset="-122"/>
              <a:ea typeface="华文楷体" panose="02010600040101010101" pitchFamily="2" charset="-122"/>
            </a:endParaRPr>
          </a:p>
          <a:p>
            <a:pPr marL="0" indent="0">
              <a:buNone/>
            </a:pPr>
            <a:endParaRPr lang="en-US" altLang="zh-CN" sz="1600" dirty="0" smtClean="0">
              <a:latin typeface="华文楷体" panose="02010600040101010101" pitchFamily="2" charset="-122"/>
              <a:ea typeface="华文楷体" panose="02010600040101010101" pitchFamily="2" charset="-122"/>
            </a:endParaRPr>
          </a:p>
          <a:p>
            <a:pPr>
              <a:buFont typeface="Wingdings" panose="05000000000000000000" pitchFamily="2" charset="2"/>
              <a:buChar char="n"/>
            </a:pPr>
            <a:r>
              <a:rPr lang="zh-CN" altLang="zh-CN" sz="1800" dirty="0">
                <a:latin typeface="华文楷体" panose="02010600040101010101" pitchFamily="2" charset="-122"/>
                <a:ea typeface="华文楷体" panose="02010600040101010101" pitchFamily="2" charset="-122"/>
              </a:rPr>
              <a:t>用电量控制目标分解是典型的多目标决策问题</a:t>
            </a:r>
            <a:r>
              <a:rPr lang="zh-CN" altLang="zh-CN" sz="1800" dirty="0" smtClean="0">
                <a:latin typeface="华文楷体" panose="02010600040101010101" pitchFamily="2" charset="-122"/>
                <a:ea typeface="华文楷体" panose="02010600040101010101" pitchFamily="2" charset="-122"/>
              </a:rPr>
              <a:t>，且</a:t>
            </a:r>
            <a:r>
              <a:rPr lang="zh-CN" altLang="zh-CN" sz="1800" dirty="0">
                <a:latin typeface="华文楷体" panose="02010600040101010101" pitchFamily="2" charset="-122"/>
                <a:ea typeface="华文楷体" panose="02010600040101010101" pitchFamily="2" charset="-122"/>
              </a:rPr>
              <a:t>涵盖短期与长期、局部与整体等多方</a:t>
            </a:r>
            <a:r>
              <a:rPr lang="zh-CN" altLang="zh-CN" sz="1800" dirty="0" smtClean="0">
                <a:latin typeface="华文楷体" panose="02010600040101010101" pitchFamily="2" charset="-122"/>
                <a:ea typeface="华文楷体" panose="02010600040101010101" pitchFamily="2" charset="-122"/>
              </a:rPr>
              <a:t>面</a:t>
            </a:r>
            <a:r>
              <a:rPr lang="zh-CN" altLang="en-US" sz="1800" dirty="0" smtClean="0">
                <a:latin typeface="华文楷体" panose="02010600040101010101" pitchFamily="2" charset="-122"/>
                <a:ea typeface="华文楷体" panose="02010600040101010101" pitchFamily="2" charset="-122"/>
              </a:rPr>
              <a:t>的</a:t>
            </a:r>
            <a:r>
              <a:rPr lang="zh-CN" altLang="zh-CN" sz="1800" dirty="0" smtClean="0">
                <a:latin typeface="华文楷体" panose="02010600040101010101" pitchFamily="2" charset="-122"/>
                <a:ea typeface="华文楷体" panose="02010600040101010101" pitchFamily="2" charset="-122"/>
              </a:rPr>
              <a:t>利益考虑</a:t>
            </a:r>
            <a:r>
              <a:rPr lang="zh-CN" altLang="en-US" sz="1800" dirty="0" smtClean="0">
                <a:latin typeface="华文楷体" panose="02010600040101010101" pitchFamily="2" charset="-122"/>
                <a:ea typeface="华文楷体" panose="02010600040101010101" pitchFamily="2" charset="-122"/>
              </a:rPr>
              <a:t>，应考虑以下分解原则：</a:t>
            </a:r>
            <a:endParaRPr lang="en-US" altLang="zh-CN" sz="1800" dirty="0" smtClean="0">
              <a:latin typeface="华文楷体" panose="02010600040101010101" pitchFamily="2" charset="-122"/>
              <a:ea typeface="华文楷体" panose="02010600040101010101" pitchFamily="2" charset="-122"/>
            </a:endParaRPr>
          </a:p>
          <a:p>
            <a:pPr marL="361950" indent="0">
              <a:spcBef>
                <a:spcPts val="800"/>
              </a:spcBef>
              <a:buNone/>
            </a:pPr>
            <a:r>
              <a:rPr lang="zh-CN" altLang="en-US" sz="1600" dirty="0" smtClean="0">
                <a:solidFill>
                  <a:schemeClr val="accent4"/>
                </a:solidFill>
                <a:latin typeface="华文楷体" panose="02010600040101010101" pitchFamily="2" charset="-122"/>
                <a:ea typeface="华文楷体" panose="02010600040101010101" pitchFamily="2" charset="-122"/>
              </a:rPr>
              <a:t>（</a:t>
            </a:r>
            <a:r>
              <a:rPr lang="en-US" altLang="zh-CN" sz="1600" dirty="0" smtClean="0">
                <a:solidFill>
                  <a:schemeClr val="accent4"/>
                </a:solidFill>
                <a:latin typeface="华文楷体" panose="02010600040101010101" pitchFamily="2" charset="-122"/>
                <a:ea typeface="华文楷体" panose="02010600040101010101" pitchFamily="2" charset="-122"/>
              </a:rPr>
              <a:t>1</a:t>
            </a:r>
            <a:r>
              <a:rPr lang="zh-CN" altLang="en-US" sz="1600" dirty="0">
                <a:solidFill>
                  <a:schemeClr val="accent4"/>
                </a:solidFill>
                <a:latin typeface="华文楷体" panose="02010600040101010101" pitchFamily="2" charset="-122"/>
                <a:ea typeface="华文楷体" panose="02010600040101010101" pitchFamily="2" charset="-122"/>
              </a:rPr>
              <a:t>）效率最高</a:t>
            </a:r>
            <a:r>
              <a:rPr lang="zh-CN" altLang="en-US" sz="1600" dirty="0" smtClean="0">
                <a:solidFill>
                  <a:schemeClr val="accent4"/>
                </a:solidFill>
                <a:latin typeface="华文楷体" panose="02010600040101010101" pitchFamily="2" charset="-122"/>
                <a:ea typeface="华文楷体" panose="02010600040101010101" pitchFamily="2" charset="-122"/>
              </a:rPr>
              <a:t>原则</a:t>
            </a:r>
            <a:endParaRPr lang="en-US" altLang="zh-CN" sz="1600" dirty="0" smtClean="0">
              <a:solidFill>
                <a:schemeClr val="accent4"/>
              </a:solidFill>
              <a:latin typeface="华文楷体" panose="02010600040101010101" pitchFamily="2" charset="-122"/>
              <a:ea typeface="华文楷体" panose="02010600040101010101" pitchFamily="2" charset="-122"/>
            </a:endParaRPr>
          </a:p>
          <a:p>
            <a:pPr marL="361950" indent="0">
              <a:buNone/>
            </a:pPr>
            <a:r>
              <a:rPr lang="zh-CN" altLang="en-US" sz="1600" dirty="0" smtClean="0">
                <a:solidFill>
                  <a:schemeClr val="accent4"/>
                </a:solidFill>
                <a:latin typeface="华文楷体" panose="02010600040101010101" pitchFamily="2" charset="-122"/>
                <a:ea typeface="华文楷体" panose="02010600040101010101" pitchFamily="2" charset="-122"/>
              </a:rPr>
              <a:t>（</a:t>
            </a:r>
            <a:r>
              <a:rPr lang="en-US" altLang="zh-CN" sz="1600" dirty="0">
                <a:solidFill>
                  <a:schemeClr val="accent4"/>
                </a:solidFill>
                <a:latin typeface="华文楷体" panose="02010600040101010101" pitchFamily="2" charset="-122"/>
                <a:ea typeface="华文楷体" panose="02010600040101010101" pitchFamily="2" charset="-122"/>
              </a:rPr>
              <a:t>2</a:t>
            </a:r>
            <a:r>
              <a:rPr lang="zh-CN" altLang="en-US" sz="1600" dirty="0">
                <a:solidFill>
                  <a:schemeClr val="accent4"/>
                </a:solidFill>
                <a:latin typeface="华文楷体" panose="02010600040101010101" pitchFamily="2" charset="-122"/>
                <a:ea typeface="华文楷体" panose="02010600040101010101" pitchFamily="2" charset="-122"/>
              </a:rPr>
              <a:t>）公平处理地区</a:t>
            </a:r>
            <a:r>
              <a:rPr lang="zh-CN" altLang="en-US" sz="1600" dirty="0" smtClean="0">
                <a:solidFill>
                  <a:schemeClr val="accent4"/>
                </a:solidFill>
                <a:latin typeface="华文楷体" panose="02010600040101010101" pitchFamily="2" charset="-122"/>
                <a:ea typeface="华文楷体" panose="02010600040101010101" pitchFamily="2" charset="-122"/>
              </a:rPr>
              <a:t>差异</a:t>
            </a:r>
            <a:endParaRPr lang="en-US" altLang="zh-CN" sz="1600" dirty="0" smtClean="0">
              <a:solidFill>
                <a:schemeClr val="accent4"/>
              </a:solidFill>
              <a:latin typeface="华文楷体" panose="02010600040101010101" pitchFamily="2" charset="-122"/>
              <a:ea typeface="华文楷体" panose="02010600040101010101" pitchFamily="2" charset="-122"/>
            </a:endParaRPr>
          </a:p>
          <a:p>
            <a:pPr marL="361950" indent="0">
              <a:buNone/>
            </a:pPr>
            <a:r>
              <a:rPr lang="zh-CN" altLang="en-US" sz="1600" dirty="0" smtClean="0">
                <a:solidFill>
                  <a:schemeClr val="accent4"/>
                </a:solidFill>
                <a:latin typeface="华文楷体" panose="02010600040101010101" pitchFamily="2" charset="-122"/>
                <a:ea typeface="华文楷体" panose="02010600040101010101" pitchFamily="2" charset="-122"/>
              </a:rPr>
              <a:t>（</a:t>
            </a:r>
            <a:r>
              <a:rPr lang="en-US" altLang="zh-CN" sz="1600" dirty="0">
                <a:solidFill>
                  <a:schemeClr val="accent4"/>
                </a:solidFill>
                <a:latin typeface="华文楷体" panose="02010600040101010101" pitchFamily="2" charset="-122"/>
                <a:ea typeface="华文楷体" panose="02010600040101010101" pitchFamily="2" charset="-122"/>
              </a:rPr>
              <a:t>3</a:t>
            </a:r>
            <a:r>
              <a:rPr lang="zh-CN" altLang="en-US" sz="1600" dirty="0">
                <a:solidFill>
                  <a:schemeClr val="accent4"/>
                </a:solidFill>
                <a:latin typeface="华文楷体" panose="02010600040101010101" pitchFamily="2" charset="-122"/>
                <a:ea typeface="华文楷体" panose="02010600040101010101" pitchFamily="2" charset="-122"/>
              </a:rPr>
              <a:t>）充分发挥主动性和积极性</a:t>
            </a:r>
          </a:p>
          <a:p>
            <a:pPr>
              <a:buFont typeface="Wingdings" panose="05000000000000000000" pitchFamily="2" charset="2"/>
              <a:buChar char="n"/>
            </a:pPr>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61483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用电量控制目标地区分解</a:t>
            </a:r>
            <a:endParaRPr lang="zh-CN" altLang="en-US" dirty="0"/>
          </a:p>
        </p:txBody>
      </p:sp>
      <p:sp>
        <p:nvSpPr>
          <p:cNvPr id="7" name="Rectangle 17"/>
          <p:cNvSpPr/>
          <p:nvPr/>
        </p:nvSpPr>
        <p:spPr>
          <a:xfrm>
            <a:off x="616433" y="1561357"/>
            <a:ext cx="7985064" cy="7467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483768" y="1777380"/>
            <a:ext cx="4842658" cy="369332"/>
          </a:xfrm>
          <a:prstGeom prst="rect">
            <a:avLst/>
          </a:prstGeom>
          <a:noFill/>
        </p:spPr>
        <p:txBody>
          <a:bodyPr wrap="square" rtlCol="0">
            <a:spAutoFit/>
          </a:bodyPr>
          <a:lstStyle/>
          <a:p>
            <a:pPr algn="ct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国家</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方法分解</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方案</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Rectangle 28"/>
          <p:cNvSpPr/>
          <p:nvPr/>
        </p:nvSpPr>
        <p:spPr>
          <a:xfrm>
            <a:off x="8464106" y="1561385"/>
            <a:ext cx="137390" cy="4088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6430" y="1561357"/>
            <a:ext cx="1214278" cy="40887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方案一</a:t>
            </a:r>
            <a:endParaRPr lang="zh-CN" altLang="en-US" b="1" dirty="0">
              <a:latin typeface="微软雅黑" panose="020B0503020204020204" pitchFamily="34" charset="-122"/>
              <a:ea typeface="微软雅黑" panose="020B0503020204020204" pitchFamily="34" charset="-122"/>
            </a:endParaRPr>
          </a:p>
        </p:txBody>
      </p:sp>
      <p:sp>
        <p:nvSpPr>
          <p:cNvPr id="21" name="Rectangle 17"/>
          <p:cNvSpPr/>
          <p:nvPr/>
        </p:nvSpPr>
        <p:spPr>
          <a:xfrm>
            <a:off x="616432" y="2664167"/>
            <a:ext cx="7985064" cy="7467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7"/>
          <p:cNvSpPr txBox="1"/>
          <p:nvPr/>
        </p:nvSpPr>
        <p:spPr>
          <a:xfrm>
            <a:off x="2483768" y="2880190"/>
            <a:ext cx="4842658" cy="369332"/>
          </a:xfrm>
          <a:prstGeom prst="rect">
            <a:avLst/>
          </a:prstGeom>
          <a:noFill/>
        </p:spPr>
        <p:txBody>
          <a:bodyPr wrap="square" rtlCol="0">
            <a:spAutoFit/>
          </a:bodyPr>
          <a:lstStyle/>
          <a:p>
            <a:pPr algn="ct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省</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节能规划分解</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方案</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Rectangle 28"/>
          <p:cNvSpPr/>
          <p:nvPr/>
        </p:nvSpPr>
        <p:spPr>
          <a:xfrm>
            <a:off x="8464105" y="2664195"/>
            <a:ext cx="137390" cy="4088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16429" y="2664167"/>
            <a:ext cx="1214278" cy="4088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方案一</a:t>
            </a:r>
            <a:endParaRPr lang="zh-CN" altLang="en-US" b="1" dirty="0">
              <a:latin typeface="微软雅黑" panose="020B0503020204020204" pitchFamily="34" charset="-122"/>
              <a:ea typeface="微软雅黑" panose="020B0503020204020204" pitchFamily="34" charset="-122"/>
            </a:endParaRPr>
          </a:p>
        </p:txBody>
      </p:sp>
      <p:sp>
        <p:nvSpPr>
          <p:cNvPr id="25" name="Rectangle 17"/>
          <p:cNvSpPr/>
          <p:nvPr/>
        </p:nvSpPr>
        <p:spPr>
          <a:xfrm>
            <a:off x="619384" y="3766977"/>
            <a:ext cx="7985064" cy="7467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7"/>
          <p:cNvSpPr txBox="1"/>
          <p:nvPr/>
        </p:nvSpPr>
        <p:spPr>
          <a:xfrm>
            <a:off x="2483768" y="3983000"/>
            <a:ext cx="4842658" cy="369332"/>
          </a:xfrm>
          <a:prstGeom prst="rect">
            <a:avLst/>
          </a:prstGeom>
          <a:noFill/>
        </p:spPr>
        <p:txBody>
          <a:bodyPr wrap="square" rtlCol="0">
            <a:spAutoFit/>
          </a:bodyPr>
          <a:lstStyle/>
          <a:p>
            <a:pPr algn="ct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规划</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目标削减控制</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方案</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Rectangle 28"/>
          <p:cNvSpPr/>
          <p:nvPr/>
        </p:nvSpPr>
        <p:spPr>
          <a:xfrm>
            <a:off x="8467057" y="3767005"/>
            <a:ext cx="137390" cy="4088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19381" y="3766977"/>
            <a:ext cx="1214278" cy="40887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方案一</a:t>
            </a:r>
            <a:endParaRPr lang="zh-CN" altLang="en-US" b="1" dirty="0">
              <a:latin typeface="微软雅黑" panose="020B0503020204020204" pitchFamily="34" charset="-122"/>
              <a:ea typeface="微软雅黑" panose="020B0503020204020204" pitchFamily="34" charset="-122"/>
            </a:endParaRPr>
          </a:p>
        </p:txBody>
      </p:sp>
      <p:sp>
        <p:nvSpPr>
          <p:cNvPr id="17" name="五边形 4"/>
          <p:cNvSpPr/>
          <p:nvPr/>
        </p:nvSpPr>
        <p:spPr>
          <a:xfrm>
            <a:off x="615" y="769268"/>
            <a:ext cx="1496257" cy="288032"/>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 fmla="*/ 0 w 1496257"/>
              <a:gd name="connsiteY0" fmla="*/ 0 h 288032"/>
              <a:gd name="connsiteX1" fmla="*/ 1496257 w 1496257"/>
              <a:gd name="connsiteY1" fmla="*/ 0 h 288032"/>
              <a:gd name="connsiteX2" fmla="*/ 1335473 w 1496257"/>
              <a:gd name="connsiteY2" fmla="*/ 144016 h 288032"/>
              <a:gd name="connsiteX3" fmla="*/ 1191457 w 1496257"/>
              <a:gd name="connsiteY3" fmla="*/ 288032 h 288032"/>
              <a:gd name="connsiteX4" fmla="*/ 0 w 1496257"/>
              <a:gd name="connsiteY4" fmla="*/ 288032 h 288032"/>
              <a:gd name="connsiteX5" fmla="*/ 0 w 1496257"/>
              <a:gd name="connsiteY5" fmla="*/ 0 h 28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6257" h="288032">
                <a:moveTo>
                  <a:pt x="0" y="0"/>
                </a:moveTo>
                <a:lnTo>
                  <a:pt x="1496257" y="0"/>
                </a:lnTo>
                <a:lnTo>
                  <a:pt x="1335473" y="144016"/>
                </a:lnTo>
                <a:lnTo>
                  <a:pt x="1191457" y="288032"/>
                </a:lnTo>
                <a:lnTo>
                  <a:pt x="0" y="288032"/>
                </a:lnTo>
                <a:lnTo>
                  <a:pt x="0" y="0"/>
                </a:lnTo>
                <a:close/>
              </a:path>
            </a:pathLst>
          </a:cu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分解</a:t>
            </a:r>
            <a:r>
              <a:rPr lang="zh-CN" altLang="en-US" sz="1400" b="1" dirty="0">
                <a:solidFill>
                  <a:schemeClr val="tx1"/>
                </a:solidFill>
                <a:latin typeface="微软雅黑" panose="020B0503020204020204" pitchFamily="34" charset="-122"/>
                <a:ea typeface="微软雅黑" panose="020B0503020204020204" pitchFamily="34" charset="-122"/>
              </a:rPr>
              <a:t>方案</a:t>
            </a:r>
          </a:p>
        </p:txBody>
      </p:sp>
    </p:spTree>
    <p:extLst>
      <p:ext uri="{BB962C8B-B14F-4D97-AF65-F5344CB8AC3E}">
        <p14:creationId xmlns:p14="http://schemas.microsoft.com/office/powerpoint/2010/main" val="1217493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p:cNvSpPr/>
          <p:nvPr/>
        </p:nvSpPr>
        <p:spPr>
          <a:xfrm>
            <a:off x="0" y="2536974"/>
            <a:ext cx="2483768" cy="421312"/>
          </a:xfrm>
          <a:prstGeom prst="homePlate">
            <a:avLst/>
          </a:prstGeom>
          <a:solidFill>
            <a:schemeClr val="accent3">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核定基数</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33" name="TextBox 7"/>
          <p:cNvSpPr txBox="1"/>
          <p:nvPr/>
        </p:nvSpPr>
        <p:spPr>
          <a:xfrm>
            <a:off x="2339751" y="2536975"/>
            <a:ext cx="2340769" cy="421312"/>
          </a:xfrm>
          <a:prstGeom prst="chevron">
            <a:avLst/>
          </a:prstGeom>
          <a:solidFill>
            <a:schemeClr val="accent6">
              <a:lumMod val="40000"/>
              <a:lumOff val="60000"/>
            </a:schemeClr>
          </a:solidFill>
        </p:spPr>
        <p:txBody>
          <a:bodyPr wrap="square" rtlCol="0" anchor="ctr">
            <a:noAutofit/>
          </a:bodyPr>
          <a:lstStyle/>
          <a:p>
            <a:pPr algn="ctr"/>
            <a:r>
              <a:rPr lang="zh-CN" altLang="en-US" sz="1600" b="1" dirty="0" smtClean="0">
                <a:latin typeface="微软雅黑" panose="020B0503020204020204" pitchFamily="34" charset="-122"/>
                <a:ea typeface="微软雅黑" panose="020B0503020204020204" pitchFamily="34" charset="-122"/>
              </a:rPr>
              <a:t>地市州分类</a:t>
            </a:r>
            <a:endParaRPr lang="zh-CN" altLang="en-US" sz="16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smtClean="0"/>
              <a:t>1.2 </a:t>
            </a:r>
            <a:r>
              <a:rPr lang="zh-CN" altLang="en-US" dirty="0" smtClean="0"/>
              <a:t>用电量控制目标地区分解</a:t>
            </a:r>
            <a:endParaRPr lang="zh-CN" altLang="en-US" dirty="0"/>
          </a:p>
        </p:txBody>
      </p:sp>
      <p:sp>
        <p:nvSpPr>
          <p:cNvPr id="4" name="TextBox 7"/>
          <p:cNvSpPr txBox="1"/>
          <p:nvPr/>
        </p:nvSpPr>
        <p:spPr>
          <a:xfrm>
            <a:off x="4067944" y="769268"/>
            <a:ext cx="5076055" cy="288032"/>
          </a:xfrm>
          <a:prstGeom prst="chevron">
            <a:avLst/>
          </a:prstGeom>
          <a:solidFill>
            <a:schemeClr val="accent6">
              <a:lumMod val="40000"/>
              <a:lumOff val="60000"/>
            </a:schemeClr>
          </a:solidFill>
        </p:spPr>
        <p:txBody>
          <a:bodyPr wrap="square" rtlCol="0" anchor="ctr">
            <a:no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国家方法分解方案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五边形 4"/>
          <p:cNvSpPr/>
          <p:nvPr/>
        </p:nvSpPr>
        <p:spPr>
          <a:xfrm>
            <a:off x="615" y="769268"/>
            <a:ext cx="4139337" cy="288032"/>
          </a:xfrm>
          <a:prstGeom prst="homePlat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分解方案一</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TextBox 2"/>
          <p:cNvSpPr txBox="1"/>
          <p:nvPr/>
        </p:nvSpPr>
        <p:spPr>
          <a:xfrm>
            <a:off x="3306874" y="1633364"/>
            <a:ext cx="2099979" cy="461665"/>
          </a:xfrm>
          <a:prstGeom prst="rect">
            <a:avLst/>
          </a:prstGeom>
          <a:noFill/>
          <a:ln>
            <a:noFill/>
          </a:ln>
        </p:spPr>
        <p:txBody>
          <a:bodyPr wrap="square" rtlCol="0">
            <a:spAutoFit/>
          </a:bodyPr>
          <a:lstStyle/>
          <a:p>
            <a:pPr algn="ctr"/>
            <a:r>
              <a:rPr lang="zh-CN" altLang="en-US" sz="2400" b="1" i="1" dirty="0">
                <a:latin typeface="微软雅黑" panose="020B0503020204020204" pitchFamily="34" charset="-122"/>
                <a:ea typeface="微软雅黑" panose="020B0503020204020204" pitchFamily="34" charset="-122"/>
              </a:rPr>
              <a:t>主要步骤</a:t>
            </a:r>
          </a:p>
        </p:txBody>
      </p:sp>
      <p:sp>
        <p:nvSpPr>
          <p:cNvPr id="34" name="TextBox 7"/>
          <p:cNvSpPr txBox="1"/>
          <p:nvPr/>
        </p:nvSpPr>
        <p:spPr>
          <a:xfrm>
            <a:off x="4518692" y="2536974"/>
            <a:ext cx="2447384" cy="421312"/>
          </a:xfrm>
          <a:prstGeom prst="chevron">
            <a:avLst/>
          </a:prstGeom>
          <a:solidFill>
            <a:schemeClr val="accent2">
              <a:lumMod val="50000"/>
              <a:lumOff val="50000"/>
            </a:schemeClr>
          </a:solidFill>
        </p:spPr>
        <p:txBody>
          <a:bodyPr wrap="square" rtlCol="0" anchor="ctr">
            <a:noAutofit/>
          </a:bodyPr>
          <a:lstStyle/>
          <a:p>
            <a:pPr algn="ctr"/>
            <a:r>
              <a:rPr lang="zh-CN" altLang="en-US" sz="1600" b="1" dirty="0" smtClean="0">
                <a:latin typeface="微软雅黑" panose="020B0503020204020204" pitchFamily="34" charset="-122"/>
                <a:ea typeface="微软雅黑" panose="020B0503020204020204" pitchFamily="34" charset="-122"/>
              </a:rPr>
              <a:t>分类赋值</a:t>
            </a:r>
            <a:endParaRPr lang="zh-CN" altLang="en-US" sz="1600" b="1" dirty="0">
              <a:latin typeface="微软雅黑" panose="020B0503020204020204" pitchFamily="34" charset="-122"/>
              <a:ea typeface="微软雅黑" panose="020B0503020204020204" pitchFamily="34" charset="-122"/>
            </a:endParaRPr>
          </a:p>
        </p:txBody>
      </p:sp>
      <p:sp>
        <p:nvSpPr>
          <p:cNvPr id="35" name="TextBox 7"/>
          <p:cNvSpPr txBox="1"/>
          <p:nvPr/>
        </p:nvSpPr>
        <p:spPr>
          <a:xfrm>
            <a:off x="6804247" y="2536974"/>
            <a:ext cx="2592289" cy="421312"/>
          </a:xfrm>
          <a:prstGeom prst="chevron">
            <a:avLst/>
          </a:prstGeom>
          <a:solidFill>
            <a:schemeClr val="tx1">
              <a:lumMod val="50000"/>
              <a:lumOff val="50000"/>
            </a:schemeClr>
          </a:solidFill>
        </p:spPr>
        <p:txBody>
          <a:bodyPr wrap="square" rtlCol="0" anchor="ctr">
            <a:noAutofit/>
          </a:bodyPr>
          <a:lstStyle/>
          <a:p>
            <a:pPr algn="ctr"/>
            <a:r>
              <a:rPr lang="zh-CN" altLang="en-US" sz="1600" b="1" dirty="0" smtClean="0">
                <a:latin typeface="微软雅黑" panose="020B0503020204020204" pitchFamily="34" charset="-122"/>
                <a:ea typeface="微软雅黑" panose="020B0503020204020204" pitchFamily="34" charset="-122"/>
              </a:rPr>
              <a:t>分地市州赋值</a:t>
            </a:r>
            <a:endParaRPr lang="zh-CN" altLang="en-US" sz="1600" b="1" dirty="0">
              <a:latin typeface="微软雅黑" panose="020B0503020204020204" pitchFamily="34" charset="-122"/>
              <a:ea typeface="微软雅黑" panose="020B0503020204020204" pitchFamily="34" charset="-122"/>
            </a:endParaRPr>
          </a:p>
        </p:txBody>
      </p:sp>
      <p:sp>
        <p:nvSpPr>
          <p:cNvPr id="36" name="TextBox 7"/>
          <p:cNvSpPr txBox="1"/>
          <p:nvPr/>
        </p:nvSpPr>
        <p:spPr>
          <a:xfrm>
            <a:off x="6804246" y="3893603"/>
            <a:ext cx="2339753" cy="421312"/>
          </a:xfrm>
          <a:custGeom>
            <a:avLst/>
            <a:gdLst>
              <a:gd name="connsiteX0" fmla="*/ 0 w 2808312"/>
              <a:gd name="connsiteY0" fmla="*/ 0 h 421312"/>
              <a:gd name="connsiteX1" fmla="*/ 2597656 w 2808312"/>
              <a:gd name="connsiteY1" fmla="*/ 0 h 421312"/>
              <a:gd name="connsiteX2" fmla="*/ 2808312 w 2808312"/>
              <a:gd name="connsiteY2" fmla="*/ 210656 h 421312"/>
              <a:gd name="connsiteX3" fmla="*/ 2597656 w 2808312"/>
              <a:gd name="connsiteY3" fmla="*/ 421312 h 421312"/>
              <a:gd name="connsiteX4" fmla="*/ 0 w 2808312"/>
              <a:gd name="connsiteY4" fmla="*/ 421312 h 421312"/>
              <a:gd name="connsiteX5" fmla="*/ 210656 w 2808312"/>
              <a:gd name="connsiteY5" fmla="*/ 210656 h 421312"/>
              <a:gd name="connsiteX6" fmla="*/ 0 w 2808312"/>
              <a:gd name="connsiteY6" fmla="*/ 0 h 421312"/>
              <a:gd name="connsiteX0" fmla="*/ 0 w 2618307"/>
              <a:gd name="connsiteY0" fmla="*/ 0 h 421312"/>
              <a:gd name="connsiteX1" fmla="*/ 2597656 w 2618307"/>
              <a:gd name="connsiteY1" fmla="*/ 0 h 421312"/>
              <a:gd name="connsiteX2" fmla="*/ 2618307 w 2618307"/>
              <a:gd name="connsiteY2" fmla="*/ 186905 h 421312"/>
              <a:gd name="connsiteX3" fmla="*/ 2597656 w 2618307"/>
              <a:gd name="connsiteY3" fmla="*/ 421312 h 421312"/>
              <a:gd name="connsiteX4" fmla="*/ 0 w 2618307"/>
              <a:gd name="connsiteY4" fmla="*/ 421312 h 421312"/>
              <a:gd name="connsiteX5" fmla="*/ 210656 w 2618307"/>
              <a:gd name="connsiteY5" fmla="*/ 210656 h 421312"/>
              <a:gd name="connsiteX6" fmla="*/ 0 w 2618307"/>
              <a:gd name="connsiteY6" fmla="*/ 0 h 421312"/>
              <a:gd name="connsiteX0" fmla="*/ 0 w 2597656"/>
              <a:gd name="connsiteY0" fmla="*/ 0 h 421312"/>
              <a:gd name="connsiteX1" fmla="*/ 2597656 w 2597656"/>
              <a:gd name="connsiteY1" fmla="*/ 0 h 421312"/>
              <a:gd name="connsiteX2" fmla="*/ 2594557 w 2597656"/>
              <a:gd name="connsiteY2" fmla="*/ 186905 h 421312"/>
              <a:gd name="connsiteX3" fmla="*/ 2597656 w 2597656"/>
              <a:gd name="connsiteY3" fmla="*/ 421312 h 421312"/>
              <a:gd name="connsiteX4" fmla="*/ 0 w 2597656"/>
              <a:gd name="connsiteY4" fmla="*/ 421312 h 421312"/>
              <a:gd name="connsiteX5" fmla="*/ 210656 w 2597656"/>
              <a:gd name="connsiteY5" fmla="*/ 210656 h 421312"/>
              <a:gd name="connsiteX6" fmla="*/ 0 w 2597656"/>
              <a:gd name="connsiteY6" fmla="*/ 0 h 42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7656" h="421312">
                <a:moveTo>
                  <a:pt x="0" y="0"/>
                </a:moveTo>
                <a:lnTo>
                  <a:pt x="2597656" y="0"/>
                </a:lnTo>
                <a:lnTo>
                  <a:pt x="2594557" y="186905"/>
                </a:lnTo>
                <a:lnTo>
                  <a:pt x="2597656" y="421312"/>
                </a:lnTo>
                <a:lnTo>
                  <a:pt x="0" y="421312"/>
                </a:lnTo>
                <a:lnTo>
                  <a:pt x="210656" y="210656"/>
                </a:lnTo>
                <a:lnTo>
                  <a:pt x="0" y="0"/>
                </a:lnTo>
                <a:close/>
              </a:path>
            </a:pathLst>
          </a:custGeom>
          <a:solidFill>
            <a:srgbClr val="92D050"/>
          </a:solidFill>
          <a:ln w="12700">
            <a:solidFill>
              <a:srgbClr val="026BCA"/>
            </a:solidFill>
            <a:prstDash val="dash"/>
          </a:ln>
        </p:spPr>
        <p:txBody>
          <a:bodyPr wrap="square" rtlCol="0" anchor="ctr">
            <a:noAutofit/>
          </a:bodyPr>
          <a:lstStyle/>
          <a:p>
            <a:pPr algn="ctr"/>
            <a:r>
              <a:rPr lang="zh-CN" altLang="en-US" sz="1600" b="1" dirty="0" smtClean="0">
                <a:latin typeface="微软雅黑" panose="020B0503020204020204" pitchFamily="34" charset="-122"/>
                <a:ea typeface="微软雅黑" panose="020B0503020204020204" pitchFamily="34" charset="-122"/>
              </a:rPr>
              <a:t>沟通衔接</a:t>
            </a:r>
            <a:endParaRPr lang="zh-CN" altLang="en-US" sz="1600" b="1" dirty="0">
              <a:latin typeface="微软雅黑" panose="020B0503020204020204" pitchFamily="34" charset="-122"/>
              <a:ea typeface="微软雅黑" panose="020B0503020204020204" pitchFamily="34" charset="-122"/>
            </a:endParaRPr>
          </a:p>
        </p:txBody>
      </p:sp>
      <p:sp>
        <p:nvSpPr>
          <p:cNvPr id="9" name="上下箭头 8"/>
          <p:cNvSpPr/>
          <p:nvPr/>
        </p:nvSpPr>
        <p:spPr>
          <a:xfrm>
            <a:off x="7776357" y="3077765"/>
            <a:ext cx="432048" cy="720080"/>
          </a:xfrm>
          <a:prstGeom prst="upDownArrow">
            <a:avLst/>
          </a:prstGeom>
          <a:solidFill>
            <a:srgbClr val="016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Oval 2"/>
          <p:cNvSpPr/>
          <p:nvPr/>
        </p:nvSpPr>
        <p:spPr>
          <a:xfrm>
            <a:off x="-11428" y="2353444"/>
            <a:ext cx="368212" cy="36821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华文细黑" panose="02010600040101010101" pitchFamily="2" charset="-122"/>
                <a:ea typeface="华文细黑" panose="02010600040101010101" pitchFamily="2" charset="-122"/>
              </a:rPr>
              <a:t>1</a:t>
            </a:r>
            <a:endParaRPr lang="zh-CN" altLang="en-US" dirty="0">
              <a:latin typeface="华文细黑" panose="02010600040101010101" pitchFamily="2" charset="-122"/>
              <a:ea typeface="华文细黑" panose="02010600040101010101" pitchFamily="2" charset="-122"/>
            </a:endParaRPr>
          </a:p>
        </p:txBody>
      </p:sp>
      <p:sp>
        <p:nvSpPr>
          <p:cNvPr id="38" name="Oval 2"/>
          <p:cNvSpPr/>
          <p:nvPr/>
        </p:nvSpPr>
        <p:spPr>
          <a:xfrm>
            <a:off x="2155479" y="2353444"/>
            <a:ext cx="368212" cy="36821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华文细黑" panose="02010600040101010101" pitchFamily="2" charset="-122"/>
                <a:ea typeface="华文细黑" panose="02010600040101010101" pitchFamily="2" charset="-122"/>
              </a:rPr>
              <a:t>2</a:t>
            </a:r>
            <a:endParaRPr lang="zh-CN" altLang="en-US" dirty="0">
              <a:latin typeface="华文细黑" panose="02010600040101010101" pitchFamily="2" charset="-122"/>
              <a:ea typeface="华文细黑" panose="02010600040101010101" pitchFamily="2" charset="-122"/>
            </a:endParaRPr>
          </a:p>
        </p:txBody>
      </p:sp>
      <p:sp>
        <p:nvSpPr>
          <p:cNvPr id="39" name="Oval 2"/>
          <p:cNvSpPr/>
          <p:nvPr/>
        </p:nvSpPr>
        <p:spPr>
          <a:xfrm>
            <a:off x="4479863" y="2353444"/>
            <a:ext cx="368212" cy="36821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华文细黑" panose="02010600040101010101" pitchFamily="2" charset="-122"/>
                <a:ea typeface="华文细黑" panose="02010600040101010101" pitchFamily="2" charset="-122"/>
              </a:rPr>
              <a:t>3</a:t>
            </a:r>
            <a:endParaRPr lang="zh-CN" altLang="en-US" dirty="0">
              <a:latin typeface="华文细黑" panose="02010600040101010101" pitchFamily="2" charset="-122"/>
              <a:ea typeface="华文细黑" panose="02010600040101010101" pitchFamily="2" charset="-122"/>
            </a:endParaRPr>
          </a:p>
        </p:txBody>
      </p:sp>
      <p:sp>
        <p:nvSpPr>
          <p:cNvPr id="40" name="Oval 2"/>
          <p:cNvSpPr/>
          <p:nvPr/>
        </p:nvSpPr>
        <p:spPr>
          <a:xfrm>
            <a:off x="6732240" y="2353444"/>
            <a:ext cx="368212" cy="36821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华文细黑" panose="02010600040101010101" pitchFamily="2" charset="-122"/>
                <a:ea typeface="华文细黑" panose="02010600040101010101" pitchFamily="2" charset="-122"/>
              </a:rPr>
              <a:t>4</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740165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1221</TotalTime>
  <Words>7351</Words>
  <Application>Microsoft Office PowerPoint</Application>
  <PresentationFormat>全屏显示(16:10)</PresentationFormat>
  <Paragraphs>545</Paragraphs>
  <Slides>52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4" baseType="lpstr">
      <vt:lpstr>Office 主题​​</vt:lpstr>
      <vt:lpstr>Visio</vt:lpstr>
      <vt:lpstr>PowerPoint 演示文稿</vt:lpstr>
      <vt:lpstr>PowerPoint 演示文稿</vt:lpstr>
      <vt:lpstr>PowerPoint 演示文稿</vt:lpstr>
      <vt:lpstr>PowerPoint 演示文稿</vt:lpstr>
      <vt:lpstr>PowerPoint 演示文稿</vt:lpstr>
      <vt:lpstr>1.1 四川省用电量控制目标</vt:lpstr>
      <vt:lpstr>1.2 用电量控制目标地区分解</vt:lpstr>
      <vt:lpstr>1.2 用电量控制目标地区分解</vt:lpstr>
      <vt:lpstr>1.2 用电量控制目标地区分解</vt:lpstr>
      <vt:lpstr>PowerPoint 演示文稿</vt:lpstr>
      <vt:lpstr>PowerPoint 演示文稿</vt:lpstr>
      <vt:lpstr>PowerPoint 演示文稿</vt:lpstr>
      <vt:lpstr>PowerPoint 演示文稿</vt:lpstr>
      <vt:lpstr>1.2 用电量控制目标地区分解</vt:lpstr>
      <vt:lpstr>1.2 用电量控制目标地区分解</vt:lpstr>
      <vt:lpstr>1.2 用电量控制目标地区分解</vt:lpstr>
      <vt:lpstr>1.2 用电量控制目标地区分解</vt:lpstr>
      <vt:lpstr>1.3 方案比较及推荐方案</vt:lpstr>
      <vt:lpstr>1.3 方案比较及推荐方案</vt:lpstr>
      <vt:lpstr>PowerPoint 演示文稿</vt:lpstr>
      <vt:lpstr>2.1 主要目标</vt:lpstr>
      <vt:lpstr>2.2 采取措施</vt:lpstr>
      <vt:lpstr>2.2 采取措施</vt:lpstr>
      <vt:lpstr>2.3 完成情况</vt:lpstr>
      <vt:lpstr>PowerPoint 演示文稿</vt:lpstr>
      <vt:lpstr>3.1 节能服务产业发展概况</vt:lpstr>
      <vt:lpstr>3.1 节能服务产业发展概况</vt:lpstr>
      <vt:lpstr>3.1 节能服务产业发展概况</vt:lpstr>
      <vt:lpstr>3.1 节能服务产业发展概况</vt:lpstr>
      <vt:lpstr>3.2 四川电力节能服务公司市场定位</vt:lpstr>
      <vt:lpstr>3.2 四川电力节能服务公司市场定位</vt:lpstr>
      <vt:lpstr>3.3 四川电力节能服务公司目标客户选择</vt:lpstr>
      <vt:lpstr>3.3 四川电力节能服务公司目标客户选择</vt:lpstr>
      <vt:lpstr>PowerPoint 演示文稿</vt:lpstr>
      <vt:lpstr>PowerPoint 演示文稿</vt:lpstr>
      <vt:lpstr>4.1 节能资金补助模式</vt:lpstr>
      <vt:lpstr>4.3 企业自筹资金模式</vt:lpstr>
      <vt:lpstr>4.4 节能服务公司模式</vt:lpstr>
      <vt:lpstr>PowerPoint 演示文稿</vt:lpstr>
      <vt:lpstr>5.1 风险管理概述</vt:lpstr>
      <vt:lpstr>5.1 风险管理概述</vt:lpstr>
      <vt:lpstr>5.1 风险管理概述</vt:lpstr>
      <vt:lpstr>5.1 风险管理概述</vt:lpstr>
      <vt:lpstr>PowerPoint 演示文稿</vt:lpstr>
      <vt:lpstr>5.2 电力DSM市场风险识别 </vt:lpstr>
      <vt:lpstr>5.2 电力DSM市场风险识别</vt:lpstr>
      <vt:lpstr>5.3 电力DSM市场风险估计</vt:lpstr>
      <vt:lpstr>5.4 电力DSM市场风险评价</vt:lpstr>
      <vt:lpstr>5.5 电力DSM市场风险控制</vt:lpstr>
      <vt:lpstr>5.5 电力DSM市场风险控制</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dc:creator>
  <cp:lastModifiedBy>ppt宝藏 www.pptbz.com提供漂亮ppt模板下载</cp:lastModifiedBy>
  <cp:revision>146</cp:revision>
  <dcterms:created xsi:type="dcterms:W3CDTF">2011-06-03T14:53:06Z</dcterms:created>
  <dcterms:modified xsi:type="dcterms:W3CDTF">2014-02-13T11:28:22Z</dcterms:modified>
</cp:coreProperties>
</file>