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lvl1pPr>
    <a:lvl2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lvl2pPr>
    <a:lvl3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lvl3pPr>
    <a:lvl4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lvl4pPr>
    <a:lvl5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lvl5pPr>
    <a:lvl6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lvl6pPr>
    <a:lvl7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lvl7pPr>
    <a:lvl8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lvl8pPr>
    <a:lvl9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9F5"/>
          </a:solidFill>
        </a:fill>
      </a:tcStyle>
    </a:wholeTbl>
    <a:band2H>
      <a:tcTxStyle b="def" i="def"/>
      <a:tcStyle>
        <a:tcBdr/>
        <a:fill>
          <a:solidFill>
            <a:srgbClr val="E6ED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18"/>
          <p:cNvSpPr/>
          <p:nvPr>
            <p:ph type="sldImg"/>
          </p:nvPr>
        </p:nvSpPr>
        <p:spPr>
          <a:xfrm>
            <a:off x="1143000" y="685800"/>
            <a:ext cx="4572000" cy="3429000"/>
          </a:xfrm>
          <a:prstGeom prst="rect">
            <a:avLst/>
          </a:prstGeom>
        </p:spPr>
        <p:txBody>
          <a:bodyPr/>
          <a:lstStyle/>
          <a:p>
            <a:pPr/>
          </a:p>
        </p:txBody>
      </p:sp>
      <p:sp>
        <p:nvSpPr>
          <p:cNvPr id="19" name="Shape 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300"/>
      </a:spcBef>
      <a:defRPr sz="1000">
        <a:latin typeface="+mn-lt"/>
        <a:ea typeface="+mn-ea"/>
        <a:cs typeface="+mn-cs"/>
        <a:sym typeface="Arial"/>
      </a:defRPr>
    </a:lvl1pPr>
    <a:lvl2pPr indent="228600" latinLnBrk="0">
      <a:spcBef>
        <a:spcPts val="300"/>
      </a:spcBef>
      <a:defRPr sz="1000">
        <a:latin typeface="+mn-lt"/>
        <a:ea typeface="+mn-ea"/>
        <a:cs typeface="+mn-cs"/>
        <a:sym typeface="Arial"/>
      </a:defRPr>
    </a:lvl2pPr>
    <a:lvl3pPr indent="457200" latinLnBrk="0">
      <a:spcBef>
        <a:spcPts val="300"/>
      </a:spcBef>
      <a:defRPr sz="1000">
        <a:latin typeface="+mn-lt"/>
        <a:ea typeface="+mn-ea"/>
        <a:cs typeface="+mn-cs"/>
        <a:sym typeface="Arial"/>
      </a:defRPr>
    </a:lvl3pPr>
    <a:lvl4pPr indent="685800" latinLnBrk="0">
      <a:spcBef>
        <a:spcPts val="300"/>
      </a:spcBef>
      <a:defRPr sz="1000">
        <a:latin typeface="+mn-lt"/>
        <a:ea typeface="+mn-ea"/>
        <a:cs typeface="+mn-cs"/>
        <a:sym typeface="Arial"/>
      </a:defRPr>
    </a:lvl4pPr>
    <a:lvl5pPr indent="914400" latinLnBrk="0">
      <a:spcBef>
        <a:spcPts val="300"/>
      </a:spcBef>
      <a:defRPr sz="1000">
        <a:latin typeface="+mn-lt"/>
        <a:ea typeface="+mn-ea"/>
        <a:cs typeface="+mn-cs"/>
        <a:sym typeface="Arial"/>
      </a:defRPr>
    </a:lvl5pPr>
    <a:lvl6pPr indent="1143000" latinLnBrk="0">
      <a:spcBef>
        <a:spcPts val="300"/>
      </a:spcBef>
      <a:defRPr sz="1000">
        <a:latin typeface="+mn-lt"/>
        <a:ea typeface="+mn-ea"/>
        <a:cs typeface="+mn-cs"/>
        <a:sym typeface="Arial"/>
      </a:defRPr>
    </a:lvl6pPr>
    <a:lvl7pPr indent="1371600" latinLnBrk="0">
      <a:spcBef>
        <a:spcPts val="300"/>
      </a:spcBef>
      <a:defRPr sz="1000">
        <a:latin typeface="+mn-lt"/>
        <a:ea typeface="+mn-ea"/>
        <a:cs typeface="+mn-cs"/>
        <a:sym typeface="Arial"/>
      </a:defRPr>
    </a:lvl7pPr>
    <a:lvl8pPr indent="1600200" latinLnBrk="0">
      <a:spcBef>
        <a:spcPts val="300"/>
      </a:spcBef>
      <a:defRPr sz="1000">
        <a:latin typeface="+mn-lt"/>
        <a:ea typeface="+mn-ea"/>
        <a:cs typeface="+mn-cs"/>
        <a:sym typeface="Arial"/>
      </a:defRPr>
    </a:lvl8pPr>
    <a:lvl9pPr indent="1828800" latinLnBrk="0">
      <a:spcBef>
        <a:spcPts val="300"/>
      </a:spcBef>
      <a:defRPr sz="1000">
        <a:latin typeface="+mn-lt"/>
        <a:ea typeface="+mn-ea"/>
        <a:cs typeface="+mn-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Default">
    <p:spTree>
      <p:nvGrpSpPr>
        <p:cNvPr id="1" name=""/>
        <p:cNvGrpSpPr/>
        <p:nvPr/>
      </p:nvGrpSpPr>
      <p:grpSpPr>
        <a:xfrm>
          <a:off x="0" y="0"/>
          <a:ext cx="0" cy="0"/>
          <a:chOff x="0" y="0"/>
          <a:chExt cx="0" cy="0"/>
        </a:xfrm>
      </p:grpSpPr>
      <p:sp>
        <p:nvSpPr>
          <p:cNvPr id="12" name="Shape 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ng" descr="E:\2013新VI形象\TCL集团2013新VI全部文件\02_视觉识别系统\01_波浪型\白底\波浪正稿 白底副本.png"/>
          <p:cNvPicPr>
            <a:picLocks noChangeAspect="1"/>
          </p:cNvPicPr>
          <p:nvPr/>
        </p:nvPicPr>
        <p:blipFill>
          <a:blip r:embed="rId2">
            <a:extLst/>
          </a:blip>
          <a:stretch>
            <a:fillRect/>
          </a:stretch>
        </p:blipFill>
        <p:spPr>
          <a:xfrm>
            <a:off x="0" y="6489700"/>
            <a:ext cx="9144000" cy="395290"/>
          </a:xfrm>
          <a:prstGeom prst="rect">
            <a:avLst/>
          </a:prstGeom>
          <a:ln w="12700">
            <a:miter lim="400000"/>
          </a:ln>
        </p:spPr>
      </p:pic>
      <p:sp>
        <p:nvSpPr>
          <p:cNvPr id="3" name="Shape 3"/>
          <p:cNvSpPr/>
          <p:nvPr>
            <p:ph type="title"/>
          </p:nvPr>
        </p:nvSpPr>
        <p:spPr>
          <a:xfrm>
            <a:off x="1370012" y="1371600"/>
            <a:ext cx="7315201" cy="1066800"/>
          </a:xfrm>
          <a:prstGeom prst="rect">
            <a:avLst/>
          </a:prstGeom>
          <a:ln w="12700">
            <a:miter lim="400000"/>
          </a:ln>
        </p:spPr>
        <p:txBody>
          <a:bodyPr lIns="39048" tIns="39048" rIns="39048" bIns="39048"/>
          <a:lstStyle/>
          <a:p>
            <a:pPr/>
          </a:p>
        </p:txBody>
      </p:sp>
      <p:sp>
        <p:nvSpPr>
          <p:cNvPr id="4" name="Shape 4"/>
          <p:cNvSpPr/>
          <p:nvPr>
            <p:ph type="body" idx="1"/>
          </p:nvPr>
        </p:nvSpPr>
        <p:spPr>
          <a:xfrm>
            <a:off x="5103812" y="2438400"/>
            <a:ext cx="3581401" cy="4419600"/>
          </a:xfrm>
          <a:prstGeom prst="rect">
            <a:avLst/>
          </a:prstGeom>
          <a:ln w="12700">
            <a:miter lim="400000"/>
          </a:ln>
        </p:spPr>
        <p:txBody>
          <a:bodyPr lIns="39048" tIns="39048" rIns="39048" bIns="39048"/>
          <a:lstStyle/>
          <a:p>
            <a:pPr/>
          </a:p>
        </p:txBody>
      </p:sp>
      <p:sp>
        <p:nvSpPr>
          <p:cNvPr id="5" name="Shape 5"/>
          <p:cNvSpPr/>
          <p:nvPr>
            <p:ph type="sldNum" sz="quarter" idx="2"/>
          </p:nvPr>
        </p:nvSpPr>
        <p:spPr>
          <a:xfrm>
            <a:off x="6279548" y="6224225"/>
            <a:ext cx="273653" cy="264251"/>
          </a:xfrm>
          <a:prstGeom prst="rect">
            <a:avLst/>
          </a:prstGeom>
          <a:ln w="12700">
            <a:miter lim="400000"/>
          </a:ln>
        </p:spPr>
        <p:txBody>
          <a:bodyPr wrap="none" lIns="45718" tIns="45718" rIns="45718" bIns="45718"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Lst>
  <p:transition xmlns:p14="http://schemas.microsoft.com/office/powerpoint/2010/main" spd="med" advClick="1"/>
  <p:txStyles>
    <p:titleStyle>
      <a:lvl1pPr marL="0" marR="0" indent="0" algn="l" defTabSz="914400" rtl="0" latinLnBrk="0">
        <a:lnSpc>
          <a:spcPts val="1700"/>
        </a:lnSpc>
        <a:spcBef>
          <a:spcPts val="0"/>
        </a:spcBef>
        <a:spcAft>
          <a:spcPts val="0"/>
        </a:spcAft>
        <a:buClrTx/>
        <a:buSzTx/>
        <a:buFontTx/>
        <a:buNone/>
        <a:tabLst/>
        <a:defRPr b="0" baseline="0" cap="none" i="0" spc="0" strike="noStrike" sz="1800" u="none">
          <a:ln>
            <a:noFill/>
          </a:ln>
          <a:solidFill>
            <a:srgbClr val="009EE0"/>
          </a:solidFill>
          <a:uFillTx/>
          <a:latin typeface="+mn-lt"/>
          <a:ea typeface="+mn-ea"/>
          <a:cs typeface="+mn-cs"/>
          <a:sym typeface="Arial"/>
        </a:defRPr>
      </a:lvl1pPr>
      <a:lvl2pPr marL="0" marR="0" indent="0" algn="l" defTabSz="914400" rtl="0" latinLnBrk="0">
        <a:lnSpc>
          <a:spcPts val="1700"/>
        </a:lnSpc>
        <a:spcBef>
          <a:spcPts val="0"/>
        </a:spcBef>
        <a:spcAft>
          <a:spcPts val="0"/>
        </a:spcAft>
        <a:buClrTx/>
        <a:buSzTx/>
        <a:buFontTx/>
        <a:buNone/>
        <a:tabLst/>
        <a:defRPr b="0" baseline="0" cap="none" i="0" spc="0" strike="noStrike" sz="1800" u="none">
          <a:ln>
            <a:noFill/>
          </a:ln>
          <a:solidFill>
            <a:srgbClr val="009EE0"/>
          </a:solidFill>
          <a:uFillTx/>
          <a:latin typeface="+mn-lt"/>
          <a:ea typeface="+mn-ea"/>
          <a:cs typeface="+mn-cs"/>
          <a:sym typeface="Arial"/>
        </a:defRPr>
      </a:lvl2pPr>
      <a:lvl3pPr marL="0" marR="0" indent="0" algn="l" defTabSz="914400" rtl="0" latinLnBrk="0">
        <a:lnSpc>
          <a:spcPts val="1700"/>
        </a:lnSpc>
        <a:spcBef>
          <a:spcPts val="0"/>
        </a:spcBef>
        <a:spcAft>
          <a:spcPts val="0"/>
        </a:spcAft>
        <a:buClrTx/>
        <a:buSzTx/>
        <a:buFontTx/>
        <a:buNone/>
        <a:tabLst/>
        <a:defRPr b="0" baseline="0" cap="none" i="0" spc="0" strike="noStrike" sz="1800" u="none">
          <a:ln>
            <a:noFill/>
          </a:ln>
          <a:solidFill>
            <a:srgbClr val="009EE0"/>
          </a:solidFill>
          <a:uFillTx/>
          <a:latin typeface="+mn-lt"/>
          <a:ea typeface="+mn-ea"/>
          <a:cs typeface="+mn-cs"/>
          <a:sym typeface="Arial"/>
        </a:defRPr>
      </a:lvl3pPr>
      <a:lvl4pPr marL="0" marR="0" indent="0" algn="l" defTabSz="914400" rtl="0" latinLnBrk="0">
        <a:lnSpc>
          <a:spcPts val="1700"/>
        </a:lnSpc>
        <a:spcBef>
          <a:spcPts val="0"/>
        </a:spcBef>
        <a:spcAft>
          <a:spcPts val="0"/>
        </a:spcAft>
        <a:buClrTx/>
        <a:buSzTx/>
        <a:buFontTx/>
        <a:buNone/>
        <a:tabLst/>
        <a:defRPr b="0" baseline="0" cap="none" i="0" spc="0" strike="noStrike" sz="1800" u="none">
          <a:ln>
            <a:noFill/>
          </a:ln>
          <a:solidFill>
            <a:srgbClr val="009EE0"/>
          </a:solidFill>
          <a:uFillTx/>
          <a:latin typeface="+mn-lt"/>
          <a:ea typeface="+mn-ea"/>
          <a:cs typeface="+mn-cs"/>
          <a:sym typeface="Arial"/>
        </a:defRPr>
      </a:lvl4pPr>
      <a:lvl5pPr marL="0" marR="0" indent="0" algn="l" defTabSz="914400" rtl="0" latinLnBrk="0">
        <a:lnSpc>
          <a:spcPts val="1700"/>
        </a:lnSpc>
        <a:spcBef>
          <a:spcPts val="0"/>
        </a:spcBef>
        <a:spcAft>
          <a:spcPts val="0"/>
        </a:spcAft>
        <a:buClrTx/>
        <a:buSzTx/>
        <a:buFontTx/>
        <a:buNone/>
        <a:tabLst/>
        <a:defRPr b="0" baseline="0" cap="none" i="0" spc="0" strike="noStrike" sz="1800" u="none">
          <a:ln>
            <a:noFill/>
          </a:ln>
          <a:solidFill>
            <a:srgbClr val="009EE0"/>
          </a:solidFill>
          <a:uFillTx/>
          <a:latin typeface="+mn-lt"/>
          <a:ea typeface="+mn-ea"/>
          <a:cs typeface="+mn-cs"/>
          <a:sym typeface="Arial"/>
        </a:defRPr>
      </a:lvl5pPr>
      <a:lvl6pPr marL="0" marR="0" indent="0" algn="l" defTabSz="914400" rtl="0" latinLnBrk="0">
        <a:lnSpc>
          <a:spcPts val="1700"/>
        </a:lnSpc>
        <a:spcBef>
          <a:spcPts val="0"/>
        </a:spcBef>
        <a:spcAft>
          <a:spcPts val="0"/>
        </a:spcAft>
        <a:buClrTx/>
        <a:buSzTx/>
        <a:buFontTx/>
        <a:buNone/>
        <a:tabLst/>
        <a:defRPr b="0" baseline="0" cap="none" i="0" spc="0" strike="noStrike" sz="1800" u="none">
          <a:ln>
            <a:noFill/>
          </a:ln>
          <a:solidFill>
            <a:srgbClr val="009EE0"/>
          </a:solidFill>
          <a:uFillTx/>
          <a:latin typeface="+mn-lt"/>
          <a:ea typeface="+mn-ea"/>
          <a:cs typeface="+mn-cs"/>
          <a:sym typeface="Arial"/>
        </a:defRPr>
      </a:lvl6pPr>
      <a:lvl7pPr marL="0" marR="0" indent="0" algn="l" defTabSz="914400" rtl="0" latinLnBrk="0">
        <a:lnSpc>
          <a:spcPts val="1700"/>
        </a:lnSpc>
        <a:spcBef>
          <a:spcPts val="0"/>
        </a:spcBef>
        <a:spcAft>
          <a:spcPts val="0"/>
        </a:spcAft>
        <a:buClrTx/>
        <a:buSzTx/>
        <a:buFontTx/>
        <a:buNone/>
        <a:tabLst/>
        <a:defRPr b="0" baseline="0" cap="none" i="0" spc="0" strike="noStrike" sz="1800" u="none">
          <a:ln>
            <a:noFill/>
          </a:ln>
          <a:solidFill>
            <a:srgbClr val="009EE0"/>
          </a:solidFill>
          <a:uFillTx/>
          <a:latin typeface="+mn-lt"/>
          <a:ea typeface="+mn-ea"/>
          <a:cs typeface="+mn-cs"/>
          <a:sym typeface="Arial"/>
        </a:defRPr>
      </a:lvl7pPr>
      <a:lvl8pPr marL="0" marR="0" indent="0" algn="l" defTabSz="914400" rtl="0" latinLnBrk="0">
        <a:lnSpc>
          <a:spcPts val="1700"/>
        </a:lnSpc>
        <a:spcBef>
          <a:spcPts val="0"/>
        </a:spcBef>
        <a:spcAft>
          <a:spcPts val="0"/>
        </a:spcAft>
        <a:buClrTx/>
        <a:buSzTx/>
        <a:buFontTx/>
        <a:buNone/>
        <a:tabLst/>
        <a:defRPr b="0" baseline="0" cap="none" i="0" spc="0" strike="noStrike" sz="1800" u="none">
          <a:ln>
            <a:noFill/>
          </a:ln>
          <a:solidFill>
            <a:srgbClr val="009EE0"/>
          </a:solidFill>
          <a:uFillTx/>
          <a:latin typeface="+mn-lt"/>
          <a:ea typeface="+mn-ea"/>
          <a:cs typeface="+mn-cs"/>
          <a:sym typeface="Arial"/>
        </a:defRPr>
      </a:lvl8pPr>
      <a:lvl9pPr marL="0" marR="0" indent="0" algn="l" defTabSz="914400" rtl="0" latinLnBrk="0">
        <a:lnSpc>
          <a:spcPts val="1700"/>
        </a:lnSpc>
        <a:spcBef>
          <a:spcPts val="0"/>
        </a:spcBef>
        <a:spcAft>
          <a:spcPts val="0"/>
        </a:spcAft>
        <a:buClrTx/>
        <a:buSzTx/>
        <a:buFontTx/>
        <a:buNone/>
        <a:tabLst/>
        <a:defRPr b="0" baseline="0" cap="none" i="0" spc="0" strike="noStrike" sz="1800" u="none">
          <a:ln>
            <a:noFill/>
          </a:ln>
          <a:solidFill>
            <a:srgbClr val="009EE0"/>
          </a:solidFill>
          <a:uFillTx/>
          <a:latin typeface="+mn-lt"/>
          <a:ea typeface="+mn-ea"/>
          <a:cs typeface="+mn-cs"/>
          <a:sym typeface="Arial"/>
        </a:defRPr>
      </a:lvl9pPr>
    </p:titleStyle>
    <p:bodyStyle>
      <a:lvl1pPr marL="290510" marR="0" indent="-290510" algn="l" defTabSz="914400" rtl="0" latinLnBrk="0">
        <a:lnSpc>
          <a:spcPct val="100000"/>
        </a:lnSpc>
        <a:spcBef>
          <a:spcPts val="0"/>
        </a:spcBef>
        <a:spcAft>
          <a:spcPts val="0"/>
        </a:spcAft>
        <a:buClrTx/>
        <a:buSzTx/>
        <a:buFontTx/>
        <a:buNone/>
        <a:tabLst/>
        <a:defRPr b="0" baseline="0" cap="none" i="0" spc="0" strike="noStrike" sz="1200" u="none">
          <a:ln>
            <a:noFill/>
          </a:ln>
          <a:solidFill>
            <a:srgbClr val="000000"/>
          </a:solidFill>
          <a:uFillTx/>
          <a:latin typeface="+mn-lt"/>
          <a:ea typeface="+mn-ea"/>
          <a:cs typeface="+mn-cs"/>
          <a:sym typeface="Arial"/>
        </a:defRPr>
      </a:lvl1pPr>
      <a:lvl2pPr marL="29051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rgbClr val="000000"/>
          </a:solidFill>
          <a:uFillTx/>
          <a:latin typeface="+mn-lt"/>
          <a:ea typeface="+mn-ea"/>
          <a:cs typeface="+mn-cs"/>
          <a:sym typeface="Arial"/>
        </a:defRPr>
      </a:lvl2pPr>
      <a:lvl3pPr marL="29051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rgbClr val="000000"/>
          </a:solidFill>
          <a:uFillTx/>
          <a:latin typeface="+mn-lt"/>
          <a:ea typeface="+mn-ea"/>
          <a:cs typeface="+mn-cs"/>
          <a:sym typeface="Arial"/>
        </a:defRPr>
      </a:lvl3pPr>
      <a:lvl4pPr marL="7425266" marR="0" indent="-157691" algn="l" defTabSz="914400" rtl="0" latinLnBrk="0">
        <a:lnSpc>
          <a:spcPct val="100000"/>
        </a:lnSpc>
        <a:spcBef>
          <a:spcPts val="0"/>
        </a:spcBef>
        <a:spcAft>
          <a:spcPts val="0"/>
        </a:spcAft>
        <a:buClrTx/>
        <a:buSzPct val="120000"/>
        <a:buFontTx/>
        <a:buChar char="–"/>
        <a:tabLst/>
        <a:defRPr b="0" baseline="0" cap="none" i="0" spc="0" strike="noStrike" sz="1200" u="none">
          <a:ln>
            <a:noFill/>
          </a:ln>
          <a:solidFill>
            <a:srgbClr val="000000"/>
          </a:solidFill>
          <a:uFillTx/>
          <a:latin typeface="+mn-lt"/>
          <a:ea typeface="+mn-ea"/>
          <a:cs typeface="+mn-cs"/>
          <a:sym typeface="Arial"/>
        </a:defRPr>
      </a:lvl4pPr>
      <a:lvl5pPr marL="29051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rgbClr val="000000"/>
          </a:solidFill>
          <a:uFillTx/>
          <a:latin typeface="+mn-lt"/>
          <a:ea typeface="+mn-ea"/>
          <a:cs typeface="+mn-cs"/>
          <a:sym typeface="Arial"/>
        </a:defRPr>
      </a:lvl5pPr>
      <a:lvl6pPr marL="29051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rgbClr val="000000"/>
          </a:solidFill>
          <a:uFillTx/>
          <a:latin typeface="+mn-lt"/>
          <a:ea typeface="+mn-ea"/>
          <a:cs typeface="+mn-cs"/>
          <a:sym typeface="Arial"/>
        </a:defRPr>
      </a:lvl6pPr>
      <a:lvl7pPr marL="29051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rgbClr val="000000"/>
          </a:solidFill>
          <a:uFillTx/>
          <a:latin typeface="+mn-lt"/>
          <a:ea typeface="+mn-ea"/>
          <a:cs typeface="+mn-cs"/>
          <a:sym typeface="Arial"/>
        </a:defRPr>
      </a:lvl7pPr>
      <a:lvl8pPr marL="29051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rgbClr val="000000"/>
          </a:solidFill>
          <a:uFillTx/>
          <a:latin typeface="+mn-lt"/>
          <a:ea typeface="+mn-ea"/>
          <a:cs typeface="+mn-cs"/>
          <a:sym typeface="Arial"/>
        </a:defRPr>
      </a:lvl8pPr>
      <a:lvl9pPr marL="290510" marR="0" indent="0" algn="l" defTabSz="914400" rtl="0" latinLnBrk="0">
        <a:lnSpc>
          <a:spcPct val="100000"/>
        </a:lnSpc>
        <a:spcBef>
          <a:spcPts val="0"/>
        </a:spcBef>
        <a:spcAft>
          <a:spcPts val="0"/>
        </a:spcAft>
        <a:buClrTx/>
        <a:buSzTx/>
        <a:buFontTx/>
        <a:buNone/>
        <a:tabLst/>
        <a:defRPr b="0" baseline="0" cap="none" i="0" spc="0" strike="noStrike" sz="1200" u="none">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6.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 name="image2.png" descr="C:\Users\minghai.yuan\Desktop\模板底图副本.png"/>
          <p:cNvPicPr>
            <a:picLocks noChangeAspect="1"/>
          </p:cNvPicPr>
          <p:nvPr/>
        </p:nvPicPr>
        <p:blipFill>
          <a:blip r:embed="rId2">
            <a:extLst/>
          </a:blip>
          <a:stretch>
            <a:fillRect/>
          </a:stretch>
        </p:blipFill>
        <p:spPr>
          <a:xfrm>
            <a:off x="2241550" y="0"/>
            <a:ext cx="6902450" cy="2830515"/>
          </a:xfrm>
          <a:prstGeom prst="rect">
            <a:avLst/>
          </a:prstGeom>
          <a:ln w="12700">
            <a:miter lim="400000"/>
          </a:ln>
        </p:spPr>
      </p:pic>
      <p:sp>
        <p:nvSpPr>
          <p:cNvPr id="22" name="Shape 22"/>
          <p:cNvSpPr/>
          <p:nvPr/>
        </p:nvSpPr>
        <p:spPr>
          <a:xfrm>
            <a:off x="1086345" y="2174423"/>
            <a:ext cx="9036051" cy="13441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spAutoFit/>
          </a:bodyPr>
          <a:lstStyle/>
          <a:p>
            <a:pPr algn="l" defTabSz="388935">
              <a:lnSpc>
                <a:spcPts val="4800"/>
              </a:lnSpc>
              <a:defRPr b="1" sz="3200">
                <a:solidFill>
                  <a:srgbClr val="00B0F0"/>
                </a:solidFill>
              </a:defRPr>
            </a:pPr>
            <a:r>
              <a:t>Work Report of 2015 Eyas</a:t>
            </a:r>
            <a:br/>
            <a:r>
              <a:rPr sz="3600"/>
              <a:t>2015</a:t>
            </a:r>
            <a:r>
              <a:rPr sz="3600">
                <a:latin typeface="微软雅黑"/>
                <a:ea typeface="微软雅黑"/>
                <a:cs typeface="微软雅黑"/>
                <a:sym typeface="微软雅黑"/>
              </a:rPr>
              <a:t>届雏鹰年度工作报告 </a:t>
            </a:r>
          </a:p>
        </p:txBody>
      </p:sp>
      <p:sp>
        <p:nvSpPr>
          <p:cNvPr id="23" name="Shape 23"/>
          <p:cNvSpPr/>
          <p:nvPr/>
        </p:nvSpPr>
        <p:spPr>
          <a:xfrm>
            <a:off x="2962274" y="4057650"/>
            <a:ext cx="3199465" cy="3133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defTabSz="388935">
              <a:defRPr sz="1600"/>
            </a:lvl1pPr>
          </a:lstStyle>
          <a:p>
            <a:pPr/>
            <a:r>
              <a:t>Date of Presentation: 06 01, 2016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40" name="Group 140"/>
          <p:cNvGrpSpPr/>
          <p:nvPr/>
        </p:nvGrpSpPr>
        <p:grpSpPr>
          <a:xfrm>
            <a:off x="725863" y="2718696"/>
            <a:ext cx="928408" cy="300232"/>
            <a:chOff x="0" y="0"/>
            <a:chExt cx="928406" cy="300230"/>
          </a:xfrm>
        </p:grpSpPr>
        <p:sp>
          <p:nvSpPr>
            <p:cNvPr id="138" name="Shape 138"/>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39" name="Shape 139"/>
            <p:cNvSpPr/>
            <p:nvPr/>
          </p:nvSpPr>
          <p:spPr>
            <a:xfrm>
              <a:off x="28214" y="28214"/>
              <a:ext cx="871978"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vendor</a:t>
              </a:r>
            </a:p>
          </p:txBody>
        </p:sp>
      </p:grpSp>
      <p:sp>
        <p:nvSpPr>
          <p:cNvPr id="141" name="Shape 141"/>
          <p:cNvSpPr/>
          <p:nvPr/>
        </p:nvSpPr>
        <p:spPr>
          <a:xfrm>
            <a:off x="2055347" y="2566180"/>
            <a:ext cx="6487744" cy="605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400"/>
            </a:lvl1pPr>
          </a:lstStyle>
          <a:p>
            <a:pPr/>
            <a:r>
              <a:t>集成提供的ItsOn资源，包括一些apk、配置文件、脚本文件、mk文件等，其实是ItsOn服务的核心部分</a:t>
            </a:r>
          </a:p>
        </p:txBody>
      </p:sp>
      <p:sp>
        <p:nvSpPr>
          <p:cNvPr id="142" name="Shape 142"/>
          <p:cNvSpPr/>
          <p:nvPr/>
        </p:nvSpPr>
        <p:spPr>
          <a:xfrm>
            <a:off x="596137" y="5642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grpSp>
        <p:nvGrpSpPr>
          <p:cNvPr id="145" name="Group 145"/>
          <p:cNvGrpSpPr/>
          <p:nvPr/>
        </p:nvGrpSpPr>
        <p:grpSpPr>
          <a:xfrm>
            <a:off x="725863" y="1766196"/>
            <a:ext cx="928408" cy="300232"/>
            <a:chOff x="0" y="0"/>
            <a:chExt cx="928406" cy="300230"/>
          </a:xfrm>
        </p:grpSpPr>
        <p:sp>
          <p:nvSpPr>
            <p:cNvPr id="143" name="Shape 143"/>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44" name="Shape 144"/>
            <p:cNvSpPr/>
            <p:nvPr/>
          </p:nvSpPr>
          <p:spPr>
            <a:xfrm>
              <a:off x="28214" y="28214"/>
              <a:ext cx="871978"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kernel</a:t>
              </a:r>
            </a:p>
          </p:txBody>
        </p:sp>
      </p:grpSp>
      <p:sp>
        <p:nvSpPr>
          <p:cNvPr id="146" name="Shape 146"/>
          <p:cNvSpPr/>
          <p:nvPr/>
        </p:nvSpPr>
        <p:spPr>
          <a:xfrm>
            <a:off x="2039461" y="1933206"/>
            <a:ext cx="29489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这两部分由驱动组负责，故不做讨论</a:t>
            </a:r>
          </a:p>
        </p:txBody>
      </p:sp>
      <p:grpSp>
        <p:nvGrpSpPr>
          <p:cNvPr id="149" name="Group 149"/>
          <p:cNvGrpSpPr/>
          <p:nvPr/>
        </p:nvGrpSpPr>
        <p:grpSpPr>
          <a:xfrm>
            <a:off x="725863" y="3295339"/>
            <a:ext cx="928408" cy="300232"/>
            <a:chOff x="0" y="0"/>
            <a:chExt cx="928406" cy="300230"/>
          </a:xfrm>
        </p:grpSpPr>
        <p:sp>
          <p:nvSpPr>
            <p:cNvPr id="147" name="Shape 147"/>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48" name="Shape 148"/>
            <p:cNvSpPr/>
            <p:nvPr/>
          </p:nvSpPr>
          <p:spPr>
            <a:xfrm>
              <a:off x="28214" y="28214"/>
              <a:ext cx="871978"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device</a:t>
              </a:r>
            </a:p>
          </p:txBody>
        </p:sp>
      </p:grpSp>
      <p:sp>
        <p:nvSpPr>
          <p:cNvPr id="150" name="Shape 150"/>
          <p:cNvSpPr/>
          <p:nvPr/>
        </p:nvSpPr>
        <p:spPr>
          <a:xfrm>
            <a:off x="2031761" y="3272733"/>
            <a:ext cx="6396591"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完成一些mk文件的配置，保证vendor路径下的资源可以在编译版本时正确编出来</a:t>
            </a:r>
          </a:p>
        </p:txBody>
      </p:sp>
      <p:grpSp>
        <p:nvGrpSpPr>
          <p:cNvPr id="153" name="Group 153"/>
          <p:cNvGrpSpPr/>
          <p:nvPr/>
        </p:nvGrpSpPr>
        <p:grpSpPr>
          <a:xfrm>
            <a:off x="725863" y="3859283"/>
            <a:ext cx="928408" cy="300231"/>
            <a:chOff x="0" y="0"/>
            <a:chExt cx="928406" cy="300230"/>
          </a:xfrm>
        </p:grpSpPr>
        <p:sp>
          <p:nvSpPr>
            <p:cNvPr id="151" name="Shape 151"/>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52" name="Shape 152"/>
            <p:cNvSpPr/>
            <p:nvPr/>
          </p:nvSpPr>
          <p:spPr>
            <a:xfrm>
              <a:off x="28213" y="28214"/>
              <a:ext cx="871980"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downloads</a:t>
              </a:r>
            </a:p>
          </p:txBody>
        </p:sp>
      </p:grpSp>
      <p:sp>
        <p:nvSpPr>
          <p:cNvPr id="154" name="Shape 154"/>
          <p:cNvSpPr/>
          <p:nvPr/>
        </p:nvSpPr>
        <p:spPr>
          <a:xfrm>
            <a:off x="2028868" y="3836677"/>
            <a:ext cx="5962074"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添加ItsOn api调用，保证激活ItsOn之后sim卡的下载数据能够正确被监测到</a:t>
            </a:r>
          </a:p>
        </p:txBody>
      </p:sp>
      <p:grpSp>
        <p:nvGrpSpPr>
          <p:cNvPr id="157" name="Group 157"/>
          <p:cNvGrpSpPr/>
          <p:nvPr/>
        </p:nvGrpSpPr>
        <p:grpSpPr>
          <a:xfrm>
            <a:off x="725863" y="4443483"/>
            <a:ext cx="928408" cy="300231"/>
            <a:chOff x="0" y="0"/>
            <a:chExt cx="928406" cy="300230"/>
          </a:xfrm>
        </p:grpSpPr>
        <p:sp>
          <p:nvSpPr>
            <p:cNvPr id="155" name="Shape 155"/>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56" name="Shape 156"/>
            <p:cNvSpPr/>
            <p:nvPr/>
          </p:nvSpPr>
          <p:spPr>
            <a:xfrm>
              <a:off x="28213" y="28214"/>
              <a:ext cx="871980"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framework</a:t>
              </a:r>
            </a:p>
          </p:txBody>
        </p:sp>
      </p:grpSp>
      <p:sp>
        <p:nvSpPr>
          <p:cNvPr id="158" name="Shape 158"/>
          <p:cNvSpPr/>
          <p:nvPr/>
        </p:nvSpPr>
        <p:spPr>
          <a:xfrm>
            <a:off x="2043772" y="4290969"/>
            <a:ext cx="6510893" cy="605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400"/>
            </a:lvl1pPr>
          </a:lstStyle>
          <a:p>
            <a:pPr/>
            <a:r>
              <a:t>framework层涉及到的改动最大，与SIM卡相关的所有功能都有涉及到，主要也是添加一些ItsOn接口的调用，保证ItsOn对于SIM卡的各项监测功能可以正常运行</a:t>
            </a:r>
          </a:p>
        </p:txBody>
      </p:sp>
      <p:grpSp>
        <p:nvGrpSpPr>
          <p:cNvPr id="161" name="Group 161"/>
          <p:cNvGrpSpPr/>
          <p:nvPr/>
        </p:nvGrpSpPr>
        <p:grpSpPr>
          <a:xfrm>
            <a:off x="725863" y="5075842"/>
            <a:ext cx="928408" cy="300231"/>
            <a:chOff x="0" y="0"/>
            <a:chExt cx="928406" cy="300230"/>
          </a:xfrm>
        </p:grpSpPr>
        <p:sp>
          <p:nvSpPr>
            <p:cNvPr id="159" name="Shape 159"/>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60" name="Shape 160"/>
            <p:cNvSpPr/>
            <p:nvPr/>
          </p:nvSpPr>
          <p:spPr>
            <a:xfrm>
              <a:off x="28213" y="28214"/>
              <a:ext cx="871980"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system</a:t>
              </a:r>
            </a:p>
          </p:txBody>
        </p:sp>
      </p:grpSp>
      <p:sp>
        <p:nvSpPr>
          <p:cNvPr id="162" name="Shape 162"/>
          <p:cNvSpPr/>
          <p:nvPr/>
        </p:nvSpPr>
        <p:spPr>
          <a:xfrm>
            <a:off x="2046794" y="5057261"/>
            <a:ext cx="4756888"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通过init.rc来控制ItsOn的加载和启动，保证ItsOn的正确运行</a:t>
            </a:r>
          </a:p>
        </p:txBody>
      </p:sp>
      <p:sp>
        <p:nvSpPr>
          <p:cNvPr id="163" name="Shape 163"/>
          <p:cNvSpPr/>
          <p:nvPr/>
        </p:nvSpPr>
        <p:spPr>
          <a:xfrm>
            <a:off x="732848" y="5551037"/>
            <a:ext cx="7823835" cy="8650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400"/>
            </a:lvl1pPr>
          </a:lstStyle>
          <a:p>
            <a:pPr/>
            <a:r>
              <a:t>        ItsOn的集成虽然涉及到的模块比较多，改动也比较大，涉及到的修改不仅包括java文件，还有一些makefile文件、shell脚本以及init.rc，但是单从集成代码的修改来说也并不是太难，因为有集成文档，即使对有些语言的语法不熟悉，只要稍微做一些了解，基本还是没有问题的</a:t>
            </a:r>
          </a:p>
        </p:txBody>
      </p:sp>
      <p:grpSp>
        <p:nvGrpSpPr>
          <p:cNvPr id="166" name="Group 166"/>
          <p:cNvGrpSpPr/>
          <p:nvPr/>
        </p:nvGrpSpPr>
        <p:grpSpPr>
          <a:xfrm>
            <a:off x="725863" y="2143817"/>
            <a:ext cx="928408" cy="300232"/>
            <a:chOff x="0" y="0"/>
            <a:chExt cx="928406" cy="300230"/>
          </a:xfrm>
        </p:grpSpPr>
        <p:sp>
          <p:nvSpPr>
            <p:cNvPr id="164" name="Shape 164"/>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65" name="Shape 165"/>
            <p:cNvSpPr/>
            <p:nvPr/>
          </p:nvSpPr>
          <p:spPr>
            <a:xfrm>
              <a:off x="28214" y="28214"/>
              <a:ext cx="871978"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build</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42"/>
                                        </p:tgtEl>
                                        <p:attrNameLst>
                                          <p:attrName>style.visibility</p:attrName>
                                        </p:attrNameLst>
                                      </p:cBhvr>
                                      <p:to>
                                        <p:strVal val="visible"/>
                                      </p:to>
                                    </p:set>
                                    <p:animEffect filter="box(out)" transition="in">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145"/>
                                        </p:tgtEl>
                                        <p:attrNameLst>
                                          <p:attrName>style.visibility</p:attrName>
                                        </p:attrNameLst>
                                      </p:cBhvr>
                                      <p:to>
                                        <p:strVal val="visible"/>
                                      </p:to>
                                    </p:set>
                                    <p:animEffect filter="box(out)" transition="in">
                                      <p:cBhvr>
                                        <p:cTn id="12" dur="10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166"/>
                                        </p:tgtEl>
                                        <p:attrNameLst>
                                          <p:attrName>style.visibility</p:attrName>
                                        </p:attrNameLst>
                                      </p:cBhvr>
                                      <p:to>
                                        <p:strVal val="visible"/>
                                      </p:to>
                                    </p:set>
                                    <p:animEffect filter="box(out)" transition="in">
                                      <p:cBhvr>
                                        <p:cTn id="17" dur="10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46"/>
                                        </p:tgtEl>
                                        <p:attrNameLst>
                                          <p:attrName>style.visibility</p:attrName>
                                        </p:attrNameLst>
                                      </p:cBhvr>
                                      <p:to>
                                        <p:strVal val="visible"/>
                                      </p:to>
                                    </p:set>
                                    <p:animEffect filter="box(out)" transition="in">
                                      <p:cBhvr>
                                        <p:cTn id="22" dur="1000"/>
                                        <p:tgtEl>
                                          <p:spTgt spid="14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140"/>
                                        </p:tgtEl>
                                        <p:attrNameLst>
                                          <p:attrName>style.visibility</p:attrName>
                                        </p:attrNameLst>
                                      </p:cBhvr>
                                      <p:to>
                                        <p:strVal val="visible"/>
                                      </p:to>
                                    </p:set>
                                    <p:animEffect filter="box(out)" transition="in">
                                      <p:cBhvr>
                                        <p:cTn id="27" dur="1000"/>
                                        <p:tgtEl>
                                          <p:spTgt spid="140"/>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141"/>
                                        </p:tgtEl>
                                        <p:attrNameLst>
                                          <p:attrName>style.visibility</p:attrName>
                                        </p:attrNameLst>
                                      </p:cBhvr>
                                      <p:to>
                                        <p:strVal val="visible"/>
                                      </p:to>
                                    </p:set>
                                    <p:animEffect filter="box(out)" transition="in">
                                      <p:cBhvr>
                                        <p:cTn id="32" dur="10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149"/>
                                        </p:tgtEl>
                                        <p:attrNameLst>
                                          <p:attrName>style.visibility</p:attrName>
                                        </p:attrNameLst>
                                      </p:cBhvr>
                                      <p:to>
                                        <p:strVal val="visible"/>
                                      </p:to>
                                    </p:set>
                                    <p:animEffect filter="box(out)" transition="in">
                                      <p:cBhvr>
                                        <p:cTn id="37" dur="1000"/>
                                        <p:tgtEl>
                                          <p:spTgt spid="149"/>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150"/>
                                        </p:tgtEl>
                                        <p:attrNameLst>
                                          <p:attrName>style.visibility</p:attrName>
                                        </p:attrNameLst>
                                      </p:cBhvr>
                                      <p:to>
                                        <p:strVal val="visible"/>
                                      </p:to>
                                    </p:set>
                                    <p:animEffect filter="box(out)" transition="in">
                                      <p:cBhvr>
                                        <p:cTn id="42" dur="1000"/>
                                        <p:tgtEl>
                                          <p:spTgt spid="150"/>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9" fill="hold">
                                  <p:stCondLst>
                                    <p:cond delay="0"/>
                                  </p:stCondLst>
                                  <p:iterate type="el" backwards="0">
                                    <p:tmAbs val="0"/>
                                  </p:iterate>
                                  <p:childTnLst>
                                    <p:set>
                                      <p:cBhvr>
                                        <p:cTn id="46" fill="hold"/>
                                        <p:tgtEl>
                                          <p:spTgt spid="153"/>
                                        </p:tgtEl>
                                        <p:attrNameLst>
                                          <p:attrName>style.visibility</p:attrName>
                                        </p:attrNameLst>
                                      </p:cBhvr>
                                      <p:to>
                                        <p:strVal val="visible"/>
                                      </p:to>
                                    </p:set>
                                    <p:animEffect filter="box(out)" transition="in">
                                      <p:cBhvr>
                                        <p:cTn id="47" dur="1000"/>
                                        <p:tgtEl>
                                          <p:spTgt spid="153"/>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32" presetID="4" grpId="10" fill="hold">
                                  <p:stCondLst>
                                    <p:cond delay="0"/>
                                  </p:stCondLst>
                                  <p:iterate type="el" backwards="0">
                                    <p:tmAbs val="0"/>
                                  </p:iterate>
                                  <p:childTnLst>
                                    <p:set>
                                      <p:cBhvr>
                                        <p:cTn id="51" fill="hold"/>
                                        <p:tgtEl>
                                          <p:spTgt spid="154"/>
                                        </p:tgtEl>
                                        <p:attrNameLst>
                                          <p:attrName>style.visibility</p:attrName>
                                        </p:attrNameLst>
                                      </p:cBhvr>
                                      <p:to>
                                        <p:strVal val="visible"/>
                                      </p:to>
                                    </p:set>
                                    <p:animEffect filter="box(out)" transition="in">
                                      <p:cBhvr>
                                        <p:cTn id="52" dur="1000"/>
                                        <p:tgtEl>
                                          <p:spTgt spid="154"/>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32" presetID="4" grpId="11" fill="hold">
                                  <p:stCondLst>
                                    <p:cond delay="0"/>
                                  </p:stCondLst>
                                  <p:iterate type="el" backwards="0">
                                    <p:tmAbs val="0"/>
                                  </p:iterate>
                                  <p:childTnLst>
                                    <p:set>
                                      <p:cBhvr>
                                        <p:cTn id="56" fill="hold"/>
                                        <p:tgtEl>
                                          <p:spTgt spid="157"/>
                                        </p:tgtEl>
                                        <p:attrNameLst>
                                          <p:attrName>style.visibility</p:attrName>
                                        </p:attrNameLst>
                                      </p:cBhvr>
                                      <p:to>
                                        <p:strVal val="visible"/>
                                      </p:to>
                                    </p:set>
                                    <p:animEffect filter="box(out)" transition="in">
                                      <p:cBhvr>
                                        <p:cTn id="57" dur="1000"/>
                                        <p:tgtEl>
                                          <p:spTgt spid="157"/>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4" grpId="12" fill="hold">
                                  <p:stCondLst>
                                    <p:cond delay="0"/>
                                  </p:stCondLst>
                                  <p:iterate type="el" backwards="0">
                                    <p:tmAbs val="0"/>
                                  </p:iterate>
                                  <p:childTnLst>
                                    <p:set>
                                      <p:cBhvr>
                                        <p:cTn id="61" fill="hold"/>
                                        <p:tgtEl>
                                          <p:spTgt spid="158"/>
                                        </p:tgtEl>
                                        <p:attrNameLst>
                                          <p:attrName>style.visibility</p:attrName>
                                        </p:attrNameLst>
                                      </p:cBhvr>
                                      <p:to>
                                        <p:strVal val="visible"/>
                                      </p:to>
                                    </p:set>
                                    <p:animEffect filter="box(out)" transition="in">
                                      <p:cBhvr>
                                        <p:cTn id="62" dur="1000"/>
                                        <p:tgtEl>
                                          <p:spTgt spid="158"/>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32" presetID="4" grpId="13" fill="hold">
                                  <p:stCondLst>
                                    <p:cond delay="0"/>
                                  </p:stCondLst>
                                  <p:iterate type="el" backwards="0">
                                    <p:tmAbs val="0"/>
                                  </p:iterate>
                                  <p:childTnLst>
                                    <p:set>
                                      <p:cBhvr>
                                        <p:cTn id="66" fill="hold"/>
                                        <p:tgtEl>
                                          <p:spTgt spid="161"/>
                                        </p:tgtEl>
                                        <p:attrNameLst>
                                          <p:attrName>style.visibility</p:attrName>
                                        </p:attrNameLst>
                                      </p:cBhvr>
                                      <p:to>
                                        <p:strVal val="visible"/>
                                      </p:to>
                                    </p:set>
                                    <p:animEffect filter="box(out)" transition="in">
                                      <p:cBhvr>
                                        <p:cTn id="67" dur="1000"/>
                                        <p:tgtEl>
                                          <p:spTgt spid="161"/>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32" presetID="4" grpId="14" fill="hold">
                                  <p:stCondLst>
                                    <p:cond delay="0"/>
                                  </p:stCondLst>
                                  <p:iterate type="el" backwards="0">
                                    <p:tmAbs val="0"/>
                                  </p:iterate>
                                  <p:childTnLst>
                                    <p:set>
                                      <p:cBhvr>
                                        <p:cTn id="71" fill="hold"/>
                                        <p:tgtEl>
                                          <p:spTgt spid="162"/>
                                        </p:tgtEl>
                                        <p:attrNameLst>
                                          <p:attrName>style.visibility</p:attrName>
                                        </p:attrNameLst>
                                      </p:cBhvr>
                                      <p:to>
                                        <p:strVal val="visible"/>
                                      </p:to>
                                    </p:set>
                                    <p:animEffect filter="box(out)" transition="in">
                                      <p:cBhvr>
                                        <p:cTn id="72" dur="1000"/>
                                        <p:tgtEl>
                                          <p:spTgt spid="162"/>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32" presetID="4" grpId="15" fill="hold">
                                  <p:stCondLst>
                                    <p:cond delay="0"/>
                                  </p:stCondLst>
                                  <p:iterate type="el" backwards="0">
                                    <p:tmAbs val="0"/>
                                  </p:iterate>
                                  <p:childTnLst>
                                    <p:set>
                                      <p:cBhvr>
                                        <p:cTn id="76" fill="hold"/>
                                        <p:tgtEl>
                                          <p:spTgt spid="163"/>
                                        </p:tgtEl>
                                        <p:attrNameLst>
                                          <p:attrName>style.visibility</p:attrName>
                                        </p:attrNameLst>
                                      </p:cBhvr>
                                      <p:to>
                                        <p:strVal val="visible"/>
                                      </p:to>
                                    </p:set>
                                    <p:animEffect filter="box(out)" transition="in">
                                      <p:cBhvr>
                                        <p:cTn id="77"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10"/>
      <p:bldP build="whole" bldLvl="1" animBg="1" rev="0" advAuto="0" spid="146" grpId="4"/>
      <p:bldP build="whole" bldLvl="1" animBg="1" rev="0" advAuto="0" spid="149" grpId="7"/>
      <p:bldP build="whole" bldLvl="1" animBg="1" rev="0" advAuto="0" spid="142" grpId="1"/>
      <p:bldP build="whole" bldLvl="1" animBg="1" rev="0" advAuto="0" spid="145" grpId="2"/>
      <p:bldP build="whole" bldLvl="1" animBg="1" rev="0" advAuto="0" spid="153" grpId="9"/>
      <p:bldP build="whole" bldLvl="1" animBg="1" rev="0" advAuto="0" spid="150" grpId="8"/>
      <p:bldP build="whole" bldLvl="1" animBg="1" rev="0" advAuto="0" spid="161" grpId="13"/>
      <p:bldP build="whole" bldLvl="1" animBg="1" rev="0" advAuto="0" spid="162" grpId="14"/>
      <p:bldP build="whole" bldLvl="1" animBg="1" rev="0" advAuto="0" spid="163" grpId="15"/>
      <p:bldP build="whole" bldLvl="1" animBg="1" rev="0" advAuto="0" spid="140" grpId="5"/>
      <p:bldP build="whole" bldLvl="1" animBg="1" rev="0" advAuto="0" spid="157" grpId="11"/>
      <p:bldP build="whole" bldLvl="1" animBg="1" rev="0" advAuto="0" spid="166" grpId="3"/>
      <p:bldP build="whole" bldLvl="1" animBg="1" rev="0" advAuto="0" spid="158" grpId="12"/>
      <p:bldP build="whole" bldLvl="1" animBg="1" rev="0" advAuto="0" spid="141" grpId="6"/>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nvSpPr>
        <p:spPr>
          <a:xfrm>
            <a:off x="596137" y="5007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sp>
        <p:nvSpPr>
          <p:cNvPr id="169" name="Shape 169"/>
          <p:cNvSpPr/>
          <p:nvPr/>
        </p:nvSpPr>
        <p:spPr>
          <a:xfrm>
            <a:off x="581965" y="1675670"/>
            <a:ext cx="25171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集成过程中遇到的问题</a:t>
            </a:r>
          </a:p>
        </p:txBody>
      </p:sp>
      <p:sp>
        <p:nvSpPr>
          <p:cNvPr id="170" name="Shape 170"/>
          <p:cNvSpPr/>
          <p:nvPr/>
        </p:nvSpPr>
        <p:spPr>
          <a:xfrm>
            <a:off x="589636" y="2214091"/>
            <a:ext cx="3225621"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1、集成后与网络相关的功能一直测不过</a:t>
            </a:r>
          </a:p>
        </p:txBody>
      </p:sp>
      <p:sp>
        <p:nvSpPr>
          <p:cNvPr id="171" name="Shape 171"/>
          <p:cNvSpPr/>
          <p:nvPr/>
        </p:nvSpPr>
        <p:spPr>
          <a:xfrm>
            <a:off x="983720" y="3087738"/>
            <a:ext cx="5313035"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20315" indent="-120315" algn="l">
              <a:buSzPct val="100000"/>
              <a:buChar char="•"/>
              <a:defRPr sz="1200"/>
            </a:lvl1pPr>
          </a:lstStyle>
          <a:p>
            <a:pPr/>
            <a:r>
              <a:t>使用ItsOn提供的测试工具进行测试，测试内容全部封装无法了解其具体内容</a:t>
            </a:r>
          </a:p>
        </p:txBody>
      </p:sp>
      <p:sp>
        <p:nvSpPr>
          <p:cNvPr id="172" name="Shape 172"/>
          <p:cNvSpPr/>
          <p:nvPr/>
        </p:nvSpPr>
        <p:spPr>
          <a:xfrm>
            <a:off x="991200" y="3464897"/>
            <a:ext cx="3882052"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20315" indent="-120315" algn="l">
              <a:buSzPct val="100000"/>
              <a:buChar char="•"/>
              <a:defRPr sz="1200"/>
            </a:lvl1pPr>
          </a:lstStyle>
          <a:p>
            <a:pPr/>
            <a:r>
              <a:t>虽然测试网络相关内容测不过，但是手机可以正常上网</a:t>
            </a:r>
          </a:p>
        </p:txBody>
      </p:sp>
      <p:sp>
        <p:nvSpPr>
          <p:cNvPr id="173" name="Shape 173"/>
          <p:cNvSpPr/>
          <p:nvPr/>
        </p:nvSpPr>
        <p:spPr>
          <a:xfrm>
            <a:off x="977684" y="3842060"/>
            <a:ext cx="4348181"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20315" indent="-120315" algn="l">
              <a:buSzPct val="100000"/>
              <a:buChar char="•"/>
              <a:defRPr sz="1200"/>
            </a:lvl1pPr>
          </a:lstStyle>
          <a:p>
            <a:pPr/>
            <a:r>
              <a:t>从log中看不出异常所在，请ItsOn同步帮忙看log也未发现异常</a:t>
            </a:r>
          </a:p>
        </p:txBody>
      </p:sp>
      <p:sp>
        <p:nvSpPr>
          <p:cNvPr id="174" name="Shape 174"/>
          <p:cNvSpPr/>
          <p:nvPr/>
        </p:nvSpPr>
        <p:spPr>
          <a:xfrm>
            <a:off x="619198" y="2650913"/>
            <a:ext cx="6375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难点：</a:t>
            </a:r>
          </a:p>
        </p:txBody>
      </p:sp>
      <p:sp>
        <p:nvSpPr>
          <p:cNvPr id="175" name="Shape 175"/>
          <p:cNvSpPr/>
          <p:nvPr/>
        </p:nvSpPr>
        <p:spPr>
          <a:xfrm>
            <a:off x="602357" y="4240782"/>
            <a:ext cx="993137" cy="3454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解决方案：</a:t>
            </a:r>
          </a:p>
        </p:txBody>
      </p:sp>
      <p:sp>
        <p:nvSpPr>
          <p:cNvPr id="176" name="Shape 176"/>
          <p:cNvSpPr/>
          <p:nvPr/>
        </p:nvSpPr>
        <p:spPr>
          <a:xfrm>
            <a:off x="962417" y="4677605"/>
            <a:ext cx="5404502"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200"/>
            </a:lvl1pPr>
          </a:lstStyle>
          <a:p>
            <a:pPr/>
            <a:r>
              <a:t>咨询ItsOn测试内容，需要通过网络连接到ItsOn服务器进行下载和视频的播放等</a:t>
            </a:r>
          </a:p>
        </p:txBody>
      </p:sp>
      <p:sp>
        <p:nvSpPr>
          <p:cNvPr id="177" name="Shape 177"/>
          <p:cNvSpPr/>
          <p:nvPr/>
        </p:nvSpPr>
        <p:spPr>
          <a:xfrm>
            <a:off x="954913" y="5054767"/>
            <a:ext cx="4024865"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200"/>
            </a:lvl1pPr>
          </a:lstStyle>
          <a:p>
            <a:pPr/>
            <a:r>
              <a:t>截获网络数据包，网址解析结果异常，被置为了10.0.0.172</a:t>
            </a:r>
          </a:p>
        </p:txBody>
      </p:sp>
      <p:sp>
        <p:nvSpPr>
          <p:cNvPr id="178" name="Shape 178"/>
          <p:cNvSpPr/>
          <p:nvPr/>
        </p:nvSpPr>
        <p:spPr>
          <a:xfrm>
            <a:off x="935610" y="5431928"/>
            <a:ext cx="3715302"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200"/>
            </a:lvl1pPr>
          </a:lstStyle>
          <a:p>
            <a:pPr/>
            <a:r>
              <a:t>DNS解析问题？分析代码—&gt;请专业人士帮忙寻找原因</a:t>
            </a:r>
          </a:p>
        </p:txBody>
      </p:sp>
      <p:sp>
        <p:nvSpPr>
          <p:cNvPr id="179" name="Shape 179"/>
          <p:cNvSpPr/>
          <p:nvPr/>
        </p:nvSpPr>
        <p:spPr>
          <a:xfrm>
            <a:off x="949000" y="5809088"/>
            <a:ext cx="2246294"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200"/>
            </a:lvl1pPr>
          </a:lstStyle>
          <a:p>
            <a:pPr/>
            <a:r>
              <a:t>最终确认是默认APN的设置问题</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68"/>
                                        </p:tgtEl>
                                        <p:attrNameLst>
                                          <p:attrName>style.visibility</p:attrName>
                                        </p:attrNameLst>
                                      </p:cBhvr>
                                      <p:to>
                                        <p:strVal val="visible"/>
                                      </p:to>
                                    </p:set>
                                    <p:animEffect filter="box(out)" transition="in">
                                      <p:cBhvr>
                                        <p:cTn id="7" dur="10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169"/>
                                        </p:tgtEl>
                                        <p:attrNameLst>
                                          <p:attrName>style.visibility</p:attrName>
                                        </p:attrNameLst>
                                      </p:cBhvr>
                                      <p:to>
                                        <p:strVal val="visible"/>
                                      </p:to>
                                    </p:set>
                                    <p:animEffect filter="box(out)" transition="in">
                                      <p:cBhvr>
                                        <p:cTn id="12" dur="10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170"/>
                                        </p:tgtEl>
                                        <p:attrNameLst>
                                          <p:attrName>style.visibility</p:attrName>
                                        </p:attrNameLst>
                                      </p:cBhvr>
                                      <p:to>
                                        <p:strVal val="visible"/>
                                      </p:to>
                                    </p:set>
                                    <p:animEffect filter="box(out)" transition="in">
                                      <p:cBhvr>
                                        <p:cTn id="17" dur="10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74"/>
                                        </p:tgtEl>
                                        <p:attrNameLst>
                                          <p:attrName>style.visibility</p:attrName>
                                        </p:attrNameLst>
                                      </p:cBhvr>
                                      <p:to>
                                        <p:strVal val="visible"/>
                                      </p:to>
                                    </p:set>
                                    <p:animEffect filter="box(out)" transition="in">
                                      <p:cBhvr>
                                        <p:cTn id="22" dur="1000"/>
                                        <p:tgtEl>
                                          <p:spTgt spid="17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171"/>
                                        </p:tgtEl>
                                        <p:attrNameLst>
                                          <p:attrName>style.visibility</p:attrName>
                                        </p:attrNameLst>
                                      </p:cBhvr>
                                      <p:to>
                                        <p:strVal val="visible"/>
                                      </p:to>
                                    </p:set>
                                    <p:animEffect filter="box(out)" transition="in">
                                      <p:cBhvr>
                                        <p:cTn id="27" dur="1000"/>
                                        <p:tgtEl>
                                          <p:spTgt spid="171"/>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172"/>
                                        </p:tgtEl>
                                        <p:attrNameLst>
                                          <p:attrName>style.visibility</p:attrName>
                                        </p:attrNameLst>
                                      </p:cBhvr>
                                      <p:to>
                                        <p:strVal val="visible"/>
                                      </p:to>
                                    </p:set>
                                    <p:animEffect filter="box(out)" transition="in">
                                      <p:cBhvr>
                                        <p:cTn id="32" dur="1000"/>
                                        <p:tgtEl>
                                          <p:spTgt spid="172"/>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173"/>
                                        </p:tgtEl>
                                        <p:attrNameLst>
                                          <p:attrName>style.visibility</p:attrName>
                                        </p:attrNameLst>
                                      </p:cBhvr>
                                      <p:to>
                                        <p:strVal val="visible"/>
                                      </p:to>
                                    </p:set>
                                    <p:animEffect filter="box(out)" transition="in">
                                      <p:cBhvr>
                                        <p:cTn id="37" dur="1000"/>
                                        <p:tgtEl>
                                          <p:spTgt spid="173"/>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175"/>
                                        </p:tgtEl>
                                        <p:attrNameLst>
                                          <p:attrName>style.visibility</p:attrName>
                                        </p:attrNameLst>
                                      </p:cBhvr>
                                      <p:to>
                                        <p:strVal val="visible"/>
                                      </p:to>
                                    </p:set>
                                    <p:animEffect filter="box(out)" transition="in">
                                      <p:cBhvr>
                                        <p:cTn id="42" dur="1000"/>
                                        <p:tgtEl>
                                          <p:spTgt spid="175"/>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9" fill="hold">
                                  <p:stCondLst>
                                    <p:cond delay="0"/>
                                  </p:stCondLst>
                                  <p:iterate type="el" backwards="0">
                                    <p:tmAbs val="0"/>
                                  </p:iterate>
                                  <p:childTnLst>
                                    <p:set>
                                      <p:cBhvr>
                                        <p:cTn id="46" fill="hold"/>
                                        <p:tgtEl>
                                          <p:spTgt spid="176"/>
                                        </p:tgtEl>
                                        <p:attrNameLst>
                                          <p:attrName>style.visibility</p:attrName>
                                        </p:attrNameLst>
                                      </p:cBhvr>
                                      <p:to>
                                        <p:strVal val="visible"/>
                                      </p:to>
                                    </p:set>
                                    <p:animEffect filter="box(out)" transition="in">
                                      <p:cBhvr>
                                        <p:cTn id="47" dur="1000"/>
                                        <p:tgtEl>
                                          <p:spTgt spid="176"/>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32" presetID="4" grpId="10" fill="hold">
                                  <p:stCondLst>
                                    <p:cond delay="0"/>
                                  </p:stCondLst>
                                  <p:iterate type="el" backwards="0">
                                    <p:tmAbs val="0"/>
                                  </p:iterate>
                                  <p:childTnLst>
                                    <p:set>
                                      <p:cBhvr>
                                        <p:cTn id="51" fill="hold"/>
                                        <p:tgtEl>
                                          <p:spTgt spid="177"/>
                                        </p:tgtEl>
                                        <p:attrNameLst>
                                          <p:attrName>style.visibility</p:attrName>
                                        </p:attrNameLst>
                                      </p:cBhvr>
                                      <p:to>
                                        <p:strVal val="visible"/>
                                      </p:to>
                                    </p:set>
                                    <p:animEffect filter="box(out)" transition="in">
                                      <p:cBhvr>
                                        <p:cTn id="52" dur="1000"/>
                                        <p:tgtEl>
                                          <p:spTgt spid="177"/>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32" presetID="4" grpId="11" fill="hold">
                                  <p:stCondLst>
                                    <p:cond delay="0"/>
                                  </p:stCondLst>
                                  <p:iterate type="el" backwards="0">
                                    <p:tmAbs val="0"/>
                                  </p:iterate>
                                  <p:childTnLst>
                                    <p:set>
                                      <p:cBhvr>
                                        <p:cTn id="56" fill="hold"/>
                                        <p:tgtEl>
                                          <p:spTgt spid="178"/>
                                        </p:tgtEl>
                                        <p:attrNameLst>
                                          <p:attrName>style.visibility</p:attrName>
                                        </p:attrNameLst>
                                      </p:cBhvr>
                                      <p:to>
                                        <p:strVal val="visible"/>
                                      </p:to>
                                    </p:set>
                                    <p:animEffect filter="box(out)" transition="in">
                                      <p:cBhvr>
                                        <p:cTn id="57" dur="1000"/>
                                        <p:tgtEl>
                                          <p:spTgt spid="178"/>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4" grpId="12" fill="hold">
                                  <p:stCondLst>
                                    <p:cond delay="0"/>
                                  </p:stCondLst>
                                  <p:iterate type="el" backwards="0">
                                    <p:tmAbs val="0"/>
                                  </p:iterate>
                                  <p:childTnLst>
                                    <p:set>
                                      <p:cBhvr>
                                        <p:cTn id="61" fill="hold"/>
                                        <p:tgtEl>
                                          <p:spTgt spid="179"/>
                                        </p:tgtEl>
                                        <p:attrNameLst>
                                          <p:attrName>style.visibility</p:attrName>
                                        </p:attrNameLst>
                                      </p:cBhvr>
                                      <p:to>
                                        <p:strVal val="visible"/>
                                      </p:to>
                                    </p:set>
                                    <p:animEffect filter="box(out)" transition="in">
                                      <p:cBhvr>
                                        <p:cTn id="62"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6" grpId="9"/>
      <p:bldP build="whole" bldLvl="1" animBg="1" rev="0" advAuto="0" spid="174" grpId="4"/>
      <p:bldP build="whole" bldLvl="1" animBg="1" rev="0" advAuto="0" spid="169" grpId="2"/>
      <p:bldP build="whole" bldLvl="1" animBg="1" rev="0" advAuto="0" spid="178" grpId="11"/>
      <p:bldP build="whole" bldLvl="1" animBg="1" rev="0" advAuto="0" spid="173" grpId="7"/>
      <p:bldP build="whole" bldLvl="1" animBg="1" rev="0" advAuto="0" spid="171" grpId="5"/>
      <p:bldP build="whole" bldLvl="1" animBg="1" rev="0" advAuto="0" spid="170" grpId="3"/>
      <p:bldP build="whole" bldLvl="1" animBg="1" rev="0" advAuto="0" spid="175" grpId="8"/>
      <p:bldP build="whole" bldLvl="1" animBg="1" rev="0" advAuto="0" spid="179" grpId="12"/>
      <p:bldP build="whole" bldLvl="1" animBg="1" rev="0" advAuto="0" spid="172" grpId="6"/>
      <p:bldP build="whole" bldLvl="1" animBg="1" rev="0" advAuto="0" spid="177" grpId="10"/>
      <p:bldP build="whole" bldLvl="1" animBg="1" rev="0" advAuto="0" spid="168"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nvSpPr>
        <p:spPr>
          <a:xfrm>
            <a:off x="596137" y="4245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sp>
        <p:nvSpPr>
          <p:cNvPr id="182" name="Shape 182"/>
          <p:cNvSpPr/>
          <p:nvPr/>
        </p:nvSpPr>
        <p:spPr>
          <a:xfrm>
            <a:off x="581965" y="1599470"/>
            <a:ext cx="25171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集成过程中遇到的问题</a:t>
            </a:r>
          </a:p>
        </p:txBody>
      </p:sp>
      <p:sp>
        <p:nvSpPr>
          <p:cNvPr id="183" name="Shape 183"/>
          <p:cNvSpPr/>
          <p:nvPr/>
        </p:nvSpPr>
        <p:spPr>
          <a:xfrm>
            <a:off x="602335" y="2137891"/>
            <a:ext cx="3917461"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2、添加perso值来控制ItsOn只在需要的版本生效</a:t>
            </a:r>
          </a:p>
        </p:txBody>
      </p:sp>
      <p:sp>
        <p:nvSpPr>
          <p:cNvPr id="184" name="Shape 184"/>
          <p:cNvSpPr/>
          <p:nvPr/>
        </p:nvSpPr>
        <p:spPr>
          <a:xfrm>
            <a:off x="619198" y="2574713"/>
            <a:ext cx="6375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难点：</a:t>
            </a:r>
          </a:p>
        </p:txBody>
      </p:sp>
      <p:sp>
        <p:nvSpPr>
          <p:cNvPr id="185" name="Shape 185"/>
          <p:cNvSpPr/>
          <p:nvPr/>
        </p:nvSpPr>
        <p:spPr>
          <a:xfrm>
            <a:off x="882821" y="3011538"/>
            <a:ext cx="7006475"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20315" indent="-120315" algn="l">
              <a:buSzPct val="100000"/>
              <a:buChar char="•"/>
              <a:defRPr sz="1200"/>
            </a:lvl1pPr>
          </a:lstStyle>
          <a:p>
            <a:pPr/>
            <a:r>
              <a:t>该应用是深度集成且涉及到修改的模块太多，无法使用常规perso机制控制其只在需要的版本中编出来</a:t>
            </a:r>
          </a:p>
        </p:txBody>
      </p:sp>
      <p:sp>
        <p:nvSpPr>
          <p:cNvPr id="186" name="Shape 186"/>
          <p:cNvSpPr/>
          <p:nvPr/>
        </p:nvSpPr>
        <p:spPr>
          <a:xfrm>
            <a:off x="586436" y="3847082"/>
            <a:ext cx="993137" cy="3454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解决方案：</a:t>
            </a:r>
          </a:p>
        </p:txBody>
      </p:sp>
      <p:sp>
        <p:nvSpPr>
          <p:cNvPr id="187" name="Shape 187"/>
          <p:cNvSpPr/>
          <p:nvPr/>
        </p:nvSpPr>
        <p:spPr>
          <a:xfrm>
            <a:off x="885856" y="3410260"/>
            <a:ext cx="2951058"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20315" indent="-120315" algn="l">
              <a:buSzPct val="100000"/>
              <a:buChar char="•"/>
              <a:defRPr sz="1200"/>
            </a:lvl1pPr>
          </a:lstStyle>
          <a:p>
            <a:pPr/>
            <a:r>
              <a:t>ItsOn原则上是不同意我们添加perso值的</a:t>
            </a:r>
          </a:p>
        </p:txBody>
      </p:sp>
      <p:sp>
        <p:nvSpPr>
          <p:cNvPr id="188" name="Shape 188"/>
          <p:cNvSpPr/>
          <p:nvPr/>
        </p:nvSpPr>
        <p:spPr>
          <a:xfrm>
            <a:off x="869837" y="4294744"/>
            <a:ext cx="3761737"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200"/>
            </a:lvl1pPr>
          </a:lstStyle>
          <a:p>
            <a:pPr/>
            <a:r>
              <a:t>无法控制其是否在版本中编出来，控制其是否能够启动</a:t>
            </a:r>
          </a:p>
        </p:txBody>
      </p:sp>
      <p:sp>
        <p:nvSpPr>
          <p:cNvPr id="189" name="Shape 189"/>
          <p:cNvSpPr/>
          <p:nvPr/>
        </p:nvSpPr>
        <p:spPr>
          <a:xfrm>
            <a:off x="872377" y="4704307"/>
            <a:ext cx="4295509"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200"/>
            </a:lvl1pPr>
          </a:lstStyle>
          <a:p>
            <a:pPr/>
            <a:r>
              <a:t>咨询惠州项目是使用system property在init.rc中控制其是否启动</a:t>
            </a:r>
          </a:p>
        </p:txBody>
      </p:sp>
      <p:sp>
        <p:nvSpPr>
          <p:cNvPr id="190" name="Shape 190"/>
          <p:cNvSpPr/>
          <p:nvPr/>
        </p:nvSpPr>
        <p:spPr>
          <a:xfrm>
            <a:off x="5318169" y="4771885"/>
            <a:ext cx="628018" cy="197591"/>
          </a:xfrm>
          <a:prstGeom prst="rightArrow">
            <a:avLst>
              <a:gd name="adj1" fmla="val 32000"/>
              <a:gd name="adj2" fmla="val 118290"/>
            </a:avLst>
          </a:prstGeom>
          <a:gradFill>
            <a:gsLst>
              <a:gs pos="0">
                <a:srgbClr val="39B7D8"/>
              </a:gs>
              <a:gs pos="100000">
                <a:schemeClr val="accent5">
                  <a:hueOff val="249502"/>
                  <a:satOff val="48101"/>
                  <a:lumOff val="28891"/>
                </a:schemeClr>
              </a:gs>
            </a:gsLst>
            <a:lin ang="16200000"/>
          </a:gradFill>
          <a:ln>
            <a:solidFill>
              <a:srgbClr val="46AAC4"/>
            </a:solidFill>
          </a:ln>
          <a:effectLst>
            <a:outerShdw sx="100000" sy="100000" kx="0" ky="0" algn="b" rotWithShape="0" blurRad="38100" dist="23000" dir="5400000">
              <a:srgbClr val="000000">
                <a:alpha val="35000"/>
              </a:srgbClr>
            </a:outerShdw>
          </a:effectLst>
        </p:spPr>
        <p:txBody>
          <a:bodyPr lIns="45718" tIns="45718" rIns="45718" bIns="45718"/>
          <a:lstStyle/>
          <a:p>
            <a:pPr>
              <a:defRPr>
                <a:solidFill>
                  <a:srgbClr val="FFFFFF"/>
                </a:solidFill>
              </a:defRPr>
            </a:pPr>
          </a:p>
        </p:txBody>
      </p:sp>
      <p:sp>
        <p:nvSpPr>
          <p:cNvPr id="191" name="Shape 191"/>
          <p:cNvSpPr/>
          <p:nvPr/>
        </p:nvSpPr>
        <p:spPr>
          <a:xfrm>
            <a:off x="6137309" y="4704307"/>
            <a:ext cx="1230319"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200"/>
            </a:lvl1pPr>
          </a:lstStyle>
          <a:p>
            <a:pPr/>
            <a:r>
              <a:t>ItsOn测试未通过</a:t>
            </a:r>
          </a:p>
        </p:txBody>
      </p:sp>
      <p:sp>
        <p:nvSpPr>
          <p:cNvPr id="192" name="Shape 192"/>
          <p:cNvSpPr/>
          <p:nvPr/>
        </p:nvSpPr>
        <p:spPr>
          <a:xfrm>
            <a:off x="849364" y="5179231"/>
            <a:ext cx="3474202" cy="307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200"/>
            </a:lvl1pPr>
          </a:lstStyle>
          <a:p>
            <a:pPr/>
            <a:r>
              <a:t>在启动脚本中通过system property控制其是否启动</a:t>
            </a:r>
          </a:p>
        </p:txBody>
      </p:sp>
      <p:sp>
        <p:nvSpPr>
          <p:cNvPr id="193" name="Shape 193"/>
          <p:cNvSpPr/>
          <p:nvPr/>
        </p:nvSpPr>
        <p:spPr>
          <a:xfrm>
            <a:off x="651375" y="5784062"/>
            <a:ext cx="707163"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defTabSz="457200">
              <a:defRPr sz="1400"/>
            </a:lvl1pPr>
          </a:lstStyle>
          <a:p>
            <a:pPr/>
            <a:r>
              <a:t>getprop</a:t>
            </a:r>
          </a:p>
        </p:txBody>
      </p:sp>
      <p:grpSp>
        <p:nvGrpSpPr>
          <p:cNvPr id="196" name="Group 196"/>
          <p:cNvGrpSpPr/>
          <p:nvPr/>
        </p:nvGrpSpPr>
        <p:grpSpPr>
          <a:xfrm>
            <a:off x="1380527" y="5718458"/>
            <a:ext cx="785818" cy="457999"/>
            <a:chOff x="0" y="0"/>
            <a:chExt cx="785817" cy="457997"/>
          </a:xfrm>
        </p:grpSpPr>
        <p:sp>
          <p:nvSpPr>
            <p:cNvPr id="194" name="Shape 194"/>
            <p:cNvSpPr/>
            <p:nvPr/>
          </p:nvSpPr>
          <p:spPr>
            <a:xfrm>
              <a:off x="-1" y="-1"/>
              <a:ext cx="785818" cy="4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05" y="0"/>
                  </a:moveTo>
                  <a:cubicBezTo>
                    <a:pt x="4008" y="0"/>
                    <a:pt x="3600" y="701"/>
                    <a:pt x="3600" y="1554"/>
                  </a:cubicBezTo>
                  <a:lnTo>
                    <a:pt x="3600" y="8123"/>
                  </a:lnTo>
                  <a:lnTo>
                    <a:pt x="0" y="11212"/>
                  </a:lnTo>
                  <a:lnTo>
                    <a:pt x="3600" y="14300"/>
                  </a:lnTo>
                  <a:lnTo>
                    <a:pt x="3600" y="20046"/>
                  </a:lnTo>
                  <a:cubicBezTo>
                    <a:pt x="3600" y="20899"/>
                    <a:pt x="4008" y="21600"/>
                    <a:pt x="4505" y="21600"/>
                  </a:cubicBezTo>
                  <a:lnTo>
                    <a:pt x="20705" y="21600"/>
                  </a:lnTo>
                  <a:cubicBezTo>
                    <a:pt x="21203" y="21600"/>
                    <a:pt x="21600" y="20899"/>
                    <a:pt x="21600" y="20046"/>
                  </a:cubicBezTo>
                  <a:lnTo>
                    <a:pt x="21600" y="1554"/>
                  </a:lnTo>
                  <a:cubicBezTo>
                    <a:pt x="21600" y="701"/>
                    <a:pt x="21203" y="0"/>
                    <a:pt x="20705" y="0"/>
                  </a:cubicBezTo>
                  <a:lnTo>
                    <a:pt x="4505" y="0"/>
                  </a:lnTo>
                  <a:close/>
                </a:path>
              </a:pathLst>
            </a:cu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1400">
                  <a:solidFill>
                    <a:srgbClr val="FFFFFF"/>
                  </a:solidFill>
                </a:defRPr>
              </a:pPr>
            </a:p>
          </p:txBody>
        </p:sp>
        <p:sp>
          <p:nvSpPr>
            <p:cNvPr id="195" name="Shape 195"/>
            <p:cNvSpPr/>
            <p:nvPr/>
          </p:nvSpPr>
          <p:spPr>
            <a:xfrm>
              <a:off x="-1" y="84586"/>
              <a:ext cx="785818" cy="288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400">
                  <a:solidFill>
                    <a:srgbClr val="FFFFFF"/>
                  </a:solidFill>
                </a:defRPr>
              </a:lvl1pPr>
            </a:lstStyle>
            <a:p>
              <a:pPr/>
              <a:r>
                <a:t>null</a:t>
              </a:r>
            </a:p>
          </p:txBody>
        </p:sp>
      </p:grpSp>
      <p:sp>
        <p:nvSpPr>
          <p:cNvPr id="197" name="Shape 197"/>
          <p:cNvSpPr/>
          <p:nvPr/>
        </p:nvSpPr>
        <p:spPr>
          <a:xfrm>
            <a:off x="2398935" y="5654154"/>
            <a:ext cx="6215974" cy="548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l" defTabSz="457200">
              <a:defRPr sz="1300">
                <a:latin typeface="PingFang SC Regular"/>
                <a:ea typeface="PingFang SC Regular"/>
                <a:cs typeface="PingFang SC Regular"/>
                <a:sym typeface="PingFang SC Regular"/>
              </a:defRPr>
            </a:pPr>
            <a:r>
              <a:t>PROP_ITSON_ENABLE</a:t>
            </a:r>
            <a:r>
              <a:rPr>
                <a:solidFill>
                  <a:srgbClr val="666600"/>
                </a:solidFill>
              </a:rPr>
              <a:t>=</a:t>
            </a:r>
            <a:r>
              <a:t>$</a:t>
            </a:r>
            <a:r>
              <a:rPr>
                <a:solidFill>
                  <a:srgbClr val="666600"/>
                </a:solidFill>
              </a:rPr>
              <a:t>(</a:t>
            </a:r>
            <a:r>
              <a:t>grep </a:t>
            </a:r>
            <a:r>
              <a:rPr>
                <a:solidFill>
                  <a:srgbClr val="666600"/>
                </a:solidFill>
              </a:rPr>
              <a:t>-</a:t>
            </a:r>
            <a:r>
              <a:t>w $</a:t>
            </a:r>
            <a:r>
              <a:rPr>
                <a:solidFill>
                  <a:srgbClr val="666600"/>
                </a:solidFill>
              </a:rPr>
              <a:t>{</a:t>
            </a:r>
            <a:r>
              <a:t>PROP_ITSON_NAME</a:t>
            </a:r>
            <a:r>
              <a:rPr>
                <a:solidFill>
                  <a:srgbClr val="666600"/>
                </a:solidFill>
              </a:rPr>
              <a:t>}</a:t>
            </a:r>
            <a:r>
              <a:t> </a:t>
            </a:r>
            <a:r>
              <a:rPr>
                <a:solidFill>
                  <a:srgbClr val="666600"/>
                </a:solidFill>
              </a:rPr>
              <a:t>/</a:t>
            </a:r>
            <a:r>
              <a:t>system</a:t>
            </a:r>
            <a:r>
              <a:rPr>
                <a:solidFill>
                  <a:srgbClr val="666600"/>
                </a:solidFill>
              </a:rPr>
              <a:t>/</a:t>
            </a:r>
            <a:r>
              <a:t>build</a:t>
            </a:r>
            <a:r>
              <a:rPr>
                <a:solidFill>
                  <a:srgbClr val="666600"/>
                </a:solidFill>
              </a:rPr>
              <a:t>.</a:t>
            </a:r>
            <a:r>
              <a:t>prop</a:t>
            </a:r>
            <a:r>
              <a:rPr>
                <a:solidFill>
                  <a:srgbClr val="666600"/>
                </a:solidFill>
              </a:rPr>
              <a:t>)</a:t>
            </a:r>
          </a:p>
          <a:p>
            <a:pPr algn="l" defTabSz="457200">
              <a:defRPr sz="1300">
                <a:latin typeface="PingFang SC Regular"/>
                <a:ea typeface="PingFang SC Regular"/>
                <a:cs typeface="PingFang SC Regular"/>
                <a:sym typeface="PingFang SC Regular"/>
              </a:defRPr>
            </a:pPr>
            <a:r>
              <a:t>PROP_ITSON_ENABLE</a:t>
            </a:r>
            <a:r>
              <a:rPr>
                <a:solidFill>
                  <a:srgbClr val="666600"/>
                </a:solidFill>
              </a:rPr>
              <a:t>=</a:t>
            </a:r>
            <a:r>
              <a:t>$</a:t>
            </a:r>
            <a:r>
              <a:rPr>
                <a:solidFill>
                  <a:srgbClr val="666600"/>
                </a:solidFill>
              </a:rPr>
              <a:t>{</a:t>
            </a:r>
            <a:r>
              <a:t>PROP_ITSON_ENABLE</a:t>
            </a:r>
            <a:r>
              <a:rPr>
                <a:solidFill>
                  <a:srgbClr val="880F00"/>
                </a:solidFill>
              </a:rPr>
              <a: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81"/>
                                        </p:tgtEl>
                                        <p:attrNameLst>
                                          <p:attrName>style.visibility</p:attrName>
                                        </p:attrNameLst>
                                      </p:cBhvr>
                                      <p:to>
                                        <p:strVal val="visible"/>
                                      </p:to>
                                    </p:set>
                                    <p:animEffect filter="box(out)" transition="in">
                                      <p:cBhvr>
                                        <p:cTn id="7" dur="10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182"/>
                                        </p:tgtEl>
                                        <p:attrNameLst>
                                          <p:attrName>style.visibility</p:attrName>
                                        </p:attrNameLst>
                                      </p:cBhvr>
                                      <p:to>
                                        <p:strVal val="visible"/>
                                      </p:to>
                                    </p:set>
                                    <p:animEffect filter="box(out)" transition="in">
                                      <p:cBhvr>
                                        <p:cTn id="12" dur="1000"/>
                                        <p:tgtEl>
                                          <p:spTgt spid="18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183"/>
                                        </p:tgtEl>
                                        <p:attrNameLst>
                                          <p:attrName>style.visibility</p:attrName>
                                        </p:attrNameLst>
                                      </p:cBhvr>
                                      <p:to>
                                        <p:strVal val="visible"/>
                                      </p:to>
                                    </p:set>
                                    <p:animEffect filter="box(out)" transition="in">
                                      <p:cBhvr>
                                        <p:cTn id="17" dur="1000"/>
                                        <p:tgtEl>
                                          <p:spTgt spid="18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84"/>
                                        </p:tgtEl>
                                        <p:attrNameLst>
                                          <p:attrName>style.visibility</p:attrName>
                                        </p:attrNameLst>
                                      </p:cBhvr>
                                      <p:to>
                                        <p:strVal val="visible"/>
                                      </p:to>
                                    </p:set>
                                    <p:animEffect filter="box(out)" transition="in">
                                      <p:cBhvr>
                                        <p:cTn id="22" dur="10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185"/>
                                        </p:tgtEl>
                                        <p:attrNameLst>
                                          <p:attrName>style.visibility</p:attrName>
                                        </p:attrNameLst>
                                      </p:cBhvr>
                                      <p:to>
                                        <p:strVal val="visible"/>
                                      </p:to>
                                    </p:set>
                                    <p:animEffect filter="box(out)" transition="in">
                                      <p:cBhvr>
                                        <p:cTn id="27" dur="1000"/>
                                        <p:tgtEl>
                                          <p:spTgt spid="18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187"/>
                                        </p:tgtEl>
                                        <p:attrNameLst>
                                          <p:attrName>style.visibility</p:attrName>
                                        </p:attrNameLst>
                                      </p:cBhvr>
                                      <p:to>
                                        <p:strVal val="visible"/>
                                      </p:to>
                                    </p:set>
                                    <p:animEffect filter="box(out)" transition="in">
                                      <p:cBhvr>
                                        <p:cTn id="32" dur="1000"/>
                                        <p:tgtEl>
                                          <p:spTgt spid="187"/>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186"/>
                                        </p:tgtEl>
                                        <p:attrNameLst>
                                          <p:attrName>style.visibility</p:attrName>
                                        </p:attrNameLst>
                                      </p:cBhvr>
                                      <p:to>
                                        <p:strVal val="visible"/>
                                      </p:to>
                                    </p:set>
                                    <p:animEffect filter="box(out)" transition="in">
                                      <p:cBhvr>
                                        <p:cTn id="37" dur="1000"/>
                                        <p:tgtEl>
                                          <p:spTgt spid="186"/>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188"/>
                                        </p:tgtEl>
                                        <p:attrNameLst>
                                          <p:attrName>style.visibility</p:attrName>
                                        </p:attrNameLst>
                                      </p:cBhvr>
                                      <p:to>
                                        <p:strVal val="visible"/>
                                      </p:to>
                                    </p:set>
                                    <p:animEffect filter="box(out)" transition="in">
                                      <p:cBhvr>
                                        <p:cTn id="42" dur="1000"/>
                                        <p:tgtEl>
                                          <p:spTgt spid="188"/>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9" fill="hold">
                                  <p:stCondLst>
                                    <p:cond delay="0"/>
                                  </p:stCondLst>
                                  <p:iterate type="el" backwards="0">
                                    <p:tmAbs val="0"/>
                                  </p:iterate>
                                  <p:childTnLst>
                                    <p:set>
                                      <p:cBhvr>
                                        <p:cTn id="46" fill="hold"/>
                                        <p:tgtEl>
                                          <p:spTgt spid="189"/>
                                        </p:tgtEl>
                                        <p:attrNameLst>
                                          <p:attrName>style.visibility</p:attrName>
                                        </p:attrNameLst>
                                      </p:cBhvr>
                                      <p:to>
                                        <p:strVal val="visible"/>
                                      </p:to>
                                    </p:set>
                                    <p:animEffect filter="box(out)" transition="in">
                                      <p:cBhvr>
                                        <p:cTn id="47" dur="1000"/>
                                        <p:tgtEl>
                                          <p:spTgt spid="189"/>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32" presetID="4" grpId="10" fill="hold">
                                  <p:stCondLst>
                                    <p:cond delay="0"/>
                                  </p:stCondLst>
                                  <p:iterate type="el" backwards="0">
                                    <p:tmAbs val="0"/>
                                  </p:iterate>
                                  <p:childTnLst>
                                    <p:set>
                                      <p:cBhvr>
                                        <p:cTn id="51" fill="hold"/>
                                        <p:tgtEl>
                                          <p:spTgt spid="190"/>
                                        </p:tgtEl>
                                        <p:attrNameLst>
                                          <p:attrName>style.visibility</p:attrName>
                                        </p:attrNameLst>
                                      </p:cBhvr>
                                      <p:to>
                                        <p:strVal val="visible"/>
                                      </p:to>
                                    </p:set>
                                    <p:animEffect filter="box(out)" transition="in">
                                      <p:cBhvr>
                                        <p:cTn id="52" dur="1000"/>
                                        <p:tgtEl>
                                          <p:spTgt spid="190"/>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32" presetID="4" grpId="11" fill="hold">
                                  <p:stCondLst>
                                    <p:cond delay="0"/>
                                  </p:stCondLst>
                                  <p:iterate type="el" backwards="0">
                                    <p:tmAbs val="0"/>
                                  </p:iterate>
                                  <p:childTnLst>
                                    <p:set>
                                      <p:cBhvr>
                                        <p:cTn id="56" fill="hold"/>
                                        <p:tgtEl>
                                          <p:spTgt spid="191"/>
                                        </p:tgtEl>
                                        <p:attrNameLst>
                                          <p:attrName>style.visibility</p:attrName>
                                        </p:attrNameLst>
                                      </p:cBhvr>
                                      <p:to>
                                        <p:strVal val="visible"/>
                                      </p:to>
                                    </p:set>
                                    <p:animEffect filter="box(out)" transition="in">
                                      <p:cBhvr>
                                        <p:cTn id="57" dur="1000"/>
                                        <p:tgtEl>
                                          <p:spTgt spid="191"/>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4" grpId="12" fill="hold">
                                  <p:stCondLst>
                                    <p:cond delay="0"/>
                                  </p:stCondLst>
                                  <p:iterate type="el" backwards="0">
                                    <p:tmAbs val="0"/>
                                  </p:iterate>
                                  <p:childTnLst>
                                    <p:set>
                                      <p:cBhvr>
                                        <p:cTn id="61" fill="hold"/>
                                        <p:tgtEl>
                                          <p:spTgt spid="192"/>
                                        </p:tgtEl>
                                        <p:attrNameLst>
                                          <p:attrName>style.visibility</p:attrName>
                                        </p:attrNameLst>
                                      </p:cBhvr>
                                      <p:to>
                                        <p:strVal val="visible"/>
                                      </p:to>
                                    </p:set>
                                    <p:animEffect filter="box(out)" transition="in">
                                      <p:cBhvr>
                                        <p:cTn id="62" dur="1000"/>
                                        <p:tgtEl>
                                          <p:spTgt spid="19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32" presetID="4" grpId="13" fill="hold">
                                  <p:stCondLst>
                                    <p:cond delay="0"/>
                                  </p:stCondLst>
                                  <p:iterate type="el" backwards="0">
                                    <p:tmAbs val="0"/>
                                  </p:iterate>
                                  <p:childTnLst>
                                    <p:set>
                                      <p:cBhvr>
                                        <p:cTn id="66" fill="hold"/>
                                        <p:tgtEl>
                                          <p:spTgt spid="193"/>
                                        </p:tgtEl>
                                        <p:attrNameLst>
                                          <p:attrName>style.visibility</p:attrName>
                                        </p:attrNameLst>
                                      </p:cBhvr>
                                      <p:to>
                                        <p:strVal val="visible"/>
                                      </p:to>
                                    </p:set>
                                    <p:animEffect filter="box(out)" transition="in">
                                      <p:cBhvr>
                                        <p:cTn id="67" dur="1000"/>
                                        <p:tgtEl>
                                          <p:spTgt spid="193"/>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32" presetID="4" grpId="14" fill="hold">
                                  <p:stCondLst>
                                    <p:cond delay="0"/>
                                  </p:stCondLst>
                                  <p:iterate type="el" backwards="0">
                                    <p:tmAbs val="0"/>
                                  </p:iterate>
                                  <p:childTnLst>
                                    <p:set>
                                      <p:cBhvr>
                                        <p:cTn id="71" fill="hold"/>
                                        <p:tgtEl>
                                          <p:spTgt spid="196"/>
                                        </p:tgtEl>
                                        <p:attrNameLst>
                                          <p:attrName>style.visibility</p:attrName>
                                        </p:attrNameLst>
                                      </p:cBhvr>
                                      <p:to>
                                        <p:strVal val="visible"/>
                                      </p:to>
                                    </p:set>
                                    <p:animEffect filter="box(out)" transition="in">
                                      <p:cBhvr>
                                        <p:cTn id="72" dur="1000"/>
                                        <p:tgtEl>
                                          <p:spTgt spid="196"/>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8" presetID="22" grpId="15" fill="hold">
                                  <p:stCondLst>
                                    <p:cond delay="0"/>
                                  </p:stCondLst>
                                  <p:iterate type="el" backwards="0">
                                    <p:tmAbs val="0"/>
                                  </p:iterate>
                                  <p:childTnLst>
                                    <p:set>
                                      <p:cBhvr>
                                        <p:cTn id="76" fill="hold"/>
                                        <p:tgtEl>
                                          <p:spTgt spid="197"/>
                                        </p:tgtEl>
                                        <p:attrNameLst>
                                          <p:attrName>style.visibility</p:attrName>
                                        </p:attrNameLst>
                                      </p:cBhvr>
                                      <p:to>
                                        <p:strVal val="visible"/>
                                      </p:to>
                                    </p:set>
                                    <p:animEffect filter="wipe(left)" transition="in">
                                      <p:cBhvr>
                                        <p:cTn id="77"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9"/>
      <p:bldP build="whole" bldLvl="1" animBg="1" rev="0" advAuto="0" spid="196" grpId="14"/>
      <p:bldP build="whole" bldLvl="1" animBg="1" rev="0" advAuto="0" spid="188" grpId="8"/>
      <p:bldP build="whole" bldLvl="1" animBg="1" rev="0" advAuto="0" spid="197" grpId="15"/>
      <p:bldP build="whole" bldLvl="1" animBg="1" rev="0" advAuto="0" spid="192" grpId="12"/>
      <p:bldP build="whole" bldLvl="1" animBg="1" rev="0" advAuto="0" spid="191" grpId="11"/>
      <p:bldP build="whole" bldLvl="1" animBg="1" rev="0" advAuto="0" spid="187" grpId="6"/>
      <p:bldP build="whole" bldLvl="1" animBg="1" rev="0" advAuto="0" spid="185" grpId="5"/>
      <p:bldP build="whole" bldLvl="1" animBg="1" rev="0" advAuto="0" spid="186" grpId="7"/>
      <p:bldP build="whole" bldLvl="1" animBg="1" rev="0" advAuto="0" spid="193" grpId="13"/>
      <p:bldP build="whole" bldLvl="1" animBg="1" rev="0" advAuto="0" spid="190" grpId="10"/>
      <p:bldP build="whole" bldLvl="1" animBg="1" rev="0" advAuto="0" spid="184" grpId="4"/>
      <p:bldP build="whole" bldLvl="1" animBg="1" rev="0" advAuto="0" spid="181" grpId="1"/>
      <p:bldP build="whole" bldLvl="1" animBg="1" rev="0" advAuto="0" spid="183" grpId="3"/>
      <p:bldP build="whole" bldLvl="1" animBg="1" rev="0" advAuto="0" spid="182" grpId="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nvSpPr>
        <p:spPr>
          <a:xfrm>
            <a:off x="596137" y="5642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sp>
        <p:nvSpPr>
          <p:cNvPr id="200" name="Shape 200"/>
          <p:cNvSpPr/>
          <p:nvPr/>
        </p:nvSpPr>
        <p:spPr>
          <a:xfrm>
            <a:off x="584521" y="1839772"/>
            <a:ext cx="4287298"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android平台输入法框架相关问题的处理</a:t>
            </a:r>
          </a:p>
        </p:txBody>
      </p:sp>
      <p:sp>
        <p:nvSpPr>
          <p:cNvPr id="201" name="Shape 201"/>
          <p:cNvSpPr/>
          <p:nvPr/>
        </p:nvSpPr>
        <p:spPr>
          <a:xfrm>
            <a:off x="588237" y="2826230"/>
            <a:ext cx="7967523" cy="18927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lnSpc>
                <a:spcPct val="150000"/>
              </a:lnSpc>
              <a:defRPr sz="1300"/>
            </a:pPr>
            <a:r>
              <a:t>        </a:t>
            </a:r>
            <a:r>
              <a:rPr sz="1400"/>
              <a:t>pixi4-6-4gCKT项目新编的版本，只有谷歌语音输入法，没有其它输入法，导致无法使用键盘进行输入，从而使整个版本都废掉了。但是在该版本的前一个版本还是正常的 ，android输入法是可用的，而且在这两个版本之间并没有任何人提交过与android输入法相关的任何代码。最终确认是android输入法默认被disable了，所以不能够正常使用。但是也没有任何人有提交过disable android输入法的代码。最终经过对该平台</a:t>
            </a:r>
            <a:r>
              <a:t>整个</a:t>
            </a:r>
            <a:r>
              <a:rPr sz="1400"/>
              <a:t>输入法的管理机制</a:t>
            </a:r>
            <a:r>
              <a:t>进行</a:t>
            </a:r>
            <a:r>
              <a:rPr sz="1400"/>
              <a:t>分析后才找到了问题原因。</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99"/>
                                        </p:tgtEl>
                                        <p:attrNameLst>
                                          <p:attrName>style.visibility</p:attrName>
                                        </p:attrNameLst>
                                      </p:cBhvr>
                                      <p:to>
                                        <p:strVal val="visible"/>
                                      </p:to>
                                    </p:set>
                                    <p:animEffect filter="box(out)" transition="in">
                                      <p:cBhvr>
                                        <p:cTn id="7" dur="10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00"/>
                                        </p:tgtEl>
                                        <p:attrNameLst>
                                          <p:attrName>style.visibility</p:attrName>
                                        </p:attrNameLst>
                                      </p:cBhvr>
                                      <p:to>
                                        <p:strVal val="visible"/>
                                      </p:to>
                                    </p:set>
                                    <p:animEffect filter="box(out)" transition="in">
                                      <p:cBhvr>
                                        <p:cTn id="12" dur="1000"/>
                                        <p:tgtEl>
                                          <p:spTgt spid="20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01"/>
                                        </p:tgtEl>
                                        <p:attrNameLst>
                                          <p:attrName>style.visibility</p:attrName>
                                        </p:attrNameLst>
                                      </p:cBhvr>
                                      <p:to>
                                        <p:strVal val="visible"/>
                                      </p:to>
                                    </p:set>
                                    <p:animEffect filter="box(out)" transition="in">
                                      <p:cBhvr>
                                        <p:cTn id="17"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P build="whole" bldLvl="1" animBg="1" rev="0" advAuto="0" spid="201" grpId="3"/>
      <p:bldP build="whole" bldLvl="1" animBg="1" rev="0" advAuto="0" spid="200"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nvSpPr>
        <p:spPr>
          <a:xfrm>
            <a:off x="596137" y="5134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sp>
        <p:nvSpPr>
          <p:cNvPr id="204" name="Shape 204"/>
          <p:cNvSpPr/>
          <p:nvPr/>
        </p:nvSpPr>
        <p:spPr>
          <a:xfrm>
            <a:off x="570023" y="1657005"/>
            <a:ext cx="3107545"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900"/>
            </a:lvl1pPr>
          </a:lstStyle>
          <a:p>
            <a:pPr/>
            <a:r>
              <a:t>Android平台输入法基本框架</a:t>
            </a:r>
          </a:p>
        </p:txBody>
      </p:sp>
      <p:pic>
        <p:nvPicPr>
          <p:cNvPr id="205" name="image5.png"/>
          <p:cNvPicPr>
            <a:picLocks noChangeAspect="1"/>
          </p:cNvPicPr>
          <p:nvPr/>
        </p:nvPicPr>
        <p:blipFill>
          <a:blip r:embed="rId2">
            <a:extLst/>
          </a:blip>
          <a:stretch>
            <a:fillRect/>
          </a:stretch>
        </p:blipFill>
        <p:spPr>
          <a:xfrm>
            <a:off x="1542270" y="3485346"/>
            <a:ext cx="6059460" cy="2729999"/>
          </a:xfrm>
          <a:prstGeom prst="rect">
            <a:avLst/>
          </a:prstGeom>
          <a:ln w="12700">
            <a:miter lim="400000"/>
          </a:ln>
        </p:spPr>
      </p:pic>
      <p:sp>
        <p:nvSpPr>
          <p:cNvPr id="206" name="Shape 206"/>
          <p:cNvSpPr/>
          <p:nvPr/>
        </p:nvSpPr>
        <p:spPr>
          <a:xfrm>
            <a:off x="1004214" y="2232585"/>
            <a:ext cx="5586073"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vl1pPr>
          </a:lstStyle>
          <a:p>
            <a:pPr/>
            <a:r>
              <a:t>IMM: 每个应用程序都有一个IMM实例，用于和IMMS以及IMS进行通信</a:t>
            </a:r>
          </a:p>
        </p:txBody>
      </p:sp>
      <p:sp>
        <p:nvSpPr>
          <p:cNvPr id="207" name="Shape 207"/>
          <p:cNvSpPr/>
          <p:nvPr/>
        </p:nvSpPr>
        <p:spPr>
          <a:xfrm>
            <a:off x="988618" y="2651642"/>
            <a:ext cx="5823863"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vl1pPr>
          </a:lstStyle>
          <a:p>
            <a:pPr/>
            <a:r>
              <a:t>IMMS: 用来对整个平台的输入法进行管理，包括enable、启动、调用等等</a:t>
            </a:r>
          </a:p>
        </p:txBody>
      </p:sp>
      <p:sp>
        <p:nvSpPr>
          <p:cNvPr id="208" name="Shape 208"/>
          <p:cNvSpPr/>
          <p:nvPr/>
        </p:nvSpPr>
        <p:spPr>
          <a:xfrm>
            <a:off x="987980" y="3120962"/>
            <a:ext cx="2297033"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vl1pPr>
          </a:lstStyle>
          <a:p>
            <a:pPr/>
            <a:r>
              <a:t>IMS: 真正的输入法应用程序</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03"/>
                                        </p:tgtEl>
                                        <p:attrNameLst>
                                          <p:attrName>style.visibility</p:attrName>
                                        </p:attrNameLst>
                                      </p:cBhvr>
                                      <p:to>
                                        <p:strVal val="visible"/>
                                      </p:to>
                                    </p:set>
                                    <p:animEffect filter="box(out)" transition="in">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04"/>
                                        </p:tgtEl>
                                        <p:attrNameLst>
                                          <p:attrName>style.visibility</p:attrName>
                                        </p:attrNameLst>
                                      </p:cBhvr>
                                      <p:to>
                                        <p:strVal val="visible"/>
                                      </p:to>
                                    </p:set>
                                    <p:animEffect filter="box(out)" transition="in">
                                      <p:cBhvr>
                                        <p:cTn id="12" dur="1000"/>
                                        <p:tgtEl>
                                          <p:spTgt spid="20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05"/>
                                        </p:tgtEl>
                                        <p:attrNameLst>
                                          <p:attrName>style.visibility</p:attrName>
                                        </p:attrNameLst>
                                      </p:cBhvr>
                                      <p:to>
                                        <p:strVal val="visible"/>
                                      </p:to>
                                    </p:set>
                                    <p:animEffect filter="box(out)" transition="in">
                                      <p:cBhvr>
                                        <p:cTn id="17" dur="1000"/>
                                        <p:tgtEl>
                                          <p:spTgt spid="20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06"/>
                                        </p:tgtEl>
                                        <p:attrNameLst>
                                          <p:attrName>style.visibility</p:attrName>
                                        </p:attrNameLst>
                                      </p:cBhvr>
                                      <p:to>
                                        <p:strVal val="visible"/>
                                      </p:to>
                                    </p:set>
                                    <p:animEffect filter="box(out)" transition="in">
                                      <p:cBhvr>
                                        <p:cTn id="22" dur="1000"/>
                                        <p:tgtEl>
                                          <p:spTgt spid="20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207"/>
                                        </p:tgtEl>
                                        <p:attrNameLst>
                                          <p:attrName>style.visibility</p:attrName>
                                        </p:attrNameLst>
                                      </p:cBhvr>
                                      <p:to>
                                        <p:strVal val="visible"/>
                                      </p:to>
                                    </p:set>
                                    <p:animEffect filter="box(out)" transition="in">
                                      <p:cBhvr>
                                        <p:cTn id="27" dur="1000"/>
                                        <p:tgtEl>
                                          <p:spTgt spid="20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208"/>
                                        </p:tgtEl>
                                        <p:attrNameLst>
                                          <p:attrName>style.visibility</p:attrName>
                                        </p:attrNameLst>
                                      </p:cBhvr>
                                      <p:to>
                                        <p:strVal val="visible"/>
                                      </p:to>
                                    </p:set>
                                    <p:animEffect filter="box(out)" transition="in">
                                      <p:cBhvr>
                                        <p:cTn id="32"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
      <p:bldP build="whole" bldLvl="1" animBg="1" rev="0" advAuto="0" spid="207" grpId="5"/>
      <p:bldP build="whole" bldLvl="1" animBg="1" rev="0" advAuto="0" spid="208" grpId="6"/>
      <p:bldP build="whole" bldLvl="1" animBg="1" rev="0" advAuto="0" spid="204" grpId="2"/>
      <p:bldP build="whole" bldLvl="1" animBg="1" rev="0" advAuto="0" spid="206" grpId="4"/>
      <p:bldP build="whole" bldLvl="1" animBg="1" rev="0" advAuto="0" spid="205" grpId="3"/>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nvSpPr>
        <p:spPr>
          <a:xfrm>
            <a:off x="596137" y="5642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pic>
        <p:nvPicPr>
          <p:cNvPr id="211" name="image2.tif"/>
          <p:cNvPicPr>
            <a:picLocks noChangeAspect="1"/>
          </p:cNvPicPr>
          <p:nvPr/>
        </p:nvPicPr>
        <p:blipFill>
          <a:blip r:embed="rId2">
            <a:extLst/>
          </a:blip>
          <a:stretch>
            <a:fillRect/>
          </a:stretch>
        </p:blipFill>
        <p:spPr>
          <a:xfrm>
            <a:off x="668136" y="2395685"/>
            <a:ext cx="6187693" cy="3896681"/>
          </a:xfrm>
          <a:prstGeom prst="rect">
            <a:avLst/>
          </a:prstGeom>
          <a:ln w="12700">
            <a:miter lim="400000"/>
          </a:ln>
        </p:spPr>
      </p:pic>
      <p:sp>
        <p:nvSpPr>
          <p:cNvPr id="212" name="Shape 212"/>
          <p:cNvSpPr/>
          <p:nvPr/>
        </p:nvSpPr>
        <p:spPr>
          <a:xfrm>
            <a:off x="577014" y="1774868"/>
            <a:ext cx="2851095"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 输入法默认enable／disable的问题</a:t>
            </a:r>
          </a:p>
        </p:txBody>
      </p:sp>
      <p:grpSp>
        <p:nvGrpSpPr>
          <p:cNvPr id="215" name="Group 215"/>
          <p:cNvGrpSpPr/>
          <p:nvPr/>
        </p:nvGrpSpPr>
        <p:grpSpPr>
          <a:xfrm>
            <a:off x="2990246" y="2859930"/>
            <a:ext cx="5489746" cy="2742858"/>
            <a:chOff x="0" y="0"/>
            <a:chExt cx="5489745" cy="2742857"/>
          </a:xfrm>
        </p:grpSpPr>
        <p:sp>
          <p:nvSpPr>
            <p:cNvPr id="213" name="Shape 213"/>
            <p:cNvSpPr/>
            <p:nvPr/>
          </p:nvSpPr>
          <p:spPr>
            <a:xfrm>
              <a:off x="0" y="0"/>
              <a:ext cx="5489747" cy="2123222"/>
            </a:xfrm>
            <a:prstGeom prst="wedgeEllipseCallout">
              <a:avLst>
                <a:gd name="adj1" fmla="val -51528"/>
                <a:gd name="adj2" fmla="val 48753"/>
              </a:avLst>
            </a:prstGeom>
            <a:solidFill>
              <a:srgbClr val="FFFFFF"/>
            </a:solidFill>
            <a:ln w="25400" cap="flat">
              <a:solidFill>
                <a:schemeClr val="accent1"/>
              </a:solidFill>
              <a:prstDash val="solid"/>
              <a:round/>
            </a:ln>
            <a:effectLst>
              <a:outerShdw sx="100000" sy="100000" kx="0" ky="0" algn="b" rotWithShape="0" blurRad="63500" dist="17960" dir="2700000">
                <a:srgbClr val="000000"/>
              </a:outerShdw>
            </a:effectLst>
          </p:spPr>
          <p:txBody>
            <a:bodyPr wrap="square" lIns="45718" tIns="45718" rIns="45718" bIns="45718" numCol="1" anchor="t">
              <a:noAutofit/>
            </a:bodyPr>
            <a:lstStyle/>
            <a:p>
              <a:pPr>
                <a:lnSpc>
                  <a:spcPct val="120000"/>
                </a:lnSpc>
                <a:defRPr sz="1000"/>
              </a:pPr>
            </a:p>
          </p:txBody>
        </p:sp>
        <p:sp>
          <p:nvSpPr>
            <p:cNvPr id="214" name="Shape 214"/>
            <p:cNvSpPr/>
            <p:nvPr/>
          </p:nvSpPr>
          <p:spPr>
            <a:xfrm>
              <a:off x="803954" y="310938"/>
              <a:ext cx="3881838" cy="24319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a:lnSpc>
                  <a:spcPct val="120000"/>
                </a:lnSpc>
                <a:defRPr sz="1000"/>
              </a:pPr>
              <a:r>
                <a:t>问题原因</a:t>
              </a:r>
            </a:p>
            <a:p>
              <a:pPr>
                <a:lnSpc>
                  <a:spcPct val="120000"/>
                </a:lnSpc>
                <a:defRPr sz="1000"/>
              </a:pPr>
              <a:r>
                <a:t>1、默认enable的输入法是在settings provider中初始化的，但是我们项目中设置的其默认值为空。</a:t>
              </a:r>
            </a:p>
            <a:p>
              <a:pPr>
                <a:lnSpc>
                  <a:spcPct val="120000"/>
                </a:lnSpc>
                <a:defRPr sz="1000"/>
              </a:pPr>
              <a:r>
                <a:t>2、perso配置的默认输入法是谷歌输入法，但是却没在该perso中集成谷歌输入法。</a:t>
              </a:r>
            </a:p>
            <a:p>
              <a:pPr>
                <a:lnSpc>
                  <a:spcPct val="120000"/>
                </a:lnSpc>
                <a:defRPr sz="1000"/>
              </a:pPr>
              <a:r>
                <a:t>3、在之前的版本中由于enable的输入法为空，所以系统会设置android输入法为默认enable的输入法，用户可以正常使用。而在出该版本的时候其它site添加了默认enable谷歌语音输入法的代码却没有加项目判断，导致我们项目中enable的输入法变为了谷歌语音而不是空，从而没有再次enable android输入法，导致该版本没有键盘可用。</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10"/>
                                        </p:tgtEl>
                                        <p:attrNameLst>
                                          <p:attrName>style.visibility</p:attrName>
                                        </p:attrNameLst>
                                      </p:cBhvr>
                                      <p:to>
                                        <p:strVal val="visible"/>
                                      </p:to>
                                    </p:set>
                                    <p:animEffect filter="box(out)" transition="in">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12"/>
                                        </p:tgtEl>
                                        <p:attrNameLst>
                                          <p:attrName>style.visibility</p:attrName>
                                        </p:attrNameLst>
                                      </p:cBhvr>
                                      <p:to>
                                        <p:strVal val="visible"/>
                                      </p:to>
                                    </p:set>
                                    <p:animEffect filter="box(out)" transition="in">
                                      <p:cBhvr>
                                        <p:cTn id="12" dur="1000"/>
                                        <p:tgtEl>
                                          <p:spTgt spid="21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11"/>
                                        </p:tgtEl>
                                        <p:attrNameLst>
                                          <p:attrName>style.visibility</p:attrName>
                                        </p:attrNameLst>
                                      </p:cBhvr>
                                      <p:to>
                                        <p:strVal val="visible"/>
                                      </p:to>
                                    </p:set>
                                    <p:animEffect filter="box(out)" transition="in">
                                      <p:cBhvr>
                                        <p:cTn id="17" dur="1000"/>
                                        <p:tgtEl>
                                          <p:spTgt spid="21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15"/>
                                        </p:tgtEl>
                                        <p:attrNameLst>
                                          <p:attrName>style.visibility</p:attrName>
                                        </p:attrNameLst>
                                      </p:cBhvr>
                                      <p:to>
                                        <p:strVal val="visible"/>
                                      </p:to>
                                    </p:set>
                                    <p:animEffect filter="box(out)" transition="in">
                                      <p:cBhvr>
                                        <p:cTn id="22"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2"/>
      <p:bldP build="whole" bldLvl="1" animBg="1" rev="0" advAuto="0" spid="215" grpId="4"/>
      <p:bldP build="whole" bldLvl="1" animBg="1" rev="0" advAuto="0" spid="211" grpId="3"/>
      <p:bldP build="whole" bldLvl="1" animBg="1" rev="0" advAuto="0" spid="210"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nvSpPr>
        <p:spPr>
          <a:xfrm>
            <a:off x="596137" y="5642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sp>
        <p:nvSpPr>
          <p:cNvPr id="218" name="Shape 218"/>
          <p:cNvSpPr/>
          <p:nvPr/>
        </p:nvSpPr>
        <p:spPr>
          <a:xfrm>
            <a:off x="626730" y="1775553"/>
            <a:ext cx="9931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处理方案：</a:t>
            </a:r>
          </a:p>
        </p:txBody>
      </p:sp>
      <p:sp>
        <p:nvSpPr>
          <p:cNvPr id="219" name="Shape 219"/>
          <p:cNvSpPr/>
          <p:nvPr/>
        </p:nvSpPr>
        <p:spPr>
          <a:xfrm>
            <a:off x="991188" y="2220734"/>
            <a:ext cx="5974942"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1、在该perso中增加谷歌输入法或配置默认输入法为该perso已经集成了的输入法</a:t>
            </a:r>
          </a:p>
        </p:txBody>
      </p:sp>
      <p:sp>
        <p:nvSpPr>
          <p:cNvPr id="220" name="Shape 220"/>
          <p:cNvSpPr/>
          <p:nvPr/>
        </p:nvSpPr>
        <p:spPr>
          <a:xfrm>
            <a:off x="991188" y="2640520"/>
            <a:ext cx="3820500"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2、在settings provider中默认enable android输入法</a:t>
            </a:r>
          </a:p>
        </p:txBody>
      </p:sp>
      <p:sp>
        <p:nvSpPr>
          <p:cNvPr id="221" name="Shape 221"/>
          <p:cNvSpPr/>
          <p:nvPr/>
        </p:nvSpPr>
        <p:spPr>
          <a:xfrm>
            <a:off x="621208" y="3085704"/>
            <a:ext cx="13487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需要注意的问题</a:t>
            </a:r>
          </a:p>
        </p:txBody>
      </p:sp>
      <p:sp>
        <p:nvSpPr>
          <p:cNvPr id="222" name="Shape 222"/>
          <p:cNvSpPr/>
          <p:nvPr/>
        </p:nvSpPr>
        <p:spPr>
          <a:xfrm>
            <a:off x="623394" y="3556287"/>
            <a:ext cx="7897212" cy="14335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lnSpc>
                <a:spcPct val="120000"/>
              </a:lnSpc>
              <a:defRPr sz="1300"/>
            </a:lvl1pPr>
          </a:lstStyle>
          <a:p>
            <a:pPr/>
            <a:r>
              <a:t>        单纯从处理该问题的角度来看，处理方案其实很简单，但是归根结底这个问题是系统本身的处理流程有问题，属于设计缺陷，所以该问题应该不只是这一个项目的问题。我对比了我们ongoing的项目发现mtk平台是不存在该问题的，高通平台普遍都有这个问题，但不同平台还是有一定差异的。例如有些平台可以在settings provider中初始化需要默认enable的输入法，但是有些平台却不支持，要在IMMS中设置其enable。因此在之后每新增一个项目都需要检查该流程，倘若存在该问题则需要根据项目的具体情况进行fix。</a:t>
            </a:r>
          </a:p>
        </p:txBody>
      </p:sp>
      <p:sp>
        <p:nvSpPr>
          <p:cNvPr id="223" name="Shape 223"/>
          <p:cNvSpPr/>
          <p:nvPr/>
        </p:nvSpPr>
        <p:spPr>
          <a:xfrm>
            <a:off x="1497330" y="5210264"/>
            <a:ext cx="61493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处理该问题过程中发现的输入法框架另一个容易出现问题但不易被测到的缺陷</a:t>
            </a:r>
          </a:p>
        </p:txBody>
      </p:sp>
      <p:grpSp>
        <p:nvGrpSpPr>
          <p:cNvPr id="226" name="Group 226"/>
          <p:cNvGrpSpPr/>
          <p:nvPr/>
        </p:nvGrpSpPr>
        <p:grpSpPr>
          <a:xfrm>
            <a:off x="2129208" y="5788857"/>
            <a:ext cx="4885585" cy="369892"/>
            <a:chOff x="0" y="0"/>
            <a:chExt cx="4885584" cy="369890"/>
          </a:xfrm>
        </p:grpSpPr>
        <p:sp>
          <p:nvSpPr>
            <p:cNvPr id="224" name="Shape 224"/>
            <p:cNvSpPr/>
            <p:nvPr/>
          </p:nvSpPr>
          <p:spPr>
            <a:xfrm>
              <a:off x="0" y="0"/>
              <a:ext cx="4885585" cy="369891"/>
            </a:xfrm>
            <a:prstGeom prst="roundRect">
              <a:avLst>
                <a:gd name="adj" fmla="val 50000"/>
              </a:avLst>
            </a:prstGeom>
            <a:solidFill>
              <a:srgbClr val="FFFFFF"/>
            </a:solidFill>
            <a:ln w="25400" cap="flat">
              <a:solidFill>
                <a:schemeClr val="accent1"/>
              </a:solidFill>
              <a:prstDash val="solid"/>
              <a:round/>
            </a:ln>
            <a:effectLst>
              <a:outerShdw sx="100000" sy="100000" kx="0" ky="0" algn="b" rotWithShape="0" blurRad="63500" dist="17960" dir="2700000">
                <a:srgbClr val="000000"/>
              </a:outerShdw>
            </a:effectLst>
          </p:spPr>
          <p:txBody>
            <a:bodyPr wrap="square" lIns="45718" tIns="45718" rIns="45718" bIns="45718" numCol="1" anchor="ctr">
              <a:noAutofit/>
            </a:bodyPr>
            <a:lstStyle/>
            <a:p>
              <a:pPr>
                <a:defRPr sz="1100"/>
              </a:pPr>
            </a:p>
          </p:txBody>
        </p:sp>
        <p:sp>
          <p:nvSpPr>
            <p:cNvPr id="225" name="Shape 225"/>
            <p:cNvSpPr/>
            <p:nvPr/>
          </p:nvSpPr>
          <p:spPr>
            <a:xfrm>
              <a:off x="54167" y="37625"/>
              <a:ext cx="4777249" cy="294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100"/>
              </a:lvl1pPr>
            </a:lstStyle>
            <a:p>
              <a:pPr/>
              <a:r>
                <a:t>当系统语言改变时系统默认输入法会随着语言的变化而变化</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17"/>
                                        </p:tgtEl>
                                        <p:attrNameLst>
                                          <p:attrName>style.visibility</p:attrName>
                                        </p:attrNameLst>
                                      </p:cBhvr>
                                      <p:to>
                                        <p:strVal val="visible"/>
                                      </p:to>
                                    </p:set>
                                    <p:animEffect filter="box(out)" transition="in">
                                      <p:cBhvr>
                                        <p:cTn id="7" dur="10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18"/>
                                        </p:tgtEl>
                                        <p:attrNameLst>
                                          <p:attrName>style.visibility</p:attrName>
                                        </p:attrNameLst>
                                      </p:cBhvr>
                                      <p:to>
                                        <p:strVal val="visible"/>
                                      </p:to>
                                    </p:set>
                                    <p:animEffect filter="box(out)" transition="in">
                                      <p:cBhvr>
                                        <p:cTn id="12" dur="1000"/>
                                        <p:tgtEl>
                                          <p:spTgt spid="21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19"/>
                                        </p:tgtEl>
                                        <p:attrNameLst>
                                          <p:attrName>style.visibility</p:attrName>
                                        </p:attrNameLst>
                                      </p:cBhvr>
                                      <p:to>
                                        <p:strVal val="visible"/>
                                      </p:to>
                                    </p:set>
                                    <p:animEffect filter="box(out)" transition="in">
                                      <p:cBhvr>
                                        <p:cTn id="17" dur="1000"/>
                                        <p:tgtEl>
                                          <p:spTgt spid="219"/>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20"/>
                                        </p:tgtEl>
                                        <p:attrNameLst>
                                          <p:attrName>style.visibility</p:attrName>
                                        </p:attrNameLst>
                                      </p:cBhvr>
                                      <p:to>
                                        <p:strVal val="visible"/>
                                      </p:to>
                                    </p:set>
                                    <p:animEffect filter="box(out)" transition="in">
                                      <p:cBhvr>
                                        <p:cTn id="22" dur="10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221"/>
                                        </p:tgtEl>
                                        <p:attrNameLst>
                                          <p:attrName>style.visibility</p:attrName>
                                        </p:attrNameLst>
                                      </p:cBhvr>
                                      <p:to>
                                        <p:strVal val="visible"/>
                                      </p:to>
                                    </p:set>
                                    <p:animEffect filter="box(out)" transition="in">
                                      <p:cBhvr>
                                        <p:cTn id="27" dur="1000"/>
                                        <p:tgtEl>
                                          <p:spTgt spid="221"/>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222"/>
                                        </p:tgtEl>
                                        <p:attrNameLst>
                                          <p:attrName>style.visibility</p:attrName>
                                        </p:attrNameLst>
                                      </p:cBhvr>
                                      <p:to>
                                        <p:strVal val="visible"/>
                                      </p:to>
                                    </p:set>
                                    <p:animEffect filter="box(out)" transition="in">
                                      <p:cBhvr>
                                        <p:cTn id="32" dur="1000"/>
                                        <p:tgtEl>
                                          <p:spTgt spid="222"/>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223"/>
                                        </p:tgtEl>
                                        <p:attrNameLst>
                                          <p:attrName>style.visibility</p:attrName>
                                        </p:attrNameLst>
                                      </p:cBhvr>
                                      <p:to>
                                        <p:strVal val="visible"/>
                                      </p:to>
                                    </p:set>
                                    <p:animEffect filter="box(out)" transition="in">
                                      <p:cBhvr>
                                        <p:cTn id="37" dur="1000"/>
                                        <p:tgtEl>
                                          <p:spTgt spid="223"/>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226"/>
                                        </p:tgtEl>
                                        <p:attrNameLst>
                                          <p:attrName>style.visibility</p:attrName>
                                        </p:attrNameLst>
                                      </p:cBhvr>
                                      <p:to>
                                        <p:strVal val="visible"/>
                                      </p:to>
                                    </p:set>
                                    <p:animEffect filter="box(out)" transition="in">
                                      <p:cBhvr>
                                        <p:cTn id="42"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3"/>
      <p:bldP build="whole" bldLvl="1" animBg="1" rev="0" advAuto="0" spid="218" grpId="2"/>
      <p:bldP build="whole" bldLvl="1" animBg="1" rev="0" advAuto="0" spid="221" grpId="5"/>
      <p:bldP build="whole" bldLvl="1" animBg="1" rev="0" advAuto="0" spid="223" grpId="7"/>
      <p:bldP build="whole" bldLvl="1" animBg="1" rev="0" advAuto="0" spid="217" grpId="1"/>
      <p:bldP build="whole" bldLvl="1" animBg="1" rev="0" advAuto="0" spid="222" grpId="6"/>
      <p:bldP build="whole" bldLvl="1" animBg="1" rev="0" advAuto="0" spid="220" grpId="4"/>
      <p:bldP build="whole" bldLvl="1" animBg="1" rev="0" advAuto="0" spid="226" grpId="8"/>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nvSpPr>
        <p:spPr>
          <a:xfrm>
            <a:off x="596137" y="5642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sp>
        <p:nvSpPr>
          <p:cNvPr id="229" name="Shape 229"/>
          <p:cNvSpPr/>
          <p:nvPr/>
        </p:nvSpPr>
        <p:spPr>
          <a:xfrm>
            <a:off x="607382" y="1691626"/>
            <a:ext cx="17932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三方应用的维护</a:t>
            </a:r>
          </a:p>
        </p:txBody>
      </p:sp>
      <p:sp>
        <p:nvSpPr>
          <p:cNvPr id="230" name="Shape 230"/>
          <p:cNvSpPr/>
          <p:nvPr/>
        </p:nvSpPr>
        <p:spPr>
          <a:xfrm>
            <a:off x="1066677" y="2251025"/>
            <a:ext cx="3473048"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问题类型：force close、anr、显示异常......</a:t>
            </a:r>
          </a:p>
        </p:txBody>
      </p:sp>
      <p:grpSp>
        <p:nvGrpSpPr>
          <p:cNvPr id="233" name="Group 233"/>
          <p:cNvGrpSpPr/>
          <p:nvPr/>
        </p:nvGrpSpPr>
        <p:grpSpPr>
          <a:xfrm>
            <a:off x="4788225" y="1582759"/>
            <a:ext cx="1458497" cy="1198707"/>
            <a:chOff x="37528" y="0"/>
            <a:chExt cx="1458495" cy="1198706"/>
          </a:xfrm>
        </p:grpSpPr>
        <p:sp>
          <p:nvSpPr>
            <p:cNvPr id="231" name="Shape 231"/>
            <p:cNvSpPr/>
            <p:nvPr/>
          </p:nvSpPr>
          <p:spPr>
            <a:xfrm>
              <a:off x="37528" y="0"/>
              <a:ext cx="1458497" cy="1198707"/>
            </a:xfrm>
            <a:prstGeom prst="star5">
              <a:avLst>
                <a:gd name="adj" fmla="val 19100"/>
                <a:gd name="hf" fmla="val 105146"/>
                <a:gd name="vf" fmla="val 11055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1000"/>
              </a:pPr>
            </a:p>
          </p:txBody>
        </p:sp>
        <p:sp>
          <p:nvSpPr>
            <p:cNvPr id="232" name="Shape 232"/>
            <p:cNvSpPr/>
            <p:nvPr/>
          </p:nvSpPr>
          <p:spPr>
            <a:xfrm>
              <a:off x="488204" y="463277"/>
              <a:ext cx="557145"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000"/>
              </a:lvl1pPr>
            </a:lstStyle>
            <a:p>
              <a:pPr/>
              <a:r>
                <a:t>卡顿问题</a:t>
              </a:r>
            </a:p>
          </p:txBody>
        </p:sp>
      </p:grpSp>
      <p:grpSp>
        <p:nvGrpSpPr>
          <p:cNvPr id="236" name="Group 236"/>
          <p:cNvGrpSpPr/>
          <p:nvPr/>
        </p:nvGrpSpPr>
        <p:grpSpPr>
          <a:xfrm>
            <a:off x="6689714" y="1227109"/>
            <a:ext cx="1458497" cy="1198709"/>
            <a:chOff x="37528" y="0"/>
            <a:chExt cx="1458496" cy="1198708"/>
          </a:xfrm>
        </p:grpSpPr>
        <p:sp>
          <p:nvSpPr>
            <p:cNvPr id="234" name="Shape 234"/>
            <p:cNvSpPr/>
            <p:nvPr/>
          </p:nvSpPr>
          <p:spPr>
            <a:xfrm>
              <a:off x="37528" y="0"/>
              <a:ext cx="1458497" cy="1198709"/>
            </a:xfrm>
            <a:prstGeom prst="star5">
              <a:avLst>
                <a:gd name="adj" fmla="val 19100"/>
                <a:gd name="hf" fmla="val 105146"/>
                <a:gd name="vf" fmla="val 110557"/>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1000"/>
              </a:pPr>
            </a:p>
          </p:txBody>
        </p:sp>
        <p:sp>
          <p:nvSpPr>
            <p:cNvPr id="235" name="Shape 235"/>
            <p:cNvSpPr/>
            <p:nvPr/>
          </p:nvSpPr>
          <p:spPr>
            <a:xfrm>
              <a:off x="488204" y="463279"/>
              <a:ext cx="557145"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000"/>
              </a:lvl1pPr>
            </a:lstStyle>
            <a:p>
              <a:pPr/>
              <a:r>
                <a:t>费时问题</a:t>
              </a:r>
            </a:p>
          </p:txBody>
        </p:sp>
      </p:grpSp>
      <p:sp>
        <p:nvSpPr>
          <p:cNvPr id="237" name="Shape 237"/>
          <p:cNvSpPr/>
          <p:nvPr/>
        </p:nvSpPr>
        <p:spPr>
          <a:xfrm>
            <a:off x="599163" y="2997512"/>
            <a:ext cx="7945674" cy="605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400"/>
            </a:lvl1pPr>
          </a:lstStyle>
          <a:p>
            <a:pPr/>
            <a:r>
              <a:t>例：facebook安装费时问题，下载完成后安装需要3到4分钟，需要确认是应用问题还是系统问题并给出费时的具体原因报告</a:t>
            </a:r>
          </a:p>
        </p:txBody>
      </p:sp>
      <p:grpSp>
        <p:nvGrpSpPr>
          <p:cNvPr id="240" name="Group 240"/>
          <p:cNvGrpSpPr/>
          <p:nvPr/>
        </p:nvGrpSpPr>
        <p:grpSpPr>
          <a:xfrm>
            <a:off x="609524" y="3875671"/>
            <a:ext cx="3270144" cy="369891"/>
            <a:chOff x="0" y="0"/>
            <a:chExt cx="3270143" cy="369889"/>
          </a:xfrm>
        </p:grpSpPr>
        <p:sp>
          <p:nvSpPr>
            <p:cNvPr id="238" name="Shape 238"/>
            <p:cNvSpPr/>
            <p:nvPr/>
          </p:nvSpPr>
          <p:spPr>
            <a:xfrm>
              <a:off x="-1" y="0"/>
              <a:ext cx="3270144" cy="369890"/>
            </a:xfrm>
            <a:prstGeom prst="roundRect">
              <a:avLst>
                <a:gd name="adj" fmla="val 34879"/>
              </a:avLst>
            </a:prstGeom>
            <a:solidFill>
              <a:srgbClr val="FFFFFF"/>
            </a:solidFill>
            <a:ln w="25400" cap="flat">
              <a:solidFill>
                <a:schemeClr val="accent1"/>
              </a:solidFill>
              <a:prstDash val="solid"/>
              <a:round/>
            </a:ln>
            <a:effectLst>
              <a:outerShdw sx="100000" sy="100000" kx="0" ky="0" algn="b" rotWithShape="0" blurRad="63500" dist="17960" dir="2700000">
                <a:srgbClr val="000000"/>
              </a:outerShdw>
            </a:effectLst>
          </p:spPr>
          <p:txBody>
            <a:bodyPr wrap="square" lIns="45718" tIns="45718" rIns="45718" bIns="45718" numCol="1" anchor="ctr">
              <a:noAutofit/>
            </a:bodyPr>
            <a:lstStyle/>
            <a:p>
              <a:pPr>
                <a:defRPr sz="1200"/>
              </a:pPr>
            </a:p>
          </p:txBody>
        </p:sp>
        <p:sp>
          <p:nvSpPr>
            <p:cNvPr id="239" name="Shape 239"/>
            <p:cNvSpPr/>
            <p:nvPr/>
          </p:nvSpPr>
          <p:spPr>
            <a:xfrm>
              <a:off x="37785" y="31275"/>
              <a:ext cx="3194572"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200"/>
              </a:lvl1pPr>
            </a:lstStyle>
            <a:p>
              <a:pPr/>
              <a:r>
                <a:t>把apk拷贝到/data/app路径下并进行重命名</a:t>
              </a:r>
            </a:p>
          </p:txBody>
        </p:sp>
      </p:grpSp>
      <p:sp>
        <p:nvSpPr>
          <p:cNvPr id="241" name="Shape 241"/>
          <p:cNvSpPr/>
          <p:nvPr/>
        </p:nvSpPr>
        <p:spPr>
          <a:xfrm>
            <a:off x="4078284" y="3900618"/>
            <a:ext cx="397393" cy="319996"/>
          </a:xfrm>
          <a:prstGeom prst="rightArrow">
            <a:avLst>
              <a:gd name="adj1" fmla="val 32000"/>
              <a:gd name="adj2" fmla="val 64000"/>
            </a:avLst>
          </a:prstGeom>
          <a:solidFill>
            <a:srgbClr val="FFFFFF"/>
          </a:solidFill>
          <a:ln w="25400">
            <a:solidFill>
              <a:schemeClr val="accent1"/>
            </a:solidFill>
          </a:ln>
          <a:effectLst>
            <a:outerShdw sx="100000" sy="100000" kx="0" ky="0" algn="b" rotWithShape="0" blurRad="63500" dist="17960" dir="2700000">
              <a:srgbClr val="000000"/>
            </a:outerShdw>
          </a:effectLst>
        </p:spPr>
        <p:txBody>
          <a:bodyPr lIns="45718" tIns="45718" rIns="45718" bIns="45718"/>
          <a:lstStyle/>
          <a:p>
            <a:pPr/>
          </a:p>
        </p:txBody>
      </p:sp>
      <p:grpSp>
        <p:nvGrpSpPr>
          <p:cNvPr id="244" name="Group 244"/>
          <p:cNvGrpSpPr/>
          <p:nvPr/>
        </p:nvGrpSpPr>
        <p:grpSpPr>
          <a:xfrm>
            <a:off x="4674290" y="3837571"/>
            <a:ext cx="3270144" cy="1245160"/>
            <a:chOff x="0" y="0"/>
            <a:chExt cx="3270143" cy="1245159"/>
          </a:xfrm>
        </p:grpSpPr>
        <p:sp>
          <p:nvSpPr>
            <p:cNvPr id="242" name="Shape 242"/>
            <p:cNvSpPr/>
            <p:nvPr/>
          </p:nvSpPr>
          <p:spPr>
            <a:xfrm>
              <a:off x="-1" y="-1"/>
              <a:ext cx="3270144" cy="1245161"/>
            </a:xfrm>
            <a:prstGeom prst="roundRect">
              <a:avLst>
                <a:gd name="adj" fmla="val 10361"/>
              </a:avLst>
            </a:prstGeom>
            <a:solidFill>
              <a:srgbClr val="FFFFFF"/>
            </a:solidFill>
            <a:ln w="25400" cap="flat">
              <a:solidFill>
                <a:schemeClr val="accent1"/>
              </a:solidFill>
              <a:prstDash val="solid"/>
              <a:round/>
            </a:ln>
            <a:effectLst>
              <a:outerShdw sx="100000" sy="100000" kx="0" ky="0" algn="b" rotWithShape="0" blurRad="63500" dist="17960" dir="2700000">
                <a:srgbClr val="000000"/>
              </a:outerShdw>
            </a:effectLst>
          </p:spPr>
          <p:txBody>
            <a:bodyPr wrap="square" lIns="45718" tIns="45718" rIns="45718" bIns="45718" numCol="1" anchor="ctr">
              <a:noAutofit/>
            </a:bodyPr>
            <a:lstStyle/>
            <a:p>
              <a:pPr>
                <a:defRPr sz="1200"/>
              </a:pPr>
            </a:p>
          </p:txBody>
        </p:sp>
        <p:sp>
          <p:nvSpPr>
            <p:cNvPr id="243" name="Shape 243"/>
            <p:cNvSpPr/>
            <p:nvPr/>
          </p:nvSpPr>
          <p:spPr>
            <a:xfrm>
              <a:off x="37785" y="358466"/>
              <a:ext cx="3194572" cy="5282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200"/>
              </a:lvl1pPr>
            </a:lstStyle>
            <a:p>
              <a:pPr/>
              <a:r>
                <a:t>解压并扫描安装包，使用dexoat对apk进行编译并保存到dalvik-cache目录</a:t>
              </a:r>
            </a:p>
          </p:txBody>
        </p:sp>
      </p:grpSp>
      <p:sp>
        <p:nvSpPr>
          <p:cNvPr id="245" name="Shape 245"/>
          <p:cNvSpPr/>
          <p:nvPr/>
        </p:nvSpPr>
        <p:spPr>
          <a:xfrm flipH="1">
            <a:off x="4078284" y="4714385"/>
            <a:ext cx="397393" cy="319996"/>
          </a:xfrm>
          <a:prstGeom prst="rightArrow">
            <a:avLst>
              <a:gd name="adj1" fmla="val 32000"/>
              <a:gd name="adj2" fmla="val 64000"/>
            </a:avLst>
          </a:prstGeom>
          <a:solidFill>
            <a:srgbClr val="FFFFFF"/>
          </a:solidFill>
          <a:ln w="25400">
            <a:solidFill>
              <a:schemeClr val="accent1"/>
            </a:solidFill>
          </a:ln>
          <a:effectLst>
            <a:outerShdw sx="100000" sy="100000" kx="0" ky="0" algn="b" rotWithShape="0" blurRad="63500" dist="17960" dir="2700000">
              <a:srgbClr val="000000"/>
            </a:outerShdw>
          </a:effectLst>
        </p:spPr>
        <p:txBody>
          <a:bodyPr lIns="45718" tIns="45718" rIns="45718" bIns="45718"/>
          <a:lstStyle/>
          <a:p>
            <a:pPr/>
          </a:p>
        </p:txBody>
      </p:sp>
      <p:grpSp>
        <p:nvGrpSpPr>
          <p:cNvPr id="248" name="Group 248"/>
          <p:cNvGrpSpPr/>
          <p:nvPr/>
        </p:nvGrpSpPr>
        <p:grpSpPr>
          <a:xfrm>
            <a:off x="609524" y="4689438"/>
            <a:ext cx="3270144" cy="369892"/>
            <a:chOff x="0" y="0"/>
            <a:chExt cx="3270143" cy="369890"/>
          </a:xfrm>
        </p:grpSpPr>
        <p:sp>
          <p:nvSpPr>
            <p:cNvPr id="246" name="Shape 246"/>
            <p:cNvSpPr/>
            <p:nvPr/>
          </p:nvSpPr>
          <p:spPr>
            <a:xfrm>
              <a:off x="-1" y="0"/>
              <a:ext cx="3270144" cy="369891"/>
            </a:xfrm>
            <a:prstGeom prst="roundRect">
              <a:avLst>
                <a:gd name="adj" fmla="val 34879"/>
              </a:avLst>
            </a:prstGeom>
            <a:solidFill>
              <a:srgbClr val="FFFFFF"/>
            </a:solidFill>
            <a:ln w="25400" cap="flat">
              <a:solidFill>
                <a:schemeClr val="accent1"/>
              </a:solidFill>
              <a:prstDash val="solid"/>
              <a:round/>
            </a:ln>
            <a:effectLst>
              <a:outerShdw sx="100000" sy="100000" kx="0" ky="0" algn="b" rotWithShape="0" blurRad="63500" dist="17960" dir="2700000">
                <a:srgbClr val="000000"/>
              </a:outerShdw>
            </a:effectLst>
          </p:spPr>
          <p:txBody>
            <a:bodyPr wrap="square" lIns="45718" tIns="45718" rIns="45718" bIns="45718" numCol="1" anchor="ctr">
              <a:noAutofit/>
            </a:bodyPr>
            <a:lstStyle/>
            <a:p>
              <a:pPr>
                <a:defRPr sz="1200"/>
              </a:pPr>
            </a:p>
          </p:txBody>
        </p:sp>
        <p:sp>
          <p:nvSpPr>
            <p:cNvPr id="247" name="Shape 247"/>
            <p:cNvSpPr/>
            <p:nvPr/>
          </p:nvSpPr>
          <p:spPr>
            <a:xfrm>
              <a:off x="37785" y="31275"/>
              <a:ext cx="3194572"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200"/>
              </a:lvl1pPr>
            </a:lstStyle>
            <a:p>
              <a:pPr/>
              <a:r>
                <a:t>在data/data/目录下创建对应的应用数据目录</a:t>
              </a:r>
            </a:p>
          </p:txBody>
        </p:sp>
      </p:grpSp>
      <p:grpSp>
        <p:nvGrpSpPr>
          <p:cNvPr id="251" name="Group 251"/>
          <p:cNvGrpSpPr/>
          <p:nvPr/>
        </p:nvGrpSpPr>
        <p:grpSpPr>
          <a:xfrm>
            <a:off x="5743683" y="5491645"/>
            <a:ext cx="1600208" cy="556726"/>
            <a:chOff x="0" y="0"/>
            <a:chExt cx="1600207" cy="556725"/>
          </a:xfrm>
        </p:grpSpPr>
        <p:sp>
          <p:nvSpPr>
            <p:cNvPr id="249" name="Shape 249"/>
            <p:cNvSpPr/>
            <p:nvPr/>
          </p:nvSpPr>
          <p:spPr>
            <a:xfrm>
              <a:off x="-1" y="-1"/>
              <a:ext cx="1600209" cy="556727"/>
            </a:xfrm>
            <a:prstGeom prst="wedgeEllipseCallout">
              <a:avLst>
                <a:gd name="adj1" fmla="val -32797"/>
                <a:gd name="adj2" fmla="val -96888"/>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1200">
                  <a:solidFill>
                    <a:srgbClr val="010101"/>
                  </a:solidFill>
                </a:defRPr>
              </a:pPr>
            </a:p>
          </p:txBody>
        </p:sp>
        <p:sp>
          <p:nvSpPr>
            <p:cNvPr id="250" name="Shape 250"/>
            <p:cNvSpPr/>
            <p:nvPr/>
          </p:nvSpPr>
          <p:spPr>
            <a:xfrm>
              <a:off x="234344" y="124692"/>
              <a:ext cx="1131518" cy="307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200">
                  <a:solidFill>
                    <a:srgbClr val="010101"/>
                  </a:solidFill>
                </a:defRPr>
              </a:lvl1pPr>
            </a:lstStyle>
            <a:p>
              <a:pPr/>
              <a:r>
                <a:t>用时最久</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28"/>
                                        </p:tgtEl>
                                        <p:attrNameLst>
                                          <p:attrName>style.visibility</p:attrName>
                                        </p:attrNameLst>
                                      </p:cBhvr>
                                      <p:to>
                                        <p:strVal val="visible"/>
                                      </p:to>
                                    </p:set>
                                    <p:animEffect filter="box(out)" transition="in">
                                      <p:cBhvr>
                                        <p:cTn id="7" dur="10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29"/>
                                        </p:tgtEl>
                                        <p:attrNameLst>
                                          <p:attrName>style.visibility</p:attrName>
                                        </p:attrNameLst>
                                      </p:cBhvr>
                                      <p:to>
                                        <p:strVal val="visible"/>
                                      </p:to>
                                    </p:set>
                                    <p:animEffect filter="box(out)" transition="in">
                                      <p:cBhvr>
                                        <p:cTn id="12" dur="1000"/>
                                        <p:tgtEl>
                                          <p:spTgt spid="22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30"/>
                                        </p:tgtEl>
                                        <p:attrNameLst>
                                          <p:attrName>style.visibility</p:attrName>
                                        </p:attrNameLst>
                                      </p:cBhvr>
                                      <p:to>
                                        <p:strVal val="visible"/>
                                      </p:to>
                                    </p:set>
                                    <p:animEffect filter="box(out)" transition="in">
                                      <p:cBhvr>
                                        <p:cTn id="17" dur="1000"/>
                                        <p:tgtEl>
                                          <p:spTgt spid="23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 grpId="4" fill="hold">
                                  <p:stCondLst>
                                    <p:cond delay="0"/>
                                  </p:stCondLst>
                                  <p:iterate type="el" backwards="0">
                                    <p:tmAbs val="0"/>
                                  </p:iterate>
                                  <p:childTnLst>
                                    <p:set>
                                      <p:cBhvr>
                                        <p:cTn id="21" fill="hold"/>
                                        <p:tgtEl>
                                          <p:spTgt spid="233"/>
                                        </p:tgtEl>
                                        <p:attrNameLst>
                                          <p:attrName>style.visibility</p:attrName>
                                        </p:attrNameLst>
                                      </p:cBhvr>
                                      <p:to>
                                        <p:strVal val="visible"/>
                                      </p:to>
                                    </p:set>
                                    <p:anim calcmode="lin" valueType="num">
                                      <p:cBhvr>
                                        <p:cTn id="22" dur="1000" fill="hold"/>
                                        <p:tgtEl>
                                          <p:spTgt spid="233"/>
                                        </p:tgtEl>
                                        <p:attrNameLst>
                                          <p:attrName>ppt_x</p:attrName>
                                        </p:attrNameLst>
                                      </p:cBhvr>
                                      <p:tavLst>
                                        <p:tav tm="0">
                                          <p:val>
                                            <p:strVal val="#ppt_x"/>
                                          </p:val>
                                        </p:tav>
                                        <p:tav tm="100000">
                                          <p:val>
                                            <p:strVal val="#ppt_x"/>
                                          </p:val>
                                        </p:tav>
                                      </p:tavLst>
                                    </p:anim>
                                    <p:anim calcmode="lin" valueType="num">
                                      <p:cBhvr>
                                        <p:cTn id="23" dur="1000" fill="hold"/>
                                        <p:tgtEl>
                                          <p:spTgt spid="233"/>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236"/>
                                        </p:tgtEl>
                                        <p:attrNameLst>
                                          <p:attrName>style.visibility</p:attrName>
                                        </p:attrNameLst>
                                      </p:cBhvr>
                                      <p:to>
                                        <p:strVal val="visible"/>
                                      </p:to>
                                    </p:set>
                                    <p:animEffect filter="wipe(left)" transition="in">
                                      <p:cBhvr>
                                        <p:cTn id="28" dur="1000"/>
                                        <p:tgtEl>
                                          <p:spTgt spid="236"/>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32" presetID="4" grpId="6" fill="hold">
                                  <p:stCondLst>
                                    <p:cond delay="0"/>
                                  </p:stCondLst>
                                  <p:iterate type="el" backwards="0">
                                    <p:tmAbs val="0"/>
                                  </p:iterate>
                                  <p:childTnLst>
                                    <p:set>
                                      <p:cBhvr>
                                        <p:cTn id="32" fill="hold"/>
                                        <p:tgtEl>
                                          <p:spTgt spid="237"/>
                                        </p:tgtEl>
                                        <p:attrNameLst>
                                          <p:attrName>style.visibility</p:attrName>
                                        </p:attrNameLst>
                                      </p:cBhvr>
                                      <p:to>
                                        <p:strVal val="visible"/>
                                      </p:to>
                                    </p:set>
                                    <p:animEffect filter="box(out)" transition="in">
                                      <p:cBhvr>
                                        <p:cTn id="33" dur="1000"/>
                                        <p:tgtEl>
                                          <p:spTgt spid="237"/>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8" presetID="22" grpId="7" fill="hold">
                                  <p:stCondLst>
                                    <p:cond delay="0"/>
                                  </p:stCondLst>
                                  <p:iterate type="el" backwards="0">
                                    <p:tmAbs val="0"/>
                                  </p:iterate>
                                  <p:childTnLst>
                                    <p:set>
                                      <p:cBhvr>
                                        <p:cTn id="37" fill="hold"/>
                                        <p:tgtEl>
                                          <p:spTgt spid="240"/>
                                        </p:tgtEl>
                                        <p:attrNameLst>
                                          <p:attrName>style.visibility</p:attrName>
                                        </p:attrNameLst>
                                      </p:cBhvr>
                                      <p:to>
                                        <p:strVal val="visible"/>
                                      </p:to>
                                    </p:set>
                                    <p:animEffect filter="wipe(left)" transition="in">
                                      <p:cBhvr>
                                        <p:cTn id="38" dur="1000"/>
                                        <p:tgtEl>
                                          <p:spTgt spid="240"/>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2" grpId="8" fill="hold">
                                  <p:stCondLst>
                                    <p:cond delay="0"/>
                                  </p:stCondLst>
                                  <p:iterate type="el" backwards="0">
                                    <p:tmAbs val="0"/>
                                  </p:iterate>
                                  <p:childTnLst>
                                    <p:set>
                                      <p:cBhvr>
                                        <p:cTn id="42" fill="hold"/>
                                        <p:tgtEl>
                                          <p:spTgt spid="241"/>
                                        </p:tgtEl>
                                        <p:attrNameLst>
                                          <p:attrName>style.visibility</p:attrName>
                                        </p:attrNameLst>
                                      </p:cBhvr>
                                      <p:to>
                                        <p:strVal val="visible"/>
                                      </p:to>
                                    </p:set>
                                    <p:animEffect filter="wipe(left)" transition="in">
                                      <p:cBhvr>
                                        <p:cTn id="43" dur="1000"/>
                                        <p:tgtEl>
                                          <p:spTgt spid="241"/>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8" presetID="22" grpId="9" fill="hold">
                                  <p:stCondLst>
                                    <p:cond delay="0"/>
                                  </p:stCondLst>
                                  <p:iterate type="el" backwards="0">
                                    <p:tmAbs val="0"/>
                                  </p:iterate>
                                  <p:childTnLst>
                                    <p:set>
                                      <p:cBhvr>
                                        <p:cTn id="47" fill="hold"/>
                                        <p:tgtEl>
                                          <p:spTgt spid="244"/>
                                        </p:tgtEl>
                                        <p:attrNameLst>
                                          <p:attrName>style.visibility</p:attrName>
                                        </p:attrNameLst>
                                      </p:cBhvr>
                                      <p:to>
                                        <p:strVal val="visible"/>
                                      </p:to>
                                    </p:set>
                                    <p:animEffect filter="wipe(left)" transition="in">
                                      <p:cBhvr>
                                        <p:cTn id="48" dur="1000"/>
                                        <p:tgtEl>
                                          <p:spTgt spid="244"/>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8" presetID="22" grpId="10" fill="hold">
                                  <p:stCondLst>
                                    <p:cond delay="0"/>
                                  </p:stCondLst>
                                  <p:iterate type="el" backwards="0">
                                    <p:tmAbs val="0"/>
                                  </p:iterate>
                                  <p:childTnLst>
                                    <p:set>
                                      <p:cBhvr>
                                        <p:cTn id="52" fill="hold"/>
                                        <p:tgtEl>
                                          <p:spTgt spid="245"/>
                                        </p:tgtEl>
                                        <p:attrNameLst>
                                          <p:attrName>style.visibility</p:attrName>
                                        </p:attrNameLst>
                                      </p:cBhvr>
                                      <p:to>
                                        <p:strVal val="visible"/>
                                      </p:to>
                                    </p:set>
                                    <p:animEffect filter="wipe(left)" transition="in">
                                      <p:cBhvr>
                                        <p:cTn id="53" dur="1000"/>
                                        <p:tgtEl>
                                          <p:spTgt spid="245"/>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8" presetID="22" grpId="11" fill="hold">
                                  <p:stCondLst>
                                    <p:cond delay="0"/>
                                  </p:stCondLst>
                                  <p:iterate type="el" backwards="0">
                                    <p:tmAbs val="0"/>
                                  </p:iterate>
                                  <p:childTnLst>
                                    <p:set>
                                      <p:cBhvr>
                                        <p:cTn id="57" fill="hold"/>
                                        <p:tgtEl>
                                          <p:spTgt spid="248"/>
                                        </p:tgtEl>
                                        <p:attrNameLst>
                                          <p:attrName>style.visibility</p:attrName>
                                        </p:attrNameLst>
                                      </p:cBhvr>
                                      <p:to>
                                        <p:strVal val="visible"/>
                                      </p:to>
                                    </p:set>
                                    <p:animEffect filter="wipe(left)" transition="in">
                                      <p:cBhvr>
                                        <p:cTn id="58" dur="1000"/>
                                        <p:tgtEl>
                                          <p:spTgt spid="248"/>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1" presetID="2" grpId="12" fill="hold">
                                  <p:stCondLst>
                                    <p:cond delay="0"/>
                                  </p:stCondLst>
                                  <p:iterate type="el" backwards="0">
                                    <p:tmAbs val="0"/>
                                  </p:iterate>
                                  <p:childTnLst>
                                    <p:set>
                                      <p:cBhvr>
                                        <p:cTn id="62" fill="hold"/>
                                        <p:tgtEl>
                                          <p:spTgt spid="251"/>
                                        </p:tgtEl>
                                        <p:attrNameLst>
                                          <p:attrName>style.visibility</p:attrName>
                                        </p:attrNameLst>
                                      </p:cBhvr>
                                      <p:to>
                                        <p:strVal val="visible"/>
                                      </p:to>
                                    </p:set>
                                    <p:anim calcmode="lin" valueType="num">
                                      <p:cBhvr>
                                        <p:cTn id="63" dur="1000" fill="hold"/>
                                        <p:tgtEl>
                                          <p:spTgt spid="251"/>
                                        </p:tgtEl>
                                        <p:attrNameLst>
                                          <p:attrName>ppt_x</p:attrName>
                                        </p:attrNameLst>
                                      </p:cBhvr>
                                      <p:tavLst>
                                        <p:tav tm="0">
                                          <p:val>
                                            <p:strVal val="#ppt_x"/>
                                          </p:val>
                                        </p:tav>
                                        <p:tav tm="100000">
                                          <p:val>
                                            <p:strVal val="#ppt_x"/>
                                          </p:val>
                                        </p:tav>
                                      </p:tavLst>
                                    </p:anim>
                                    <p:anim calcmode="lin" valueType="num">
                                      <p:cBhvr>
                                        <p:cTn id="64" dur="1000" fill="hold"/>
                                        <p:tgtEl>
                                          <p:spTgt spid="2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9" grpId="2"/>
      <p:bldP build="whole" bldLvl="1" animBg="1" rev="0" advAuto="0" spid="237" grpId="6"/>
      <p:bldP build="whole" bldLvl="1" animBg="1" rev="0" advAuto="0" spid="244" grpId="9"/>
      <p:bldP build="whole" bldLvl="1" animBg="1" rev="0" advAuto="0" spid="240" grpId="7"/>
      <p:bldP build="whole" bldLvl="1" animBg="1" rev="0" advAuto="0" spid="245" grpId="10"/>
      <p:bldP build="whole" bldLvl="1" animBg="1" rev="0" advAuto="0" spid="228" grpId="1"/>
      <p:bldP build="whole" bldLvl="1" animBg="1" rev="0" advAuto="0" spid="230" grpId="3"/>
      <p:bldP build="whole" bldLvl="1" animBg="1" rev="0" advAuto="0" spid="233" grpId="4"/>
      <p:bldP build="whole" bldLvl="1" animBg="1" rev="0" advAuto="0" spid="241" grpId="8"/>
      <p:bldP build="whole" bldLvl="1" animBg="1" rev="0" advAuto="0" spid="251" grpId="12"/>
      <p:bldP build="whole" bldLvl="1" animBg="1" rev="0" advAuto="0" spid="236" grpId="5"/>
      <p:bldP build="whole" bldLvl="1" animBg="1" rev="0" advAuto="0" spid="248" grpId="1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nvSpPr>
        <p:spPr>
          <a:xfrm>
            <a:off x="596137" y="5642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sp>
        <p:nvSpPr>
          <p:cNvPr id="254" name="Shape 254"/>
          <p:cNvSpPr/>
          <p:nvPr/>
        </p:nvSpPr>
        <p:spPr>
          <a:xfrm>
            <a:off x="606680" y="1679525"/>
            <a:ext cx="11709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生成分析报告</a:t>
            </a:r>
          </a:p>
        </p:txBody>
      </p:sp>
      <p:sp>
        <p:nvSpPr>
          <p:cNvPr id="255" name="Shape 255"/>
          <p:cNvSpPr/>
          <p:nvPr/>
        </p:nvSpPr>
        <p:spPr>
          <a:xfrm>
            <a:off x="974980" y="2162725"/>
            <a:ext cx="1241779"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1、log分析报告</a:t>
            </a:r>
          </a:p>
        </p:txBody>
      </p:sp>
      <p:sp>
        <p:nvSpPr>
          <p:cNvPr id="256" name="Shape 256"/>
          <p:cNvSpPr/>
          <p:nvPr/>
        </p:nvSpPr>
        <p:spPr>
          <a:xfrm>
            <a:off x="366531" y="2620528"/>
            <a:ext cx="8695778" cy="2504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457200">
              <a:defRPr sz="1600">
                <a:latin typeface="Times"/>
                <a:ea typeface="Times"/>
                <a:cs typeface="Times"/>
                <a:sym typeface="Times"/>
              </a:defRPr>
            </a:pPr>
            <a:r>
              <a:t>03-16 10:26:41.587 29638 29654 W dex2oat : Compilation of void com.facebook.phonenumbers.CountryCodeToRegionCodeMap.maybeInitializeMaps() took 1.184s</a:t>
            </a:r>
          </a:p>
          <a:p>
            <a:pPr algn="l" defTabSz="457200">
              <a:defRPr sz="1600">
                <a:latin typeface="Times"/>
                <a:ea typeface="Times"/>
                <a:cs typeface="Times"/>
                <a:sym typeface="Times"/>
              </a:defRPr>
            </a:pPr>
            <a:r>
              <a:t>03-16 10:26:42.272 29638 29638 W dex2oat : Compilation of void com.facebook.graphql.model.GraphQLNode__JsonHelper.a(com.fasterxml.jackson.core.JsonGenerator, com.facebook.graphql.model.GraphQLNode, boolean) took 354.827ms</a:t>
            </a:r>
          </a:p>
          <a:p>
            <a:pPr algn="l" defTabSz="457200">
              <a:defRPr sz="1600">
                <a:latin typeface="Times"/>
                <a:ea typeface="Times"/>
                <a:cs typeface="Times"/>
                <a:sym typeface="Times"/>
              </a:defRPr>
            </a:pPr>
            <a:r>
              <a:t>03-16 10:26:42.616 29638 29654 W dex2oat : Compilation of com.facebook.graphql.model.GraphQLPage com.facebook.graphql.model.GraphQLPage__JsonHelper.a(com.fasterxml.jackson.core.JsonParser) took 545.928ms</a:t>
            </a:r>
          </a:p>
          <a:p>
            <a:pPr algn="l" defTabSz="457200">
              <a:defRPr sz="1600">
                <a:latin typeface="Times"/>
                <a:ea typeface="Times"/>
                <a:cs typeface="Times"/>
                <a:sym typeface="Times"/>
              </a:defRPr>
            </a:pPr>
            <a:r>
              <a:t>……</a:t>
            </a:r>
          </a:p>
        </p:txBody>
      </p:sp>
      <p:sp>
        <p:nvSpPr>
          <p:cNvPr id="257" name="Shape 257"/>
          <p:cNvSpPr/>
          <p:nvPr/>
        </p:nvSpPr>
        <p:spPr>
          <a:xfrm>
            <a:off x="940931" y="5262729"/>
            <a:ext cx="3892650"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2、N7对比机现象：同样需要3到4分钟才能安装成功</a:t>
            </a:r>
          </a:p>
        </p:txBody>
      </p:sp>
      <p:sp>
        <p:nvSpPr>
          <p:cNvPr id="258" name="Shape 258"/>
          <p:cNvSpPr/>
          <p:nvPr/>
        </p:nvSpPr>
        <p:spPr>
          <a:xfrm>
            <a:off x="939758" y="5720529"/>
            <a:ext cx="4158358"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3、得出最终结论：是应用自身的问题而非我们项目问题</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53"/>
                                        </p:tgtEl>
                                        <p:attrNameLst>
                                          <p:attrName>style.visibility</p:attrName>
                                        </p:attrNameLst>
                                      </p:cBhvr>
                                      <p:to>
                                        <p:strVal val="visible"/>
                                      </p:to>
                                    </p:set>
                                    <p:animEffect filter="box(out)" transition="in">
                                      <p:cBhvr>
                                        <p:cTn id="7" dur="1000"/>
                                        <p:tgtEl>
                                          <p:spTgt spid="25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54"/>
                                        </p:tgtEl>
                                        <p:attrNameLst>
                                          <p:attrName>style.visibility</p:attrName>
                                        </p:attrNameLst>
                                      </p:cBhvr>
                                      <p:to>
                                        <p:strVal val="visible"/>
                                      </p:to>
                                    </p:set>
                                    <p:animEffect filter="box(out)" transition="in">
                                      <p:cBhvr>
                                        <p:cTn id="12" dur="1000"/>
                                        <p:tgtEl>
                                          <p:spTgt spid="25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55"/>
                                        </p:tgtEl>
                                        <p:attrNameLst>
                                          <p:attrName>style.visibility</p:attrName>
                                        </p:attrNameLst>
                                      </p:cBhvr>
                                      <p:to>
                                        <p:strVal val="visible"/>
                                      </p:to>
                                    </p:set>
                                    <p:animEffect filter="box(out)" transition="in">
                                      <p:cBhvr>
                                        <p:cTn id="17" dur="1000"/>
                                        <p:tgtEl>
                                          <p:spTgt spid="25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56"/>
                                        </p:tgtEl>
                                        <p:attrNameLst>
                                          <p:attrName>style.visibility</p:attrName>
                                        </p:attrNameLst>
                                      </p:cBhvr>
                                      <p:to>
                                        <p:strVal val="visible"/>
                                      </p:to>
                                    </p:set>
                                    <p:animEffect filter="box(out)" transition="in">
                                      <p:cBhvr>
                                        <p:cTn id="22" dur="1000"/>
                                        <p:tgtEl>
                                          <p:spTgt spid="25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257"/>
                                        </p:tgtEl>
                                        <p:attrNameLst>
                                          <p:attrName>style.visibility</p:attrName>
                                        </p:attrNameLst>
                                      </p:cBhvr>
                                      <p:to>
                                        <p:strVal val="visible"/>
                                      </p:to>
                                    </p:set>
                                    <p:animEffect filter="box(out)" transition="in">
                                      <p:cBhvr>
                                        <p:cTn id="27" dur="1000"/>
                                        <p:tgtEl>
                                          <p:spTgt spid="25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258"/>
                                        </p:tgtEl>
                                        <p:attrNameLst>
                                          <p:attrName>style.visibility</p:attrName>
                                        </p:attrNameLst>
                                      </p:cBhvr>
                                      <p:to>
                                        <p:strVal val="visible"/>
                                      </p:to>
                                    </p:set>
                                    <p:animEffect filter="box(out)" transition="in">
                                      <p:cBhvr>
                                        <p:cTn id="32"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4" grpId="2"/>
      <p:bldP build="whole" bldLvl="1" animBg="1" rev="0" advAuto="0" spid="255" grpId="3"/>
      <p:bldP build="whole" bldLvl="1" animBg="1" rev="0" advAuto="0" spid="253" grpId="1"/>
      <p:bldP build="whole" bldLvl="1" animBg="1" rev="0" advAuto="0" spid="256" grpId="4"/>
      <p:bldP build="whole" bldLvl="1" animBg="1" rev="0" advAuto="0" spid="257" grpId="5"/>
      <p:bldP build="whole" bldLvl="1" animBg="1" rev="0" advAuto="0" spid="258" grpId="6"/>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nvSpPr>
        <p:spPr>
          <a:xfrm>
            <a:off x="608387" y="1874373"/>
            <a:ext cx="3749818"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1、3-10-3g项目添加perso值来定制默认输入法</a:t>
            </a:r>
          </a:p>
        </p:txBody>
      </p:sp>
      <p:sp>
        <p:nvSpPr>
          <p:cNvPr id="261" name="Shape 261"/>
          <p:cNvSpPr/>
          <p:nvPr/>
        </p:nvSpPr>
        <p:spPr>
          <a:xfrm>
            <a:off x="963495" y="2866629"/>
            <a:ext cx="6790928"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刚刚接触第三套perso机制，对其不够了解，问题来得比较紧急，导致验证不完全出现了问题</a:t>
            </a:r>
          </a:p>
        </p:txBody>
      </p:sp>
      <p:sp>
        <p:nvSpPr>
          <p:cNvPr id="262" name="Shape 262"/>
          <p:cNvSpPr/>
          <p:nvPr/>
        </p:nvSpPr>
        <p:spPr>
          <a:xfrm>
            <a:off x="631847" y="569375"/>
            <a:ext cx="7045326" cy="5577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r>
              <a:rPr>
                <a:latin typeface="微软雅黑"/>
                <a:ea typeface="微软雅黑"/>
                <a:cs typeface="微软雅黑"/>
                <a:sym typeface="微软雅黑"/>
              </a:rPr>
              <a:t>工作成果分析</a:t>
            </a:r>
          </a:p>
        </p:txBody>
      </p:sp>
      <p:sp>
        <p:nvSpPr>
          <p:cNvPr id="263" name="Shape 263"/>
          <p:cNvSpPr/>
          <p:nvPr/>
        </p:nvSpPr>
        <p:spPr>
          <a:xfrm>
            <a:off x="569643" y="3833483"/>
            <a:ext cx="8004713" cy="20507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lnSpc>
                <a:spcPct val="150000"/>
              </a:lnSpc>
              <a:defRPr sz="1300"/>
            </a:pPr>
            <a:r>
              <a:t>        对自己出问题的原因进行了总结，一方面原因是由于自己对于第三套perso机制不熟悉，另一方面是自己验证不完全导致的。</a:t>
            </a:r>
          </a:p>
          <a:p>
            <a:pPr algn="l">
              <a:lnSpc>
                <a:spcPct val="150000"/>
              </a:lnSpc>
              <a:defRPr sz="1300"/>
            </a:pPr>
            <a:r>
              <a:t>        （1）对perso机制进行详细的学习，熟练掌握其使用方法，验证方法，也对不同项目perso的不同添加方法进行了简单总结，避免再有紧急问题时再出现同样的情况。</a:t>
            </a:r>
          </a:p>
          <a:p>
            <a:pPr algn="l">
              <a:lnSpc>
                <a:spcPct val="150000"/>
              </a:lnSpc>
              <a:defRPr sz="1300"/>
            </a:pPr>
            <a:r>
              <a:t>        （2）在提交问题之前要认真验证，尤其是涉及到perso值时，要编不同赋值的perso来进行验证其是否已生效。</a:t>
            </a:r>
          </a:p>
        </p:txBody>
      </p:sp>
      <p:sp>
        <p:nvSpPr>
          <p:cNvPr id="264" name="Shape 264"/>
          <p:cNvSpPr/>
          <p:nvPr/>
        </p:nvSpPr>
        <p:spPr>
          <a:xfrm>
            <a:off x="640794" y="1233132"/>
            <a:ext cx="27584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完成不够理想的任务分析</a:t>
            </a:r>
          </a:p>
        </p:txBody>
      </p:sp>
      <p:sp>
        <p:nvSpPr>
          <p:cNvPr id="265" name="Shape 265"/>
          <p:cNvSpPr/>
          <p:nvPr/>
        </p:nvSpPr>
        <p:spPr>
          <a:xfrm>
            <a:off x="637744" y="2370502"/>
            <a:ext cx="6375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原因：</a:t>
            </a:r>
          </a:p>
        </p:txBody>
      </p:sp>
      <p:sp>
        <p:nvSpPr>
          <p:cNvPr id="266" name="Shape 266"/>
          <p:cNvSpPr/>
          <p:nvPr/>
        </p:nvSpPr>
        <p:spPr>
          <a:xfrm>
            <a:off x="609124" y="3337357"/>
            <a:ext cx="9931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改善方案：</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62"/>
                                        </p:tgtEl>
                                        <p:attrNameLst>
                                          <p:attrName>style.visibility</p:attrName>
                                        </p:attrNameLst>
                                      </p:cBhvr>
                                      <p:to>
                                        <p:strVal val="visible"/>
                                      </p:to>
                                    </p:set>
                                    <p:animEffect filter="box(out)" transition="in">
                                      <p:cBhvr>
                                        <p:cTn id="7" dur="1000"/>
                                        <p:tgtEl>
                                          <p:spTgt spid="26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64"/>
                                        </p:tgtEl>
                                        <p:attrNameLst>
                                          <p:attrName>style.visibility</p:attrName>
                                        </p:attrNameLst>
                                      </p:cBhvr>
                                      <p:to>
                                        <p:strVal val="visible"/>
                                      </p:to>
                                    </p:set>
                                    <p:animEffect filter="box(out)" transition="in">
                                      <p:cBhvr>
                                        <p:cTn id="12" dur="1000"/>
                                        <p:tgtEl>
                                          <p:spTgt spid="26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60"/>
                                        </p:tgtEl>
                                        <p:attrNameLst>
                                          <p:attrName>style.visibility</p:attrName>
                                        </p:attrNameLst>
                                      </p:cBhvr>
                                      <p:to>
                                        <p:strVal val="visible"/>
                                      </p:to>
                                    </p:set>
                                    <p:animEffect filter="box(out)" transition="in">
                                      <p:cBhvr>
                                        <p:cTn id="17" dur="1000"/>
                                        <p:tgtEl>
                                          <p:spTgt spid="26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65"/>
                                        </p:tgtEl>
                                        <p:attrNameLst>
                                          <p:attrName>style.visibility</p:attrName>
                                        </p:attrNameLst>
                                      </p:cBhvr>
                                      <p:to>
                                        <p:strVal val="visible"/>
                                      </p:to>
                                    </p:set>
                                    <p:animEffect filter="box(out)" transition="in">
                                      <p:cBhvr>
                                        <p:cTn id="22" dur="1000"/>
                                        <p:tgtEl>
                                          <p:spTgt spid="26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261"/>
                                        </p:tgtEl>
                                        <p:attrNameLst>
                                          <p:attrName>style.visibility</p:attrName>
                                        </p:attrNameLst>
                                      </p:cBhvr>
                                      <p:to>
                                        <p:strVal val="visible"/>
                                      </p:to>
                                    </p:set>
                                    <p:animEffect filter="box(out)" transition="in">
                                      <p:cBhvr>
                                        <p:cTn id="27" dur="1000"/>
                                        <p:tgtEl>
                                          <p:spTgt spid="261"/>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266"/>
                                        </p:tgtEl>
                                        <p:attrNameLst>
                                          <p:attrName>style.visibility</p:attrName>
                                        </p:attrNameLst>
                                      </p:cBhvr>
                                      <p:to>
                                        <p:strVal val="visible"/>
                                      </p:to>
                                    </p:set>
                                    <p:animEffect filter="box(out)" transition="in">
                                      <p:cBhvr>
                                        <p:cTn id="32" dur="1000"/>
                                        <p:tgtEl>
                                          <p:spTgt spid="26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263"/>
                                        </p:tgtEl>
                                        <p:attrNameLst>
                                          <p:attrName>style.visibility</p:attrName>
                                        </p:attrNameLst>
                                      </p:cBhvr>
                                      <p:to>
                                        <p:strVal val="visible"/>
                                      </p:to>
                                    </p:set>
                                    <p:animEffect filter="box(out)" transition="in">
                                      <p:cBhvr>
                                        <p:cTn id="37"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1" grpId="5"/>
      <p:bldP build="whole" bldLvl="1" animBg="1" rev="0" advAuto="0" spid="263" grpId="7"/>
      <p:bldP build="whole" bldLvl="1" animBg="1" rev="0" advAuto="0" spid="260" grpId="3"/>
      <p:bldP build="whole" bldLvl="1" animBg="1" rev="0" advAuto="0" spid="265" grpId="4"/>
      <p:bldP build="whole" bldLvl="1" animBg="1" rev="0" advAuto="0" spid="266" grpId="6"/>
      <p:bldP build="whole" bldLvl="1" animBg="1" rev="0" advAuto="0" spid="262" grpId="1"/>
      <p:bldP build="whole" bldLvl="1" animBg="1" rev="0" advAuto="0" spid="264"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 name="Shape 25"/>
          <p:cNvSpPr/>
          <p:nvPr/>
        </p:nvSpPr>
        <p:spPr>
          <a:xfrm>
            <a:off x="745329" y="312337"/>
            <a:ext cx="6413505"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Personal Information </a:t>
            </a:r>
          </a:p>
          <a:p>
            <a:pPr algn="l" defTabSz="388935">
              <a:lnSpc>
                <a:spcPts val="3400"/>
              </a:lnSpc>
              <a:defRPr sz="2800">
                <a:solidFill>
                  <a:srgbClr val="57BBFF"/>
                </a:solidFill>
                <a:latin typeface="微软雅黑"/>
                <a:ea typeface="微软雅黑"/>
                <a:cs typeface="微软雅黑"/>
                <a:sym typeface="微软雅黑"/>
              </a:defRPr>
            </a:pPr>
            <a:r>
              <a:t>自我介绍</a:t>
            </a:r>
          </a:p>
        </p:txBody>
      </p:sp>
      <p:sp>
        <p:nvSpPr>
          <p:cNvPr id="26" name="Shape 26"/>
          <p:cNvSpPr/>
          <p:nvPr/>
        </p:nvSpPr>
        <p:spPr>
          <a:xfrm>
            <a:off x="701487" y="1586673"/>
            <a:ext cx="3889209" cy="37522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2000"/>
            </a:lvl1pPr>
          </a:lstStyle>
          <a:p>
            <a:pPr/>
            <a:r>
              <a:t>SCD—&gt;TABLET—&gt;SWD—&gt;APP</a:t>
            </a:r>
          </a:p>
        </p:txBody>
      </p:sp>
      <p:sp>
        <p:nvSpPr>
          <p:cNvPr id="27" name="Shape 27"/>
          <p:cNvSpPr/>
          <p:nvPr/>
        </p:nvSpPr>
        <p:spPr>
          <a:xfrm>
            <a:off x="671504" y="2063511"/>
            <a:ext cx="713737"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600"/>
            </a:lvl1pPr>
          </a:lstStyle>
          <a:p>
            <a:pPr/>
            <a:r>
              <a:t>魏雅芳</a:t>
            </a:r>
          </a:p>
        </p:txBody>
      </p:sp>
      <p:sp>
        <p:nvSpPr>
          <p:cNvPr id="28" name="Shape 28"/>
          <p:cNvSpPr/>
          <p:nvPr/>
        </p:nvSpPr>
        <p:spPr>
          <a:xfrm>
            <a:off x="658753" y="3043539"/>
            <a:ext cx="1269821"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1、输入法相关</a:t>
            </a:r>
          </a:p>
        </p:txBody>
      </p:sp>
      <p:sp>
        <p:nvSpPr>
          <p:cNvPr id="29" name="Shape 29"/>
          <p:cNvSpPr/>
          <p:nvPr/>
        </p:nvSpPr>
        <p:spPr>
          <a:xfrm>
            <a:off x="594554" y="4855519"/>
            <a:ext cx="1447620"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2、三方应用相关</a:t>
            </a:r>
          </a:p>
        </p:txBody>
      </p:sp>
      <p:sp>
        <p:nvSpPr>
          <p:cNvPr id="30" name="Shape 30"/>
          <p:cNvSpPr/>
          <p:nvPr/>
        </p:nvSpPr>
        <p:spPr>
          <a:xfrm>
            <a:off x="1127663" y="3502621"/>
            <a:ext cx="3118956" cy="127147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10289" indent="-110289" algn="l">
              <a:buSzPct val="100000"/>
              <a:buChar char="•"/>
              <a:defRPr sz="1400"/>
            </a:pPr>
            <a:r>
              <a:t>android输入法各项需求的实现</a:t>
            </a:r>
          </a:p>
          <a:p>
            <a:pPr marL="110289" indent="-110289" algn="l">
              <a:buSzPct val="100000"/>
              <a:buChar char="•"/>
              <a:defRPr sz="1400"/>
            </a:pPr>
          </a:p>
          <a:p>
            <a:pPr marL="110289" indent="-110289" algn="l">
              <a:buSzPct val="100000"/>
              <a:buChar char="•"/>
              <a:defRPr sz="1400"/>
            </a:pPr>
            <a:r>
              <a:t>android输入法的维护</a:t>
            </a:r>
          </a:p>
          <a:p>
            <a:pPr marL="110289" indent="-110289" algn="l">
              <a:buSzPct val="100000"/>
              <a:buChar char="•"/>
              <a:defRPr sz="1400"/>
            </a:pPr>
          </a:p>
          <a:p>
            <a:pPr marL="110289" indent="-110289" algn="l">
              <a:buSzPct val="100000"/>
              <a:buChar char="•"/>
              <a:defRPr sz="1400"/>
            </a:pPr>
            <a:r>
              <a:t>与android平台输入法框架相关的问题</a:t>
            </a:r>
          </a:p>
        </p:txBody>
      </p:sp>
      <p:sp>
        <p:nvSpPr>
          <p:cNvPr id="31" name="Shape 31"/>
          <p:cNvSpPr/>
          <p:nvPr/>
        </p:nvSpPr>
        <p:spPr>
          <a:xfrm>
            <a:off x="1121614" y="5359198"/>
            <a:ext cx="1864024" cy="802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110289" indent="-110289" algn="l">
              <a:buSzPct val="100000"/>
              <a:buChar char="•"/>
              <a:defRPr sz="1400"/>
            </a:pPr>
            <a:r>
              <a:t>三方应用的深度集成</a:t>
            </a:r>
          </a:p>
          <a:p>
            <a:pPr marL="110289" indent="-110289" algn="l">
              <a:buSzPct val="100000"/>
              <a:buChar char="•"/>
              <a:defRPr sz="1400"/>
            </a:pPr>
          </a:p>
          <a:p>
            <a:pPr marL="110289" indent="-110289" algn="l">
              <a:buSzPct val="100000"/>
              <a:buChar char="•"/>
              <a:defRPr sz="1400"/>
            </a:pPr>
            <a:r>
              <a:t>三方应用的维护</a:t>
            </a:r>
          </a:p>
        </p:txBody>
      </p:sp>
      <p:sp>
        <p:nvSpPr>
          <p:cNvPr id="32" name="Shape 32"/>
          <p:cNvSpPr/>
          <p:nvPr/>
        </p:nvSpPr>
        <p:spPr>
          <a:xfrm>
            <a:off x="671504" y="2564153"/>
            <a:ext cx="1120137"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600"/>
            </a:lvl1pPr>
          </a:lstStyle>
          <a:p>
            <a:pPr/>
            <a:r>
              <a:t>导师：詹洪</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5"/>
                                        </p:tgtEl>
                                        <p:attrNameLst>
                                          <p:attrName>style.visibility</p:attrName>
                                        </p:attrNameLst>
                                      </p:cBhvr>
                                      <p:to>
                                        <p:strVal val="visible"/>
                                      </p:to>
                                    </p:set>
                                    <p:animEffect filter="box(out)" transition="in">
                                      <p:cBhvr>
                                        <p:cTn id="7" dur="1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6"/>
                                        </p:tgtEl>
                                        <p:attrNameLst>
                                          <p:attrName>style.visibility</p:attrName>
                                        </p:attrNameLst>
                                      </p:cBhvr>
                                      <p:to>
                                        <p:strVal val="visible"/>
                                      </p:to>
                                    </p:set>
                                    <p:animEffect filter="box(out)" transition="in">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7"/>
                                        </p:tgtEl>
                                        <p:attrNameLst>
                                          <p:attrName>style.visibility</p:attrName>
                                        </p:attrNameLst>
                                      </p:cBhvr>
                                      <p:to>
                                        <p:strVal val="visible"/>
                                      </p:to>
                                    </p:set>
                                    <p:animEffect filter="box(out)" transition="in">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32"/>
                                        </p:tgtEl>
                                        <p:attrNameLst>
                                          <p:attrName>style.visibility</p:attrName>
                                        </p:attrNameLst>
                                      </p:cBhvr>
                                      <p:to>
                                        <p:strVal val="visible"/>
                                      </p:to>
                                    </p:set>
                                    <p:animEffect filter="box(out)" transition="in">
                                      <p:cBhvr>
                                        <p:cTn id="22" dur="1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28"/>
                                        </p:tgtEl>
                                        <p:attrNameLst>
                                          <p:attrName>style.visibility</p:attrName>
                                        </p:attrNameLst>
                                      </p:cBhvr>
                                      <p:to>
                                        <p:strVal val="visible"/>
                                      </p:to>
                                    </p:set>
                                    <p:animEffect filter="box(out)" transition="in">
                                      <p:cBhvr>
                                        <p:cTn id="27" dur="10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29"/>
                                        </p:tgtEl>
                                        <p:attrNameLst>
                                          <p:attrName>style.visibility</p:attrName>
                                        </p:attrNameLst>
                                      </p:cBhvr>
                                      <p:to>
                                        <p:strVal val="visible"/>
                                      </p:to>
                                    </p:set>
                                    <p:animEffect filter="box(out)" transition="in">
                                      <p:cBhvr>
                                        <p:cTn id="32" dur="10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30"/>
                                        </p:tgtEl>
                                        <p:attrNameLst>
                                          <p:attrName>style.visibility</p:attrName>
                                        </p:attrNameLst>
                                      </p:cBhvr>
                                      <p:to>
                                        <p:strVal val="visible"/>
                                      </p:to>
                                    </p:set>
                                    <p:animEffect filter="box(out)" transition="in">
                                      <p:cBhvr>
                                        <p:cTn id="37" dur="10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31"/>
                                        </p:tgtEl>
                                        <p:attrNameLst>
                                          <p:attrName>style.visibility</p:attrName>
                                        </p:attrNameLst>
                                      </p:cBhvr>
                                      <p:to>
                                        <p:strVal val="visible"/>
                                      </p:to>
                                    </p:set>
                                    <p:animEffect filter="box(out)" transition="in">
                                      <p:cBhvr>
                                        <p:cTn id="42" dur="1000"/>
                                        <p:tgtEl>
                                          <p:spTgt spid="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 grpId="5"/>
      <p:bldP build="whole" bldLvl="1" animBg="1" rev="0" advAuto="0" spid="30" grpId="7"/>
      <p:bldP build="whole" bldLvl="1" animBg="1" rev="0" advAuto="0" spid="27" grpId="3"/>
      <p:bldP build="whole" bldLvl="1" animBg="1" rev="0" advAuto="0" spid="31" grpId="8"/>
      <p:bldP build="whole" bldLvl="1" animBg="1" rev="0" advAuto="0" spid="32" grpId="4"/>
      <p:bldP build="whole" bldLvl="1" animBg="1" rev="0" advAuto="0" spid="26" grpId="2"/>
      <p:bldP build="whole" bldLvl="1" animBg="1" rev="0" advAuto="0" spid="25" grpId="1"/>
      <p:bldP build="whole" bldLvl="1" animBg="1" rev="0" advAuto="0" spid="29" grpId="6"/>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nvSpPr>
        <p:spPr>
          <a:xfrm>
            <a:off x="651496" y="2663569"/>
            <a:ext cx="8037215" cy="25470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lnSpc>
                <a:spcPct val="120000"/>
              </a:lnSpc>
              <a:defRPr sz="1300"/>
            </a:pPr>
            <a:r>
              <a:t>        facebook安装使用的是其配套预制的facebook_installer后台服务，分析log无法安装是由于该服务没有获取到安装权限，而log中该服务是在data路径下的，我们预制的是在custpack分区下的priv－app路径下的，data分区是无法获取到安装权限的，因此怀疑是facebook有进行过更新。与reporter沟通他并未更新过该应用，因此认为是facebook有进行自动更新导致了该问题的出现，便请接口人帮忙与facebook确认他们是否有增加该功能。</a:t>
            </a:r>
          </a:p>
          <a:p>
            <a:pPr algn="l">
              <a:lnSpc>
                <a:spcPct val="120000"/>
              </a:lnSpc>
              <a:defRPr sz="1300"/>
            </a:pPr>
            <a:r>
              <a:t>        后经系统组确认，data路径下的应用倘若是经升级得到的，系统是会判断其升级之前的权限并赋予其与升级之前同样的权限的。所以该问题获取不到安装权限是由于该部分的处理路径与我们三方应用perso定制的路径不一致导致的，是我们自身的问题。</a:t>
            </a:r>
          </a:p>
          <a:p>
            <a:pPr algn="l">
              <a:lnSpc>
                <a:spcPct val="120000"/>
              </a:lnSpc>
              <a:defRPr sz="1300"/>
            </a:pPr>
            <a:r>
              <a:t>        该问题之所以处理失当是自己对该部分还没有完全了解也没有及时请教系统组导致的。</a:t>
            </a:r>
          </a:p>
        </p:txBody>
      </p:sp>
      <p:sp>
        <p:nvSpPr>
          <p:cNvPr id="269" name="Shape 269"/>
          <p:cNvSpPr/>
          <p:nvPr/>
        </p:nvSpPr>
        <p:spPr>
          <a:xfrm>
            <a:off x="625278" y="5761280"/>
            <a:ext cx="7944244" cy="5540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300"/>
            </a:lvl1pPr>
          </a:lstStyle>
          <a:p>
            <a:pPr/>
            <a:r>
              <a:t>        今后遇到自己不完全了解的模块的问题一定要先与该模块的owner进行沟通，同时对自己处理的问题及时总结，一点一滴进行积累，杜绝类似情况的再次发生。</a:t>
            </a:r>
          </a:p>
        </p:txBody>
      </p:sp>
      <p:sp>
        <p:nvSpPr>
          <p:cNvPr id="270" name="Shape 270"/>
          <p:cNvSpPr/>
          <p:nvPr/>
        </p:nvSpPr>
        <p:spPr>
          <a:xfrm>
            <a:off x="642609" y="1760745"/>
            <a:ext cx="4135890"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2. 无法安装instagram、messenger、facebook stub</a:t>
            </a:r>
          </a:p>
        </p:txBody>
      </p:sp>
      <p:sp>
        <p:nvSpPr>
          <p:cNvPr id="271" name="Shape 271"/>
          <p:cNvSpPr/>
          <p:nvPr/>
        </p:nvSpPr>
        <p:spPr>
          <a:xfrm>
            <a:off x="631847" y="569375"/>
            <a:ext cx="7045326" cy="5577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r>
              <a:rPr>
                <a:latin typeface="微软雅黑"/>
                <a:ea typeface="微软雅黑"/>
                <a:cs typeface="微软雅黑"/>
                <a:sym typeface="微软雅黑"/>
              </a:rPr>
              <a:t>工作成果分析</a:t>
            </a:r>
          </a:p>
        </p:txBody>
      </p:sp>
      <p:sp>
        <p:nvSpPr>
          <p:cNvPr id="272" name="Shape 272"/>
          <p:cNvSpPr/>
          <p:nvPr/>
        </p:nvSpPr>
        <p:spPr>
          <a:xfrm>
            <a:off x="640796" y="1233132"/>
            <a:ext cx="27584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完成不够理想的任务分析</a:t>
            </a:r>
          </a:p>
        </p:txBody>
      </p:sp>
      <p:sp>
        <p:nvSpPr>
          <p:cNvPr id="273" name="Shape 273"/>
          <p:cNvSpPr/>
          <p:nvPr/>
        </p:nvSpPr>
        <p:spPr>
          <a:xfrm>
            <a:off x="679063" y="2212157"/>
            <a:ext cx="6375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原因：</a:t>
            </a:r>
          </a:p>
        </p:txBody>
      </p:sp>
      <p:sp>
        <p:nvSpPr>
          <p:cNvPr id="274" name="Shape 274"/>
          <p:cNvSpPr/>
          <p:nvPr/>
        </p:nvSpPr>
        <p:spPr>
          <a:xfrm>
            <a:off x="594233" y="5313209"/>
            <a:ext cx="9931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改善方案：</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71"/>
                                        </p:tgtEl>
                                        <p:attrNameLst>
                                          <p:attrName>style.visibility</p:attrName>
                                        </p:attrNameLst>
                                      </p:cBhvr>
                                      <p:to>
                                        <p:strVal val="visible"/>
                                      </p:to>
                                    </p:set>
                                    <p:animEffect filter="box(out)" transition="in">
                                      <p:cBhvr>
                                        <p:cTn id="7" dur="10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72"/>
                                        </p:tgtEl>
                                        <p:attrNameLst>
                                          <p:attrName>style.visibility</p:attrName>
                                        </p:attrNameLst>
                                      </p:cBhvr>
                                      <p:to>
                                        <p:strVal val="visible"/>
                                      </p:to>
                                    </p:set>
                                    <p:animEffect filter="box(out)" transition="in">
                                      <p:cBhvr>
                                        <p:cTn id="12" dur="1000"/>
                                        <p:tgtEl>
                                          <p:spTgt spid="27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70"/>
                                        </p:tgtEl>
                                        <p:attrNameLst>
                                          <p:attrName>style.visibility</p:attrName>
                                        </p:attrNameLst>
                                      </p:cBhvr>
                                      <p:to>
                                        <p:strVal val="visible"/>
                                      </p:to>
                                    </p:set>
                                    <p:animEffect filter="box(out)" transition="in">
                                      <p:cBhvr>
                                        <p:cTn id="17" dur="1000"/>
                                        <p:tgtEl>
                                          <p:spTgt spid="27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73"/>
                                        </p:tgtEl>
                                        <p:attrNameLst>
                                          <p:attrName>style.visibility</p:attrName>
                                        </p:attrNameLst>
                                      </p:cBhvr>
                                      <p:to>
                                        <p:strVal val="visible"/>
                                      </p:to>
                                    </p:set>
                                    <p:animEffect filter="box(out)" transition="in">
                                      <p:cBhvr>
                                        <p:cTn id="22" dur="1000"/>
                                        <p:tgtEl>
                                          <p:spTgt spid="27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268"/>
                                        </p:tgtEl>
                                        <p:attrNameLst>
                                          <p:attrName>style.visibility</p:attrName>
                                        </p:attrNameLst>
                                      </p:cBhvr>
                                      <p:to>
                                        <p:strVal val="visible"/>
                                      </p:to>
                                    </p:set>
                                    <p:animEffect filter="box(out)" transition="in">
                                      <p:cBhvr>
                                        <p:cTn id="27" dur="1000"/>
                                        <p:tgtEl>
                                          <p:spTgt spid="26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274"/>
                                        </p:tgtEl>
                                        <p:attrNameLst>
                                          <p:attrName>style.visibility</p:attrName>
                                        </p:attrNameLst>
                                      </p:cBhvr>
                                      <p:to>
                                        <p:strVal val="visible"/>
                                      </p:to>
                                    </p:set>
                                    <p:animEffect filter="box(out)" transition="in">
                                      <p:cBhvr>
                                        <p:cTn id="32" dur="1000"/>
                                        <p:tgtEl>
                                          <p:spTgt spid="274"/>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269"/>
                                        </p:tgtEl>
                                        <p:attrNameLst>
                                          <p:attrName>style.visibility</p:attrName>
                                        </p:attrNameLst>
                                      </p:cBhvr>
                                      <p:to>
                                        <p:strVal val="visible"/>
                                      </p:to>
                                    </p:set>
                                    <p:animEffect filter="box(out)" transition="in">
                                      <p:cBhvr>
                                        <p:cTn id="37"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4" grpId="6"/>
      <p:bldP build="whole" bldLvl="1" animBg="1" rev="0" advAuto="0" spid="271" grpId="1"/>
      <p:bldP build="whole" bldLvl="1" animBg="1" rev="0" advAuto="0" spid="270" grpId="3"/>
      <p:bldP build="whole" bldLvl="1" animBg="1" rev="0" advAuto="0" spid="269" grpId="7"/>
      <p:bldP build="whole" bldLvl="1" animBg="1" rev="0" advAuto="0" spid="273" grpId="4"/>
      <p:bldP build="whole" bldLvl="1" animBg="1" rev="0" advAuto="0" spid="272" grpId="2"/>
      <p:bldP build="whole" bldLvl="1" animBg="1" rev="0" advAuto="0" spid="268" grpId="5"/>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nvSpPr>
        <p:spPr>
          <a:xfrm>
            <a:off x="728509" y="539020"/>
            <a:ext cx="7045326"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Excellent Experience Share</a:t>
            </a:r>
          </a:p>
          <a:p>
            <a:pPr algn="l" defTabSz="388935">
              <a:lnSpc>
                <a:spcPts val="3400"/>
              </a:lnSpc>
              <a:defRPr sz="2800">
                <a:solidFill>
                  <a:srgbClr val="57BBFF"/>
                </a:solidFill>
                <a:latin typeface="微软雅黑"/>
                <a:ea typeface="微软雅黑"/>
                <a:cs typeface="微软雅黑"/>
                <a:sym typeface="微软雅黑"/>
              </a:defRPr>
            </a:pPr>
            <a:r>
              <a:t>经验分享</a:t>
            </a:r>
          </a:p>
        </p:txBody>
      </p:sp>
      <p:sp>
        <p:nvSpPr>
          <p:cNvPr id="277" name="Shape 277"/>
          <p:cNvSpPr/>
          <p:nvPr/>
        </p:nvSpPr>
        <p:spPr>
          <a:xfrm>
            <a:off x="731810" y="1588326"/>
            <a:ext cx="6714084"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pop4-10-4gVF项目爱奇艺视频虚拟按键遮挡播放进度条的问题</a:t>
            </a:r>
          </a:p>
        </p:txBody>
      </p:sp>
      <p:grpSp>
        <p:nvGrpSpPr>
          <p:cNvPr id="280" name="Group 280"/>
          <p:cNvGrpSpPr/>
          <p:nvPr/>
        </p:nvGrpSpPr>
        <p:grpSpPr>
          <a:xfrm>
            <a:off x="1406160" y="2145888"/>
            <a:ext cx="2494344" cy="396244"/>
            <a:chOff x="0" y="0"/>
            <a:chExt cx="2494343" cy="396242"/>
          </a:xfrm>
        </p:grpSpPr>
        <p:sp>
          <p:nvSpPr>
            <p:cNvPr id="278" name="Shape 278"/>
            <p:cNvSpPr/>
            <p:nvPr/>
          </p:nvSpPr>
          <p:spPr>
            <a:xfrm>
              <a:off x="0" y="0"/>
              <a:ext cx="2494344" cy="396243"/>
            </a:xfrm>
            <a:prstGeom prst="roundRect">
              <a:avLst>
                <a:gd name="adj" fmla="val 33651"/>
              </a:avLst>
            </a:prstGeom>
            <a:solidFill>
              <a:srgbClr val="FFFFFF"/>
            </a:solidFill>
            <a:ln w="25400" cap="flat">
              <a:solidFill>
                <a:schemeClr val="accent1"/>
              </a:solidFill>
              <a:prstDash val="solid"/>
              <a:round/>
            </a:ln>
            <a:effectLst>
              <a:outerShdw sx="100000" sy="100000" kx="0" ky="0" algn="b" rotWithShape="0" blurRad="63500" dist="17960" dir="2700000">
                <a:srgbClr val="000000"/>
              </a:outerShdw>
            </a:effectLst>
          </p:spPr>
          <p:txBody>
            <a:bodyPr wrap="square" lIns="45718" tIns="45718" rIns="45718" bIns="45718" numCol="1" anchor="t">
              <a:noAutofit/>
            </a:bodyPr>
            <a:lstStyle/>
            <a:p>
              <a:pPr>
                <a:defRPr sz="1400"/>
              </a:pPr>
            </a:p>
          </p:txBody>
        </p:sp>
        <p:sp>
          <p:nvSpPr>
            <p:cNvPr id="279" name="Shape 279"/>
            <p:cNvSpPr/>
            <p:nvPr/>
          </p:nvSpPr>
          <p:spPr>
            <a:xfrm>
              <a:off x="39053" y="39053"/>
              <a:ext cx="2416237" cy="345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400"/>
              </a:lvl1pPr>
            </a:lstStyle>
            <a:p>
              <a:pPr/>
              <a:r>
                <a:t>N7、N9也是同样的现象</a:t>
              </a:r>
            </a:p>
          </p:txBody>
        </p:sp>
      </p:grpSp>
      <p:grpSp>
        <p:nvGrpSpPr>
          <p:cNvPr id="283" name="Group 283"/>
          <p:cNvGrpSpPr/>
          <p:nvPr/>
        </p:nvGrpSpPr>
        <p:grpSpPr>
          <a:xfrm>
            <a:off x="4599870" y="2159528"/>
            <a:ext cx="3040985" cy="396244"/>
            <a:chOff x="0" y="0"/>
            <a:chExt cx="3040984" cy="396242"/>
          </a:xfrm>
        </p:grpSpPr>
        <p:sp>
          <p:nvSpPr>
            <p:cNvPr id="281" name="Shape 281"/>
            <p:cNvSpPr/>
            <p:nvPr/>
          </p:nvSpPr>
          <p:spPr>
            <a:xfrm>
              <a:off x="0" y="0"/>
              <a:ext cx="3040985" cy="396243"/>
            </a:xfrm>
            <a:prstGeom prst="roundRect">
              <a:avLst>
                <a:gd name="adj" fmla="val 33651"/>
              </a:avLst>
            </a:prstGeom>
            <a:solidFill>
              <a:srgbClr val="FFFFFF"/>
            </a:solidFill>
            <a:ln w="25400" cap="flat">
              <a:solidFill>
                <a:schemeClr val="accent1"/>
              </a:solidFill>
              <a:prstDash val="solid"/>
              <a:round/>
            </a:ln>
            <a:effectLst>
              <a:outerShdw sx="100000" sy="100000" kx="0" ky="0" algn="b" rotWithShape="0" blurRad="63500" dist="17960" dir="2700000">
                <a:srgbClr val="000000"/>
              </a:outerShdw>
            </a:effectLst>
          </p:spPr>
          <p:txBody>
            <a:bodyPr wrap="square" lIns="45718" tIns="45718" rIns="45718" bIns="45718" numCol="1" anchor="t">
              <a:noAutofit/>
            </a:bodyPr>
            <a:lstStyle/>
            <a:p>
              <a:pPr>
                <a:defRPr sz="1400"/>
              </a:pPr>
            </a:p>
          </p:txBody>
        </p:sp>
        <p:sp>
          <p:nvSpPr>
            <p:cNvPr id="282" name="Shape 282"/>
            <p:cNvSpPr/>
            <p:nvPr/>
          </p:nvSpPr>
          <p:spPr>
            <a:xfrm>
              <a:off x="39053" y="39053"/>
              <a:ext cx="2962879" cy="345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400"/>
              </a:lvl1pPr>
            </a:lstStyle>
            <a:p>
              <a:pPr/>
              <a:r>
                <a:t>enduser多次反馈，VPM要求修改</a:t>
              </a:r>
            </a:p>
          </p:txBody>
        </p:sp>
      </p:grpSp>
      <p:sp>
        <p:nvSpPr>
          <p:cNvPr id="284" name="Shape 284"/>
          <p:cNvSpPr/>
          <p:nvPr/>
        </p:nvSpPr>
        <p:spPr>
          <a:xfrm>
            <a:off x="759512" y="2690079"/>
            <a:ext cx="9931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处理方式：</a:t>
            </a:r>
          </a:p>
        </p:txBody>
      </p:sp>
      <p:sp>
        <p:nvSpPr>
          <p:cNvPr id="285" name="Shape 285"/>
          <p:cNvSpPr/>
          <p:nvPr/>
        </p:nvSpPr>
        <p:spPr>
          <a:xfrm>
            <a:off x="772222" y="3186689"/>
            <a:ext cx="7705850" cy="30902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lnSpc>
                <a:spcPct val="120000"/>
              </a:lnSpc>
              <a:defRPr sz="1300"/>
            </a:pPr>
            <a:r>
              <a:t>Email给SPM以及VPM自己的分析结果以及个人建议请他们进行评估：</a:t>
            </a:r>
          </a:p>
          <a:p>
            <a:pPr algn="l">
              <a:lnSpc>
                <a:spcPct val="120000"/>
              </a:lnSpc>
              <a:defRPr b="1" sz="1300"/>
            </a:pPr>
            <a:r>
              <a:t>分析结果</a:t>
            </a:r>
            <a:r>
              <a:rPr b="0"/>
              <a:t>：</a:t>
            </a:r>
          </a:p>
          <a:p>
            <a:pPr algn="l">
              <a:lnSpc>
                <a:spcPct val="120000"/>
              </a:lnSpc>
              <a:defRPr sz="1300"/>
            </a:pPr>
            <a:r>
              <a:t>       1、N7、N9也是同样的现象，是应用自身问题，非我们系统问题</a:t>
            </a:r>
          </a:p>
          <a:p>
            <a:pPr algn="l">
              <a:lnSpc>
                <a:spcPct val="120000"/>
              </a:lnSpc>
              <a:defRPr sz="1300"/>
            </a:pPr>
            <a:r>
              <a:t>       2、我们可以进行修改，但是修改是有风险的，虚拟按键几乎在手机的整个使用过程中都会用到，使用频率极高，修改所带来的影响我们无法准确评估。同时将自己做修改后测出的问题告知他们，将修改前后对比截图附在邮件中发给他们。</a:t>
            </a:r>
          </a:p>
          <a:p>
            <a:pPr algn="l">
              <a:lnSpc>
                <a:spcPct val="120000"/>
              </a:lnSpc>
              <a:defRPr sz="1300"/>
            </a:pPr>
            <a:r>
              <a:t>        3、爱奇艺其它版本是正常的，自己也使用一些其它的视频播放器进行了尝试，显示也是正常的，因此是这一个版本的问题。</a:t>
            </a:r>
          </a:p>
          <a:p>
            <a:pPr algn="l">
              <a:lnSpc>
                <a:spcPct val="120000"/>
              </a:lnSpc>
              <a:defRPr b="1" sz="1300"/>
            </a:pPr>
            <a:r>
              <a:t>个人建议</a:t>
            </a:r>
            <a:r>
              <a:rPr b="0"/>
              <a:t>：</a:t>
            </a:r>
          </a:p>
          <a:p>
            <a:pPr algn="l">
              <a:lnSpc>
                <a:spcPct val="120000"/>
              </a:lnSpc>
              <a:defRPr sz="1300"/>
            </a:pPr>
            <a:r>
              <a:t>        个人是不建议进行修改的，因为该问题原本是apk自身的问题，且修改之后对我们系统是有影响的，我们没有必要为了一个本身有问题的apk影响到我们系统的显示</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76"/>
                                        </p:tgtEl>
                                        <p:attrNameLst>
                                          <p:attrName>style.visibility</p:attrName>
                                        </p:attrNameLst>
                                      </p:cBhvr>
                                      <p:to>
                                        <p:strVal val="visible"/>
                                      </p:to>
                                    </p:set>
                                    <p:animEffect filter="box(out)" transition="in">
                                      <p:cBhvr>
                                        <p:cTn id="7" dur="1000"/>
                                        <p:tgtEl>
                                          <p:spTgt spid="27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77"/>
                                        </p:tgtEl>
                                        <p:attrNameLst>
                                          <p:attrName>style.visibility</p:attrName>
                                        </p:attrNameLst>
                                      </p:cBhvr>
                                      <p:to>
                                        <p:strVal val="visible"/>
                                      </p:to>
                                    </p:set>
                                    <p:animEffect filter="box(out)" transition="in">
                                      <p:cBhvr>
                                        <p:cTn id="12" dur="1000"/>
                                        <p:tgtEl>
                                          <p:spTgt spid="27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80"/>
                                        </p:tgtEl>
                                        <p:attrNameLst>
                                          <p:attrName>style.visibility</p:attrName>
                                        </p:attrNameLst>
                                      </p:cBhvr>
                                      <p:to>
                                        <p:strVal val="visible"/>
                                      </p:to>
                                    </p:set>
                                    <p:animEffect filter="box(out)" transition="in">
                                      <p:cBhvr>
                                        <p:cTn id="17" dur="1000"/>
                                        <p:tgtEl>
                                          <p:spTgt spid="28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83"/>
                                        </p:tgtEl>
                                        <p:attrNameLst>
                                          <p:attrName>style.visibility</p:attrName>
                                        </p:attrNameLst>
                                      </p:cBhvr>
                                      <p:to>
                                        <p:strVal val="visible"/>
                                      </p:to>
                                    </p:set>
                                    <p:animEffect filter="box(out)" transition="in">
                                      <p:cBhvr>
                                        <p:cTn id="22" dur="1000"/>
                                        <p:tgtEl>
                                          <p:spTgt spid="28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284"/>
                                        </p:tgtEl>
                                        <p:attrNameLst>
                                          <p:attrName>style.visibility</p:attrName>
                                        </p:attrNameLst>
                                      </p:cBhvr>
                                      <p:to>
                                        <p:strVal val="visible"/>
                                      </p:to>
                                    </p:set>
                                    <p:animEffect filter="box(out)" transition="in">
                                      <p:cBhvr>
                                        <p:cTn id="27" dur="1000"/>
                                        <p:tgtEl>
                                          <p:spTgt spid="28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285"/>
                                        </p:tgtEl>
                                        <p:attrNameLst>
                                          <p:attrName>style.visibility</p:attrName>
                                        </p:attrNameLst>
                                      </p:cBhvr>
                                      <p:to>
                                        <p:strVal val="visible"/>
                                      </p:to>
                                    </p:set>
                                    <p:animEffect filter="box(out)" transition="in">
                                      <p:cBhvr>
                                        <p:cTn id="32"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4" grpId="5"/>
      <p:bldP build="whole" bldLvl="1" animBg="1" rev="0" advAuto="0" spid="277" grpId="2"/>
      <p:bldP build="whole" bldLvl="1" animBg="1" rev="0" advAuto="0" spid="280" grpId="3"/>
      <p:bldP build="whole" bldLvl="1" animBg="1" rev="0" advAuto="0" spid="283" grpId="4"/>
      <p:bldP build="whole" bldLvl="1" animBg="1" rev="0" advAuto="0" spid="285" grpId="6"/>
      <p:bldP build="whole" bldLvl="1" animBg="1" rev="0" advAuto="0" spid="276"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nvSpPr>
        <p:spPr>
          <a:xfrm>
            <a:off x="728509" y="539020"/>
            <a:ext cx="7045326"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Excellent Experience Share</a:t>
            </a:r>
          </a:p>
          <a:p>
            <a:pPr algn="l" defTabSz="388935">
              <a:lnSpc>
                <a:spcPts val="3400"/>
              </a:lnSpc>
              <a:defRPr sz="2800">
                <a:solidFill>
                  <a:srgbClr val="57BBFF"/>
                </a:solidFill>
                <a:latin typeface="微软雅黑"/>
                <a:ea typeface="微软雅黑"/>
                <a:cs typeface="微软雅黑"/>
                <a:sym typeface="微软雅黑"/>
              </a:defRPr>
            </a:pPr>
            <a:r>
              <a:t>经验分享</a:t>
            </a:r>
          </a:p>
        </p:txBody>
      </p:sp>
      <p:sp>
        <p:nvSpPr>
          <p:cNvPr id="288" name="Shape 288"/>
          <p:cNvSpPr/>
          <p:nvPr/>
        </p:nvSpPr>
        <p:spPr>
          <a:xfrm>
            <a:off x="703301" y="1944104"/>
            <a:ext cx="13487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最终评估结果：</a:t>
            </a:r>
          </a:p>
        </p:txBody>
      </p:sp>
      <p:grpSp>
        <p:nvGrpSpPr>
          <p:cNvPr id="291" name="Group 291"/>
          <p:cNvGrpSpPr/>
          <p:nvPr/>
        </p:nvGrpSpPr>
        <p:grpSpPr>
          <a:xfrm>
            <a:off x="2635424" y="1725326"/>
            <a:ext cx="2387858" cy="783003"/>
            <a:chOff x="0" y="0"/>
            <a:chExt cx="2387857" cy="783001"/>
          </a:xfrm>
        </p:grpSpPr>
        <p:sp>
          <p:nvSpPr>
            <p:cNvPr id="289" name="Shape 289"/>
            <p:cNvSpPr/>
            <p:nvPr/>
          </p:nvSpPr>
          <p:spPr>
            <a:xfrm>
              <a:off x="0" y="0"/>
              <a:ext cx="2387858" cy="783002"/>
            </a:xfrm>
            <a:prstGeom prst="roundRect">
              <a:avLst>
                <a:gd name="adj" fmla="val 18516"/>
              </a:avLst>
            </a:prstGeom>
            <a:solidFill>
              <a:schemeClr val="accent3"/>
            </a:solidFill>
            <a:ln w="38100" cap="flat">
              <a:solidFill>
                <a:srgbClr val="FFFFFF"/>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defRPr sz="1400"/>
              </a:pPr>
            </a:p>
          </p:txBody>
        </p:sp>
        <p:sp>
          <p:nvSpPr>
            <p:cNvPr id="290" name="Shape 290"/>
            <p:cNvSpPr/>
            <p:nvPr/>
          </p:nvSpPr>
          <p:spPr>
            <a:xfrm>
              <a:off x="42463" y="218780"/>
              <a:ext cx="2302932" cy="345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400"/>
              </a:lvl1pPr>
            </a:lstStyle>
            <a:p>
              <a:pPr/>
              <a:r>
                <a:t>由于影响到系统，暂不修改</a:t>
              </a:r>
            </a:p>
          </p:txBody>
        </p:sp>
      </p:grpSp>
      <p:sp>
        <p:nvSpPr>
          <p:cNvPr id="292" name="Shape 292"/>
          <p:cNvSpPr/>
          <p:nvPr/>
        </p:nvSpPr>
        <p:spPr>
          <a:xfrm>
            <a:off x="728523" y="2947453"/>
            <a:ext cx="9931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个人心得：</a:t>
            </a:r>
          </a:p>
        </p:txBody>
      </p:sp>
      <p:sp>
        <p:nvSpPr>
          <p:cNvPr id="293" name="Shape 293"/>
          <p:cNvSpPr/>
          <p:nvPr/>
        </p:nvSpPr>
        <p:spPr>
          <a:xfrm>
            <a:off x="738064" y="3405951"/>
            <a:ext cx="6306084"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500"/>
            </a:lvl1pPr>
          </a:lstStyle>
          <a:p>
            <a:pPr/>
            <a:r>
              <a:t>1、任何需要沟通的问题请在沟通前自己做好充分的分析，做到有理有据。</a:t>
            </a:r>
          </a:p>
        </p:txBody>
      </p:sp>
      <p:sp>
        <p:nvSpPr>
          <p:cNvPr id="294" name="Shape 294"/>
          <p:cNvSpPr/>
          <p:nvPr/>
        </p:nvSpPr>
        <p:spPr>
          <a:xfrm>
            <a:off x="735694" y="3877149"/>
            <a:ext cx="7662472" cy="6310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500"/>
            </a:lvl1pPr>
          </a:lstStyle>
          <a:p>
            <a:pPr/>
            <a:r>
              <a:t>2、任何形式的沟通都需要注意自己的态度语气，既要陈述清楚事实，又要让别人易于接受你的观点。</a:t>
            </a:r>
          </a:p>
        </p:txBody>
      </p:sp>
      <p:sp>
        <p:nvSpPr>
          <p:cNvPr id="295" name="Shape 295"/>
          <p:cNvSpPr/>
          <p:nvPr/>
        </p:nvSpPr>
        <p:spPr>
          <a:xfrm>
            <a:off x="746024" y="4621279"/>
            <a:ext cx="7641812" cy="6310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500"/>
            </a:lvl1pPr>
          </a:lstStyle>
          <a:p>
            <a:pPr/>
            <a:r>
              <a:t>3、对于自己要陈述的内容，要自己整理为一个个的点，分1 2 3 4...进行陈述，这样可以让条理更清晰，也会让大家更加认同你的观点。</a:t>
            </a:r>
          </a:p>
        </p:txBody>
      </p:sp>
      <p:sp>
        <p:nvSpPr>
          <p:cNvPr id="296" name="Shape 296"/>
          <p:cNvSpPr/>
          <p:nvPr/>
        </p:nvSpPr>
        <p:spPr>
          <a:xfrm>
            <a:off x="753984" y="5365410"/>
            <a:ext cx="3258084"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500"/>
            </a:lvl1pPr>
          </a:lstStyle>
          <a:p>
            <a:pPr/>
            <a:r>
              <a:t>4、根据实际情况选择合适的沟通方式</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87"/>
                                        </p:tgtEl>
                                        <p:attrNameLst>
                                          <p:attrName>style.visibility</p:attrName>
                                        </p:attrNameLst>
                                      </p:cBhvr>
                                      <p:to>
                                        <p:strVal val="visible"/>
                                      </p:to>
                                    </p:set>
                                    <p:animEffect filter="box(out)" transition="i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88"/>
                                        </p:tgtEl>
                                        <p:attrNameLst>
                                          <p:attrName>style.visibility</p:attrName>
                                        </p:attrNameLst>
                                      </p:cBhvr>
                                      <p:to>
                                        <p:strVal val="visible"/>
                                      </p:to>
                                    </p:set>
                                    <p:animEffect filter="box(out)" transition="in">
                                      <p:cBhvr>
                                        <p:cTn id="12" dur="1000"/>
                                        <p:tgtEl>
                                          <p:spTgt spid="28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91"/>
                                        </p:tgtEl>
                                        <p:attrNameLst>
                                          <p:attrName>style.visibility</p:attrName>
                                        </p:attrNameLst>
                                      </p:cBhvr>
                                      <p:to>
                                        <p:strVal val="visible"/>
                                      </p:to>
                                    </p:set>
                                    <p:animEffect filter="box(out)" transition="in">
                                      <p:cBhvr>
                                        <p:cTn id="17" dur="1000"/>
                                        <p:tgtEl>
                                          <p:spTgt spid="29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92"/>
                                        </p:tgtEl>
                                        <p:attrNameLst>
                                          <p:attrName>style.visibility</p:attrName>
                                        </p:attrNameLst>
                                      </p:cBhvr>
                                      <p:to>
                                        <p:strVal val="visible"/>
                                      </p:to>
                                    </p:set>
                                    <p:animEffect filter="box(out)" transition="in">
                                      <p:cBhvr>
                                        <p:cTn id="22" dur="1000"/>
                                        <p:tgtEl>
                                          <p:spTgt spid="29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293"/>
                                        </p:tgtEl>
                                        <p:attrNameLst>
                                          <p:attrName>style.visibility</p:attrName>
                                        </p:attrNameLst>
                                      </p:cBhvr>
                                      <p:to>
                                        <p:strVal val="visible"/>
                                      </p:to>
                                    </p:set>
                                    <p:animEffect filter="box(out)" transition="in">
                                      <p:cBhvr>
                                        <p:cTn id="27" dur="1000"/>
                                        <p:tgtEl>
                                          <p:spTgt spid="293"/>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294"/>
                                        </p:tgtEl>
                                        <p:attrNameLst>
                                          <p:attrName>style.visibility</p:attrName>
                                        </p:attrNameLst>
                                      </p:cBhvr>
                                      <p:to>
                                        <p:strVal val="visible"/>
                                      </p:to>
                                    </p:set>
                                    <p:animEffect filter="box(out)" transition="in">
                                      <p:cBhvr>
                                        <p:cTn id="32" dur="1000"/>
                                        <p:tgtEl>
                                          <p:spTgt spid="294"/>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295"/>
                                        </p:tgtEl>
                                        <p:attrNameLst>
                                          <p:attrName>style.visibility</p:attrName>
                                        </p:attrNameLst>
                                      </p:cBhvr>
                                      <p:to>
                                        <p:strVal val="visible"/>
                                      </p:to>
                                    </p:set>
                                    <p:animEffect filter="box(out)" transition="in">
                                      <p:cBhvr>
                                        <p:cTn id="37" dur="1000"/>
                                        <p:tgtEl>
                                          <p:spTgt spid="295"/>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296"/>
                                        </p:tgtEl>
                                        <p:attrNameLst>
                                          <p:attrName>style.visibility</p:attrName>
                                        </p:attrNameLst>
                                      </p:cBhvr>
                                      <p:to>
                                        <p:strVal val="visible"/>
                                      </p:to>
                                    </p:set>
                                    <p:animEffect filter="box(out)" transition="in">
                                      <p:cBhvr>
                                        <p:cTn id="42"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6" grpId="8"/>
      <p:bldP build="whole" bldLvl="1" animBg="1" rev="0" advAuto="0" spid="293" grpId="5"/>
      <p:bldP build="whole" bldLvl="1" animBg="1" rev="0" advAuto="0" spid="294" grpId="6"/>
      <p:bldP build="whole" bldLvl="1" animBg="1" rev="0" advAuto="0" spid="287" grpId="1"/>
      <p:bldP build="whole" bldLvl="1" animBg="1" rev="0" advAuto="0" spid="291" grpId="3"/>
      <p:bldP build="whole" bldLvl="1" animBg="1" rev="0" advAuto="0" spid="288" grpId="2"/>
      <p:bldP build="whole" bldLvl="1" animBg="1" rev="0" advAuto="0" spid="292" grpId="4"/>
      <p:bldP build="whole" bldLvl="1" animBg="1" rev="0" advAuto="0" spid="295" grpId="7"/>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nvSpPr>
        <p:spPr>
          <a:xfrm>
            <a:off x="748505" y="414167"/>
            <a:ext cx="7646990" cy="1005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marL="457200" indent="-457200" algn="l" defTabSz="915987">
              <a:defRPr b="1" sz="2800">
                <a:solidFill>
                  <a:srgbClr val="57BBFF"/>
                </a:solidFill>
              </a:defRPr>
            </a:pPr>
            <a:r>
              <a:t>The Most Impressive Experience</a:t>
            </a:r>
          </a:p>
          <a:p>
            <a:pPr marL="457200" indent="-457200" algn="l" defTabSz="915987">
              <a:defRPr b="1" sz="2800">
                <a:solidFill>
                  <a:srgbClr val="57BBFF"/>
                </a:solidFill>
                <a:latin typeface="微软雅黑"/>
                <a:ea typeface="微软雅黑"/>
                <a:cs typeface="微软雅黑"/>
                <a:sym typeface="微软雅黑"/>
              </a:defRPr>
            </a:pPr>
            <a:r>
              <a:t>印象最深刻的一件事</a:t>
            </a:r>
          </a:p>
        </p:txBody>
      </p:sp>
      <p:sp>
        <p:nvSpPr>
          <p:cNvPr id="299" name="Shape 299"/>
          <p:cNvSpPr/>
          <p:nvPr/>
        </p:nvSpPr>
        <p:spPr>
          <a:xfrm>
            <a:off x="788806" y="1557336"/>
            <a:ext cx="37236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处理新浪微博视频无法播放的问题</a:t>
            </a:r>
          </a:p>
        </p:txBody>
      </p:sp>
      <p:sp>
        <p:nvSpPr>
          <p:cNvPr id="300" name="Shape 300"/>
          <p:cNvSpPr/>
          <p:nvPr/>
        </p:nvSpPr>
        <p:spPr>
          <a:xfrm>
            <a:off x="791757" y="2116303"/>
            <a:ext cx="5843657" cy="86507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l">
              <a:defRPr sz="1400"/>
            </a:pPr>
            <a:r>
              <a:t>分析log结果：1、视频无法播放是由于找不到缓存文件导致的</a:t>
            </a:r>
          </a:p>
          <a:p>
            <a:pPr algn="l">
              <a:defRPr sz="1400"/>
            </a:pPr>
            <a:r>
              <a:t>                       2、缓存文件是在几分钟之前被新浪微博自己删掉的</a:t>
            </a:r>
          </a:p>
          <a:p>
            <a:pPr algn="l">
              <a:defRPr sz="1400"/>
            </a:pPr>
            <a:r>
              <a:t>                       3、log中有内存不足的信息，怀疑缓存被删与内存不足有关</a:t>
            </a:r>
          </a:p>
        </p:txBody>
      </p:sp>
      <p:sp>
        <p:nvSpPr>
          <p:cNvPr id="301" name="Shape 301"/>
          <p:cNvSpPr/>
          <p:nvPr/>
        </p:nvSpPr>
        <p:spPr>
          <a:xfrm>
            <a:off x="812683" y="3118705"/>
            <a:ext cx="7732253" cy="12656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lnSpc>
                <a:spcPct val="120000"/>
              </a:lnSpc>
              <a:defRPr sz="1400"/>
            </a:lvl1pPr>
          </a:lstStyle>
          <a:p>
            <a:pPr/>
            <a:r>
              <a:t>问题点：安装新浪微博后发现应用的缓存文件是会在每次进该入应用的时候创建的，即使我强制进行删除，它还是会在点击播放视频的时候自动创建。无法找到缓存文件的原因应该是自身将其删除后无法成功创建。但是log中却并没有任何关于创建缓存文件失败的信息，根本无法无法获取其失败原因。</a:t>
            </a:r>
          </a:p>
        </p:txBody>
      </p:sp>
      <p:sp>
        <p:nvSpPr>
          <p:cNvPr id="302" name="Shape 302"/>
          <p:cNvSpPr/>
          <p:nvPr/>
        </p:nvSpPr>
        <p:spPr>
          <a:xfrm>
            <a:off x="818675" y="4521691"/>
            <a:ext cx="7646990" cy="6560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lnSpc>
                <a:spcPct val="120000"/>
              </a:lnSpc>
              <a:defRPr sz="1400"/>
            </a:lvl1pPr>
          </a:lstStyle>
          <a:p>
            <a:pPr/>
            <a:r>
              <a:t>shajin帮忙分析后给出的结论：无法播放的确是由于找不到缓存文件导致的，而找不到缓存的原因分析认为是应用在缓存被使用过程中被删除导致无法再创建，从而出现了该问题。</a:t>
            </a:r>
          </a:p>
        </p:txBody>
      </p:sp>
      <p:sp>
        <p:nvSpPr>
          <p:cNvPr id="303" name="Shape 303"/>
          <p:cNvSpPr/>
          <p:nvPr/>
        </p:nvSpPr>
        <p:spPr>
          <a:xfrm>
            <a:off x="824888" y="5524093"/>
            <a:ext cx="549760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为什么印象深刻：自己看log的确看了好久，却怎么都无法找到原因。</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98"/>
                                        </p:tgtEl>
                                        <p:attrNameLst>
                                          <p:attrName>style.visibility</p:attrName>
                                        </p:attrNameLst>
                                      </p:cBhvr>
                                      <p:to>
                                        <p:strVal val="visible"/>
                                      </p:to>
                                    </p:set>
                                    <p:animEffect filter="box(out)" transition="in">
                                      <p:cBhvr>
                                        <p:cTn id="7" dur="10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99"/>
                                        </p:tgtEl>
                                        <p:attrNameLst>
                                          <p:attrName>style.visibility</p:attrName>
                                        </p:attrNameLst>
                                      </p:cBhvr>
                                      <p:to>
                                        <p:strVal val="visible"/>
                                      </p:to>
                                    </p:set>
                                    <p:animEffect filter="box(out)" transition="in">
                                      <p:cBhvr>
                                        <p:cTn id="12" dur="1000"/>
                                        <p:tgtEl>
                                          <p:spTgt spid="29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300"/>
                                        </p:tgtEl>
                                        <p:attrNameLst>
                                          <p:attrName>style.visibility</p:attrName>
                                        </p:attrNameLst>
                                      </p:cBhvr>
                                      <p:to>
                                        <p:strVal val="visible"/>
                                      </p:to>
                                    </p:set>
                                    <p:animEffect filter="box(out)" transition="in">
                                      <p:cBhvr>
                                        <p:cTn id="17" dur="1000"/>
                                        <p:tgtEl>
                                          <p:spTgt spid="30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301"/>
                                        </p:tgtEl>
                                        <p:attrNameLst>
                                          <p:attrName>style.visibility</p:attrName>
                                        </p:attrNameLst>
                                      </p:cBhvr>
                                      <p:to>
                                        <p:strVal val="visible"/>
                                      </p:to>
                                    </p:set>
                                    <p:animEffect filter="box(out)" transition="in">
                                      <p:cBhvr>
                                        <p:cTn id="22" dur="1000"/>
                                        <p:tgtEl>
                                          <p:spTgt spid="30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302"/>
                                        </p:tgtEl>
                                        <p:attrNameLst>
                                          <p:attrName>style.visibility</p:attrName>
                                        </p:attrNameLst>
                                      </p:cBhvr>
                                      <p:to>
                                        <p:strVal val="visible"/>
                                      </p:to>
                                    </p:set>
                                    <p:animEffect filter="box(out)" transition="in">
                                      <p:cBhvr>
                                        <p:cTn id="27" dur="1000"/>
                                        <p:tgtEl>
                                          <p:spTgt spid="302"/>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303"/>
                                        </p:tgtEl>
                                        <p:attrNameLst>
                                          <p:attrName>style.visibility</p:attrName>
                                        </p:attrNameLst>
                                      </p:cBhvr>
                                      <p:to>
                                        <p:strVal val="visible"/>
                                      </p:to>
                                    </p:set>
                                    <p:animEffect filter="box(out)" transition="in">
                                      <p:cBhvr>
                                        <p:cTn id="32"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1" grpId="4"/>
      <p:bldP build="whole" bldLvl="1" animBg="1" rev="0" advAuto="0" spid="299" grpId="2"/>
      <p:bldP build="whole" bldLvl="1" animBg="1" rev="0" advAuto="0" spid="302" grpId="5"/>
      <p:bldP build="whole" bldLvl="1" animBg="1" rev="0" advAuto="0" spid="300" grpId="3"/>
      <p:bldP build="whole" bldLvl="1" animBg="1" rev="0" advAuto="0" spid="303" grpId="6"/>
      <p:bldP build="whole" bldLvl="1" animBg="1" rev="0" advAuto="0" spid="298"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nvSpPr>
        <p:spPr>
          <a:xfrm>
            <a:off x="748505" y="414167"/>
            <a:ext cx="7646990" cy="1005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marL="457200" indent="-457200" algn="l" defTabSz="915987">
              <a:defRPr b="1" sz="2800">
                <a:solidFill>
                  <a:srgbClr val="57BBFF"/>
                </a:solidFill>
              </a:defRPr>
            </a:pPr>
            <a:r>
              <a:t>The Most Impressive Experience</a:t>
            </a:r>
          </a:p>
          <a:p>
            <a:pPr marL="457200" indent="-457200" algn="l" defTabSz="915987">
              <a:defRPr b="1" sz="2800">
                <a:solidFill>
                  <a:srgbClr val="57BBFF"/>
                </a:solidFill>
                <a:latin typeface="微软雅黑"/>
                <a:ea typeface="微软雅黑"/>
                <a:cs typeface="微软雅黑"/>
                <a:sym typeface="微软雅黑"/>
              </a:defRPr>
            </a:pPr>
            <a:r>
              <a:t>印象最深刻的一件事</a:t>
            </a:r>
          </a:p>
        </p:txBody>
      </p:sp>
      <p:sp>
        <p:nvSpPr>
          <p:cNvPr id="306" name="Shape 306"/>
          <p:cNvSpPr/>
          <p:nvPr/>
        </p:nvSpPr>
        <p:spPr>
          <a:xfrm>
            <a:off x="772237" y="1813267"/>
            <a:ext cx="9931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个人成长：</a:t>
            </a:r>
          </a:p>
        </p:txBody>
      </p:sp>
      <p:sp>
        <p:nvSpPr>
          <p:cNvPr id="307" name="Shape 307"/>
          <p:cNvSpPr/>
          <p:nvPr/>
        </p:nvSpPr>
        <p:spPr>
          <a:xfrm>
            <a:off x="1135952" y="2678969"/>
            <a:ext cx="6603820"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1、在请教他人之前自己请先做好功课，这既是对他人的尊重，也是对自己的尊重。</a:t>
            </a:r>
          </a:p>
        </p:txBody>
      </p:sp>
      <p:sp>
        <p:nvSpPr>
          <p:cNvPr id="308" name="Shape 308"/>
          <p:cNvSpPr/>
          <p:nvPr/>
        </p:nvSpPr>
        <p:spPr>
          <a:xfrm>
            <a:off x="1147846" y="3189072"/>
            <a:ext cx="3581220"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2、能够通过百度找到答案的请不要打扰别人</a:t>
            </a:r>
          </a:p>
        </p:txBody>
      </p:sp>
      <p:sp>
        <p:nvSpPr>
          <p:cNvPr id="309" name="Shape 309"/>
          <p:cNvSpPr/>
          <p:nvPr/>
        </p:nvSpPr>
        <p:spPr>
          <a:xfrm>
            <a:off x="1168323" y="3699173"/>
            <a:ext cx="7130954" cy="6560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lnSpc>
                <a:spcPct val="120000"/>
              </a:lnSpc>
              <a:defRPr sz="1400"/>
            </a:lvl1pPr>
          </a:lstStyle>
          <a:p>
            <a:pPr/>
            <a:r>
              <a:t>3、在问题完全没有进展或找不到突破口的时候一定要及时请教专业人士，他可以帮你更高效解决问题</a:t>
            </a:r>
          </a:p>
        </p:txBody>
      </p:sp>
      <p:sp>
        <p:nvSpPr>
          <p:cNvPr id="310" name="Shape 310"/>
          <p:cNvSpPr/>
          <p:nvPr/>
        </p:nvSpPr>
        <p:spPr>
          <a:xfrm>
            <a:off x="1160844" y="4519893"/>
            <a:ext cx="5359221"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4、对于自己处理的问题要做好记录总结，同样的问题不要问第二遍</a:t>
            </a:r>
          </a:p>
        </p:txBody>
      </p:sp>
      <p:sp>
        <p:nvSpPr>
          <p:cNvPr id="311" name="Shape 311"/>
          <p:cNvSpPr/>
          <p:nvPr/>
        </p:nvSpPr>
        <p:spPr>
          <a:xfrm>
            <a:off x="1157607" y="5110538"/>
            <a:ext cx="5181421"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5、要相信经验是最好的老师，所以多做、多看、多总结是必须的</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05"/>
                                        </p:tgtEl>
                                        <p:attrNameLst>
                                          <p:attrName>style.visibility</p:attrName>
                                        </p:attrNameLst>
                                      </p:cBhvr>
                                      <p:to>
                                        <p:strVal val="visible"/>
                                      </p:to>
                                    </p:set>
                                    <p:animEffect filter="box(out)" transition="in">
                                      <p:cBhvr>
                                        <p:cTn id="7" dur="10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306"/>
                                        </p:tgtEl>
                                        <p:attrNameLst>
                                          <p:attrName>style.visibility</p:attrName>
                                        </p:attrNameLst>
                                      </p:cBhvr>
                                      <p:to>
                                        <p:strVal val="visible"/>
                                      </p:to>
                                    </p:set>
                                    <p:animEffect filter="box(out)" transition="in">
                                      <p:cBhvr>
                                        <p:cTn id="12" dur="1000"/>
                                        <p:tgtEl>
                                          <p:spTgt spid="30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307"/>
                                        </p:tgtEl>
                                        <p:attrNameLst>
                                          <p:attrName>style.visibility</p:attrName>
                                        </p:attrNameLst>
                                      </p:cBhvr>
                                      <p:to>
                                        <p:strVal val="visible"/>
                                      </p:to>
                                    </p:set>
                                    <p:animEffect filter="box(out)" transition="in">
                                      <p:cBhvr>
                                        <p:cTn id="17" dur="1000"/>
                                        <p:tgtEl>
                                          <p:spTgt spid="30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308"/>
                                        </p:tgtEl>
                                        <p:attrNameLst>
                                          <p:attrName>style.visibility</p:attrName>
                                        </p:attrNameLst>
                                      </p:cBhvr>
                                      <p:to>
                                        <p:strVal val="visible"/>
                                      </p:to>
                                    </p:set>
                                    <p:animEffect filter="box(out)" transition="in">
                                      <p:cBhvr>
                                        <p:cTn id="22" dur="1000"/>
                                        <p:tgtEl>
                                          <p:spTgt spid="30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309"/>
                                        </p:tgtEl>
                                        <p:attrNameLst>
                                          <p:attrName>style.visibility</p:attrName>
                                        </p:attrNameLst>
                                      </p:cBhvr>
                                      <p:to>
                                        <p:strVal val="visible"/>
                                      </p:to>
                                    </p:set>
                                    <p:animEffect filter="box(out)" transition="in">
                                      <p:cBhvr>
                                        <p:cTn id="27" dur="1000"/>
                                        <p:tgtEl>
                                          <p:spTgt spid="30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310"/>
                                        </p:tgtEl>
                                        <p:attrNameLst>
                                          <p:attrName>style.visibility</p:attrName>
                                        </p:attrNameLst>
                                      </p:cBhvr>
                                      <p:to>
                                        <p:strVal val="visible"/>
                                      </p:to>
                                    </p:set>
                                    <p:animEffect filter="box(out)" transition="in">
                                      <p:cBhvr>
                                        <p:cTn id="32" dur="1000"/>
                                        <p:tgtEl>
                                          <p:spTgt spid="310"/>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311"/>
                                        </p:tgtEl>
                                        <p:attrNameLst>
                                          <p:attrName>style.visibility</p:attrName>
                                        </p:attrNameLst>
                                      </p:cBhvr>
                                      <p:to>
                                        <p:strVal val="visible"/>
                                      </p:to>
                                    </p:set>
                                    <p:animEffect filter="box(out)" transition="in">
                                      <p:cBhvr>
                                        <p:cTn id="37"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9" grpId="5"/>
      <p:bldP build="whole" bldLvl="1" animBg="1" rev="0" advAuto="0" spid="311" grpId="7"/>
      <p:bldP build="whole" bldLvl="1" animBg="1" rev="0" advAuto="0" spid="305" grpId="1"/>
      <p:bldP build="whole" bldLvl="1" animBg="1" rev="0" advAuto="0" spid="306" grpId="2"/>
      <p:bldP build="whole" bldLvl="1" animBg="1" rev="0" advAuto="0" spid="308" grpId="4"/>
      <p:bldP build="whole" bldLvl="1" animBg="1" rev="0" advAuto="0" spid="310" grpId="6"/>
      <p:bldP build="whole" bldLvl="1" animBg="1" rev="0" advAuto="0" spid="307" grpId="3"/>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nvSpPr>
        <p:spPr>
          <a:xfrm>
            <a:off x="2511425" y="1557337"/>
            <a:ext cx="6315075" cy="27910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92100" indent="-292100" algn="l" defTabSz="388935">
              <a:buSzPct val="100000"/>
              <a:buChar char="•"/>
              <a:defRPr sz="2400"/>
            </a:pPr>
            <a:r>
              <a:t>Item 1  Key Objectives Review        </a:t>
            </a:r>
          </a:p>
          <a:p>
            <a:pPr marL="292100" indent="-292100" algn="l" defTabSz="388935">
              <a:defRPr sz="2400"/>
            </a:pPr>
            <a:r>
              <a:t>               </a:t>
            </a:r>
            <a:r>
              <a:rPr>
                <a:latin typeface="微软雅黑"/>
                <a:ea typeface="微软雅黑"/>
                <a:cs typeface="微软雅黑"/>
                <a:sym typeface="微软雅黑"/>
              </a:rPr>
              <a:t>导师制期间工作回顾</a:t>
            </a:r>
          </a:p>
          <a:p>
            <a:pPr marL="292100" indent="-292100" algn="l" defTabSz="388935">
              <a:buSzPct val="100000"/>
              <a:buFont typeface="Arial"/>
              <a:buChar char="•"/>
              <a:defRPr sz="2400">
                <a:solidFill>
                  <a:srgbClr val="009EE0"/>
                </a:solidFill>
              </a:defRPr>
            </a:pPr>
            <a:r>
              <a:t>Item 2  Career Plan</a:t>
            </a:r>
            <a:r>
              <a:rPr>
                <a:solidFill>
                  <a:srgbClr val="00B0F0"/>
                </a:solidFill>
              </a:rPr>
              <a:t>      </a:t>
            </a:r>
            <a:endParaRPr>
              <a:solidFill>
                <a:srgbClr val="00B0F0"/>
              </a:solidFill>
            </a:endParaRPr>
          </a:p>
          <a:p>
            <a:pPr marL="292100" indent="-292100" algn="l" defTabSz="388935">
              <a:defRPr sz="2400">
                <a:solidFill>
                  <a:srgbClr val="00B0F0"/>
                </a:solidFill>
              </a:defRPr>
            </a:pPr>
            <a:r>
              <a:t>                </a:t>
            </a:r>
            <a:r>
              <a:rPr>
                <a:latin typeface="微软雅黑"/>
                <a:ea typeface="微软雅黑"/>
                <a:cs typeface="微软雅黑"/>
                <a:sym typeface="微软雅黑"/>
              </a:rPr>
              <a:t>职业生涯规划回顾</a:t>
            </a:r>
          </a:p>
          <a:p>
            <a:pPr marL="292100" indent="-292100" algn="l" defTabSz="388935">
              <a:buSzPct val="100000"/>
              <a:buFont typeface="Arial"/>
              <a:buChar char="•"/>
              <a:defRPr sz="2400"/>
            </a:pPr>
            <a:r>
              <a:t>Item 3  Proposals to the Department and    </a:t>
            </a:r>
          </a:p>
          <a:p>
            <a:pPr marL="292100" indent="-292100" algn="l" defTabSz="388935">
              <a:defRPr sz="2400"/>
            </a:pPr>
            <a:r>
              <a:t>                Other Colleagues</a:t>
            </a:r>
          </a:p>
          <a:p>
            <a:pPr marL="292100" indent="-292100" algn="l" defTabSz="388935">
              <a:defRPr sz="2400"/>
            </a:pPr>
            <a:r>
              <a:t>                </a:t>
            </a:r>
            <a:r>
              <a:rPr>
                <a:latin typeface="微软雅黑"/>
                <a:ea typeface="微软雅黑"/>
                <a:cs typeface="微软雅黑"/>
                <a:sym typeface="微软雅黑"/>
              </a:rPr>
              <a:t>对本部门及其它同事的建议及期望</a:t>
            </a:r>
          </a:p>
        </p:txBody>
      </p:sp>
      <p:pic>
        <p:nvPicPr>
          <p:cNvPr id="314" name="image3.png" descr="speech bubble"/>
          <p:cNvPicPr>
            <a:picLocks noChangeAspect="1"/>
          </p:cNvPicPr>
          <p:nvPr/>
        </p:nvPicPr>
        <p:blipFill>
          <a:blip r:embed="rId2">
            <a:extLst/>
          </a:blip>
          <a:stretch>
            <a:fillRect/>
          </a:stretch>
        </p:blipFill>
        <p:spPr>
          <a:xfrm>
            <a:off x="450850" y="4149725"/>
            <a:ext cx="8435975" cy="9525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13"/>
                                        </p:tgtEl>
                                        <p:attrNameLst>
                                          <p:attrName>style.visibility</p:attrName>
                                        </p:attrNameLst>
                                      </p:cBhvr>
                                      <p:to>
                                        <p:strVal val="visible"/>
                                      </p:to>
                                    </p:set>
                                    <p:animEffect filter="wipe(left)" transition="in">
                                      <p:cBhvr>
                                        <p:cTn id="7"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3" grpId="1"/>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nvSpPr>
        <p:spPr>
          <a:xfrm>
            <a:off x="468311" y="477837"/>
            <a:ext cx="7942265"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388935">
              <a:defRPr sz="2800">
                <a:solidFill>
                  <a:srgbClr val="009EE0"/>
                </a:solidFill>
              </a:defRPr>
            </a:pPr>
            <a:r>
              <a:t>       Career Plan      </a:t>
            </a:r>
          </a:p>
          <a:p>
            <a:pPr algn="l" defTabSz="388935">
              <a:defRPr sz="2800">
                <a:solidFill>
                  <a:srgbClr val="009EE0"/>
                </a:solidFill>
              </a:defRPr>
            </a:pPr>
            <a:r>
              <a:t>       </a:t>
            </a:r>
            <a:r>
              <a:rPr>
                <a:latin typeface="微软雅黑"/>
                <a:ea typeface="微软雅黑"/>
                <a:cs typeface="微软雅黑"/>
                <a:sym typeface="微软雅黑"/>
              </a:rPr>
              <a:t>职业生涯规划</a:t>
            </a:r>
          </a:p>
        </p:txBody>
      </p:sp>
      <p:sp>
        <p:nvSpPr>
          <p:cNvPr id="317" name="Shape 317"/>
          <p:cNvSpPr/>
          <p:nvPr/>
        </p:nvSpPr>
        <p:spPr>
          <a:xfrm>
            <a:off x="661801" y="2511742"/>
            <a:ext cx="7820398" cy="12714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lnSpc>
                <a:spcPct val="120000"/>
              </a:lnSpc>
              <a:defRPr sz="1400"/>
            </a:lvl1pPr>
          </a:lstStyle>
          <a:p>
            <a:pPr/>
            <a:r>
              <a:t>        希望能够回归到有代码模块的处理，我会对三方问题的类型及处理方法等进行总结，希望在6个月之内可以将三方模块交接出去，并找到一个新的自己感兴趣的新模块。但是由于目前三方问题都只是我一个人在处理没有backup，组内其他同事负责的模块也都很忙，所以可能实现起来比较难，需要一定的时间。我会与TL及时沟通该问题，表达自己的想法。</a:t>
            </a:r>
          </a:p>
        </p:txBody>
      </p:sp>
      <p:sp>
        <p:nvSpPr>
          <p:cNvPr id="318" name="Shape 318"/>
          <p:cNvSpPr/>
          <p:nvPr/>
        </p:nvSpPr>
        <p:spPr>
          <a:xfrm>
            <a:off x="635087" y="1875788"/>
            <a:ext cx="1269820"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接下来的6个月</a:t>
            </a:r>
          </a:p>
        </p:txBody>
      </p:sp>
      <p:sp>
        <p:nvSpPr>
          <p:cNvPr id="319" name="Shape 319"/>
          <p:cNvSpPr/>
          <p:nvPr/>
        </p:nvSpPr>
        <p:spPr>
          <a:xfrm>
            <a:off x="625102" y="4073728"/>
            <a:ext cx="1289789"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6个月～18个月</a:t>
            </a:r>
          </a:p>
        </p:txBody>
      </p:sp>
      <p:sp>
        <p:nvSpPr>
          <p:cNvPr id="320" name="Shape 320"/>
          <p:cNvSpPr/>
          <p:nvPr/>
        </p:nvSpPr>
        <p:spPr>
          <a:xfrm>
            <a:off x="661801" y="4818696"/>
            <a:ext cx="7820398" cy="12714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lnSpc>
                <a:spcPct val="120000"/>
              </a:lnSpc>
              <a:defRPr sz="1400"/>
            </a:lvl1pPr>
          </a:lstStyle>
          <a:p>
            <a:pPr/>
            <a:r>
              <a:t>        完全接手新模块，并对新模块进行深入学习，包括其设计理念、功能点、各项功能点的实现方式、模块实现过程中用到的知识等。保证新模块的正常运作及PR的及时有效处理。对新模块不仅要做到了解，而是要做到精通，对于该模块的整个实现框架都要掌握，并希望能够在其原来代码的基础上进行优化。</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16"/>
                                        </p:tgtEl>
                                        <p:attrNameLst>
                                          <p:attrName>style.visibility</p:attrName>
                                        </p:attrNameLst>
                                      </p:cBhvr>
                                      <p:to>
                                        <p:strVal val="visible"/>
                                      </p:to>
                                    </p:set>
                                    <p:animEffect filter="box(out)" transition="in">
                                      <p:cBhvr>
                                        <p:cTn id="7" dur="1000"/>
                                        <p:tgtEl>
                                          <p:spTgt spid="31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 grpId="2" fill="hold">
                                  <p:stCondLst>
                                    <p:cond delay="0"/>
                                  </p:stCondLst>
                                  <p:iterate type="el" backwards="0">
                                    <p:tmAbs val="0"/>
                                  </p:iterate>
                                  <p:childTnLst>
                                    <p:set>
                                      <p:cBhvr>
                                        <p:cTn id="11" fill="hold"/>
                                        <p:tgtEl>
                                          <p:spTgt spid="318"/>
                                        </p:tgtEl>
                                        <p:attrNameLst>
                                          <p:attrName>style.visibility</p:attrName>
                                        </p:attrNameLst>
                                      </p:cBhvr>
                                      <p:to>
                                        <p:strVal val="visible"/>
                                      </p:to>
                                    </p:set>
                                    <p:anim calcmode="lin" valueType="num">
                                      <p:cBhvr>
                                        <p:cTn id="12" dur="1000" fill="hold"/>
                                        <p:tgtEl>
                                          <p:spTgt spid="318"/>
                                        </p:tgtEl>
                                        <p:attrNameLst>
                                          <p:attrName>ppt_x</p:attrName>
                                        </p:attrNameLst>
                                      </p:cBhvr>
                                      <p:tavLst>
                                        <p:tav tm="0">
                                          <p:val>
                                            <p:strVal val="#ppt_x"/>
                                          </p:val>
                                        </p:tav>
                                        <p:tav tm="100000">
                                          <p:val>
                                            <p:strVal val="#ppt_x"/>
                                          </p:val>
                                        </p:tav>
                                      </p:tavLst>
                                    </p:anim>
                                    <p:anim calcmode="lin" valueType="num">
                                      <p:cBhvr>
                                        <p:cTn id="13" dur="1000" fill="hold"/>
                                        <p:tgtEl>
                                          <p:spTgt spid="31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32" presetID="4" grpId="3" fill="hold">
                                  <p:stCondLst>
                                    <p:cond delay="0"/>
                                  </p:stCondLst>
                                  <p:iterate type="el" backwards="0">
                                    <p:tmAbs val="0"/>
                                  </p:iterate>
                                  <p:childTnLst>
                                    <p:set>
                                      <p:cBhvr>
                                        <p:cTn id="17" fill="hold"/>
                                        <p:tgtEl>
                                          <p:spTgt spid="317"/>
                                        </p:tgtEl>
                                        <p:attrNameLst>
                                          <p:attrName>style.visibility</p:attrName>
                                        </p:attrNameLst>
                                      </p:cBhvr>
                                      <p:to>
                                        <p:strVal val="visible"/>
                                      </p:to>
                                    </p:set>
                                    <p:animEffect filter="box(out)" transition="in">
                                      <p:cBhvr>
                                        <p:cTn id="18" dur="1000"/>
                                        <p:tgtEl>
                                          <p:spTgt spid="317"/>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 presetID="2" grpId="4" fill="hold">
                                  <p:stCondLst>
                                    <p:cond delay="0"/>
                                  </p:stCondLst>
                                  <p:iterate type="el" backwards="0">
                                    <p:tmAbs val="0"/>
                                  </p:iterate>
                                  <p:childTnLst>
                                    <p:set>
                                      <p:cBhvr>
                                        <p:cTn id="22" fill="hold"/>
                                        <p:tgtEl>
                                          <p:spTgt spid="319"/>
                                        </p:tgtEl>
                                        <p:attrNameLst>
                                          <p:attrName>style.visibility</p:attrName>
                                        </p:attrNameLst>
                                      </p:cBhvr>
                                      <p:to>
                                        <p:strVal val="visible"/>
                                      </p:to>
                                    </p:set>
                                    <p:anim calcmode="lin" valueType="num">
                                      <p:cBhvr>
                                        <p:cTn id="23" dur="1000" fill="hold"/>
                                        <p:tgtEl>
                                          <p:spTgt spid="319"/>
                                        </p:tgtEl>
                                        <p:attrNameLst>
                                          <p:attrName>ppt_x</p:attrName>
                                        </p:attrNameLst>
                                      </p:cBhvr>
                                      <p:tavLst>
                                        <p:tav tm="0">
                                          <p:val>
                                            <p:strVal val="#ppt_x"/>
                                          </p:val>
                                        </p:tav>
                                        <p:tav tm="100000">
                                          <p:val>
                                            <p:strVal val="#ppt_x"/>
                                          </p:val>
                                        </p:tav>
                                      </p:tavLst>
                                    </p:anim>
                                    <p:anim calcmode="lin" valueType="num">
                                      <p:cBhvr>
                                        <p:cTn id="24" dur="1000" fill="hold"/>
                                        <p:tgtEl>
                                          <p:spTgt spid="319"/>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32" presetID="4" grpId="5" fill="hold">
                                  <p:stCondLst>
                                    <p:cond delay="0"/>
                                  </p:stCondLst>
                                  <p:iterate type="el" backwards="0">
                                    <p:tmAbs val="0"/>
                                  </p:iterate>
                                  <p:childTnLst>
                                    <p:set>
                                      <p:cBhvr>
                                        <p:cTn id="28" fill="hold"/>
                                        <p:tgtEl>
                                          <p:spTgt spid="320"/>
                                        </p:tgtEl>
                                        <p:attrNameLst>
                                          <p:attrName>style.visibility</p:attrName>
                                        </p:attrNameLst>
                                      </p:cBhvr>
                                      <p:to>
                                        <p:strVal val="visible"/>
                                      </p:to>
                                    </p:set>
                                    <p:animEffect filter="box(out)" transition="in">
                                      <p:cBhvr>
                                        <p:cTn id="29"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8" grpId="2"/>
      <p:bldP build="whole" bldLvl="1" animBg="1" rev="0" advAuto="0" spid="317" grpId="3"/>
      <p:bldP build="whole" bldLvl="1" animBg="1" rev="0" advAuto="0" spid="316" grpId="1"/>
      <p:bldP build="whole" bldLvl="1" animBg="1" rev="0" advAuto="0" spid="319" grpId="4"/>
      <p:bldP build="whole" bldLvl="1" animBg="1" rev="0" advAuto="0" spid="320" grpId="5"/>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nvSpPr>
        <p:spPr>
          <a:xfrm>
            <a:off x="468311" y="477837"/>
            <a:ext cx="7942265"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388935">
              <a:defRPr sz="2800">
                <a:solidFill>
                  <a:srgbClr val="009EE0"/>
                </a:solidFill>
              </a:defRPr>
            </a:pPr>
            <a:r>
              <a:t>       Career Plan      </a:t>
            </a:r>
          </a:p>
          <a:p>
            <a:pPr algn="l" defTabSz="388935">
              <a:defRPr sz="2800">
                <a:solidFill>
                  <a:srgbClr val="009EE0"/>
                </a:solidFill>
              </a:defRPr>
            </a:pPr>
            <a:r>
              <a:t>       </a:t>
            </a:r>
            <a:r>
              <a:rPr>
                <a:latin typeface="微软雅黑"/>
                <a:ea typeface="微软雅黑"/>
                <a:cs typeface="微软雅黑"/>
                <a:sym typeface="微软雅黑"/>
              </a:rPr>
              <a:t>职业生涯规划</a:t>
            </a:r>
          </a:p>
        </p:txBody>
      </p:sp>
      <p:sp>
        <p:nvSpPr>
          <p:cNvPr id="323" name="Shape 323"/>
          <p:cNvSpPr/>
          <p:nvPr/>
        </p:nvSpPr>
        <p:spPr>
          <a:xfrm>
            <a:off x="635087" y="1875788"/>
            <a:ext cx="1744272"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接下来的18～36个月</a:t>
            </a:r>
          </a:p>
        </p:txBody>
      </p:sp>
      <p:sp>
        <p:nvSpPr>
          <p:cNvPr id="324" name="Shape 324"/>
          <p:cNvSpPr/>
          <p:nvPr/>
        </p:nvSpPr>
        <p:spPr>
          <a:xfrm>
            <a:off x="637297" y="2530324"/>
            <a:ext cx="7942265" cy="127728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lnSpc>
                <a:spcPct val="120000"/>
              </a:lnSpc>
              <a:defRPr sz="1400"/>
            </a:lvl1pPr>
          </a:lstStyle>
          <a:p>
            <a:pPr/>
            <a:r>
              <a:t>        在精通自己模块的基础上了解android平台framework层的运作，要熟练掌握shell脚本、makefile以及git的使用等，要在精通自己模块的基础上对整个android平台有更加深入的了解。之前也有接触过Framework层的部分代码，它与单个模块不同，倘若没有一定的指导是很难在短时间内掌握的，因此需要及时向系统组请教并寻找一些他们的文档来作为了解。当然如果能够有相关的培训就更好了。</a:t>
            </a:r>
          </a:p>
        </p:txBody>
      </p:sp>
      <p:sp>
        <p:nvSpPr>
          <p:cNvPr id="325" name="Shape 325"/>
          <p:cNvSpPr/>
          <p:nvPr/>
        </p:nvSpPr>
        <p:spPr>
          <a:xfrm>
            <a:off x="610869" y="4116711"/>
            <a:ext cx="17043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三年后要达到的目标</a:t>
            </a:r>
          </a:p>
        </p:txBody>
      </p:sp>
      <p:sp>
        <p:nvSpPr>
          <p:cNvPr id="326" name="Shape 326"/>
          <p:cNvSpPr/>
          <p:nvPr/>
        </p:nvSpPr>
        <p:spPr>
          <a:xfrm>
            <a:off x="1052829" y="4771249"/>
            <a:ext cx="70383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深度：专业技能方面要达到精通，在可以及时有效解决问题的基础上对原生代码进行优化</a:t>
            </a:r>
          </a:p>
        </p:txBody>
      </p:sp>
      <p:sp>
        <p:nvSpPr>
          <p:cNvPr id="327" name="Shape 327"/>
          <p:cNvSpPr/>
          <p:nvPr/>
        </p:nvSpPr>
        <p:spPr>
          <a:xfrm>
            <a:off x="1050288" y="5212424"/>
            <a:ext cx="727586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广度：对于android系统层面的运作有一个全面的认识，与工作有关的各项技术均熟练掌握。</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22"/>
                                        </p:tgtEl>
                                        <p:attrNameLst>
                                          <p:attrName>style.visibility</p:attrName>
                                        </p:attrNameLst>
                                      </p:cBhvr>
                                      <p:to>
                                        <p:strVal val="visible"/>
                                      </p:to>
                                    </p:set>
                                    <p:animEffect filter="box(out)" transition="in">
                                      <p:cBhvr>
                                        <p:cTn id="7" dur="1000"/>
                                        <p:tgtEl>
                                          <p:spTgt spid="32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 grpId="2" fill="hold">
                                  <p:stCondLst>
                                    <p:cond delay="0"/>
                                  </p:stCondLst>
                                  <p:iterate type="el" backwards="0">
                                    <p:tmAbs val="0"/>
                                  </p:iterate>
                                  <p:childTnLst>
                                    <p:set>
                                      <p:cBhvr>
                                        <p:cTn id="11" fill="hold"/>
                                        <p:tgtEl>
                                          <p:spTgt spid="323"/>
                                        </p:tgtEl>
                                        <p:attrNameLst>
                                          <p:attrName>style.visibility</p:attrName>
                                        </p:attrNameLst>
                                      </p:cBhvr>
                                      <p:to>
                                        <p:strVal val="visible"/>
                                      </p:to>
                                    </p:set>
                                    <p:anim calcmode="lin" valueType="num">
                                      <p:cBhvr>
                                        <p:cTn id="12" dur="1000" fill="hold"/>
                                        <p:tgtEl>
                                          <p:spTgt spid="323"/>
                                        </p:tgtEl>
                                        <p:attrNameLst>
                                          <p:attrName>ppt_x</p:attrName>
                                        </p:attrNameLst>
                                      </p:cBhvr>
                                      <p:tavLst>
                                        <p:tav tm="0">
                                          <p:val>
                                            <p:strVal val="#ppt_x"/>
                                          </p:val>
                                        </p:tav>
                                        <p:tav tm="100000">
                                          <p:val>
                                            <p:strVal val="#ppt_x"/>
                                          </p:val>
                                        </p:tav>
                                      </p:tavLst>
                                    </p:anim>
                                    <p:anim calcmode="lin" valueType="num">
                                      <p:cBhvr>
                                        <p:cTn id="13" dur="1000" fill="hold"/>
                                        <p:tgtEl>
                                          <p:spTgt spid="32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32" presetID="4" grpId="3" fill="hold">
                                  <p:stCondLst>
                                    <p:cond delay="0"/>
                                  </p:stCondLst>
                                  <p:iterate type="el" backwards="0">
                                    <p:tmAbs val="0"/>
                                  </p:iterate>
                                  <p:childTnLst>
                                    <p:set>
                                      <p:cBhvr>
                                        <p:cTn id="17" fill="hold"/>
                                        <p:tgtEl>
                                          <p:spTgt spid="324"/>
                                        </p:tgtEl>
                                        <p:attrNameLst>
                                          <p:attrName>style.visibility</p:attrName>
                                        </p:attrNameLst>
                                      </p:cBhvr>
                                      <p:to>
                                        <p:strVal val="visible"/>
                                      </p:to>
                                    </p:set>
                                    <p:animEffect filter="box(out)" transition="in">
                                      <p:cBhvr>
                                        <p:cTn id="18" dur="1000"/>
                                        <p:tgtEl>
                                          <p:spTgt spid="324"/>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 presetID="2" grpId="4" fill="hold">
                                  <p:stCondLst>
                                    <p:cond delay="0"/>
                                  </p:stCondLst>
                                  <p:iterate type="el" backwards="0">
                                    <p:tmAbs val="0"/>
                                  </p:iterate>
                                  <p:childTnLst>
                                    <p:set>
                                      <p:cBhvr>
                                        <p:cTn id="22" fill="hold"/>
                                        <p:tgtEl>
                                          <p:spTgt spid="325"/>
                                        </p:tgtEl>
                                        <p:attrNameLst>
                                          <p:attrName>style.visibility</p:attrName>
                                        </p:attrNameLst>
                                      </p:cBhvr>
                                      <p:to>
                                        <p:strVal val="visible"/>
                                      </p:to>
                                    </p:set>
                                    <p:anim calcmode="lin" valueType="num">
                                      <p:cBhvr>
                                        <p:cTn id="23" dur="1000" fill="hold"/>
                                        <p:tgtEl>
                                          <p:spTgt spid="325"/>
                                        </p:tgtEl>
                                        <p:attrNameLst>
                                          <p:attrName>ppt_x</p:attrName>
                                        </p:attrNameLst>
                                      </p:cBhvr>
                                      <p:tavLst>
                                        <p:tav tm="0">
                                          <p:val>
                                            <p:strVal val="#ppt_x"/>
                                          </p:val>
                                        </p:tav>
                                        <p:tav tm="100000">
                                          <p:val>
                                            <p:strVal val="#ppt_x"/>
                                          </p:val>
                                        </p:tav>
                                      </p:tavLst>
                                    </p:anim>
                                    <p:anim calcmode="lin" valueType="num">
                                      <p:cBhvr>
                                        <p:cTn id="24" dur="1000" fill="hold"/>
                                        <p:tgtEl>
                                          <p:spTgt spid="325"/>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32" presetID="4" grpId="5" fill="hold">
                                  <p:stCondLst>
                                    <p:cond delay="0"/>
                                  </p:stCondLst>
                                  <p:iterate type="el" backwards="0">
                                    <p:tmAbs val="0"/>
                                  </p:iterate>
                                  <p:childTnLst>
                                    <p:set>
                                      <p:cBhvr>
                                        <p:cTn id="28" fill="hold"/>
                                        <p:tgtEl>
                                          <p:spTgt spid="326"/>
                                        </p:tgtEl>
                                        <p:attrNameLst>
                                          <p:attrName>style.visibility</p:attrName>
                                        </p:attrNameLst>
                                      </p:cBhvr>
                                      <p:to>
                                        <p:strVal val="visible"/>
                                      </p:to>
                                    </p:set>
                                    <p:animEffect filter="box(out)" transition="in">
                                      <p:cBhvr>
                                        <p:cTn id="29" dur="1000"/>
                                        <p:tgtEl>
                                          <p:spTgt spid="326"/>
                                        </p:tgtEl>
                                      </p:cBhvr>
                                    </p:animEffec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32" presetID="4" grpId="6" fill="hold">
                                  <p:stCondLst>
                                    <p:cond delay="0"/>
                                  </p:stCondLst>
                                  <p:iterate type="el" backwards="0">
                                    <p:tmAbs val="0"/>
                                  </p:iterate>
                                  <p:childTnLst>
                                    <p:set>
                                      <p:cBhvr>
                                        <p:cTn id="33" fill="hold"/>
                                        <p:tgtEl>
                                          <p:spTgt spid="327"/>
                                        </p:tgtEl>
                                        <p:attrNameLst>
                                          <p:attrName>style.visibility</p:attrName>
                                        </p:attrNameLst>
                                      </p:cBhvr>
                                      <p:to>
                                        <p:strVal val="visible"/>
                                      </p:to>
                                    </p:set>
                                    <p:animEffect filter="box(out)" transition="in">
                                      <p:cBhvr>
                                        <p:cTn id="34"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7" grpId="6"/>
      <p:bldP build="whole" bldLvl="1" animBg="1" rev="0" advAuto="0" spid="323" grpId="2"/>
      <p:bldP build="whole" bldLvl="1" animBg="1" rev="0" advAuto="0" spid="324" grpId="3"/>
      <p:bldP build="whole" bldLvl="1" animBg="1" rev="0" advAuto="0" spid="326" grpId="5"/>
      <p:bldP build="whole" bldLvl="1" animBg="1" rev="0" advAuto="0" spid="322" grpId="1"/>
      <p:bldP build="whole" bldLvl="1" animBg="1" rev="0" advAuto="0" spid="325" grpId="4"/>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nvSpPr>
        <p:spPr>
          <a:xfrm>
            <a:off x="119055" y="512653"/>
            <a:ext cx="7942265" cy="914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388935">
              <a:defRPr sz="2800">
                <a:solidFill>
                  <a:srgbClr val="009EE0"/>
                </a:solidFill>
              </a:defRPr>
            </a:pPr>
            <a:r>
              <a:t>       Career Plan      </a:t>
            </a:r>
          </a:p>
          <a:p>
            <a:pPr algn="l" defTabSz="388935">
              <a:defRPr sz="2800">
                <a:solidFill>
                  <a:srgbClr val="009EE0"/>
                </a:solidFill>
              </a:defRPr>
            </a:pPr>
            <a:r>
              <a:t>       </a:t>
            </a:r>
            <a:r>
              <a:rPr>
                <a:latin typeface="微软雅黑"/>
                <a:ea typeface="微软雅黑"/>
                <a:cs typeface="微软雅黑"/>
                <a:sym typeface="微软雅黑"/>
              </a:rPr>
              <a:t>职业生涯规划</a:t>
            </a:r>
          </a:p>
        </p:txBody>
      </p:sp>
      <p:sp>
        <p:nvSpPr>
          <p:cNvPr id="330" name="Shape 330"/>
          <p:cNvSpPr/>
          <p:nvPr/>
        </p:nvSpPr>
        <p:spPr>
          <a:xfrm>
            <a:off x="783166" y="1602005"/>
            <a:ext cx="20345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现有工作不足之处</a:t>
            </a:r>
          </a:p>
        </p:txBody>
      </p:sp>
      <p:sp>
        <p:nvSpPr>
          <p:cNvPr id="331" name="Shape 331"/>
          <p:cNvSpPr/>
          <p:nvPr/>
        </p:nvSpPr>
        <p:spPr>
          <a:xfrm>
            <a:off x="821915" y="3708968"/>
            <a:ext cx="50825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对于有些自己不太了解的模块相关的应用问题处理不够谨慎周密</a:t>
            </a:r>
          </a:p>
        </p:txBody>
      </p:sp>
      <p:sp>
        <p:nvSpPr>
          <p:cNvPr id="332" name="Shape 332"/>
          <p:cNvSpPr/>
          <p:nvPr/>
        </p:nvSpPr>
        <p:spPr>
          <a:xfrm>
            <a:off x="1122907" y="4724349"/>
            <a:ext cx="3075937"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在今后的工作中及时总结，慢慢进行积累</a:t>
            </a:r>
          </a:p>
        </p:txBody>
      </p:sp>
      <p:sp>
        <p:nvSpPr>
          <p:cNvPr id="333" name="Shape 333"/>
          <p:cNvSpPr/>
          <p:nvPr/>
        </p:nvSpPr>
        <p:spPr>
          <a:xfrm>
            <a:off x="1146699" y="5244739"/>
            <a:ext cx="3406137"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多向该模块的负责人请教，及时补充相关知识</a:t>
            </a:r>
          </a:p>
        </p:txBody>
      </p:sp>
      <p:sp>
        <p:nvSpPr>
          <p:cNvPr id="334" name="Shape 334"/>
          <p:cNvSpPr/>
          <p:nvPr/>
        </p:nvSpPr>
        <p:spPr>
          <a:xfrm>
            <a:off x="801980" y="2198596"/>
            <a:ext cx="15265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b="1" sz="1400"/>
            </a:lvl1pPr>
          </a:lstStyle>
          <a:p>
            <a:pPr/>
            <a:r>
              <a:t>沟通能力还需加强</a:t>
            </a:r>
          </a:p>
        </p:txBody>
      </p:sp>
      <p:sp>
        <p:nvSpPr>
          <p:cNvPr id="335" name="Shape 335"/>
          <p:cNvSpPr/>
          <p:nvPr/>
        </p:nvSpPr>
        <p:spPr>
          <a:xfrm>
            <a:off x="1159399" y="2718984"/>
            <a:ext cx="3406137"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学习一些沟通技巧并学会将其用于实际工作中</a:t>
            </a:r>
          </a:p>
        </p:txBody>
      </p:sp>
      <p:sp>
        <p:nvSpPr>
          <p:cNvPr id="336" name="Shape 336"/>
          <p:cNvSpPr/>
          <p:nvPr/>
        </p:nvSpPr>
        <p:spPr>
          <a:xfrm>
            <a:off x="1160334" y="3213977"/>
            <a:ext cx="2580637"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在工作中注意不断锻炼，提升自我</a:t>
            </a:r>
          </a:p>
        </p:txBody>
      </p:sp>
      <p:sp>
        <p:nvSpPr>
          <p:cNvPr id="337" name="Shape 337"/>
          <p:cNvSpPr/>
          <p:nvPr/>
        </p:nvSpPr>
        <p:spPr>
          <a:xfrm>
            <a:off x="1150092" y="4229358"/>
            <a:ext cx="3241037"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300"/>
            </a:lvl1pPr>
          </a:lstStyle>
          <a:p>
            <a:pPr/>
            <a:r>
              <a:t>遇到问题时要尽量学会从不同角度进行思考</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29"/>
                                        </p:tgtEl>
                                        <p:attrNameLst>
                                          <p:attrName>style.visibility</p:attrName>
                                        </p:attrNameLst>
                                      </p:cBhvr>
                                      <p:to>
                                        <p:strVal val="visible"/>
                                      </p:to>
                                    </p:set>
                                    <p:animEffect filter="box(out)" transition="in">
                                      <p:cBhvr>
                                        <p:cTn id="7" dur="10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330"/>
                                        </p:tgtEl>
                                        <p:attrNameLst>
                                          <p:attrName>style.visibility</p:attrName>
                                        </p:attrNameLst>
                                      </p:cBhvr>
                                      <p:to>
                                        <p:strVal val="visible"/>
                                      </p:to>
                                    </p:set>
                                    <p:animEffect filter="box(out)" transition="in">
                                      <p:cBhvr>
                                        <p:cTn id="12" dur="1000"/>
                                        <p:tgtEl>
                                          <p:spTgt spid="33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 presetID="2" grpId="3" fill="hold">
                                  <p:stCondLst>
                                    <p:cond delay="0"/>
                                  </p:stCondLst>
                                  <p:iterate type="el" backwards="0">
                                    <p:tmAbs val="0"/>
                                  </p:iterate>
                                  <p:childTnLst>
                                    <p:set>
                                      <p:cBhvr>
                                        <p:cTn id="16" fill="hold"/>
                                        <p:tgtEl>
                                          <p:spTgt spid="334"/>
                                        </p:tgtEl>
                                        <p:attrNameLst>
                                          <p:attrName>style.visibility</p:attrName>
                                        </p:attrNameLst>
                                      </p:cBhvr>
                                      <p:to>
                                        <p:strVal val="visible"/>
                                      </p:to>
                                    </p:set>
                                    <p:anim calcmode="lin" valueType="num">
                                      <p:cBhvr>
                                        <p:cTn id="17" dur="1000" fill="hold"/>
                                        <p:tgtEl>
                                          <p:spTgt spid="334"/>
                                        </p:tgtEl>
                                        <p:attrNameLst>
                                          <p:attrName>ppt_x</p:attrName>
                                        </p:attrNameLst>
                                      </p:cBhvr>
                                      <p:tavLst>
                                        <p:tav tm="0">
                                          <p:val>
                                            <p:strVal val="#ppt_x"/>
                                          </p:val>
                                        </p:tav>
                                        <p:tav tm="100000">
                                          <p:val>
                                            <p:strVal val="#ppt_x"/>
                                          </p:val>
                                        </p:tav>
                                      </p:tavLst>
                                    </p:anim>
                                    <p:anim calcmode="lin" valueType="num">
                                      <p:cBhvr>
                                        <p:cTn id="18" dur="1000" fill="hold"/>
                                        <p:tgtEl>
                                          <p:spTgt spid="334"/>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32" presetID="4" grpId="4" fill="hold">
                                  <p:stCondLst>
                                    <p:cond delay="0"/>
                                  </p:stCondLst>
                                  <p:iterate type="el" backwards="0">
                                    <p:tmAbs val="0"/>
                                  </p:iterate>
                                  <p:childTnLst>
                                    <p:set>
                                      <p:cBhvr>
                                        <p:cTn id="22" fill="hold"/>
                                        <p:tgtEl>
                                          <p:spTgt spid="335"/>
                                        </p:tgtEl>
                                        <p:attrNameLst>
                                          <p:attrName>style.visibility</p:attrName>
                                        </p:attrNameLst>
                                      </p:cBhvr>
                                      <p:to>
                                        <p:strVal val="visible"/>
                                      </p:to>
                                    </p:set>
                                    <p:animEffect filter="box(out)" transition="in">
                                      <p:cBhvr>
                                        <p:cTn id="23" dur="1000"/>
                                        <p:tgtEl>
                                          <p:spTgt spid="335"/>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32" presetID="4" grpId="5" fill="hold">
                                  <p:stCondLst>
                                    <p:cond delay="0"/>
                                  </p:stCondLst>
                                  <p:iterate type="el" backwards="0">
                                    <p:tmAbs val="0"/>
                                  </p:iterate>
                                  <p:childTnLst>
                                    <p:set>
                                      <p:cBhvr>
                                        <p:cTn id="27" fill="hold"/>
                                        <p:tgtEl>
                                          <p:spTgt spid="336"/>
                                        </p:tgtEl>
                                        <p:attrNameLst>
                                          <p:attrName>style.visibility</p:attrName>
                                        </p:attrNameLst>
                                      </p:cBhvr>
                                      <p:to>
                                        <p:strVal val="visible"/>
                                      </p:to>
                                    </p:set>
                                    <p:animEffect filter="box(out)" transition="in">
                                      <p:cBhvr>
                                        <p:cTn id="28" dur="1000"/>
                                        <p:tgtEl>
                                          <p:spTgt spid="336"/>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1" presetID="2" grpId="6" fill="hold">
                                  <p:stCondLst>
                                    <p:cond delay="0"/>
                                  </p:stCondLst>
                                  <p:iterate type="el" backwards="0">
                                    <p:tmAbs val="0"/>
                                  </p:iterate>
                                  <p:childTnLst>
                                    <p:set>
                                      <p:cBhvr>
                                        <p:cTn id="32" fill="hold"/>
                                        <p:tgtEl>
                                          <p:spTgt spid="331"/>
                                        </p:tgtEl>
                                        <p:attrNameLst>
                                          <p:attrName>style.visibility</p:attrName>
                                        </p:attrNameLst>
                                      </p:cBhvr>
                                      <p:to>
                                        <p:strVal val="visible"/>
                                      </p:to>
                                    </p:set>
                                    <p:anim calcmode="lin" valueType="num">
                                      <p:cBhvr>
                                        <p:cTn id="33" dur="1000" fill="hold"/>
                                        <p:tgtEl>
                                          <p:spTgt spid="331"/>
                                        </p:tgtEl>
                                        <p:attrNameLst>
                                          <p:attrName>ppt_x</p:attrName>
                                        </p:attrNameLst>
                                      </p:cBhvr>
                                      <p:tavLst>
                                        <p:tav tm="0">
                                          <p:val>
                                            <p:strVal val="#ppt_x"/>
                                          </p:val>
                                        </p:tav>
                                        <p:tav tm="100000">
                                          <p:val>
                                            <p:strVal val="#ppt_x"/>
                                          </p:val>
                                        </p:tav>
                                      </p:tavLst>
                                    </p:anim>
                                    <p:anim calcmode="lin" valueType="num">
                                      <p:cBhvr>
                                        <p:cTn id="34" dur="1000" fill="hold"/>
                                        <p:tgtEl>
                                          <p:spTgt spid="331"/>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32" presetID="4" grpId="7" fill="hold">
                                  <p:stCondLst>
                                    <p:cond delay="0"/>
                                  </p:stCondLst>
                                  <p:iterate type="el" backwards="0">
                                    <p:tmAbs val="0"/>
                                  </p:iterate>
                                  <p:childTnLst>
                                    <p:set>
                                      <p:cBhvr>
                                        <p:cTn id="38" fill="hold"/>
                                        <p:tgtEl>
                                          <p:spTgt spid="337"/>
                                        </p:tgtEl>
                                        <p:attrNameLst>
                                          <p:attrName>style.visibility</p:attrName>
                                        </p:attrNameLst>
                                      </p:cBhvr>
                                      <p:to>
                                        <p:strVal val="visible"/>
                                      </p:to>
                                    </p:set>
                                    <p:animEffect filter="box(out)" transition="in">
                                      <p:cBhvr>
                                        <p:cTn id="39" dur="1000"/>
                                        <p:tgtEl>
                                          <p:spTgt spid="337"/>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32" presetID="4" grpId="8" fill="hold">
                                  <p:stCondLst>
                                    <p:cond delay="0"/>
                                  </p:stCondLst>
                                  <p:iterate type="el" backwards="0">
                                    <p:tmAbs val="0"/>
                                  </p:iterate>
                                  <p:childTnLst>
                                    <p:set>
                                      <p:cBhvr>
                                        <p:cTn id="43" fill="hold"/>
                                        <p:tgtEl>
                                          <p:spTgt spid="332"/>
                                        </p:tgtEl>
                                        <p:attrNameLst>
                                          <p:attrName>style.visibility</p:attrName>
                                        </p:attrNameLst>
                                      </p:cBhvr>
                                      <p:to>
                                        <p:strVal val="visible"/>
                                      </p:to>
                                    </p:set>
                                    <p:animEffect filter="box(out)" transition="in">
                                      <p:cBhvr>
                                        <p:cTn id="44" dur="1000"/>
                                        <p:tgtEl>
                                          <p:spTgt spid="332"/>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32" presetID="4" grpId="9" fill="hold">
                                  <p:stCondLst>
                                    <p:cond delay="0"/>
                                  </p:stCondLst>
                                  <p:iterate type="el" backwards="0">
                                    <p:tmAbs val="0"/>
                                  </p:iterate>
                                  <p:childTnLst>
                                    <p:set>
                                      <p:cBhvr>
                                        <p:cTn id="48" fill="hold"/>
                                        <p:tgtEl>
                                          <p:spTgt spid="333"/>
                                        </p:tgtEl>
                                        <p:attrNameLst>
                                          <p:attrName>style.visibility</p:attrName>
                                        </p:attrNameLst>
                                      </p:cBhvr>
                                      <p:to>
                                        <p:strVal val="visible"/>
                                      </p:to>
                                    </p:set>
                                    <p:animEffect filter="box(out)" transition="in">
                                      <p:cBhvr>
                                        <p:cTn id="49"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9" grpId="1"/>
      <p:bldP build="whole" bldLvl="1" animBg="1" rev="0" advAuto="0" spid="330" grpId="2"/>
      <p:bldP build="whole" bldLvl="1" animBg="1" rev="0" advAuto="0" spid="337" grpId="7"/>
      <p:bldP build="whole" bldLvl="1" animBg="1" rev="0" advAuto="0" spid="334" grpId="3"/>
      <p:bldP build="whole" bldLvl="1" animBg="1" rev="0" advAuto="0" spid="335" grpId="4"/>
      <p:bldP build="whole" bldLvl="1" animBg="1" rev="0" advAuto="0" spid="332" grpId="8"/>
      <p:bldP build="whole" bldLvl="1" animBg="1" rev="0" advAuto="0" spid="333" grpId="9"/>
      <p:bldP build="whole" bldLvl="1" animBg="1" rev="0" advAuto="0" spid="331" grpId="6"/>
      <p:bldP build="whole" bldLvl="1" animBg="1" rev="0" advAuto="0" spid="336" grpId="5"/>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nvSpPr>
        <p:spPr>
          <a:xfrm>
            <a:off x="2511425" y="1557337"/>
            <a:ext cx="6315075" cy="27910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92100" indent="-292100" algn="l" defTabSz="388935">
              <a:buSzPct val="100000"/>
              <a:buAutoNum type="arabicPeriod" startAt="1"/>
              <a:defRPr sz="2400"/>
            </a:pPr>
            <a:r>
              <a:t>Item 1  Key Objectives Review        </a:t>
            </a:r>
          </a:p>
          <a:p>
            <a:pPr marL="292100" indent="-292100" algn="l" defTabSz="388935">
              <a:defRPr sz="2400"/>
            </a:pPr>
            <a:r>
              <a:t>               </a:t>
            </a:r>
            <a:r>
              <a:rPr>
                <a:latin typeface="微软雅黑"/>
                <a:ea typeface="微软雅黑"/>
                <a:cs typeface="微软雅黑"/>
                <a:sym typeface="微软雅黑"/>
              </a:rPr>
              <a:t>导师制期间工作回顾</a:t>
            </a:r>
          </a:p>
          <a:p>
            <a:pPr marL="292100" indent="-292100" algn="l" defTabSz="388935">
              <a:buSzPct val="100000"/>
              <a:buAutoNum type="arabicPeriod" startAt="1"/>
              <a:defRPr sz="2400">
                <a:solidFill>
                  <a:srgbClr val="0D0D0D"/>
                </a:solidFill>
              </a:defRPr>
            </a:pPr>
            <a:r>
              <a:t>Item 2  Career Plan      </a:t>
            </a:r>
          </a:p>
          <a:p>
            <a:pPr marL="292100" indent="-292100" algn="l" defTabSz="388935">
              <a:defRPr sz="2400">
                <a:solidFill>
                  <a:srgbClr val="0D0D0D"/>
                </a:solidFill>
              </a:defRPr>
            </a:pPr>
            <a:r>
              <a:t>                </a:t>
            </a:r>
            <a:r>
              <a:rPr>
                <a:latin typeface="微软雅黑"/>
                <a:ea typeface="微软雅黑"/>
                <a:cs typeface="微软雅黑"/>
                <a:sym typeface="微软雅黑"/>
              </a:rPr>
              <a:t>职业生涯规划回顾</a:t>
            </a:r>
          </a:p>
          <a:p>
            <a:pPr marL="292100" indent="-292100" algn="l" defTabSz="388935">
              <a:buSzPct val="100000"/>
              <a:buAutoNum type="arabicPeriod" startAt="1"/>
              <a:defRPr sz="2400">
                <a:solidFill>
                  <a:srgbClr val="03A5CD"/>
                </a:solidFill>
              </a:defRPr>
            </a:pPr>
            <a:r>
              <a:t>Item 3  Proposals to the Department and    </a:t>
            </a:r>
          </a:p>
          <a:p>
            <a:pPr marL="292100" indent="-292100" algn="l" defTabSz="388935">
              <a:defRPr sz="2400">
                <a:solidFill>
                  <a:srgbClr val="03A5CD"/>
                </a:solidFill>
              </a:defRPr>
            </a:pPr>
            <a:r>
              <a:t>                Other Colleagues</a:t>
            </a:r>
          </a:p>
          <a:p>
            <a:pPr marL="292100" indent="-292100" algn="l" defTabSz="388935">
              <a:defRPr sz="2400">
                <a:solidFill>
                  <a:srgbClr val="03A5CD"/>
                </a:solidFill>
              </a:defRPr>
            </a:pPr>
            <a:r>
              <a:t>                </a:t>
            </a:r>
            <a:r>
              <a:rPr>
                <a:latin typeface="微软雅黑"/>
                <a:ea typeface="微软雅黑"/>
                <a:cs typeface="微软雅黑"/>
                <a:sym typeface="微软雅黑"/>
              </a:rPr>
              <a:t>对本部门及其它同事的建议及期望</a:t>
            </a:r>
          </a:p>
        </p:txBody>
      </p:sp>
      <p:pic>
        <p:nvPicPr>
          <p:cNvPr id="340" name="image3.png" descr="speech bubble"/>
          <p:cNvPicPr>
            <a:picLocks noChangeAspect="1"/>
          </p:cNvPicPr>
          <p:nvPr/>
        </p:nvPicPr>
        <p:blipFill>
          <a:blip r:embed="rId2">
            <a:extLst/>
          </a:blip>
          <a:stretch>
            <a:fillRect/>
          </a:stretch>
        </p:blipFill>
        <p:spPr>
          <a:xfrm>
            <a:off x="450850" y="4221162"/>
            <a:ext cx="8435975" cy="952503"/>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39"/>
                                        </p:tgtEl>
                                        <p:attrNameLst>
                                          <p:attrName>style.visibility</p:attrName>
                                        </p:attrNameLst>
                                      </p:cBhvr>
                                      <p:to>
                                        <p:strVal val="visible"/>
                                      </p:to>
                                    </p:set>
                                    <p:animEffect filter="wipe(left)" transition="in">
                                      <p:cBhvr>
                                        <p:cTn id="7"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9"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nvSpPr>
        <p:spPr>
          <a:xfrm>
            <a:off x="2511425" y="1412874"/>
            <a:ext cx="6315075" cy="27910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92100" indent="-292100" algn="l" defTabSz="388935">
              <a:buSzPct val="100000"/>
              <a:buChar char="•"/>
              <a:defRPr sz="2400">
                <a:solidFill>
                  <a:srgbClr val="009EE0"/>
                </a:solidFill>
              </a:defRPr>
            </a:pPr>
            <a:r>
              <a:t>Item 1  Key Objectives Review</a:t>
            </a:r>
          </a:p>
          <a:p>
            <a:pPr marL="292100" indent="-292100" algn="l" defTabSz="388935">
              <a:defRPr sz="2400">
                <a:solidFill>
                  <a:srgbClr val="009EE0"/>
                </a:solidFill>
              </a:defRPr>
            </a:pPr>
            <a:r>
              <a:t>               </a:t>
            </a:r>
            <a:r>
              <a:rPr>
                <a:latin typeface="微软雅黑"/>
                <a:ea typeface="微软雅黑"/>
                <a:cs typeface="微软雅黑"/>
                <a:sym typeface="微软雅黑"/>
              </a:rPr>
              <a:t>导师制期间重点工作回顾</a:t>
            </a:r>
          </a:p>
          <a:p>
            <a:pPr marL="292100" indent="-292100" algn="l" defTabSz="388935">
              <a:buSzPct val="100000"/>
              <a:buFont typeface="Arial"/>
              <a:buChar char="•"/>
              <a:defRPr sz="2400"/>
            </a:pPr>
            <a:r>
              <a:t>Item 2  Career Plan      </a:t>
            </a:r>
          </a:p>
          <a:p>
            <a:pPr marL="292100" indent="-292100" algn="l" defTabSz="388935">
              <a:defRPr sz="2400"/>
            </a:pPr>
            <a:r>
              <a:t>                </a:t>
            </a:r>
            <a:r>
              <a:rPr>
                <a:latin typeface="微软雅黑"/>
                <a:ea typeface="微软雅黑"/>
                <a:cs typeface="微软雅黑"/>
                <a:sym typeface="微软雅黑"/>
              </a:rPr>
              <a:t>职业生涯规划回顾</a:t>
            </a:r>
          </a:p>
          <a:p>
            <a:pPr marL="292100" indent="-292100" algn="l" defTabSz="388935">
              <a:buSzPct val="100000"/>
              <a:buFont typeface="Arial"/>
              <a:buChar char="•"/>
              <a:defRPr sz="2400"/>
            </a:pPr>
            <a:r>
              <a:t>Item 3  Proposals to the Department and    </a:t>
            </a:r>
          </a:p>
          <a:p>
            <a:pPr marL="292100" indent="-292100" algn="l" defTabSz="388935">
              <a:defRPr sz="2400"/>
            </a:pPr>
            <a:r>
              <a:t>                Other Colleagues</a:t>
            </a:r>
          </a:p>
          <a:p>
            <a:pPr marL="292100" indent="-292100" algn="l" defTabSz="388935">
              <a:defRPr sz="2400"/>
            </a:pPr>
            <a:r>
              <a:t>                </a:t>
            </a:r>
            <a:r>
              <a:rPr>
                <a:latin typeface="微软雅黑"/>
                <a:ea typeface="微软雅黑"/>
                <a:cs typeface="微软雅黑"/>
                <a:sym typeface="微软雅黑"/>
              </a:rPr>
              <a:t>对本部门及其它同事的建议及期望</a:t>
            </a:r>
          </a:p>
        </p:txBody>
      </p:sp>
      <p:pic>
        <p:nvPicPr>
          <p:cNvPr id="35" name="image3.png" descr="speech bubble"/>
          <p:cNvPicPr>
            <a:picLocks noChangeAspect="1"/>
          </p:cNvPicPr>
          <p:nvPr/>
        </p:nvPicPr>
        <p:blipFill>
          <a:blip r:embed="rId2">
            <a:extLst/>
          </a:blip>
          <a:stretch>
            <a:fillRect/>
          </a:stretch>
        </p:blipFill>
        <p:spPr>
          <a:xfrm>
            <a:off x="450850" y="4149725"/>
            <a:ext cx="8435975" cy="95250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4"/>
                                        </p:tgtEl>
                                        <p:attrNameLst>
                                          <p:attrName>style.visibility</p:attrName>
                                        </p:attrNameLst>
                                      </p:cBhvr>
                                      <p:to>
                                        <p:strVal val="visible"/>
                                      </p:to>
                                    </p:set>
                                    <p:animEffect filter="wipe(left)" transition="in">
                                      <p:cBhvr>
                                        <p:cTn id="7" dur="1000"/>
                                        <p:tgtEl>
                                          <p:spTgt spid="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nvSpPr>
        <p:spPr>
          <a:xfrm>
            <a:off x="541337" y="463549"/>
            <a:ext cx="7991476" cy="9723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457200" algn="l" defTabSz="388935">
              <a:lnSpc>
                <a:spcPts val="3400"/>
              </a:lnSpc>
              <a:defRPr sz="2400">
                <a:solidFill>
                  <a:srgbClr val="009EE0"/>
                </a:solidFill>
              </a:defRPr>
            </a:pPr>
            <a:r>
              <a:t>    Proposals to the Department and Other Colleagues</a:t>
            </a:r>
            <a:br/>
            <a:r>
              <a:rPr>
                <a:latin typeface="微软雅黑"/>
                <a:ea typeface="微软雅黑"/>
                <a:cs typeface="微软雅黑"/>
                <a:sym typeface="微软雅黑"/>
              </a:rPr>
              <a:t>对部门及其它同事的建议及期望</a:t>
            </a:r>
          </a:p>
        </p:txBody>
      </p:sp>
      <p:sp>
        <p:nvSpPr>
          <p:cNvPr id="343" name="Shape 343"/>
          <p:cNvSpPr/>
          <p:nvPr/>
        </p:nvSpPr>
        <p:spPr>
          <a:xfrm>
            <a:off x="785255" y="1999951"/>
            <a:ext cx="7803468" cy="15254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b="1" sz="1400"/>
            </a:pPr>
            <a:r>
              <a:t>对测试同事：</a:t>
            </a:r>
          </a:p>
          <a:p>
            <a:pPr algn="l">
              <a:defRPr sz="1400"/>
            </a:pPr>
          </a:p>
          <a:p>
            <a:pPr marL="106946" indent="-106946" algn="l">
              <a:buSzPct val="100000"/>
              <a:buAutoNum type="arabicPeriod" startAt="1"/>
              <a:defRPr sz="1400"/>
            </a:pPr>
            <a:r>
              <a:t>希望在提PR的时候能够适当注重PR的质量，减少无效PR的产生。</a:t>
            </a:r>
          </a:p>
          <a:p>
            <a:pPr algn="l">
              <a:defRPr sz="1400"/>
            </a:pPr>
          </a:p>
          <a:p>
            <a:pPr algn="l">
              <a:defRPr sz="1400"/>
            </a:pPr>
            <a:r>
              <a:t>2. 希望在提一些非必现问题的PR ，尤其是log信息极多，有好几天的时候同时提供问题复现时间给我们，方便定位问题原因。</a:t>
            </a:r>
          </a:p>
        </p:txBody>
      </p:sp>
      <p:sp>
        <p:nvSpPr>
          <p:cNvPr id="344" name="Shape 344"/>
          <p:cNvSpPr/>
          <p:nvPr/>
        </p:nvSpPr>
        <p:spPr>
          <a:xfrm>
            <a:off x="785255" y="3872198"/>
            <a:ext cx="7803468" cy="15196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b="1" sz="1400"/>
            </a:pPr>
            <a:r>
              <a:t>对spm：</a:t>
            </a:r>
          </a:p>
          <a:p>
            <a:pPr algn="l">
              <a:defRPr sz="1400"/>
            </a:pPr>
          </a:p>
          <a:p>
            <a:pPr marL="106946" indent="-106946" algn="l">
              <a:buSzPct val="100000"/>
              <a:buAutoNum type="arabicPeriod" startAt="1"/>
              <a:defRPr sz="1400"/>
            </a:pPr>
            <a:r>
              <a:t>希望可以对项目初期三方应用的整个集成流程设定一个比较规范的章程，既可以保证集成的应用都是适配我们项目的，也便于后期的维护</a:t>
            </a:r>
          </a:p>
          <a:p>
            <a:pPr algn="l">
              <a:defRPr sz="1400"/>
            </a:pPr>
          </a:p>
          <a:p>
            <a:pPr algn="l">
              <a:defRPr sz="1400"/>
            </a:pPr>
            <a:r>
              <a:t>2.希望在给到我们需求的时候可以将需求描述清楚，避免由于理解误差造成的问题</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42"/>
                                        </p:tgtEl>
                                        <p:attrNameLst>
                                          <p:attrName>style.visibility</p:attrName>
                                        </p:attrNameLst>
                                      </p:cBhvr>
                                      <p:to>
                                        <p:strVal val="visible"/>
                                      </p:to>
                                    </p:set>
                                    <p:animEffect filter="box(out)" transition="in">
                                      <p:cBhvr>
                                        <p:cTn id="7" dur="10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lt" backwards="0">
                                    <p:tmAbs val="100"/>
                                  </p:iterate>
                                  <p:childTnLst>
                                    <p:set>
                                      <p:cBhvr>
                                        <p:cTn id="11" fill="hold"/>
                                        <p:tgtEl>
                                          <p:spTgt spid="3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lt" backwards="0">
                                    <p:tmAbs val="100"/>
                                  </p:iterate>
                                  <p:childTnLst>
                                    <p:set>
                                      <p:cBhvr>
                                        <p:cTn id="15" fill="hold"/>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2" grpId="1"/>
      <p:bldP build="whole" bldLvl="1" animBg="1" rev="0" advAuto="0" spid="344" grpId="3"/>
      <p:bldP build="whole" bldLvl="1" animBg="1" rev="0" advAuto="0" spid="343" grpId="2"/>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6" name="image1.jpeg"/>
          <p:cNvPicPr>
            <a:picLocks noChangeAspect="1"/>
          </p:cNvPicPr>
          <p:nvPr/>
        </p:nvPicPr>
        <p:blipFill>
          <a:blip r:embed="rId2">
            <a:extLst/>
          </a:blip>
          <a:stretch>
            <a:fillRect/>
          </a:stretch>
        </p:blipFill>
        <p:spPr>
          <a:xfrm>
            <a:off x="521635" y="845560"/>
            <a:ext cx="6502401" cy="4876802"/>
          </a:xfrm>
          <a:prstGeom prst="rect">
            <a:avLst/>
          </a:prstGeom>
          <a:ln w="12700">
            <a:miter lim="400000"/>
          </a:ln>
        </p:spPr>
      </p:pic>
      <p:pic>
        <p:nvPicPr>
          <p:cNvPr id="347" name="image6.png"/>
          <p:cNvPicPr>
            <a:picLocks noChangeAspect="1"/>
          </p:cNvPicPr>
          <p:nvPr/>
        </p:nvPicPr>
        <p:blipFill>
          <a:blip r:embed="rId3">
            <a:extLst/>
          </a:blip>
          <a:stretch>
            <a:fillRect/>
          </a:stretch>
        </p:blipFill>
        <p:spPr>
          <a:xfrm>
            <a:off x="6163369" y="3682700"/>
            <a:ext cx="2481266" cy="2790826"/>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46"/>
                                        </p:tgtEl>
                                        <p:attrNameLst>
                                          <p:attrName>style.visibility</p:attrName>
                                        </p:attrNameLst>
                                      </p:cBhvr>
                                      <p:to>
                                        <p:strVal val="visible"/>
                                      </p:to>
                                    </p:set>
                                    <p:animEffect filter="dissolve" transition="in">
                                      <p:cBhvr>
                                        <p:cTn id="7" dur="1500"/>
                                        <p:tgtEl>
                                          <p:spTgt spid="34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 grpId="2" fill="hold">
                                  <p:stCondLst>
                                    <p:cond delay="0"/>
                                  </p:stCondLst>
                                  <p:iterate type="el" backwards="0">
                                    <p:tmAbs val="0"/>
                                  </p:iterate>
                                  <p:childTnLst>
                                    <p:set>
                                      <p:cBhvr>
                                        <p:cTn id="11" fill="hold"/>
                                        <p:tgtEl>
                                          <p:spTgt spid="347"/>
                                        </p:tgtEl>
                                        <p:attrNameLst>
                                          <p:attrName>style.visibility</p:attrName>
                                        </p:attrNameLst>
                                      </p:cBhvr>
                                      <p:to>
                                        <p:strVal val="visible"/>
                                      </p:to>
                                    </p:set>
                                    <p:anim calcmode="lin" valueType="num">
                                      <p:cBhvr>
                                        <p:cTn id="12" dur="1000" fill="hold"/>
                                        <p:tgtEl>
                                          <p:spTgt spid="347"/>
                                        </p:tgtEl>
                                        <p:attrNameLst>
                                          <p:attrName>ppt_x</p:attrName>
                                        </p:attrNameLst>
                                      </p:cBhvr>
                                      <p:tavLst>
                                        <p:tav tm="0">
                                          <p:val>
                                            <p:strVal val="#ppt_x"/>
                                          </p:val>
                                        </p:tav>
                                        <p:tav tm="100000">
                                          <p:val>
                                            <p:strVal val="#ppt_x"/>
                                          </p:val>
                                        </p:tav>
                                      </p:tavLst>
                                    </p:anim>
                                    <p:anim calcmode="lin" valueType="num">
                                      <p:cBhvr>
                                        <p:cTn id="13" dur="1000" fill="hold"/>
                                        <p:tgtEl>
                                          <p:spTgt spid="3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6" grpId="1"/>
      <p:bldP build="whole" bldLvl="1" animBg="1" rev="0" advAuto="0" spid="347" grpId="2"/>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9" name="image2.jpeg" descr="fondo ppt def low res x proiez 2.jpg"/>
          <p:cNvPicPr>
            <a:picLocks noChangeAspect="1"/>
          </p:cNvPicPr>
          <p:nvPr/>
        </p:nvPicPr>
        <p:blipFill>
          <a:blip r:embed="rId2">
            <a:extLst/>
          </a:blip>
          <a:srcRect l="784" t="3117" r="0" b="5552"/>
          <a:stretch>
            <a:fillRect/>
          </a:stretch>
        </p:blipFill>
        <p:spPr>
          <a:xfrm>
            <a:off x="0" y="52386"/>
            <a:ext cx="9032875" cy="6043616"/>
          </a:xfrm>
          <a:prstGeom prst="rect">
            <a:avLst/>
          </a:prstGeom>
          <a:ln w="12700">
            <a:miter lim="400000"/>
          </a:ln>
        </p:spPr>
      </p:pic>
      <p:pic>
        <p:nvPicPr>
          <p:cNvPr id="350" name="image7.png" descr="nuvoletta grazie new"/>
          <p:cNvPicPr>
            <a:picLocks noChangeAspect="1"/>
          </p:cNvPicPr>
          <p:nvPr/>
        </p:nvPicPr>
        <p:blipFill>
          <a:blip r:embed="rId3">
            <a:extLst/>
          </a:blip>
          <a:stretch>
            <a:fillRect/>
          </a:stretch>
        </p:blipFill>
        <p:spPr>
          <a:xfrm>
            <a:off x="2338385" y="3575050"/>
            <a:ext cx="6265865" cy="245269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349"/>
                                        </p:tgtEl>
                                        <p:attrNameLst>
                                          <p:attrName>style.visibility</p:attrName>
                                        </p:attrNameLst>
                                      </p:cBhvr>
                                      <p:to>
                                        <p:strVal val="visible"/>
                                      </p:to>
                                    </p:set>
                                    <p:animEffect filter="blinds(vertical)" transition="in">
                                      <p:cBhvr>
                                        <p:cTn id="7" dur="1000"/>
                                        <p:tgtEl>
                                          <p:spTgt spid="34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0" presetID="19" grpId="2" fill="hold">
                                  <p:stCondLst>
                                    <p:cond delay="0"/>
                                  </p:stCondLst>
                                  <p:iterate type="el" backwards="0">
                                    <p:tmAbs val="0"/>
                                  </p:iterate>
                                  <p:childTnLst>
                                    <p:set>
                                      <p:cBhvr>
                                        <p:cTn id="11" fill="hold"/>
                                        <p:tgtEl>
                                          <p:spTgt spid="350"/>
                                        </p:tgtEl>
                                        <p:attrNameLst>
                                          <p:attrName>style.visibility</p:attrName>
                                        </p:attrNameLst>
                                      </p:cBhvr>
                                      <p:to>
                                        <p:strVal val="visible"/>
                                      </p:to>
                                    </p:set>
                                    <p:anim calcmode="lin" valueType="num">
                                      <p:cBhvr>
                                        <p:cTn id="12" dur="1500" fill="hold"/>
                                        <p:tgtEl>
                                          <p:spTgt spid="350"/>
                                        </p:tgtEl>
                                        <p:attrNameLst>
                                          <p:attrName>ppt_w</p:attrName>
                                        </p:attrNameLst>
                                      </p:cBhvr>
                                      <p:tavLst>
                                        <p:tav tm="0" fmla="#ppt_w*sin(2.5*pi*$)">
                                          <p:val>
                                            <p:fltVal val="0"/>
                                          </p:val>
                                        </p:tav>
                                        <p:tav tm="100000">
                                          <p:val>
                                            <p:fltVal val="1"/>
                                          </p:val>
                                        </p:tav>
                                      </p:tavLst>
                                    </p:anim>
                                    <p:anim calcmode="lin" valueType="num">
                                      <p:cBhvr>
                                        <p:cTn id="13" dur="1500" fill="hold"/>
                                        <p:tgtEl>
                                          <p:spTgt spid="3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0" grpId="2"/>
      <p:bldP build="whole" bldLvl="1" animBg="1" rev="0" advAuto="0" spid="349"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nvSpPr>
        <p:spPr>
          <a:xfrm>
            <a:off x="474662" y="421127"/>
            <a:ext cx="8194676" cy="9895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457200" algn="l" defTabSz="388935">
              <a:lnSpc>
                <a:spcPts val="3400"/>
              </a:lnSpc>
              <a:defRPr sz="2800">
                <a:solidFill>
                  <a:srgbClr val="57BBFF"/>
                </a:solidFill>
              </a:defRPr>
            </a:pPr>
            <a:r>
              <a:t>Key Objectives Review </a:t>
            </a:r>
          </a:p>
          <a:p>
            <a:pPr marL="457200" indent="-457200" algn="l" defTabSz="388935">
              <a:lnSpc>
                <a:spcPts val="3400"/>
              </a:lnSpc>
              <a:defRPr sz="2800">
                <a:solidFill>
                  <a:srgbClr val="57BBFF"/>
                </a:solidFill>
                <a:latin typeface="微软雅黑"/>
                <a:ea typeface="微软雅黑"/>
                <a:cs typeface="微软雅黑"/>
                <a:sym typeface="微软雅黑"/>
              </a:defRPr>
            </a:pPr>
            <a:r>
              <a:t>导师制期间重点工作回顾</a:t>
            </a:r>
          </a:p>
        </p:txBody>
      </p:sp>
      <p:sp>
        <p:nvSpPr>
          <p:cNvPr id="38" name="Shape 38"/>
          <p:cNvSpPr/>
          <p:nvPr/>
        </p:nvSpPr>
        <p:spPr>
          <a:xfrm>
            <a:off x="1797161" y="2414453"/>
            <a:ext cx="19837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90500" indent="-190500" algn="l">
              <a:buSzPct val="100000"/>
              <a:buChar char="•"/>
              <a:defRPr b="1" sz="1900">
                <a:latin typeface="+mj-lt"/>
                <a:ea typeface="+mj-ea"/>
                <a:cs typeface="+mj-cs"/>
                <a:sym typeface="Helvetica"/>
              </a:defRPr>
            </a:lvl1pPr>
          </a:lstStyle>
          <a:p>
            <a:pPr/>
            <a:r>
              <a:t>三方应用的集成</a:t>
            </a:r>
          </a:p>
        </p:txBody>
      </p:sp>
      <p:sp>
        <p:nvSpPr>
          <p:cNvPr id="39" name="Shape 39"/>
          <p:cNvSpPr/>
          <p:nvPr/>
        </p:nvSpPr>
        <p:spPr>
          <a:xfrm>
            <a:off x="1797161" y="3270406"/>
            <a:ext cx="19837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90500" indent="-190500" algn="l">
              <a:buSzPct val="100000"/>
              <a:buChar char="•"/>
              <a:defRPr b="1" sz="1900">
                <a:latin typeface="+mj-lt"/>
                <a:ea typeface="+mj-ea"/>
                <a:cs typeface="+mj-cs"/>
                <a:sym typeface="Helvetica"/>
              </a:defRPr>
            </a:lvl1pPr>
          </a:lstStyle>
          <a:p>
            <a:pPr/>
            <a:r>
              <a:t>三方应用的维护</a:t>
            </a:r>
          </a:p>
        </p:txBody>
      </p:sp>
      <p:sp>
        <p:nvSpPr>
          <p:cNvPr id="40" name="Shape 40"/>
          <p:cNvSpPr/>
          <p:nvPr/>
        </p:nvSpPr>
        <p:spPr>
          <a:xfrm>
            <a:off x="1797161" y="4126357"/>
            <a:ext cx="19837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90500" indent="-190500" algn="l">
              <a:buSzPct val="100000"/>
              <a:buChar char="•"/>
              <a:defRPr b="1" sz="1900">
                <a:latin typeface="+mj-lt"/>
                <a:ea typeface="+mj-ea"/>
                <a:cs typeface="+mj-cs"/>
                <a:sym typeface="Helvetica"/>
              </a:defRPr>
            </a:lvl1pPr>
          </a:lstStyle>
          <a:p>
            <a:pPr/>
            <a:r>
              <a:t>输入法相关问题</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7"/>
                                        </p:tgtEl>
                                        <p:attrNameLst>
                                          <p:attrName>style.visibility</p:attrName>
                                        </p:attrNameLst>
                                      </p:cBhvr>
                                      <p:to>
                                        <p:strVal val="visible"/>
                                      </p:to>
                                    </p:set>
                                    <p:animEffect filter="box(out)" transition="in">
                                      <p:cBhvr>
                                        <p:cTn id="7" dur="10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 grpId="2" fill="hold">
                                  <p:stCondLst>
                                    <p:cond delay="0"/>
                                  </p:stCondLst>
                                  <p:iterate type="el" backwards="0">
                                    <p:tmAbs val="0"/>
                                  </p:iterate>
                                  <p:childTnLst>
                                    <p:set>
                                      <p:cBhvr>
                                        <p:cTn id="11" fill="hold"/>
                                        <p:tgtEl>
                                          <p:spTgt spid="38"/>
                                        </p:tgtEl>
                                        <p:attrNameLst>
                                          <p:attrName>style.visibility</p:attrName>
                                        </p:attrNameLst>
                                      </p:cBhvr>
                                      <p:to>
                                        <p:strVal val="visible"/>
                                      </p:to>
                                    </p:set>
                                    <p:anim calcmode="lin" valueType="num">
                                      <p:cBhvr>
                                        <p:cTn id="12" dur="1000" fill="hold"/>
                                        <p:tgtEl>
                                          <p:spTgt spid="38"/>
                                        </p:tgtEl>
                                        <p:attrNameLst>
                                          <p:attrName>ppt_x</p:attrName>
                                        </p:attrNameLst>
                                      </p:cBhvr>
                                      <p:tavLst>
                                        <p:tav tm="0">
                                          <p:val>
                                            <p:strVal val="#ppt_x"/>
                                          </p:val>
                                        </p:tav>
                                        <p:tav tm="100000">
                                          <p:val>
                                            <p:strVal val="#ppt_x"/>
                                          </p:val>
                                        </p:tav>
                                      </p:tavLst>
                                    </p:anim>
                                    <p:anim calcmode="lin" valueType="num">
                                      <p:cBhvr>
                                        <p:cTn id="13" dur="10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 presetID="2" grpId="3" fill="hold">
                                  <p:stCondLst>
                                    <p:cond delay="0"/>
                                  </p:stCondLst>
                                  <p:iterate type="el" backwards="0">
                                    <p:tmAbs val="0"/>
                                  </p:iterate>
                                  <p:childTnLst>
                                    <p:set>
                                      <p:cBhvr>
                                        <p:cTn id="17" fill="hold"/>
                                        <p:tgtEl>
                                          <p:spTgt spid="39"/>
                                        </p:tgtEl>
                                        <p:attrNameLst>
                                          <p:attrName>style.visibility</p:attrName>
                                        </p:attrNameLst>
                                      </p:cBhvr>
                                      <p:to>
                                        <p:strVal val="visible"/>
                                      </p:to>
                                    </p:se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 presetID="2" grpId="4" fill="hold">
                                  <p:stCondLst>
                                    <p:cond delay="0"/>
                                  </p:stCondLst>
                                  <p:iterate type="el" backwards="0">
                                    <p:tmAbs val="0"/>
                                  </p:iterate>
                                  <p:childTnLst>
                                    <p:set>
                                      <p:cBhvr>
                                        <p:cTn id="23" fill="hold"/>
                                        <p:tgtEl>
                                          <p:spTgt spid="40"/>
                                        </p:tgtEl>
                                        <p:attrNameLst>
                                          <p:attrName>style.visibility</p:attrName>
                                        </p:attrNameLst>
                                      </p:cBhvr>
                                      <p:to>
                                        <p:strVal val="visible"/>
                                      </p:to>
                                    </p:se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 grpId="4"/>
      <p:bldP build="whole" bldLvl="1" animBg="1" rev="0" advAuto="0" spid="39" grpId="3"/>
      <p:bldP build="whole" bldLvl="1" animBg="1" rev="0" advAuto="0" spid="38" grpId="2"/>
      <p:bldP build="whole" bldLvl="1" animBg="1" rev="0" advAuto="0" spid="37"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nvSpPr>
        <p:spPr>
          <a:xfrm>
            <a:off x="523815" y="1543202"/>
            <a:ext cx="17932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三方应用的集成</a:t>
            </a:r>
          </a:p>
        </p:txBody>
      </p:sp>
      <p:sp>
        <p:nvSpPr>
          <p:cNvPr id="43" name="Shape 43"/>
          <p:cNvSpPr/>
          <p:nvPr/>
        </p:nvSpPr>
        <p:spPr>
          <a:xfrm>
            <a:off x="1346617" y="3011147"/>
            <a:ext cx="529016" cy="28882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ItsOn</a:t>
            </a:r>
          </a:p>
        </p:txBody>
      </p:sp>
      <p:sp>
        <p:nvSpPr>
          <p:cNvPr id="44" name="Shape 44"/>
          <p:cNvSpPr/>
          <p:nvPr/>
        </p:nvSpPr>
        <p:spPr>
          <a:xfrm>
            <a:off x="1370061" y="4413498"/>
            <a:ext cx="775922"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arkamys</a:t>
            </a:r>
          </a:p>
        </p:txBody>
      </p:sp>
      <p:sp>
        <p:nvSpPr>
          <p:cNvPr id="45" name="Shape 45"/>
          <p:cNvSpPr/>
          <p:nvPr/>
        </p:nvSpPr>
        <p:spPr>
          <a:xfrm>
            <a:off x="474662" y="421127"/>
            <a:ext cx="8194676" cy="9895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457200" algn="l" defTabSz="388935">
              <a:lnSpc>
                <a:spcPts val="3400"/>
              </a:lnSpc>
              <a:defRPr sz="2800">
                <a:solidFill>
                  <a:srgbClr val="57BBFF"/>
                </a:solidFill>
              </a:defRPr>
            </a:pPr>
            <a:r>
              <a:t>Key Objectives Review </a:t>
            </a:r>
          </a:p>
          <a:p>
            <a:pPr marL="457200" indent="-457200" algn="l" defTabSz="388935">
              <a:lnSpc>
                <a:spcPts val="3400"/>
              </a:lnSpc>
              <a:defRPr sz="2800">
                <a:solidFill>
                  <a:srgbClr val="57BBFF"/>
                </a:solidFill>
                <a:latin typeface="微软雅黑"/>
                <a:ea typeface="微软雅黑"/>
                <a:cs typeface="微软雅黑"/>
                <a:sym typeface="微软雅黑"/>
              </a:defRPr>
            </a:pPr>
            <a:r>
              <a:t>导师制期间重点工作回顾</a:t>
            </a:r>
          </a:p>
        </p:txBody>
      </p:sp>
      <p:sp>
        <p:nvSpPr>
          <p:cNvPr id="46" name="Shape 46"/>
          <p:cNvSpPr/>
          <p:nvPr/>
        </p:nvSpPr>
        <p:spPr>
          <a:xfrm>
            <a:off x="531334" y="2026680"/>
            <a:ext cx="8194676" cy="605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400"/>
            </a:lvl1pPr>
          </a:lstStyle>
          <a:p>
            <a:pPr/>
            <a:r>
              <a:t>        项目apk list中定义的需要在项目中预置，需要修改代码并非单个apk的集成或是用户对于其集成有一些特殊要求的应用的集成工作。</a:t>
            </a:r>
          </a:p>
        </p:txBody>
      </p:sp>
      <p:sp>
        <p:nvSpPr>
          <p:cNvPr id="47" name="Shape 47"/>
          <p:cNvSpPr/>
          <p:nvPr/>
        </p:nvSpPr>
        <p:spPr>
          <a:xfrm>
            <a:off x="906823" y="2602851"/>
            <a:ext cx="2712519"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80210" indent="-80210" algn="l">
              <a:buSzPct val="60000"/>
              <a:buBlip>
                <a:blip r:embed="rId2"/>
              </a:buBlip>
              <a:defRPr sz="1400"/>
            </a:lvl1pPr>
          </a:lstStyle>
          <a:p>
            <a:pPr/>
            <a:r>
              <a:t>应用本身集成涉及到代码的修改</a:t>
            </a:r>
          </a:p>
        </p:txBody>
      </p:sp>
      <p:sp>
        <p:nvSpPr>
          <p:cNvPr id="48" name="Shape 48"/>
          <p:cNvSpPr/>
          <p:nvPr/>
        </p:nvSpPr>
        <p:spPr>
          <a:xfrm>
            <a:off x="908423" y="3302629"/>
            <a:ext cx="459938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80210" indent="-80210" algn="l">
              <a:buSzPct val="60000"/>
              <a:buBlip>
                <a:blip r:embed="rId2"/>
              </a:buBlip>
              <a:defRPr sz="1400"/>
            </a:lvl1pPr>
          </a:lstStyle>
          <a:p>
            <a:pPr/>
            <a:r>
              <a:t>应用本身只需集成单个apk，只是客户有一些特殊的需求</a:t>
            </a:r>
          </a:p>
        </p:txBody>
      </p:sp>
      <p:sp>
        <p:nvSpPr>
          <p:cNvPr id="49" name="Shape 49"/>
          <p:cNvSpPr/>
          <p:nvPr/>
        </p:nvSpPr>
        <p:spPr>
          <a:xfrm>
            <a:off x="937307" y="4079950"/>
            <a:ext cx="1467919"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80210" indent="-80210" algn="l">
              <a:buSzPct val="60000"/>
              <a:buBlip>
                <a:blip r:embed="rId2"/>
              </a:buBlip>
              <a:defRPr sz="1400"/>
            </a:lvl1pPr>
          </a:lstStyle>
          <a:p>
            <a:pPr/>
            <a:r>
              <a:t>以上两者的结合</a:t>
            </a:r>
          </a:p>
        </p:txBody>
      </p:sp>
      <p:sp>
        <p:nvSpPr>
          <p:cNvPr id="50" name="Shape 50"/>
          <p:cNvSpPr/>
          <p:nvPr/>
        </p:nvSpPr>
        <p:spPr>
          <a:xfrm>
            <a:off x="2203917" y="2982697"/>
            <a:ext cx="1131869"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battery saver</a:t>
            </a:r>
          </a:p>
        </p:txBody>
      </p:sp>
      <p:sp>
        <p:nvSpPr>
          <p:cNvPr id="51" name="Shape 51"/>
          <p:cNvSpPr/>
          <p:nvPr/>
        </p:nvSpPr>
        <p:spPr>
          <a:xfrm>
            <a:off x="1379827" y="3680895"/>
            <a:ext cx="1111988" cy="2888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sales tracker</a:t>
            </a:r>
          </a:p>
        </p:txBody>
      </p:sp>
      <p:sp>
        <p:nvSpPr>
          <p:cNvPr id="52" name="Shape 52"/>
          <p:cNvSpPr/>
          <p:nvPr/>
        </p:nvSpPr>
        <p:spPr>
          <a:xfrm>
            <a:off x="532188" y="4769165"/>
            <a:ext cx="8153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注意点：</a:t>
            </a:r>
          </a:p>
        </p:txBody>
      </p:sp>
      <p:sp>
        <p:nvSpPr>
          <p:cNvPr id="53" name="Shape 53"/>
          <p:cNvSpPr/>
          <p:nvPr/>
        </p:nvSpPr>
        <p:spPr>
          <a:xfrm>
            <a:off x="904026" y="5170525"/>
            <a:ext cx="36601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部分应用涉及到与其它组的合作，要积极推进</a:t>
            </a:r>
          </a:p>
        </p:txBody>
      </p:sp>
      <p:sp>
        <p:nvSpPr>
          <p:cNvPr id="54" name="Shape 54"/>
          <p:cNvSpPr/>
          <p:nvPr/>
        </p:nvSpPr>
        <p:spPr>
          <a:xfrm>
            <a:off x="533719" y="5557654"/>
            <a:ext cx="8194676" cy="8650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400"/>
            </a:lvl1pPr>
          </a:lstStyle>
          <a:p>
            <a:pPr/>
            <a:r>
              <a:t>       有些应用需要集成好几个版本，对比其效果后才能决定最终使用哪个版本，这类的集成工作会比较费时间，因此对于供应商release过来的每一个版本都要积极反馈，确保不会因为自己的问题block到整个集成进度。</a:t>
            </a:r>
          </a:p>
        </p:txBody>
      </p:sp>
      <p:sp>
        <p:nvSpPr>
          <p:cNvPr id="55" name="Shape 55"/>
          <p:cNvSpPr/>
          <p:nvPr/>
        </p:nvSpPr>
        <p:spPr>
          <a:xfrm>
            <a:off x="2852966" y="3680895"/>
            <a:ext cx="3108853"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vl1pPr>
          </a:lstStyle>
          <a:p>
            <a:pPr/>
            <a:r>
              <a:t>facebook app manager 和app installer</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45"/>
                                        </p:tgtEl>
                                        <p:attrNameLst>
                                          <p:attrName>style.visibility</p:attrName>
                                        </p:attrNameLst>
                                      </p:cBhvr>
                                      <p:to>
                                        <p:strVal val="visible"/>
                                      </p:to>
                                    </p:set>
                                    <p:animEffect filter="box(out)" transition="in">
                                      <p:cBhvr>
                                        <p:cTn id="7" dur="1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42"/>
                                        </p:tgtEl>
                                        <p:attrNameLst>
                                          <p:attrName>style.visibility</p:attrName>
                                        </p:attrNameLst>
                                      </p:cBhvr>
                                      <p:to>
                                        <p:strVal val="visible"/>
                                      </p:to>
                                    </p:set>
                                    <p:animEffect filter="box(out)" transition="in">
                                      <p:cBhvr>
                                        <p:cTn id="12" dur="1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46"/>
                                        </p:tgtEl>
                                        <p:attrNameLst>
                                          <p:attrName>style.visibility</p:attrName>
                                        </p:attrNameLst>
                                      </p:cBhvr>
                                      <p:to>
                                        <p:strVal val="visible"/>
                                      </p:to>
                                    </p:set>
                                    <p:animEffect filter="box(out)" transition="in">
                                      <p:cBhvr>
                                        <p:cTn id="17" dur="10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47"/>
                                        </p:tgtEl>
                                        <p:attrNameLst>
                                          <p:attrName>style.visibility</p:attrName>
                                        </p:attrNameLst>
                                      </p:cBhvr>
                                      <p:to>
                                        <p:strVal val="visible"/>
                                      </p:to>
                                    </p:set>
                                    <p:animEffect filter="box(out)" transition="in">
                                      <p:cBhvr>
                                        <p:cTn id="22" dur="10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43"/>
                                        </p:tgtEl>
                                        <p:attrNameLst>
                                          <p:attrName>style.visibility</p:attrName>
                                        </p:attrNameLst>
                                      </p:cBhvr>
                                      <p:to>
                                        <p:strVal val="visible"/>
                                      </p:to>
                                    </p:set>
                                    <p:animEffect filter="box(out)" transition="in">
                                      <p:cBhvr>
                                        <p:cTn id="27" dur="10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50"/>
                                        </p:tgtEl>
                                        <p:attrNameLst>
                                          <p:attrName>style.visibility</p:attrName>
                                        </p:attrNameLst>
                                      </p:cBhvr>
                                      <p:to>
                                        <p:strVal val="visible"/>
                                      </p:to>
                                    </p:set>
                                    <p:animEffect filter="box(out)" transition="in">
                                      <p:cBhvr>
                                        <p:cTn id="32" dur="10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48"/>
                                        </p:tgtEl>
                                        <p:attrNameLst>
                                          <p:attrName>style.visibility</p:attrName>
                                        </p:attrNameLst>
                                      </p:cBhvr>
                                      <p:to>
                                        <p:strVal val="visible"/>
                                      </p:to>
                                    </p:set>
                                    <p:animEffect filter="box(out)" transition="in">
                                      <p:cBhvr>
                                        <p:cTn id="37" dur="10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51"/>
                                        </p:tgtEl>
                                        <p:attrNameLst>
                                          <p:attrName>style.visibility</p:attrName>
                                        </p:attrNameLst>
                                      </p:cBhvr>
                                      <p:to>
                                        <p:strVal val="visible"/>
                                      </p:to>
                                    </p:set>
                                    <p:animEffect filter="box(out)" transition="in">
                                      <p:cBhvr>
                                        <p:cTn id="42" dur="10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9" fill="hold">
                                  <p:stCondLst>
                                    <p:cond delay="0"/>
                                  </p:stCondLst>
                                  <p:iterate type="el" backwards="0">
                                    <p:tmAbs val="0"/>
                                  </p:iterate>
                                  <p:childTnLst>
                                    <p:set>
                                      <p:cBhvr>
                                        <p:cTn id="46" fill="hold"/>
                                        <p:tgtEl>
                                          <p:spTgt spid="55"/>
                                        </p:tgtEl>
                                        <p:attrNameLst>
                                          <p:attrName>style.visibility</p:attrName>
                                        </p:attrNameLst>
                                      </p:cBhvr>
                                      <p:to>
                                        <p:strVal val="visible"/>
                                      </p:to>
                                    </p:set>
                                    <p:animEffect filter="box(out)" transition="in">
                                      <p:cBhvr>
                                        <p:cTn id="47" dur="10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32" presetID="4" grpId="10" fill="hold">
                                  <p:stCondLst>
                                    <p:cond delay="0"/>
                                  </p:stCondLst>
                                  <p:iterate type="el" backwards="0">
                                    <p:tmAbs val="0"/>
                                  </p:iterate>
                                  <p:childTnLst>
                                    <p:set>
                                      <p:cBhvr>
                                        <p:cTn id="51" fill="hold"/>
                                        <p:tgtEl>
                                          <p:spTgt spid="49"/>
                                        </p:tgtEl>
                                        <p:attrNameLst>
                                          <p:attrName>style.visibility</p:attrName>
                                        </p:attrNameLst>
                                      </p:cBhvr>
                                      <p:to>
                                        <p:strVal val="visible"/>
                                      </p:to>
                                    </p:set>
                                    <p:animEffect filter="box(out)" transition="in">
                                      <p:cBhvr>
                                        <p:cTn id="52" dur="10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32" presetID="4" grpId="11" fill="hold">
                                  <p:stCondLst>
                                    <p:cond delay="0"/>
                                  </p:stCondLst>
                                  <p:iterate type="el" backwards="0">
                                    <p:tmAbs val="0"/>
                                  </p:iterate>
                                  <p:childTnLst>
                                    <p:set>
                                      <p:cBhvr>
                                        <p:cTn id="56" fill="hold"/>
                                        <p:tgtEl>
                                          <p:spTgt spid="44"/>
                                        </p:tgtEl>
                                        <p:attrNameLst>
                                          <p:attrName>style.visibility</p:attrName>
                                        </p:attrNameLst>
                                      </p:cBhvr>
                                      <p:to>
                                        <p:strVal val="visible"/>
                                      </p:to>
                                    </p:set>
                                    <p:animEffect filter="box(out)" transition="in">
                                      <p:cBhvr>
                                        <p:cTn id="57" dur="10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4" grpId="12" fill="hold">
                                  <p:stCondLst>
                                    <p:cond delay="0"/>
                                  </p:stCondLst>
                                  <p:iterate type="el" backwards="0">
                                    <p:tmAbs val="0"/>
                                  </p:iterate>
                                  <p:childTnLst>
                                    <p:set>
                                      <p:cBhvr>
                                        <p:cTn id="61" fill="hold"/>
                                        <p:tgtEl>
                                          <p:spTgt spid="52"/>
                                        </p:tgtEl>
                                        <p:attrNameLst>
                                          <p:attrName>style.visibility</p:attrName>
                                        </p:attrNameLst>
                                      </p:cBhvr>
                                      <p:to>
                                        <p:strVal val="visible"/>
                                      </p:to>
                                    </p:set>
                                    <p:animEffect filter="box(out)" transition="in">
                                      <p:cBhvr>
                                        <p:cTn id="62" dur="10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32" presetID="4" grpId="13" fill="hold">
                                  <p:stCondLst>
                                    <p:cond delay="0"/>
                                  </p:stCondLst>
                                  <p:iterate type="el" backwards="0">
                                    <p:tmAbs val="0"/>
                                  </p:iterate>
                                  <p:childTnLst>
                                    <p:set>
                                      <p:cBhvr>
                                        <p:cTn id="66" fill="hold"/>
                                        <p:tgtEl>
                                          <p:spTgt spid="53"/>
                                        </p:tgtEl>
                                        <p:attrNameLst>
                                          <p:attrName>style.visibility</p:attrName>
                                        </p:attrNameLst>
                                      </p:cBhvr>
                                      <p:to>
                                        <p:strVal val="visible"/>
                                      </p:to>
                                    </p:set>
                                    <p:animEffect filter="box(out)" transition="in">
                                      <p:cBhvr>
                                        <p:cTn id="67" dur="10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32" presetID="4" grpId="14" fill="hold">
                                  <p:stCondLst>
                                    <p:cond delay="0"/>
                                  </p:stCondLst>
                                  <p:iterate type="el" backwards="0">
                                    <p:tmAbs val="0"/>
                                  </p:iterate>
                                  <p:childTnLst>
                                    <p:set>
                                      <p:cBhvr>
                                        <p:cTn id="71" fill="hold"/>
                                        <p:tgtEl>
                                          <p:spTgt spid="54"/>
                                        </p:tgtEl>
                                        <p:attrNameLst>
                                          <p:attrName>style.visibility</p:attrName>
                                        </p:attrNameLst>
                                      </p:cBhvr>
                                      <p:to>
                                        <p:strVal val="visible"/>
                                      </p:to>
                                    </p:set>
                                    <p:animEffect filter="box(out)" transition="in">
                                      <p:cBhvr>
                                        <p:cTn id="72"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 grpId="6"/>
      <p:bldP build="whole" bldLvl="1" animBg="1" rev="0" advAuto="0" spid="51" grpId="8"/>
      <p:bldP build="whole" bldLvl="1" animBg="1" rev="0" advAuto="0" spid="47" grpId="4"/>
      <p:bldP build="whole" bldLvl="1" animBg="1" rev="0" advAuto="0" spid="52" grpId="12"/>
      <p:bldP build="whole" bldLvl="1" animBg="1" rev="0" advAuto="0" spid="49" grpId="10"/>
      <p:bldP build="whole" bldLvl="1" animBg="1" rev="0" advAuto="0" spid="45" grpId="1"/>
      <p:bldP build="whole" bldLvl="1" animBg="1" rev="0" advAuto="0" spid="46" grpId="3"/>
      <p:bldP build="whole" bldLvl="1" animBg="1" rev="0" advAuto="0" spid="53" grpId="13"/>
      <p:bldP build="whole" bldLvl="1" animBg="1" rev="0" advAuto="0" spid="48" grpId="7"/>
      <p:bldP build="whole" bldLvl="1" animBg="1" rev="0" advAuto="0" spid="42" grpId="2"/>
      <p:bldP build="whole" bldLvl="1" animBg="1" rev="0" advAuto="0" spid="55" grpId="9"/>
      <p:bldP build="whole" bldLvl="1" animBg="1" rev="0" advAuto="0" spid="44" grpId="11"/>
      <p:bldP build="whole" bldLvl="1" animBg="1" rev="0" advAuto="0" spid="54" grpId="14"/>
      <p:bldP build="whole" bldLvl="1" animBg="1" rev="0" advAuto="0" spid="43" grpId="5"/>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nvSpPr>
        <p:spPr>
          <a:xfrm>
            <a:off x="498205" y="1470973"/>
            <a:ext cx="15519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三方应用维护</a:t>
            </a:r>
          </a:p>
        </p:txBody>
      </p:sp>
      <p:sp>
        <p:nvSpPr>
          <p:cNvPr id="58" name="Shape 58"/>
          <p:cNvSpPr/>
          <p:nvPr/>
        </p:nvSpPr>
        <p:spPr>
          <a:xfrm>
            <a:off x="474662" y="2090978"/>
            <a:ext cx="8194676" cy="8650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400"/>
            </a:lvl1pPr>
          </a:lstStyle>
          <a:p>
            <a:pPr/>
            <a:r>
              <a:t>       系统本身预置的以及用户自己下载的所有三方应用的异常问题的处理。应用界面显示异常、app功能异常、app无法使用、翻译有误、force close、卡顿、anr等一切与预期不符的现象均属于三方应用维护的处理范畴。</a:t>
            </a:r>
          </a:p>
        </p:txBody>
      </p:sp>
      <p:sp>
        <p:nvSpPr>
          <p:cNvPr id="59" name="Shape 59"/>
          <p:cNvSpPr/>
          <p:nvPr/>
        </p:nvSpPr>
        <p:spPr>
          <a:xfrm>
            <a:off x="474662" y="324151"/>
            <a:ext cx="8194676"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457200" algn="l" defTabSz="388935">
              <a:lnSpc>
                <a:spcPts val="3400"/>
              </a:lnSpc>
              <a:defRPr sz="2800">
                <a:solidFill>
                  <a:srgbClr val="57BBFF"/>
                </a:solidFill>
              </a:defRPr>
            </a:pPr>
            <a:r>
              <a:t>Key Objectives Review </a:t>
            </a:r>
          </a:p>
          <a:p>
            <a:pPr marL="457200" indent="-457200" algn="l" defTabSz="388935">
              <a:lnSpc>
                <a:spcPts val="3400"/>
              </a:lnSpc>
              <a:defRPr sz="2800">
                <a:solidFill>
                  <a:srgbClr val="57BBFF"/>
                </a:solidFill>
                <a:latin typeface="微软雅黑"/>
                <a:ea typeface="微软雅黑"/>
                <a:cs typeface="微软雅黑"/>
                <a:sym typeface="微软雅黑"/>
              </a:defRPr>
            </a:pPr>
            <a:r>
              <a:t>导师制期间重点工作回顾</a:t>
            </a:r>
          </a:p>
        </p:txBody>
      </p:sp>
      <p:grpSp>
        <p:nvGrpSpPr>
          <p:cNvPr id="62" name="Group 62"/>
          <p:cNvGrpSpPr/>
          <p:nvPr/>
        </p:nvGrpSpPr>
        <p:grpSpPr>
          <a:xfrm>
            <a:off x="856124" y="3928559"/>
            <a:ext cx="3045306" cy="405851"/>
            <a:chOff x="0" y="0"/>
            <a:chExt cx="3045305" cy="405849"/>
          </a:xfrm>
        </p:grpSpPr>
        <p:sp>
          <p:nvSpPr>
            <p:cNvPr id="60" name="Shape 60"/>
            <p:cNvSpPr/>
            <p:nvPr/>
          </p:nvSpPr>
          <p:spPr>
            <a:xfrm>
              <a:off x="0" y="0"/>
              <a:ext cx="3045306" cy="405850"/>
            </a:xfrm>
            <a:prstGeom prst="roundRect">
              <a:avLst>
                <a:gd name="adj" fmla="val 46939"/>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900"/>
              </a:pPr>
            </a:p>
          </p:txBody>
        </p:sp>
        <p:sp>
          <p:nvSpPr>
            <p:cNvPr id="61" name="Shape 61"/>
            <p:cNvSpPr/>
            <p:nvPr/>
          </p:nvSpPr>
          <p:spPr>
            <a:xfrm>
              <a:off x="55794" y="74655"/>
              <a:ext cx="2933717" cy="256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lvl1pPr>
            </a:lstStyle>
            <a:p>
              <a:pPr/>
              <a:r>
                <a:t>so库调不到导致的图片无法加载、闪屏问题</a:t>
              </a:r>
            </a:p>
          </p:txBody>
        </p:sp>
      </p:grpSp>
      <p:grpSp>
        <p:nvGrpSpPr>
          <p:cNvPr id="65" name="Group 65"/>
          <p:cNvGrpSpPr/>
          <p:nvPr/>
        </p:nvGrpSpPr>
        <p:grpSpPr>
          <a:xfrm>
            <a:off x="856124" y="5461584"/>
            <a:ext cx="3045306" cy="405851"/>
            <a:chOff x="0" y="0"/>
            <a:chExt cx="3045305" cy="405849"/>
          </a:xfrm>
        </p:grpSpPr>
        <p:sp>
          <p:nvSpPr>
            <p:cNvPr id="63" name="Shape 63"/>
            <p:cNvSpPr/>
            <p:nvPr/>
          </p:nvSpPr>
          <p:spPr>
            <a:xfrm>
              <a:off x="0" y="0"/>
              <a:ext cx="3045306" cy="405850"/>
            </a:xfrm>
            <a:prstGeom prst="roundRect">
              <a:avLst>
                <a:gd name="adj" fmla="val 46939"/>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900"/>
              </a:pPr>
            </a:p>
          </p:txBody>
        </p:sp>
        <p:sp>
          <p:nvSpPr>
            <p:cNvPr id="64" name="Shape 64"/>
            <p:cNvSpPr/>
            <p:nvPr/>
          </p:nvSpPr>
          <p:spPr>
            <a:xfrm>
              <a:off x="55794" y="74655"/>
              <a:ext cx="2933717" cy="256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lvl1pPr>
            </a:lstStyle>
            <a:p>
              <a:pPr/>
              <a:r>
                <a:t>路径权限问题导致的无法安装、应用表现与预期不符</a:t>
              </a:r>
            </a:p>
          </p:txBody>
        </p:sp>
      </p:grpSp>
      <p:grpSp>
        <p:nvGrpSpPr>
          <p:cNvPr id="68" name="Group 68"/>
          <p:cNvGrpSpPr/>
          <p:nvPr/>
        </p:nvGrpSpPr>
        <p:grpSpPr>
          <a:xfrm>
            <a:off x="3258651" y="3184062"/>
            <a:ext cx="2217601" cy="405851"/>
            <a:chOff x="0" y="0"/>
            <a:chExt cx="2217600" cy="405849"/>
          </a:xfrm>
        </p:grpSpPr>
        <p:sp>
          <p:nvSpPr>
            <p:cNvPr id="66" name="Shape 66"/>
            <p:cNvSpPr/>
            <p:nvPr/>
          </p:nvSpPr>
          <p:spPr>
            <a:xfrm>
              <a:off x="0" y="0"/>
              <a:ext cx="2217601" cy="405850"/>
            </a:xfrm>
            <a:prstGeom prst="roundRect">
              <a:avLst>
                <a:gd name="adj" fmla="val 46939"/>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900"/>
              </a:pPr>
            </a:p>
          </p:txBody>
        </p:sp>
        <p:sp>
          <p:nvSpPr>
            <p:cNvPr id="67" name="Shape 67"/>
            <p:cNvSpPr/>
            <p:nvPr/>
          </p:nvSpPr>
          <p:spPr>
            <a:xfrm>
              <a:off x="55795" y="74655"/>
              <a:ext cx="2106011" cy="256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lvl1pPr>
            </a:lstStyle>
            <a:p>
              <a:pPr/>
              <a:r>
                <a:t>分辨率导致的图片显示问题</a:t>
              </a:r>
            </a:p>
          </p:txBody>
        </p:sp>
      </p:grpSp>
      <p:grpSp>
        <p:nvGrpSpPr>
          <p:cNvPr id="71" name="Group 71"/>
          <p:cNvGrpSpPr/>
          <p:nvPr/>
        </p:nvGrpSpPr>
        <p:grpSpPr>
          <a:xfrm>
            <a:off x="5084224" y="3884531"/>
            <a:ext cx="2217602" cy="405851"/>
            <a:chOff x="0" y="0"/>
            <a:chExt cx="2217600" cy="405849"/>
          </a:xfrm>
        </p:grpSpPr>
        <p:sp>
          <p:nvSpPr>
            <p:cNvPr id="69" name="Shape 69"/>
            <p:cNvSpPr/>
            <p:nvPr/>
          </p:nvSpPr>
          <p:spPr>
            <a:xfrm>
              <a:off x="0" y="0"/>
              <a:ext cx="2217601" cy="405850"/>
            </a:xfrm>
            <a:prstGeom prst="roundRect">
              <a:avLst>
                <a:gd name="adj" fmla="val 46939"/>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900"/>
              </a:pPr>
            </a:p>
          </p:txBody>
        </p:sp>
        <p:sp>
          <p:nvSpPr>
            <p:cNvPr id="70" name="Shape 70"/>
            <p:cNvSpPr/>
            <p:nvPr/>
          </p:nvSpPr>
          <p:spPr>
            <a:xfrm>
              <a:off x="55795" y="74655"/>
              <a:ext cx="2106011" cy="256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lvl1pPr>
            </a:lstStyle>
            <a:p>
              <a:pPr/>
              <a:r>
                <a:t>内存不足导致的卡顿问题</a:t>
              </a:r>
            </a:p>
          </p:txBody>
        </p:sp>
      </p:grpSp>
      <p:grpSp>
        <p:nvGrpSpPr>
          <p:cNvPr id="74" name="Group 74"/>
          <p:cNvGrpSpPr/>
          <p:nvPr/>
        </p:nvGrpSpPr>
        <p:grpSpPr>
          <a:xfrm>
            <a:off x="6405527" y="4673058"/>
            <a:ext cx="2217601" cy="405851"/>
            <a:chOff x="0" y="0"/>
            <a:chExt cx="2217599" cy="405849"/>
          </a:xfrm>
        </p:grpSpPr>
        <p:sp>
          <p:nvSpPr>
            <p:cNvPr id="72" name="Shape 72"/>
            <p:cNvSpPr/>
            <p:nvPr/>
          </p:nvSpPr>
          <p:spPr>
            <a:xfrm>
              <a:off x="-1" y="0"/>
              <a:ext cx="2217601" cy="405850"/>
            </a:xfrm>
            <a:prstGeom prst="roundRect">
              <a:avLst>
                <a:gd name="adj" fmla="val 46939"/>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900"/>
              </a:pPr>
            </a:p>
          </p:txBody>
        </p:sp>
        <p:sp>
          <p:nvSpPr>
            <p:cNvPr id="73" name="Shape 73"/>
            <p:cNvSpPr/>
            <p:nvPr/>
          </p:nvSpPr>
          <p:spPr>
            <a:xfrm>
              <a:off x="55796" y="74655"/>
              <a:ext cx="2106007" cy="256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lvl1pPr>
            </a:lstStyle>
            <a:p>
              <a:pPr/>
              <a:r>
                <a:t>。。。。。。</a:t>
              </a:r>
            </a:p>
          </p:txBody>
        </p:sp>
      </p:grpSp>
      <p:grpSp>
        <p:nvGrpSpPr>
          <p:cNvPr id="77" name="Group 77"/>
          <p:cNvGrpSpPr/>
          <p:nvPr/>
        </p:nvGrpSpPr>
        <p:grpSpPr>
          <a:xfrm>
            <a:off x="4705994" y="5461584"/>
            <a:ext cx="2294117" cy="405851"/>
            <a:chOff x="0" y="0"/>
            <a:chExt cx="2294116" cy="405849"/>
          </a:xfrm>
        </p:grpSpPr>
        <p:sp>
          <p:nvSpPr>
            <p:cNvPr id="75" name="Shape 75"/>
            <p:cNvSpPr/>
            <p:nvPr/>
          </p:nvSpPr>
          <p:spPr>
            <a:xfrm>
              <a:off x="-1" y="0"/>
              <a:ext cx="2294118" cy="405850"/>
            </a:xfrm>
            <a:prstGeom prst="roundRect">
              <a:avLst>
                <a:gd name="adj" fmla="val 46939"/>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900"/>
              </a:pPr>
            </a:p>
          </p:txBody>
        </p:sp>
        <p:sp>
          <p:nvSpPr>
            <p:cNvPr id="76" name="Shape 76"/>
            <p:cNvSpPr/>
            <p:nvPr/>
          </p:nvSpPr>
          <p:spPr>
            <a:xfrm>
              <a:off x="55794" y="74655"/>
              <a:ext cx="2182527" cy="256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lvl1pPr>
            </a:lstStyle>
            <a:p>
              <a:pPr/>
              <a:r>
                <a:t>应用设计缺陷导致的force close、anr</a:t>
              </a:r>
            </a:p>
          </p:txBody>
        </p:sp>
      </p:grpSp>
      <p:grpSp>
        <p:nvGrpSpPr>
          <p:cNvPr id="80" name="Group 80"/>
          <p:cNvGrpSpPr/>
          <p:nvPr/>
        </p:nvGrpSpPr>
        <p:grpSpPr>
          <a:xfrm>
            <a:off x="3054715" y="4673058"/>
            <a:ext cx="2625476" cy="405851"/>
            <a:chOff x="0" y="0"/>
            <a:chExt cx="2625475" cy="405849"/>
          </a:xfrm>
        </p:grpSpPr>
        <p:sp>
          <p:nvSpPr>
            <p:cNvPr id="78" name="Shape 78"/>
            <p:cNvSpPr/>
            <p:nvPr/>
          </p:nvSpPr>
          <p:spPr>
            <a:xfrm>
              <a:off x="0" y="0"/>
              <a:ext cx="2625476" cy="405850"/>
            </a:xfrm>
            <a:prstGeom prst="roundRect">
              <a:avLst>
                <a:gd name="adj" fmla="val 46939"/>
              </a:avLst>
            </a:prstGeom>
            <a:gradFill flip="none" rotWithShape="1">
              <a:gsLst>
                <a:gs pos="0">
                  <a:srgbClr val="39B7D8"/>
                </a:gs>
                <a:gs pos="100000">
                  <a:schemeClr val="accent5">
                    <a:hueOff val="249502"/>
                    <a:satOff val="48101"/>
                    <a:lumOff val="28891"/>
                  </a:schemeClr>
                </a:gs>
              </a:gsLst>
              <a:lin ang="16200000" scaled="0"/>
            </a:gradFill>
            <a:ln w="9525" cap="flat">
              <a:solidFill>
                <a:srgbClr val="46AAC4"/>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defRPr sz="900"/>
              </a:pPr>
            </a:p>
          </p:txBody>
        </p:sp>
        <p:sp>
          <p:nvSpPr>
            <p:cNvPr id="79" name="Shape 79"/>
            <p:cNvSpPr/>
            <p:nvPr/>
          </p:nvSpPr>
          <p:spPr>
            <a:xfrm>
              <a:off x="55795" y="74655"/>
              <a:ext cx="2513885" cy="256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lvl1pPr>
            </a:lstStyle>
            <a:p>
              <a:pPr/>
              <a:r>
                <a:t>应用没有适配当前系统版本导致的各种问题</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59"/>
                                        </p:tgtEl>
                                        <p:attrNameLst>
                                          <p:attrName>style.visibility</p:attrName>
                                        </p:attrNameLst>
                                      </p:cBhvr>
                                      <p:to>
                                        <p:strVal val="visible"/>
                                      </p:to>
                                    </p:set>
                                    <p:animEffect filter="box(out)" transition="in">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57"/>
                                        </p:tgtEl>
                                        <p:attrNameLst>
                                          <p:attrName>style.visibility</p:attrName>
                                        </p:attrNameLst>
                                      </p:cBhvr>
                                      <p:to>
                                        <p:strVal val="visible"/>
                                      </p:to>
                                    </p:set>
                                    <p:animEffect filter="box(out)" transition="in">
                                      <p:cBhvr>
                                        <p:cTn id="12" dur="10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58"/>
                                        </p:tgtEl>
                                        <p:attrNameLst>
                                          <p:attrName>style.visibility</p:attrName>
                                        </p:attrNameLst>
                                      </p:cBhvr>
                                      <p:to>
                                        <p:strVal val="visible"/>
                                      </p:to>
                                    </p:set>
                                    <p:animEffect filter="box(out)" transition="in">
                                      <p:cBhvr>
                                        <p:cTn id="17" dur="10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 grpId="4" fill="hold">
                                  <p:stCondLst>
                                    <p:cond delay="0"/>
                                  </p:stCondLst>
                                  <p:iterate type="el" backwards="0">
                                    <p:tmAbs val="0"/>
                                  </p:iterate>
                                  <p:childTnLst>
                                    <p:set>
                                      <p:cBhvr>
                                        <p:cTn id="21" fill="hold"/>
                                        <p:tgtEl>
                                          <p:spTgt spid="68"/>
                                        </p:tgtEl>
                                        <p:attrNameLst>
                                          <p:attrName>style.visibility</p:attrName>
                                        </p:attrNameLst>
                                      </p:cBhvr>
                                      <p:to>
                                        <p:strVal val="visible"/>
                                      </p:to>
                                    </p:set>
                                    <p:anim calcmode="lin" valueType="num">
                                      <p:cBhvr>
                                        <p:cTn id="22" dur="1000" fill="hold"/>
                                        <p:tgtEl>
                                          <p:spTgt spid="68"/>
                                        </p:tgtEl>
                                        <p:attrNameLst>
                                          <p:attrName>ppt_x</p:attrName>
                                        </p:attrNameLst>
                                      </p:cBhvr>
                                      <p:tavLst>
                                        <p:tav tm="0">
                                          <p:val>
                                            <p:strVal val="#ppt_x"/>
                                          </p:val>
                                        </p:tav>
                                        <p:tav tm="100000">
                                          <p:val>
                                            <p:strVal val="#ppt_x"/>
                                          </p:val>
                                        </p:tav>
                                      </p:tavLst>
                                    </p:anim>
                                    <p:anim calcmode="lin" valueType="num">
                                      <p:cBhvr>
                                        <p:cTn id="23" dur="1000" fill="hold"/>
                                        <p:tgtEl>
                                          <p:spTgt spid="6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 presetID="2" grpId="5" fill="hold">
                                  <p:stCondLst>
                                    <p:cond delay="0"/>
                                  </p:stCondLst>
                                  <p:iterate type="el" backwards="0">
                                    <p:tmAbs val="0"/>
                                  </p:iterate>
                                  <p:childTnLst>
                                    <p:set>
                                      <p:cBhvr>
                                        <p:cTn id="27" fill="hold"/>
                                        <p:tgtEl>
                                          <p:spTgt spid="62"/>
                                        </p:tgtEl>
                                        <p:attrNameLst>
                                          <p:attrName>style.visibility</p:attrName>
                                        </p:attrNameLst>
                                      </p:cBhvr>
                                      <p:to>
                                        <p:strVal val="visible"/>
                                      </p:to>
                                    </p:set>
                                    <p:anim calcmode="lin" valueType="num">
                                      <p:cBhvr>
                                        <p:cTn id="28" dur="1000" fill="hold"/>
                                        <p:tgtEl>
                                          <p:spTgt spid="62"/>
                                        </p:tgtEl>
                                        <p:attrNameLst>
                                          <p:attrName>ppt_x</p:attrName>
                                        </p:attrNameLst>
                                      </p:cBhvr>
                                      <p:tavLst>
                                        <p:tav tm="0">
                                          <p:val>
                                            <p:strVal val="#ppt_x"/>
                                          </p:val>
                                        </p:tav>
                                        <p:tav tm="100000">
                                          <p:val>
                                            <p:strVal val="#ppt_x"/>
                                          </p:val>
                                        </p:tav>
                                      </p:tavLst>
                                    </p:anim>
                                    <p:anim calcmode="lin" valueType="num">
                                      <p:cBhvr>
                                        <p:cTn id="29" dur="10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1" presetID="2" grpId="6" fill="hold">
                                  <p:stCondLst>
                                    <p:cond delay="0"/>
                                  </p:stCondLst>
                                  <p:iterate type="el" backwards="0">
                                    <p:tmAbs val="0"/>
                                  </p:iterate>
                                  <p:childTnLst>
                                    <p:set>
                                      <p:cBhvr>
                                        <p:cTn id="33" fill="hold"/>
                                        <p:tgtEl>
                                          <p:spTgt spid="80"/>
                                        </p:tgtEl>
                                        <p:attrNameLst>
                                          <p:attrName>style.visibility</p:attrName>
                                        </p:attrNameLst>
                                      </p:cBhvr>
                                      <p:to>
                                        <p:strVal val="visible"/>
                                      </p:to>
                                    </p:set>
                                    <p:anim calcmode="lin" valueType="num">
                                      <p:cBhvr>
                                        <p:cTn id="34" dur="1000" fill="hold"/>
                                        <p:tgtEl>
                                          <p:spTgt spid="80"/>
                                        </p:tgtEl>
                                        <p:attrNameLst>
                                          <p:attrName>ppt_x</p:attrName>
                                        </p:attrNameLst>
                                      </p:cBhvr>
                                      <p:tavLst>
                                        <p:tav tm="0">
                                          <p:val>
                                            <p:strVal val="#ppt_x"/>
                                          </p:val>
                                        </p:tav>
                                        <p:tav tm="100000">
                                          <p:val>
                                            <p:strVal val="#ppt_x"/>
                                          </p:val>
                                        </p:tav>
                                      </p:tavLst>
                                    </p:anim>
                                    <p:anim calcmode="lin" valueType="num">
                                      <p:cBhvr>
                                        <p:cTn id="35" dur="1000" fill="hold"/>
                                        <p:tgtEl>
                                          <p:spTgt spid="80"/>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1" presetID="2" grpId="7" fill="hold">
                                  <p:stCondLst>
                                    <p:cond delay="0"/>
                                  </p:stCondLst>
                                  <p:iterate type="el" backwards="0">
                                    <p:tmAbs val="0"/>
                                  </p:iterate>
                                  <p:childTnLst>
                                    <p:set>
                                      <p:cBhvr>
                                        <p:cTn id="39" fill="hold"/>
                                        <p:tgtEl>
                                          <p:spTgt spid="65"/>
                                        </p:tgtEl>
                                        <p:attrNameLst>
                                          <p:attrName>style.visibility</p:attrName>
                                        </p:attrNameLst>
                                      </p:cBhvr>
                                      <p:to>
                                        <p:strVal val="visible"/>
                                      </p:to>
                                    </p:set>
                                    <p:anim calcmode="lin" valueType="num">
                                      <p:cBhvr>
                                        <p:cTn id="40" dur="1000" fill="hold"/>
                                        <p:tgtEl>
                                          <p:spTgt spid="65"/>
                                        </p:tgtEl>
                                        <p:attrNameLst>
                                          <p:attrName>ppt_x</p:attrName>
                                        </p:attrNameLst>
                                      </p:cBhvr>
                                      <p:tavLst>
                                        <p:tav tm="0">
                                          <p:val>
                                            <p:strVal val="#ppt_x"/>
                                          </p:val>
                                        </p:tav>
                                        <p:tav tm="100000">
                                          <p:val>
                                            <p:strVal val="#ppt_x"/>
                                          </p:val>
                                        </p:tav>
                                      </p:tavLst>
                                    </p:anim>
                                    <p:anim calcmode="lin" valueType="num">
                                      <p:cBhvr>
                                        <p:cTn id="41" dur="10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1" presetID="2" grpId="8" fill="hold">
                                  <p:stCondLst>
                                    <p:cond delay="0"/>
                                  </p:stCondLst>
                                  <p:iterate type="el" backwards="0">
                                    <p:tmAbs val="0"/>
                                  </p:iterate>
                                  <p:childTnLst>
                                    <p:set>
                                      <p:cBhvr>
                                        <p:cTn id="45" fill="hold"/>
                                        <p:tgtEl>
                                          <p:spTgt spid="77"/>
                                        </p:tgtEl>
                                        <p:attrNameLst>
                                          <p:attrName>style.visibility</p:attrName>
                                        </p:attrNameLst>
                                      </p:cBhvr>
                                      <p:to>
                                        <p:strVal val="visible"/>
                                      </p:to>
                                    </p:set>
                                    <p:anim calcmode="lin" valueType="num">
                                      <p:cBhvr>
                                        <p:cTn id="46" dur="1000" fill="hold"/>
                                        <p:tgtEl>
                                          <p:spTgt spid="77"/>
                                        </p:tgtEl>
                                        <p:attrNameLst>
                                          <p:attrName>ppt_x</p:attrName>
                                        </p:attrNameLst>
                                      </p:cBhvr>
                                      <p:tavLst>
                                        <p:tav tm="0">
                                          <p:val>
                                            <p:strVal val="#ppt_x"/>
                                          </p:val>
                                        </p:tav>
                                        <p:tav tm="100000">
                                          <p:val>
                                            <p:strVal val="#ppt_x"/>
                                          </p:val>
                                        </p:tav>
                                      </p:tavLst>
                                    </p:anim>
                                    <p:anim calcmode="lin" valueType="num">
                                      <p:cBhvr>
                                        <p:cTn id="47" dur="10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1" presetID="2" grpId="9" fill="hold">
                                  <p:stCondLst>
                                    <p:cond delay="0"/>
                                  </p:stCondLst>
                                  <p:iterate type="el" backwards="0">
                                    <p:tmAbs val="0"/>
                                  </p:iterate>
                                  <p:childTnLst>
                                    <p:set>
                                      <p:cBhvr>
                                        <p:cTn id="51" fill="hold"/>
                                        <p:tgtEl>
                                          <p:spTgt spid="71"/>
                                        </p:tgtEl>
                                        <p:attrNameLst>
                                          <p:attrName>style.visibility</p:attrName>
                                        </p:attrNameLst>
                                      </p:cBhvr>
                                      <p:to>
                                        <p:strVal val="visible"/>
                                      </p:to>
                                    </p:set>
                                    <p:anim calcmode="lin" valueType="num">
                                      <p:cBhvr>
                                        <p:cTn id="52" dur="1000" fill="hold"/>
                                        <p:tgtEl>
                                          <p:spTgt spid="71"/>
                                        </p:tgtEl>
                                        <p:attrNameLst>
                                          <p:attrName>ppt_x</p:attrName>
                                        </p:attrNameLst>
                                      </p:cBhvr>
                                      <p:tavLst>
                                        <p:tav tm="0">
                                          <p:val>
                                            <p:strVal val="#ppt_x"/>
                                          </p:val>
                                        </p:tav>
                                        <p:tav tm="100000">
                                          <p:val>
                                            <p:strVal val="#ppt_x"/>
                                          </p:val>
                                        </p:tav>
                                      </p:tavLst>
                                    </p:anim>
                                    <p:anim calcmode="lin" valueType="num">
                                      <p:cBhvr>
                                        <p:cTn id="53" dur="1000" fill="hold"/>
                                        <p:tgtEl>
                                          <p:spTgt spid="71"/>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1" presetID="2" grpId="10" fill="hold">
                                  <p:stCondLst>
                                    <p:cond delay="0"/>
                                  </p:stCondLst>
                                  <p:iterate type="el" backwards="0">
                                    <p:tmAbs val="0"/>
                                  </p:iterate>
                                  <p:childTnLst>
                                    <p:set>
                                      <p:cBhvr>
                                        <p:cTn id="57" fill="hold"/>
                                        <p:tgtEl>
                                          <p:spTgt spid="74"/>
                                        </p:tgtEl>
                                        <p:attrNameLst>
                                          <p:attrName>style.visibility</p:attrName>
                                        </p:attrNameLst>
                                      </p:cBhvr>
                                      <p:to>
                                        <p:strVal val="visible"/>
                                      </p:to>
                                    </p:set>
                                    <p:anim calcmode="lin" valueType="num">
                                      <p:cBhvr>
                                        <p:cTn id="58" dur="1000" fill="hold"/>
                                        <p:tgtEl>
                                          <p:spTgt spid="74"/>
                                        </p:tgtEl>
                                        <p:attrNameLst>
                                          <p:attrName>ppt_x</p:attrName>
                                        </p:attrNameLst>
                                      </p:cBhvr>
                                      <p:tavLst>
                                        <p:tav tm="0">
                                          <p:val>
                                            <p:strVal val="#ppt_x"/>
                                          </p:val>
                                        </p:tav>
                                        <p:tav tm="100000">
                                          <p:val>
                                            <p:strVal val="#ppt_x"/>
                                          </p:val>
                                        </p:tav>
                                      </p:tavLst>
                                    </p:anim>
                                    <p:anim calcmode="lin" valueType="num">
                                      <p:cBhvr>
                                        <p:cTn id="59" dur="10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 grpId="7"/>
      <p:bldP build="whole" bldLvl="1" animBg="1" rev="0" advAuto="0" spid="71" grpId="9"/>
      <p:bldP build="whole" bldLvl="1" animBg="1" rev="0" advAuto="0" spid="74" grpId="10"/>
      <p:bldP build="whole" bldLvl="1" animBg="1" rev="0" advAuto="0" spid="77" grpId="8"/>
      <p:bldP build="whole" bldLvl="1" animBg="1" rev="0" advAuto="0" spid="58" grpId="3"/>
      <p:bldP build="whole" bldLvl="1" animBg="1" rev="0" advAuto="0" spid="59" grpId="1"/>
      <p:bldP build="whole" bldLvl="1" animBg="1" rev="0" advAuto="0" spid="68" grpId="4"/>
      <p:bldP build="whole" bldLvl="1" animBg="1" rev="0" advAuto="0" spid="57" grpId="2"/>
      <p:bldP build="whole" bldLvl="1" animBg="1" rev="0" advAuto="0" spid="80" grpId="6"/>
      <p:bldP build="whole" bldLvl="1" animBg="1" rev="0" advAuto="0" spid="62" grpId="5"/>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nvSpPr>
        <p:spPr>
          <a:xfrm>
            <a:off x="474662" y="324151"/>
            <a:ext cx="8194676"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457200" algn="l" defTabSz="388935">
              <a:lnSpc>
                <a:spcPts val="3400"/>
              </a:lnSpc>
              <a:defRPr sz="2800">
                <a:solidFill>
                  <a:srgbClr val="57BBFF"/>
                </a:solidFill>
              </a:defRPr>
            </a:pPr>
            <a:r>
              <a:t>Key Objectives Review </a:t>
            </a:r>
          </a:p>
          <a:p>
            <a:pPr marL="457200" indent="-457200" algn="l" defTabSz="388935">
              <a:lnSpc>
                <a:spcPts val="3400"/>
              </a:lnSpc>
              <a:defRPr sz="2800">
                <a:solidFill>
                  <a:srgbClr val="57BBFF"/>
                </a:solidFill>
                <a:latin typeface="微软雅黑"/>
                <a:ea typeface="微软雅黑"/>
                <a:cs typeface="微软雅黑"/>
                <a:sym typeface="微软雅黑"/>
              </a:defRPr>
            </a:pPr>
            <a:r>
              <a:t>导师制期间重点工作回顾</a:t>
            </a:r>
          </a:p>
        </p:txBody>
      </p:sp>
      <p:sp>
        <p:nvSpPr>
          <p:cNvPr id="83" name="Shape 83"/>
          <p:cNvSpPr/>
          <p:nvPr/>
        </p:nvSpPr>
        <p:spPr>
          <a:xfrm>
            <a:off x="498205" y="1470973"/>
            <a:ext cx="15519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三方应用维护</a:t>
            </a:r>
          </a:p>
        </p:txBody>
      </p:sp>
      <p:sp>
        <p:nvSpPr>
          <p:cNvPr id="84" name="Shape 84"/>
          <p:cNvSpPr/>
          <p:nvPr/>
        </p:nvSpPr>
        <p:spPr>
          <a:xfrm>
            <a:off x="889910" y="1974569"/>
            <a:ext cx="27711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三方应用的问题大概可以分为三类</a:t>
            </a:r>
          </a:p>
        </p:txBody>
      </p:sp>
      <p:sp>
        <p:nvSpPr>
          <p:cNvPr id="85" name="Shape 85"/>
          <p:cNvSpPr/>
          <p:nvPr/>
        </p:nvSpPr>
        <p:spPr>
          <a:xfrm>
            <a:off x="898687" y="2401965"/>
            <a:ext cx="1489104"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40367" indent="-140367" algn="l">
              <a:buSzPct val="60000"/>
              <a:buBlip>
                <a:blip r:embed="rId2"/>
              </a:buBlip>
              <a:defRPr sz="1400"/>
            </a:lvl1pPr>
          </a:lstStyle>
          <a:p>
            <a:pPr/>
            <a:r>
              <a:t>应用自身的问题</a:t>
            </a:r>
          </a:p>
        </p:txBody>
      </p:sp>
      <p:sp>
        <p:nvSpPr>
          <p:cNvPr id="86" name="Shape 86"/>
          <p:cNvSpPr/>
          <p:nvPr/>
        </p:nvSpPr>
        <p:spPr>
          <a:xfrm>
            <a:off x="1266152" y="2829361"/>
            <a:ext cx="7242810" cy="605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sz="1400"/>
            </a:pPr>
            <a:r>
              <a:t>项目中集成的应用：请接口人帮忙与供应商联系进行修改并及时提 供供应商所需要的信息</a:t>
            </a:r>
          </a:p>
          <a:p>
            <a:pPr algn="l">
              <a:defRPr sz="1400"/>
            </a:pPr>
            <a:r>
              <a:t>用户自己下载的应用：该类问题我们无法修复，只能请vpm降级或关闭</a:t>
            </a:r>
          </a:p>
        </p:txBody>
      </p:sp>
      <p:sp>
        <p:nvSpPr>
          <p:cNvPr id="87" name="Shape 87"/>
          <p:cNvSpPr/>
          <p:nvPr/>
        </p:nvSpPr>
        <p:spPr>
          <a:xfrm>
            <a:off x="901294" y="3516572"/>
            <a:ext cx="2200305"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40367" indent="-140367" algn="l">
              <a:buSzPct val="60000"/>
              <a:buBlip>
                <a:blip r:embed="rId2"/>
              </a:buBlip>
              <a:defRPr sz="1400"/>
            </a:lvl1pPr>
          </a:lstStyle>
          <a:p>
            <a:pPr/>
            <a:r>
              <a:t>集成方式有误导致的问题</a:t>
            </a:r>
          </a:p>
        </p:txBody>
      </p:sp>
      <p:sp>
        <p:nvSpPr>
          <p:cNvPr id="88" name="Shape 88"/>
          <p:cNvSpPr/>
          <p:nvPr/>
        </p:nvSpPr>
        <p:spPr>
          <a:xfrm>
            <a:off x="1230627" y="3943968"/>
            <a:ext cx="66827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了解应用的具体要求以及当前的集成方式找到导致问题出现的具体原因并进行修改。</a:t>
            </a:r>
          </a:p>
        </p:txBody>
      </p:sp>
      <p:sp>
        <p:nvSpPr>
          <p:cNvPr id="89" name="Shape 89"/>
          <p:cNvSpPr/>
          <p:nvPr/>
        </p:nvSpPr>
        <p:spPr>
          <a:xfrm>
            <a:off x="901294" y="4371364"/>
            <a:ext cx="2200305"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140367" indent="-140367" algn="l">
              <a:buSzPct val="60000"/>
              <a:buBlip>
                <a:blip r:embed="rId2"/>
              </a:buBlip>
              <a:defRPr sz="1400"/>
            </a:lvl1pPr>
          </a:lstStyle>
          <a:p>
            <a:pPr/>
            <a:r>
              <a:t>系统自身问题导致的异常</a:t>
            </a:r>
          </a:p>
        </p:txBody>
      </p:sp>
      <p:sp>
        <p:nvSpPr>
          <p:cNvPr id="90" name="Shape 90"/>
          <p:cNvSpPr/>
          <p:nvPr/>
        </p:nvSpPr>
        <p:spPr>
          <a:xfrm>
            <a:off x="642801" y="5086455"/>
            <a:ext cx="7858398" cy="11190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400"/>
            </a:lvl1pPr>
          </a:lstStyle>
          <a:p>
            <a:pPr/>
            <a:r>
              <a:t>       三方问题由于我们没有源码，因此最主要的处理问题的方法就是分析log，通过log来定位问题根源。但是应用涉及到的范围比较广，应用层、系统层、驱动层包括硬件都有可能涉及，因此有些问题自己看log是看不出具体原因的。对于此类问题，需要自己先做初步分析，根据现象及log分析出自己认为比较可疑的点，再去请教对应的专业人士，这样问题处理起来可以更高效。</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82"/>
                                        </p:tgtEl>
                                        <p:attrNameLst>
                                          <p:attrName>style.visibility</p:attrName>
                                        </p:attrNameLst>
                                      </p:cBhvr>
                                      <p:to>
                                        <p:strVal val="visible"/>
                                      </p:to>
                                    </p:set>
                                    <p:animEffect filter="box(out)" transition="in">
                                      <p:cBhvr>
                                        <p:cTn id="7" dur="10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83"/>
                                        </p:tgtEl>
                                        <p:attrNameLst>
                                          <p:attrName>style.visibility</p:attrName>
                                        </p:attrNameLst>
                                      </p:cBhvr>
                                      <p:to>
                                        <p:strVal val="visible"/>
                                      </p:to>
                                    </p:set>
                                    <p:animEffect filter="box(out)" transition="in">
                                      <p:cBhvr>
                                        <p:cTn id="12" dur="10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84"/>
                                        </p:tgtEl>
                                        <p:attrNameLst>
                                          <p:attrName>style.visibility</p:attrName>
                                        </p:attrNameLst>
                                      </p:cBhvr>
                                      <p:to>
                                        <p:strVal val="visible"/>
                                      </p:to>
                                    </p:set>
                                    <p:animEffect filter="box(out)" transition="in">
                                      <p:cBhvr>
                                        <p:cTn id="17" dur="10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85"/>
                                        </p:tgtEl>
                                        <p:attrNameLst>
                                          <p:attrName>style.visibility</p:attrName>
                                        </p:attrNameLst>
                                      </p:cBhvr>
                                      <p:to>
                                        <p:strVal val="visible"/>
                                      </p:to>
                                    </p:set>
                                    <p:animEffect filter="box(out)" transition="in">
                                      <p:cBhvr>
                                        <p:cTn id="22" dur="1000"/>
                                        <p:tgtEl>
                                          <p:spTgt spid="8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87"/>
                                        </p:tgtEl>
                                        <p:attrNameLst>
                                          <p:attrName>style.visibility</p:attrName>
                                        </p:attrNameLst>
                                      </p:cBhvr>
                                      <p:to>
                                        <p:strVal val="visible"/>
                                      </p:to>
                                    </p:set>
                                    <p:animEffect filter="box(out)" transition="in">
                                      <p:cBhvr>
                                        <p:cTn id="27" dur="1000"/>
                                        <p:tgtEl>
                                          <p:spTgt spid="87"/>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89"/>
                                        </p:tgtEl>
                                        <p:attrNameLst>
                                          <p:attrName>style.visibility</p:attrName>
                                        </p:attrNameLst>
                                      </p:cBhvr>
                                      <p:to>
                                        <p:strVal val="visible"/>
                                      </p:to>
                                    </p:set>
                                    <p:animEffect filter="box(out)" transition="in">
                                      <p:cBhvr>
                                        <p:cTn id="32" dur="10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86"/>
                                        </p:tgtEl>
                                        <p:attrNameLst>
                                          <p:attrName>style.visibility</p:attrName>
                                        </p:attrNameLst>
                                      </p:cBhvr>
                                      <p:to>
                                        <p:strVal val="visible"/>
                                      </p:to>
                                    </p:set>
                                    <p:animEffect filter="box(out)" transition="in">
                                      <p:cBhvr>
                                        <p:cTn id="37" dur="10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88"/>
                                        </p:tgtEl>
                                        <p:attrNameLst>
                                          <p:attrName>style.visibility</p:attrName>
                                        </p:attrNameLst>
                                      </p:cBhvr>
                                      <p:to>
                                        <p:strVal val="visible"/>
                                      </p:to>
                                    </p:set>
                                    <p:animEffect filter="box(out)" transition="in">
                                      <p:cBhvr>
                                        <p:cTn id="42" dur="1000"/>
                                        <p:tgtEl>
                                          <p:spTgt spid="88"/>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9" fill="hold">
                                  <p:stCondLst>
                                    <p:cond delay="0"/>
                                  </p:stCondLst>
                                  <p:iterate type="el" backwards="0">
                                    <p:tmAbs val="0"/>
                                  </p:iterate>
                                  <p:childTnLst>
                                    <p:set>
                                      <p:cBhvr>
                                        <p:cTn id="46" fill="hold"/>
                                        <p:tgtEl>
                                          <p:spTgt spid="90"/>
                                        </p:tgtEl>
                                        <p:attrNameLst>
                                          <p:attrName>style.visibility</p:attrName>
                                        </p:attrNameLst>
                                      </p:cBhvr>
                                      <p:to>
                                        <p:strVal val="visible"/>
                                      </p:to>
                                    </p:set>
                                    <p:animEffect filter="box(out)" transition="in">
                                      <p:cBhvr>
                                        <p:cTn id="47"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2" grpId="1"/>
      <p:bldP build="whole" bldLvl="1" animBg="1" rev="0" advAuto="0" spid="84" grpId="3"/>
      <p:bldP build="whole" bldLvl="1" animBg="1" rev="0" advAuto="0" spid="87" grpId="5"/>
      <p:bldP build="whole" bldLvl="1" animBg="1" rev="0" advAuto="0" spid="86" grpId="7"/>
      <p:bldP build="whole" bldLvl="1" animBg="1" rev="0" advAuto="0" spid="85" grpId="4"/>
      <p:bldP build="whole" bldLvl="1" animBg="1" rev="0" advAuto="0" spid="89" grpId="6"/>
      <p:bldP build="whole" bldLvl="1" animBg="1" rev="0" advAuto="0" spid="90" grpId="9"/>
      <p:bldP build="whole" bldLvl="1" animBg="1" rev="0" advAuto="0" spid="88" grpId="8"/>
      <p:bldP build="whole" bldLvl="1" animBg="1" rev="0" advAuto="0" spid="83"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nvSpPr>
        <p:spPr>
          <a:xfrm>
            <a:off x="529024" y="1480669"/>
            <a:ext cx="1793237"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输入法相关问题</a:t>
            </a:r>
          </a:p>
        </p:txBody>
      </p:sp>
      <p:sp>
        <p:nvSpPr>
          <p:cNvPr id="93" name="Shape 93"/>
          <p:cNvSpPr/>
          <p:nvPr/>
        </p:nvSpPr>
        <p:spPr>
          <a:xfrm>
            <a:off x="825004" y="1964532"/>
            <a:ext cx="1230666"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android输入法</a:t>
            </a:r>
          </a:p>
        </p:txBody>
      </p:sp>
      <p:sp>
        <p:nvSpPr>
          <p:cNvPr id="94" name="Shape 94"/>
          <p:cNvSpPr/>
          <p:nvPr/>
        </p:nvSpPr>
        <p:spPr>
          <a:xfrm>
            <a:off x="1103275" y="2385379"/>
            <a:ext cx="3759803"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实现menutree中关于android输入法的各项需求</a:t>
            </a:r>
          </a:p>
        </p:txBody>
      </p:sp>
      <p:sp>
        <p:nvSpPr>
          <p:cNvPr id="95" name="Shape 95"/>
          <p:cNvSpPr/>
          <p:nvPr/>
        </p:nvSpPr>
        <p:spPr>
          <a:xfrm>
            <a:off x="1104229" y="2807876"/>
            <a:ext cx="745366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按时完成各个项目对于android输入法的各项定制需求，例如手势输入、词典预置、键盘定制等</a:t>
            </a:r>
          </a:p>
        </p:txBody>
      </p:sp>
      <p:sp>
        <p:nvSpPr>
          <p:cNvPr id="96" name="Shape 96"/>
          <p:cNvSpPr/>
          <p:nvPr/>
        </p:nvSpPr>
        <p:spPr>
          <a:xfrm>
            <a:off x="1098602" y="3281679"/>
            <a:ext cx="283086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处理android输入法报出的各种问题</a:t>
            </a:r>
          </a:p>
        </p:txBody>
      </p:sp>
      <p:sp>
        <p:nvSpPr>
          <p:cNvPr id="97" name="Shape 97"/>
          <p:cNvSpPr/>
          <p:nvPr/>
        </p:nvSpPr>
        <p:spPr>
          <a:xfrm>
            <a:off x="837832" y="3774959"/>
            <a:ext cx="9931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三方输入法</a:t>
            </a:r>
          </a:p>
        </p:txBody>
      </p:sp>
      <p:sp>
        <p:nvSpPr>
          <p:cNvPr id="98" name="Shape 98"/>
          <p:cNvSpPr/>
          <p:nvPr/>
        </p:nvSpPr>
        <p:spPr>
          <a:xfrm>
            <a:off x="1168571" y="4268237"/>
            <a:ext cx="33045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处理方法与项目预置的其它三方应用无异</a:t>
            </a:r>
          </a:p>
        </p:txBody>
      </p:sp>
      <p:sp>
        <p:nvSpPr>
          <p:cNvPr id="99" name="Shape 99"/>
          <p:cNvSpPr/>
          <p:nvPr/>
        </p:nvSpPr>
        <p:spPr>
          <a:xfrm>
            <a:off x="842120" y="4743689"/>
            <a:ext cx="1348737" cy="345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400"/>
            </a:lvl1pPr>
          </a:lstStyle>
          <a:p>
            <a:pPr/>
            <a:r>
              <a:t>输入法框架相关</a:t>
            </a:r>
          </a:p>
        </p:txBody>
      </p:sp>
      <p:sp>
        <p:nvSpPr>
          <p:cNvPr id="100" name="Shape 100"/>
          <p:cNvSpPr/>
          <p:nvPr/>
        </p:nvSpPr>
        <p:spPr>
          <a:xfrm>
            <a:off x="833390" y="5216695"/>
            <a:ext cx="7640192" cy="605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l">
              <a:defRPr sz="1400"/>
            </a:lvl1pPr>
          </a:lstStyle>
          <a:p>
            <a:pPr/>
            <a:r>
              <a:t>       系统所有输入法管理方面的需求以及报出的问题，例如默认输入法的定制、默认enable、disable输入法、系统语言改变时输入法的状态以及恢复出厂设置后关于输入法状态的需求。</a:t>
            </a:r>
          </a:p>
        </p:txBody>
      </p:sp>
      <p:sp>
        <p:nvSpPr>
          <p:cNvPr id="101" name="Shape 101"/>
          <p:cNvSpPr/>
          <p:nvPr/>
        </p:nvSpPr>
        <p:spPr>
          <a:xfrm>
            <a:off x="474662" y="324151"/>
            <a:ext cx="8194676"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457200" algn="l" defTabSz="388935">
              <a:lnSpc>
                <a:spcPts val="3400"/>
              </a:lnSpc>
              <a:defRPr sz="2800">
                <a:solidFill>
                  <a:srgbClr val="57BBFF"/>
                </a:solidFill>
              </a:defRPr>
            </a:pPr>
            <a:r>
              <a:t>Key Objectives Review </a:t>
            </a:r>
          </a:p>
          <a:p>
            <a:pPr marL="457200" indent="-457200" algn="l" defTabSz="388935">
              <a:lnSpc>
                <a:spcPts val="3400"/>
              </a:lnSpc>
              <a:defRPr sz="2800">
                <a:solidFill>
                  <a:srgbClr val="57BBFF"/>
                </a:solidFill>
                <a:latin typeface="微软雅黑"/>
                <a:ea typeface="微软雅黑"/>
                <a:cs typeface="微软雅黑"/>
                <a:sym typeface="微软雅黑"/>
              </a:defRPr>
            </a:pPr>
            <a:r>
              <a:t>导师制期间重点工作回顾</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01"/>
                                        </p:tgtEl>
                                        <p:attrNameLst>
                                          <p:attrName>style.visibility</p:attrName>
                                        </p:attrNameLst>
                                      </p:cBhvr>
                                      <p:to>
                                        <p:strVal val="visible"/>
                                      </p:to>
                                    </p:set>
                                    <p:animEffect filter="box(out)" transition="in">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92"/>
                                        </p:tgtEl>
                                        <p:attrNameLst>
                                          <p:attrName>style.visibility</p:attrName>
                                        </p:attrNameLst>
                                      </p:cBhvr>
                                      <p:to>
                                        <p:strVal val="visible"/>
                                      </p:to>
                                    </p:set>
                                    <p:animEffect filter="box(out)" transition="in">
                                      <p:cBhvr>
                                        <p:cTn id="12" dur="10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93"/>
                                        </p:tgtEl>
                                        <p:attrNameLst>
                                          <p:attrName>style.visibility</p:attrName>
                                        </p:attrNameLst>
                                      </p:cBhvr>
                                      <p:to>
                                        <p:strVal val="visible"/>
                                      </p:to>
                                    </p:set>
                                    <p:animEffect filter="box(out)" transition="in">
                                      <p:cBhvr>
                                        <p:cTn id="17" dur="10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97"/>
                                        </p:tgtEl>
                                        <p:attrNameLst>
                                          <p:attrName>style.visibility</p:attrName>
                                        </p:attrNameLst>
                                      </p:cBhvr>
                                      <p:to>
                                        <p:strVal val="visible"/>
                                      </p:to>
                                    </p:set>
                                    <p:animEffect filter="box(out)" transition="in">
                                      <p:cBhvr>
                                        <p:cTn id="22" dur="10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99"/>
                                        </p:tgtEl>
                                        <p:attrNameLst>
                                          <p:attrName>style.visibility</p:attrName>
                                        </p:attrNameLst>
                                      </p:cBhvr>
                                      <p:to>
                                        <p:strVal val="visible"/>
                                      </p:to>
                                    </p:set>
                                    <p:animEffect filter="box(out)" transition="in">
                                      <p:cBhvr>
                                        <p:cTn id="27" dur="1000"/>
                                        <p:tgtEl>
                                          <p:spTgt spid="9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94"/>
                                        </p:tgtEl>
                                        <p:attrNameLst>
                                          <p:attrName>style.visibility</p:attrName>
                                        </p:attrNameLst>
                                      </p:cBhvr>
                                      <p:to>
                                        <p:strVal val="visible"/>
                                      </p:to>
                                    </p:set>
                                    <p:animEffect filter="box(out)" transition="in">
                                      <p:cBhvr>
                                        <p:cTn id="32" dur="10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95"/>
                                        </p:tgtEl>
                                        <p:attrNameLst>
                                          <p:attrName>style.visibility</p:attrName>
                                        </p:attrNameLst>
                                      </p:cBhvr>
                                      <p:to>
                                        <p:strVal val="visible"/>
                                      </p:to>
                                    </p:set>
                                    <p:animEffect filter="box(out)" transition="in">
                                      <p:cBhvr>
                                        <p:cTn id="37" dur="1000"/>
                                        <p:tgtEl>
                                          <p:spTgt spid="95"/>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96"/>
                                        </p:tgtEl>
                                        <p:attrNameLst>
                                          <p:attrName>style.visibility</p:attrName>
                                        </p:attrNameLst>
                                      </p:cBhvr>
                                      <p:to>
                                        <p:strVal val="visible"/>
                                      </p:to>
                                    </p:set>
                                    <p:animEffect filter="box(out)" transition="in">
                                      <p:cBhvr>
                                        <p:cTn id="42" dur="10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9" fill="hold">
                                  <p:stCondLst>
                                    <p:cond delay="0"/>
                                  </p:stCondLst>
                                  <p:iterate type="el" backwards="0">
                                    <p:tmAbs val="0"/>
                                  </p:iterate>
                                  <p:childTnLst>
                                    <p:set>
                                      <p:cBhvr>
                                        <p:cTn id="46" fill="hold"/>
                                        <p:tgtEl>
                                          <p:spTgt spid="98"/>
                                        </p:tgtEl>
                                        <p:attrNameLst>
                                          <p:attrName>style.visibility</p:attrName>
                                        </p:attrNameLst>
                                      </p:cBhvr>
                                      <p:to>
                                        <p:strVal val="visible"/>
                                      </p:to>
                                    </p:set>
                                    <p:animEffect filter="box(out)" transition="in">
                                      <p:cBhvr>
                                        <p:cTn id="47" dur="1000"/>
                                        <p:tgtEl>
                                          <p:spTgt spid="98"/>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32" presetID="4" grpId="10" fill="hold">
                                  <p:stCondLst>
                                    <p:cond delay="0"/>
                                  </p:stCondLst>
                                  <p:iterate type="el" backwards="0">
                                    <p:tmAbs val="0"/>
                                  </p:iterate>
                                  <p:childTnLst>
                                    <p:set>
                                      <p:cBhvr>
                                        <p:cTn id="51" fill="hold"/>
                                        <p:tgtEl>
                                          <p:spTgt spid="100"/>
                                        </p:tgtEl>
                                        <p:attrNameLst>
                                          <p:attrName>style.visibility</p:attrName>
                                        </p:attrNameLst>
                                      </p:cBhvr>
                                      <p:to>
                                        <p:strVal val="visible"/>
                                      </p:to>
                                    </p:set>
                                    <p:animEffect filter="box(out)" transition="in">
                                      <p:cBhvr>
                                        <p:cTn id="52"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2" grpId="2"/>
      <p:bldP build="whole" bldLvl="1" animBg="1" rev="0" advAuto="0" spid="97" grpId="4"/>
      <p:bldP build="whole" bldLvl="1" animBg="1" rev="0" advAuto="0" spid="99" grpId="5"/>
      <p:bldP build="whole" bldLvl="1" animBg="1" rev="0" advAuto="0" spid="98" grpId="9"/>
      <p:bldP build="whole" bldLvl="1" animBg="1" rev="0" advAuto="0" spid="95" grpId="7"/>
      <p:bldP build="whole" bldLvl="1" animBg="1" rev="0" advAuto="0" spid="96" grpId="8"/>
      <p:bldP build="whole" bldLvl="1" animBg="1" rev="0" advAuto="0" spid="101" grpId="1"/>
      <p:bldP build="whole" bldLvl="1" animBg="1" rev="0" advAuto="0" spid="100" grpId="10"/>
      <p:bldP build="whole" bldLvl="1" animBg="1" rev="0" advAuto="0" spid="93" grpId="3"/>
      <p:bldP build="whole" bldLvl="1" animBg="1" rev="0" advAuto="0" spid="94" grpId="6"/>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nvSpPr>
        <p:spPr>
          <a:xfrm>
            <a:off x="596137" y="500781"/>
            <a:ext cx="5783267" cy="9895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defTabSz="388935">
              <a:lnSpc>
                <a:spcPts val="3400"/>
              </a:lnSpc>
              <a:defRPr sz="2800">
                <a:solidFill>
                  <a:srgbClr val="57BBFF"/>
                </a:solidFill>
              </a:defRPr>
            </a:pPr>
            <a:r>
              <a:t>Achievement Analysis  </a:t>
            </a:r>
          </a:p>
          <a:p>
            <a:pPr algn="l" defTabSz="388935">
              <a:lnSpc>
                <a:spcPts val="3400"/>
              </a:lnSpc>
              <a:defRPr sz="2800">
                <a:solidFill>
                  <a:srgbClr val="57BBFF"/>
                </a:solidFill>
                <a:latin typeface="微软雅黑"/>
                <a:ea typeface="微软雅黑"/>
                <a:cs typeface="微软雅黑"/>
                <a:sym typeface="微软雅黑"/>
              </a:defRPr>
            </a:pPr>
            <a:r>
              <a:t>工作成果分析</a:t>
            </a:r>
          </a:p>
        </p:txBody>
      </p:sp>
      <p:sp>
        <p:nvSpPr>
          <p:cNvPr id="104" name="Shape 104"/>
          <p:cNvSpPr/>
          <p:nvPr/>
        </p:nvSpPr>
        <p:spPr>
          <a:xfrm>
            <a:off x="612496" y="1581748"/>
            <a:ext cx="1404660"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l">
              <a:defRPr sz="1900"/>
            </a:lvl1pPr>
          </a:lstStyle>
          <a:p>
            <a:pPr/>
            <a:r>
              <a:t>ItsOn的集成</a:t>
            </a:r>
          </a:p>
        </p:txBody>
      </p:sp>
      <p:sp>
        <p:nvSpPr>
          <p:cNvPr id="105" name="Shape 105"/>
          <p:cNvSpPr/>
          <p:nvPr/>
        </p:nvSpPr>
        <p:spPr>
          <a:xfrm>
            <a:off x="609403" y="2094770"/>
            <a:ext cx="7925194" cy="8650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l">
              <a:defRPr sz="1200"/>
            </a:pPr>
            <a:r>
              <a:t>       </a:t>
            </a:r>
            <a:r>
              <a:rPr sz="1400"/>
              <a:t>ItsOn是一款与SIM卡相关的应用，集成ItsOn之后手机在插入合作运营商sim卡时会激活ItsOn,它会对SIM卡的所有行为进行监测，所以它涉及到的模块比较多，工作量比较大，且涉及到与其它组的合作，需要的时间也比较久。</a:t>
            </a:r>
          </a:p>
        </p:txBody>
      </p:sp>
      <p:grpSp>
        <p:nvGrpSpPr>
          <p:cNvPr id="108" name="Group 108"/>
          <p:cNvGrpSpPr/>
          <p:nvPr/>
        </p:nvGrpSpPr>
        <p:grpSpPr>
          <a:xfrm>
            <a:off x="2862790" y="3619810"/>
            <a:ext cx="928408" cy="300232"/>
            <a:chOff x="0" y="0"/>
            <a:chExt cx="928406" cy="300230"/>
          </a:xfrm>
        </p:grpSpPr>
        <p:sp>
          <p:nvSpPr>
            <p:cNvPr id="106" name="Shape 106"/>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07" name="Shape 107"/>
            <p:cNvSpPr/>
            <p:nvPr/>
          </p:nvSpPr>
          <p:spPr>
            <a:xfrm>
              <a:off x="28214" y="28214"/>
              <a:ext cx="871978"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kernel</a:t>
              </a:r>
            </a:p>
          </p:txBody>
        </p:sp>
      </p:grpSp>
      <p:grpSp>
        <p:nvGrpSpPr>
          <p:cNvPr id="111" name="Group 111"/>
          <p:cNvGrpSpPr/>
          <p:nvPr/>
        </p:nvGrpSpPr>
        <p:grpSpPr>
          <a:xfrm>
            <a:off x="3093971" y="5419056"/>
            <a:ext cx="928406" cy="300231"/>
            <a:chOff x="0" y="0"/>
            <a:chExt cx="928405" cy="300230"/>
          </a:xfrm>
        </p:grpSpPr>
        <p:sp>
          <p:nvSpPr>
            <p:cNvPr id="109" name="Shape 109"/>
            <p:cNvSpPr/>
            <p:nvPr/>
          </p:nvSpPr>
          <p:spPr>
            <a:xfrm>
              <a:off x="0" y="0"/>
              <a:ext cx="928406"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10" name="Shape 110"/>
            <p:cNvSpPr/>
            <p:nvPr/>
          </p:nvSpPr>
          <p:spPr>
            <a:xfrm>
              <a:off x="28213" y="28214"/>
              <a:ext cx="871978"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system</a:t>
              </a:r>
            </a:p>
          </p:txBody>
        </p:sp>
      </p:grpSp>
      <p:grpSp>
        <p:nvGrpSpPr>
          <p:cNvPr id="114" name="Group 114"/>
          <p:cNvGrpSpPr/>
          <p:nvPr/>
        </p:nvGrpSpPr>
        <p:grpSpPr>
          <a:xfrm>
            <a:off x="2353654" y="4420341"/>
            <a:ext cx="928406" cy="300232"/>
            <a:chOff x="0" y="0"/>
            <a:chExt cx="928405" cy="300230"/>
          </a:xfrm>
        </p:grpSpPr>
        <p:sp>
          <p:nvSpPr>
            <p:cNvPr id="112" name="Shape 112"/>
            <p:cNvSpPr/>
            <p:nvPr/>
          </p:nvSpPr>
          <p:spPr>
            <a:xfrm>
              <a:off x="0" y="0"/>
              <a:ext cx="928406"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13" name="Shape 113"/>
            <p:cNvSpPr/>
            <p:nvPr/>
          </p:nvSpPr>
          <p:spPr>
            <a:xfrm>
              <a:off x="28214" y="28214"/>
              <a:ext cx="871977"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framework</a:t>
              </a:r>
            </a:p>
          </p:txBody>
        </p:sp>
      </p:grpSp>
      <p:grpSp>
        <p:nvGrpSpPr>
          <p:cNvPr id="117" name="Group 117"/>
          <p:cNvGrpSpPr/>
          <p:nvPr/>
        </p:nvGrpSpPr>
        <p:grpSpPr>
          <a:xfrm>
            <a:off x="5287552" y="3686002"/>
            <a:ext cx="928408" cy="300231"/>
            <a:chOff x="0" y="0"/>
            <a:chExt cx="928406" cy="300230"/>
          </a:xfrm>
        </p:grpSpPr>
        <p:sp>
          <p:nvSpPr>
            <p:cNvPr id="115" name="Shape 115"/>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16" name="Shape 116"/>
            <p:cNvSpPr/>
            <p:nvPr/>
          </p:nvSpPr>
          <p:spPr>
            <a:xfrm>
              <a:off x="28213" y="28214"/>
              <a:ext cx="871980"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downloads</a:t>
              </a:r>
            </a:p>
          </p:txBody>
        </p:sp>
      </p:grpSp>
      <p:grpSp>
        <p:nvGrpSpPr>
          <p:cNvPr id="120" name="Group 120"/>
          <p:cNvGrpSpPr/>
          <p:nvPr/>
        </p:nvGrpSpPr>
        <p:grpSpPr>
          <a:xfrm>
            <a:off x="5674793" y="4420341"/>
            <a:ext cx="928409" cy="300232"/>
            <a:chOff x="0" y="0"/>
            <a:chExt cx="928407" cy="300230"/>
          </a:xfrm>
        </p:grpSpPr>
        <p:sp>
          <p:nvSpPr>
            <p:cNvPr id="118" name="Shape 118"/>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19" name="Shape 119"/>
            <p:cNvSpPr/>
            <p:nvPr/>
          </p:nvSpPr>
          <p:spPr>
            <a:xfrm>
              <a:off x="28214" y="28214"/>
              <a:ext cx="871979"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vendor</a:t>
              </a:r>
            </a:p>
          </p:txBody>
        </p:sp>
      </p:grpSp>
      <p:grpSp>
        <p:nvGrpSpPr>
          <p:cNvPr id="123" name="Group 123"/>
          <p:cNvGrpSpPr/>
          <p:nvPr/>
        </p:nvGrpSpPr>
        <p:grpSpPr>
          <a:xfrm>
            <a:off x="5160483" y="5445833"/>
            <a:ext cx="928408" cy="300231"/>
            <a:chOff x="0" y="0"/>
            <a:chExt cx="928406" cy="300230"/>
          </a:xfrm>
        </p:grpSpPr>
        <p:sp>
          <p:nvSpPr>
            <p:cNvPr id="121" name="Shape 121"/>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22" name="Shape 122"/>
            <p:cNvSpPr/>
            <p:nvPr/>
          </p:nvSpPr>
          <p:spPr>
            <a:xfrm>
              <a:off x="28213" y="28214"/>
              <a:ext cx="871980"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device</a:t>
              </a:r>
            </a:p>
          </p:txBody>
        </p:sp>
      </p:grpSp>
      <p:grpSp>
        <p:nvGrpSpPr>
          <p:cNvPr id="126" name="Group 126"/>
          <p:cNvGrpSpPr/>
          <p:nvPr/>
        </p:nvGrpSpPr>
        <p:grpSpPr>
          <a:xfrm>
            <a:off x="4159182" y="4239538"/>
            <a:ext cx="778529" cy="661838"/>
            <a:chOff x="0" y="0"/>
            <a:chExt cx="778528" cy="661837"/>
          </a:xfrm>
        </p:grpSpPr>
        <p:sp>
          <p:nvSpPr>
            <p:cNvPr id="124" name="Shape 124"/>
            <p:cNvSpPr/>
            <p:nvPr/>
          </p:nvSpPr>
          <p:spPr>
            <a:xfrm>
              <a:off x="-1" y="-1"/>
              <a:ext cx="778530" cy="661839"/>
            </a:xfrm>
            <a:prstGeom prst="roundRect">
              <a:avLst>
                <a:gd name="adj" fmla="val 17645"/>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a:defRPr sz="1200"/>
              </a:pPr>
            </a:p>
          </p:txBody>
        </p:sp>
        <p:sp>
          <p:nvSpPr>
            <p:cNvPr id="125" name="Shape 125"/>
            <p:cNvSpPr/>
            <p:nvPr/>
          </p:nvSpPr>
          <p:spPr>
            <a:xfrm>
              <a:off x="34204" y="198791"/>
              <a:ext cx="710120"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1200"/>
              </a:lvl1pPr>
            </a:lstStyle>
            <a:p>
              <a:pPr/>
              <a:r>
                <a:t>ItsOn</a:t>
              </a:r>
            </a:p>
          </p:txBody>
        </p:sp>
      </p:grpSp>
      <p:sp>
        <p:nvSpPr>
          <p:cNvPr id="127" name="Shape 127"/>
          <p:cNvSpPr/>
          <p:nvPr/>
        </p:nvSpPr>
        <p:spPr>
          <a:xfrm flipV="1">
            <a:off x="4925862" y="3904855"/>
            <a:ext cx="378411" cy="378411"/>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28" name="Shape 128"/>
          <p:cNvSpPr/>
          <p:nvPr/>
        </p:nvSpPr>
        <p:spPr>
          <a:xfrm>
            <a:off x="4936618" y="4592639"/>
            <a:ext cx="739268" cy="3"/>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29" name="Shape 129"/>
          <p:cNvSpPr/>
          <p:nvPr/>
        </p:nvSpPr>
        <p:spPr>
          <a:xfrm>
            <a:off x="4894010" y="4879704"/>
            <a:ext cx="304142" cy="575149"/>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0" name="Shape 130"/>
          <p:cNvSpPr/>
          <p:nvPr/>
        </p:nvSpPr>
        <p:spPr>
          <a:xfrm flipH="1" flipV="1">
            <a:off x="3770598" y="3887570"/>
            <a:ext cx="404048" cy="404048"/>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1" name="Shape 131"/>
          <p:cNvSpPr/>
          <p:nvPr/>
        </p:nvSpPr>
        <p:spPr>
          <a:xfrm flipH="1">
            <a:off x="3271034" y="4562278"/>
            <a:ext cx="899175" cy="3"/>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2" name="Shape 132"/>
          <p:cNvSpPr/>
          <p:nvPr/>
        </p:nvSpPr>
        <p:spPr>
          <a:xfrm flipH="1">
            <a:off x="3990475" y="4879788"/>
            <a:ext cx="207468" cy="573067"/>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grpSp>
        <p:nvGrpSpPr>
          <p:cNvPr id="135" name="Group 135"/>
          <p:cNvGrpSpPr/>
          <p:nvPr/>
        </p:nvGrpSpPr>
        <p:grpSpPr>
          <a:xfrm>
            <a:off x="4084242" y="3149697"/>
            <a:ext cx="928409" cy="300232"/>
            <a:chOff x="0" y="0"/>
            <a:chExt cx="928407" cy="300230"/>
          </a:xfrm>
        </p:grpSpPr>
        <p:sp>
          <p:nvSpPr>
            <p:cNvPr id="133" name="Shape 133"/>
            <p:cNvSpPr/>
            <p:nvPr/>
          </p:nvSpPr>
          <p:spPr>
            <a:xfrm>
              <a:off x="0" y="0"/>
              <a:ext cx="928408" cy="300231"/>
            </a:xfrm>
            <a:prstGeom prst="roundRect">
              <a:avLst>
                <a:gd name="adj" fmla="val 32086"/>
              </a:avLst>
            </a:prstGeom>
            <a:gradFill flip="none" rotWithShape="1">
              <a:gsLst>
                <a:gs pos="0">
                  <a:schemeClr val="accent4">
                    <a:hueOff val="-206663"/>
                    <a:satOff val="29896"/>
                    <a:lumOff val="29240"/>
                  </a:schemeClr>
                </a:gs>
                <a:gs pos="35000">
                  <a:srgbClr val="D8C9EE"/>
                </a:gs>
                <a:gs pos="100000">
                  <a:schemeClr val="accent4">
                    <a:hueOff val="-242556"/>
                    <a:satOff val="32941"/>
                    <a:lumOff val="43328"/>
                  </a:schemeClr>
                </a:gs>
              </a:gsLst>
              <a:lin ang="16200000" scaled="0"/>
            </a:gradFill>
            <a:ln w="9525" cap="flat">
              <a:solidFill>
                <a:srgbClr val="7D60A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t">
              <a:noAutofit/>
            </a:bodyPr>
            <a:lstStyle/>
            <a:p>
              <a:pPr>
                <a:defRPr sz="1200"/>
              </a:pPr>
            </a:p>
          </p:txBody>
        </p:sp>
        <p:sp>
          <p:nvSpPr>
            <p:cNvPr id="134" name="Shape 134"/>
            <p:cNvSpPr/>
            <p:nvPr/>
          </p:nvSpPr>
          <p:spPr>
            <a:xfrm>
              <a:off x="28214" y="28214"/>
              <a:ext cx="871979" cy="264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sz="1200"/>
              </a:lvl1pPr>
            </a:lstStyle>
            <a:p>
              <a:pPr/>
              <a:r>
                <a:t>build</a:t>
              </a:r>
            </a:p>
          </p:txBody>
        </p:sp>
      </p:grpSp>
      <p:sp>
        <p:nvSpPr>
          <p:cNvPr id="136" name="Shape 136"/>
          <p:cNvSpPr/>
          <p:nvPr/>
        </p:nvSpPr>
        <p:spPr>
          <a:xfrm flipV="1">
            <a:off x="4556393" y="3431309"/>
            <a:ext cx="3" cy="796771"/>
          </a:xfrm>
          <a:prstGeom prst="line">
            <a:avLst/>
          </a:prstGeom>
          <a:ln w="25400">
            <a:solidFill>
              <a:schemeClr val="accent4"/>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03"/>
                                        </p:tgtEl>
                                        <p:attrNameLst>
                                          <p:attrName>style.visibility</p:attrName>
                                        </p:attrNameLst>
                                      </p:cBhvr>
                                      <p:to>
                                        <p:strVal val="visible"/>
                                      </p:to>
                                    </p:set>
                                    <p:animEffect filter="box(out)" transition="in">
                                      <p:cBhvr>
                                        <p:cTn id="7" dur="10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104"/>
                                        </p:tgtEl>
                                        <p:attrNameLst>
                                          <p:attrName>style.visibility</p:attrName>
                                        </p:attrNameLst>
                                      </p:cBhvr>
                                      <p:to>
                                        <p:strVal val="visible"/>
                                      </p:to>
                                    </p:set>
                                    <p:animEffect filter="box(out)" transition="in">
                                      <p:cBhvr>
                                        <p:cTn id="12" dur="10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105"/>
                                        </p:tgtEl>
                                        <p:attrNameLst>
                                          <p:attrName>style.visibility</p:attrName>
                                        </p:attrNameLst>
                                      </p:cBhvr>
                                      <p:to>
                                        <p:strVal val="visible"/>
                                      </p:to>
                                    </p:set>
                                    <p:animEffect filter="box(out)" transition="in">
                                      <p:cBhvr>
                                        <p:cTn id="17" dur="10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26"/>
                                        </p:tgtEl>
                                        <p:attrNameLst>
                                          <p:attrName>style.visibility</p:attrName>
                                        </p:attrNameLst>
                                      </p:cBhvr>
                                      <p:to>
                                        <p:strVal val="visible"/>
                                      </p:to>
                                    </p:set>
                                    <p:animEffect filter="box(out)" transition="in">
                                      <p:cBhvr>
                                        <p:cTn id="22" dur="10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136"/>
                                        </p:tgtEl>
                                        <p:attrNameLst>
                                          <p:attrName>style.visibility</p:attrName>
                                        </p:attrNameLst>
                                      </p:cBhvr>
                                      <p:to>
                                        <p:strVal val="visible"/>
                                      </p:to>
                                    </p:set>
                                    <p:animEffect filter="box(out)" transition="in">
                                      <p:cBhvr>
                                        <p:cTn id="27" dur="1000"/>
                                        <p:tgtEl>
                                          <p:spTgt spid="13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32" presetID="4" grpId="6" fill="hold">
                                  <p:stCondLst>
                                    <p:cond delay="0"/>
                                  </p:stCondLst>
                                  <p:iterate type="el" backwards="0">
                                    <p:tmAbs val="0"/>
                                  </p:iterate>
                                  <p:childTnLst>
                                    <p:set>
                                      <p:cBhvr>
                                        <p:cTn id="31" fill="hold"/>
                                        <p:tgtEl>
                                          <p:spTgt spid="135"/>
                                        </p:tgtEl>
                                        <p:attrNameLst>
                                          <p:attrName>style.visibility</p:attrName>
                                        </p:attrNameLst>
                                      </p:cBhvr>
                                      <p:to>
                                        <p:strVal val="visible"/>
                                      </p:to>
                                    </p:set>
                                    <p:animEffect filter="box(out)" transition="in">
                                      <p:cBhvr>
                                        <p:cTn id="32" dur="1000"/>
                                        <p:tgtEl>
                                          <p:spTgt spid="13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130"/>
                                        </p:tgtEl>
                                        <p:attrNameLst>
                                          <p:attrName>style.visibility</p:attrName>
                                        </p:attrNameLst>
                                      </p:cBhvr>
                                      <p:to>
                                        <p:strVal val="visible"/>
                                      </p:to>
                                    </p:set>
                                    <p:animEffect filter="box(out)" transition="in">
                                      <p:cBhvr>
                                        <p:cTn id="37" dur="1000"/>
                                        <p:tgtEl>
                                          <p:spTgt spid="13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32" presetID="4" grpId="8" fill="hold">
                                  <p:stCondLst>
                                    <p:cond delay="0"/>
                                  </p:stCondLst>
                                  <p:iterate type="el" backwards="0">
                                    <p:tmAbs val="0"/>
                                  </p:iterate>
                                  <p:childTnLst>
                                    <p:set>
                                      <p:cBhvr>
                                        <p:cTn id="41" fill="hold"/>
                                        <p:tgtEl>
                                          <p:spTgt spid="108"/>
                                        </p:tgtEl>
                                        <p:attrNameLst>
                                          <p:attrName>style.visibility</p:attrName>
                                        </p:attrNameLst>
                                      </p:cBhvr>
                                      <p:to>
                                        <p:strVal val="visible"/>
                                      </p:to>
                                    </p:set>
                                    <p:animEffect filter="box(out)" transition="in">
                                      <p:cBhvr>
                                        <p:cTn id="42" dur="1000"/>
                                        <p:tgtEl>
                                          <p:spTgt spid="108"/>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9" fill="hold">
                                  <p:stCondLst>
                                    <p:cond delay="0"/>
                                  </p:stCondLst>
                                  <p:iterate type="el" backwards="0">
                                    <p:tmAbs val="0"/>
                                  </p:iterate>
                                  <p:childTnLst>
                                    <p:set>
                                      <p:cBhvr>
                                        <p:cTn id="46" fill="hold"/>
                                        <p:tgtEl>
                                          <p:spTgt spid="131"/>
                                        </p:tgtEl>
                                        <p:attrNameLst>
                                          <p:attrName>style.visibility</p:attrName>
                                        </p:attrNameLst>
                                      </p:cBhvr>
                                      <p:to>
                                        <p:strVal val="visible"/>
                                      </p:to>
                                    </p:set>
                                    <p:animEffect filter="box(out)" transition="in">
                                      <p:cBhvr>
                                        <p:cTn id="47" dur="1000"/>
                                        <p:tgtEl>
                                          <p:spTgt spid="131"/>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32" presetID="4" grpId="10" fill="hold">
                                  <p:stCondLst>
                                    <p:cond delay="0"/>
                                  </p:stCondLst>
                                  <p:iterate type="el" backwards="0">
                                    <p:tmAbs val="0"/>
                                  </p:iterate>
                                  <p:childTnLst>
                                    <p:set>
                                      <p:cBhvr>
                                        <p:cTn id="51" fill="hold"/>
                                        <p:tgtEl>
                                          <p:spTgt spid="114"/>
                                        </p:tgtEl>
                                        <p:attrNameLst>
                                          <p:attrName>style.visibility</p:attrName>
                                        </p:attrNameLst>
                                      </p:cBhvr>
                                      <p:to>
                                        <p:strVal val="visible"/>
                                      </p:to>
                                    </p:set>
                                    <p:animEffect filter="box(out)" transition="in">
                                      <p:cBhvr>
                                        <p:cTn id="52" dur="1000"/>
                                        <p:tgtEl>
                                          <p:spTgt spid="114"/>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32" presetID="4" grpId="11" fill="hold">
                                  <p:stCondLst>
                                    <p:cond delay="0"/>
                                  </p:stCondLst>
                                  <p:iterate type="el" backwards="0">
                                    <p:tmAbs val="0"/>
                                  </p:iterate>
                                  <p:childTnLst>
                                    <p:set>
                                      <p:cBhvr>
                                        <p:cTn id="56" fill="hold"/>
                                        <p:tgtEl>
                                          <p:spTgt spid="132"/>
                                        </p:tgtEl>
                                        <p:attrNameLst>
                                          <p:attrName>style.visibility</p:attrName>
                                        </p:attrNameLst>
                                      </p:cBhvr>
                                      <p:to>
                                        <p:strVal val="visible"/>
                                      </p:to>
                                    </p:set>
                                    <p:animEffect filter="box(out)" transition="in">
                                      <p:cBhvr>
                                        <p:cTn id="57" dur="1000"/>
                                        <p:tgtEl>
                                          <p:spTgt spid="132"/>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4" grpId="12" fill="hold">
                                  <p:stCondLst>
                                    <p:cond delay="0"/>
                                  </p:stCondLst>
                                  <p:iterate type="el" backwards="0">
                                    <p:tmAbs val="0"/>
                                  </p:iterate>
                                  <p:childTnLst>
                                    <p:set>
                                      <p:cBhvr>
                                        <p:cTn id="61" fill="hold"/>
                                        <p:tgtEl>
                                          <p:spTgt spid="111"/>
                                        </p:tgtEl>
                                        <p:attrNameLst>
                                          <p:attrName>style.visibility</p:attrName>
                                        </p:attrNameLst>
                                      </p:cBhvr>
                                      <p:to>
                                        <p:strVal val="visible"/>
                                      </p:to>
                                    </p:set>
                                    <p:animEffect filter="box(out)" transition="in">
                                      <p:cBhvr>
                                        <p:cTn id="62" dur="1000"/>
                                        <p:tgtEl>
                                          <p:spTgt spid="111"/>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32" presetID="4" grpId="13" fill="hold">
                                  <p:stCondLst>
                                    <p:cond delay="0"/>
                                  </p:stCondLst>
                                  <p:iterate type="el" backwards="0">
                                    <p:tmAbs val="0"/>
                                  </p:iterate>
                                  <p:childTnLst>
                                    <p:set>
                                      <p:cBhvr>
                                        <p:cTn id="66" fill="hold"/>
                                        <p:tgtEl>
                                          <p:spTgt spid="129"/>
                                        </p:tgtEl>
                                        <p:attrNameLst>
                                          <p:attrName>style.visibility</p:attrName>
                                        </p:attrNameLst>
                                      </p:cBhvr>
                                      <p:to>
                                        <p:strVal val="visible"/>
                                      </p:to>
                                    </p:set>
                                    <p:animEffect filter="box(out)" transition="in">
                                      <p:cBhvr>
                                        <p:cTn id="67" dur="1000"/>
                                        <p:tgtEl>
                                          <p:spTgt spid="129"/>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32" presetID="4" grpId="14" fill="hold">
                                  <p:stCondLst>
                                    <p:cond delay="0"/>
                                  </p:stCondLst>
                                  <p:iterate type="el" backwards="0">
                                    <p:tmAbs val="0"/>
                                  </p:iterate>
                                  <p:childTnLst>
                                    <p:set>
                                      <p:cBhvr>
                                        <p:cTn id="71" fill="hold"/>
                                        <p:tgtEl>
                                          <p:spTgt spid="123"/>
                                        </p:tgtEl>
                                        <p:attrNameLst>
                                          <p:attrName>style.visibility</p:attrName>
                                        </p:attrNameLst>
                                      </p:cBhvr>
                                      <p:to>
                                        <p:strVal val="visible"/>
                                      </p:to>
                                    </p:set>
                                    <p:animEffect filter="box(out)" transition="in">
                                      <p:cBhvr>
                                        <p:cTn id="72" dur="1000"/>
                                        <p:tgtEl>
                                          <p:spTgt spid="123"/>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32" presetID="4" grpId="15" fill="hold">
                                  <p:stCondLst>
                                    <p:cond delay="0"/>
                                  </p:stCondLst>
                                  <p:iterate type="el" backwards="0">
                                    <p:tmAbs val="0"/>
                                  </p:iterate>
                                  <p:childTnLst>
                                    <p:set>
                                      <p:cBhvr>
                                        <p:cTn id="76" fill="hold"/>
                                        <p:tgtEl>
                                          <p:spTgt spid="128"/>
                                        </p:tgtEl>
                                        <p:attrNameLst>
                                          <p:attrName>style.visibility</p:attrName>
                                        </p:attrNameLst>
                                      </p:cBhvr>
                                      <p:to>
                                        <p:strVal val="visible"/>
                                      </p:to>
                                    </p:set>
                                    <p:animEffect filter="box(out)" transition="in">
                                      <p:cBhvr>
                                        <p:cTn id="77" dur="1000"/>
                                        <p:tgtEl>
                                          <p:spTgt spid="128"/>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32" presetID="4" grpId="16" fill="hold">
                                  <p:stCondLst>
                                    <p:cond delay="0"/>
                                  </p:stCondLst>
                                  <p:iterate type="el" backwards="0">
                                    <p:tmAbs val="0"/>
                                  </p:iterate>
                                  <p:childTnLst>
                                    <p:set>
                                      <p:cBhvr>
                                        <p:cTn id="81" fill="hold"/>
                                        <p:tgtEl>
                                          <p:spTgt spid="120"/>
                                        </p:tgtEl>
                                        <p:attrNameLst>
                                          <p:attrName>style.visibility</p:attrName>
                                        </p:attrNameLst>
                                      </p:cBhvr>
                                      <p:to>
                                        <p:strVal val="visible"/>
                                      </p:to>
                                    </p:set>
                                    <p:animEffect filter="box(out)" transition="in">
                                      <p:cBhvr>
                                        <p:cTn id="82" dur="1000"/>
                                        <p:tgtEl>
                                          <p:spTgt spid="120"/>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32" presetID="4" grpId="17" fill="hold">
                                  <p:stCondLst>
                                    <p:cond delay="0"/>
                                  </p:stCondLst>
                                  <p:iterate type="el" backwards="0">
                                    <p:tmAbs val="0"/>
                                  </p:iterate>
                                  <p:childTnLst>
                                    <p:set>
                                      <p:cBhvr>
                                        <p:cTn id="86" fill="hold"/>
                                        <p:tgtEl>
                                          <p:spTgt spid="127"/>
                                        </p:tgtEl>
                                        <p:attrNameLst>
                                          <p:attrName>style.visibility</p:attrName>
                                        </p:attrNameLst>
                                      </p:cBhvr>
                                      <p:to>
                                        <p:strVal val="visible"/>
                                      </p:to>
                                    </p:set>
                                    <p:animEffect filter="box(out)" transition="in">
                                      <p:cBhvr>
                                        <p:cTn id="87" dur="1000"/>
                                        <p:tgtEl>
                                          <p:spTgt spid="127"/>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Subtype="32" presetID="4" grpId="18" fill="hold">
                                  <p:stCondLst>
                                    <p:cond delay="0"/>
                                  </p:stCondLst>
                                  <p:iterate type="el" backwards="0">
                                    <p:tmAbs val="0"/>
                                  </p:iterate>
                                  <p:childTnLst>
                                    <p:set>
                                      <p:cBhvr>
                                        <p:cTn id="91" fill="hold"/>
                                        <p:tgtEl>
                                          <p:spTgt spid="117"/>
                                        </p:tgtEl>
                                        <p:attrNameLst>
                                          <p:attrName>style.visibility</p:attrName>
                                        </p:attrNameLst>
                                      </p:cBhvr>
                                      <p:to>
                                        <p:strVal val="visible"/>
                                      </p:to>
                                    </p:set>
                                    <p:animEffect filter="box(out)" transition="in">
                                      <p:cBhvr>
                                        <p:cTn id="92"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13"/>
      <p:bldP build="whole" bldLvl="1" animBg="1" rev="0" advAuto="0" spid="127" grpId="17"/>
      <p:bldP build="whole" bldLvl="1" animBg="1" rev="0" advAuto="0" spid="105" grpId="3"/>
      <p:bldP build="whole" bldLvl="1" animBg="1" rev="0" advAuto="0" spid="117" grpId="18"/>
      <p:bldP build="whole" bldLvl="1" animBg="1" rev="0" advAuto="0" spid="132" grpId="11"/>
      <p:bldP build="whole" bldLvl="1" animBg="1" rev="0" advAuto="0" spid="126" grpId="4"/>
      <p:bldP build="whole" bldLvl="1" animBg="1" rev="0" advAuto="0" spid="136" grpId="5"/>
      <p:bldP build="whole" bldLvl="1" animBg="1" rev="0" advAuto="0" spid="130" grpId="7"/>
      <p:bldP build="whole" bldLvl="1" animBg="1" rev="0" advAuto="0" spid="104" grpId="2"/>
      <p:bldP build="whole" bldLvl="1" animBg="1" rev="0" advAuto="0" spid="135" grpId="6"/>
      <p:bldP build="whole" bldLvl="1" animBg="1" rev="0" advAuto="0" spid="120" grpId="16"/>
      <p:bldP build="whole" bldLvl="1" animBg="1" rev="0" advAuto="0" spid="114" grpId="10"/>
      <p:bldP build="whole" bldLvl="1" animBg="1" rev="0" advAuto="0" spid="108" grpId="8"/>
      <p:bldP build="whole" bldLvl="1" animBg="1" rev="0" advAuto="0" spid="131" grpId="9"/>
      <p:bldP build="whole" bldLvl="1" animBg="1" rev="0" advAuto="0" spid="123" grpId="14"/>
      <p:bldP build="whole" bldLvl="1" animBg="1" rev="0" advAuto="0" spid="103" grpId="1"/>
      <p:bldP build="whole" bldLvl="1" animBg="1" rev="0" advAuto="0" spid="111" grpId="12"/>
      <p:bldP build="whole" bldLvl="1" animBg="1" rev="0" advAuto="0" spid="128" grpId="15"/>
    </p:bldLst>
  </p:timing>
</p:sld>
</file>

<file path=ppt/theme/theme1.xml><?xml version="1.0" encoding="utf-8"?>
<a:theme xmlns:a="http://schemas.openxmlformats.org/drawingml/2006/main" xmlns:r="http://schemas.openxmlformats.org/officeDocument/2006/relationships" name="Presentazione vuota">
  <a:themeElements>
    <a:clrScheme name="Presentazione vuota">
      <a:dk1>
        <a:srgbClr val="000000"/>
      </a:dk1>
      <a:lt1>
        <a:srgbClr val="FFFFFF"/>
      </a:lt1>
      <a:dk2>
        <a:srgbClr val="A7A7A7"/>
      </a:dk2>
      <a:lt2>
        <a:srgbClr val="535353"/>
      </a:lt2>
      <a:accent1>
        <a:srgbClr val="0089E6"/>
      </a:accent1>
      <a:accent2>
        <a:srgbClr val="522DB8"/>
      </a:accent2>
      <a:accent3>
        <a:srgbClr val="9BBB59"/>
      </a:accent3>
      <a:accent4>
        <a:srgbClr val="8064A2"/>
      </a:accent4>
      <a:accent5>
        <a:srgbClr val="4BACC6"/>
      </a:accent5>
      <a:accent6>
        <a:srgbClr val="F79646"/>
      </a:accent6>
      <a:hlink>
        <a:srgbClr val="0000FF"/>
      </a:hlink>
      <a:folHlink>
        <a:srgbClr val="FF00FF"/>
      </a:folHlink>
    </a:clrScheme>
    <a:fontScheme name="Presentazione vuota">
      <a:majorFont>
        <a:latin typeface="Helvetica"/>
        <a:ea typeface="Helvetica"/>
        <a:cs typeface="Helvetica"/>
      </a:majorFont>
      <a:minorFont>
        <a:latin typeface="Arial"/>
        <a:ea typeface="Arial"/>
        <a:cs typeface="Arial"/>
      </a:minorFont>
    </a:fontScheme>
    <a:fmtScheme name="Presentazione vuot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17960" dir="2700000">
              <a:srgbClr val="000000"/>
            </a:outerShdw>
          </a:effectLst>
        </a:effectStyle>
        <a:effectStyle>
          <a:effectLst>
            <a:outerShdw sx="100000" sy="100000" kx="0" ky="0" algn="b" rotWithShape="0" blurRad="63500" dist="17960" dir="2700000">
              <a:srgbClr val="000000"/>
            </a:outerShdw>
          </a:effectLst>
        </a:effectStyle>
        <a:effectStyle>
          <a:effectLst>
            <a:outerShdw sx="100000" sy="100000" kx="0" ky="0" algn="b" rotWithShape="0" blurRad="63500" dist="17960" dir="2700000">
              <a:srgbClr val="000000"/>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17960" dir="2700000">
            <a:srgbClr val="000000"/>
          </a:outerShdw>
        </a:effectLst>
        <a:sp3d/>
      </a:spPr>
      <a:bodyPr rot="0" spcFirstLastPara="1" vertOverflow="overflow" horzOverflow="overflow" vert="horz" wrap="square" lIns="45718" tIns="45718" rIns="45718" bIns="45718"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17960" dir="2700000">
            <a:srgbClr val="000000"/>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resentazione vuota">
  <a:themeElements>
    <a:clrScheme name="Presentazione vuota">
      <a:dk1>
        <a:srgbClr val="000000"/>
      </a:dk1>
      <a:lt1>
        <a:srgbClr val="FFFFFF"/>
      </a:lt1>
      <a:dk2>
        <a:srgbClr val="A7A7A7"/>
      </a:dk2>
      <a:lt2>
        <a:srgbClr val="535353"/>
      </a:lt2>
      <a:accent1>
        <a:srgbClr val="0089E6"/>
      </a:accent1>
      <a:accent2>
        <a:srgbClr val="522DB8"/>
      </a:accent2>
      <a:accent3>
        <a:srgbClr val="9BBB59"/>
      </a:accent3>
      <a:accent4>
        <a:srgbClr val="8064A2"/>
      </a:accent4>
      <a:accent5>
        <a:srgbClr val="4BACC6"/>
      </a:accent5>
      <a:accent6>
        <a:srgbClr val="F79646"/>
      </a:accent6>
      <a:hlink>
        <a:srgbClr val="0000FF"/>
      </a:hlink>
      <a:folHlink>
        <a:srgbClr val="FF00FF"/>
      </a:folHlink>
    </a:clrScheme>
    <a:fontScheme name="Presentazione vuota">
      <a:majorFont>
        <a:latin typeface="Helvetica"/>
        <a:ea typeface="Helvetica"/>
        <a:cs typeface="Helvetica"/>
      </a:majorFont>
      <a:minorFont>
        <a:latin typeface="Arial"/>
        <a:ea typeface="Arial"/>
        <a:cs typeface="Arial"/>
      </a:minorFont>
    </a:fontScheme>
    <a:fmtScheme name="Presentazione vuot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17960" dir="2700000">
              <a:srgbClr val="000000"/>
            </a:outerShdw>
          </a:effectLst>
        </a:effectStyle>
        <a:effectStyle>
          <a:effectLst>
            <a:outerShdw sx="100000" sy="100000" kx="0" ky="0" algn="b" rotWithShape="0" blurRad="63500" dist="17960" dir="2700000">
              <a:srgbClr val="000000"/>
            </a:outerShdw>
          </a:effectLst>
        </a:effectStyle>
        <a:effectStyle>
          <a:effectLst>
            <a:outerShdw sx="100000" sy="100000" kx="0" ky="0" algn="b" rotWithShape="0" blurRad="63500" dist="17960" dir="2700000">
              <a:srgbClr val="000000"/>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17960" dir="2700000">
            <a:srgbClr val="000000"/>
          </a:outerShdw>
        </a:effectLst>
        <a:sp3d/>
      </a:spPr>
      <a:bodyPr rot="0" spcFirstLastPara="1" vertOverflow="overflow" horzOverflow="overflow" vert="horz" wrap="square" lIns="45718" tIns="45718" rIns="45718" bIns="45718"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17960" dir="2700000">
            <a:srgbClr val="000000"/>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