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24384000" cy="1371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535896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2819520" y="9342720"/>
            <a:ext cx="535896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565600" y="934272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2819520" y="934272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535896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2819520" y="7082640"/>
            <a:ext cx="535896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819520" y="7108200"/>
            <a:ext cx="5358960" cy="427536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819520" y="7108200"/>
            <a:ext cx="5358960" cy="4275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2819520" y="7082640"/>
            <a:ext cx="5358960" cy="4326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535896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2819520" y="1158840"/>
            <a:ext cx="18744840" cy="110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819520" y="934272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2819520" y="7082640"/>
            <a:ext cx="5358960" cy="4326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565600" y="934272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2819520" y="9342720"/>
            <a:ext cx="535896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535896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819520" y="9342720"/>
            <a:ext cx="535896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565600" y="934272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2819520" y="934272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535896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2819520" y="7082640"/>
            <a:ext cx="535896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819520" y="7108200"/>
            <a:ext cx="5358960" cy="427536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819520" y="7108200"/>
            <a:ext cx="5358960" cy="4275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2819520" y="7082640"/>
            <a:ext cx="5358960" cy="4326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535896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535896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2819520" y="1158840"/>
            <a:ext cx="18744840" cy="110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2819520" y="934272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565600" y="934272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2819520" y="9342720"/>
            <a:ext cx="535896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535896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2819520" y="9342720"/>
            <a:ext cx="535896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565600" y="934272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2819520" y="934272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535896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2819520" y="7082640"/>
            <a:ext cx="535896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2819520" y="7108200"/>
            <a:ext cx="5358960" cy="427536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2819520" y="7108200"/>
            <a:ext cx="5358960" cy="4275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2819520" y="1158840"/>
            <a:ext cx="18744840" cy="110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2819520" y="934272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565600" y="934272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2819520" y="9342720"/>
            <a:ext cx="535896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4aa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192120" y="2298600"/>
            <a:ext cx="11359440" cy="4647960"/>
          </a:xfrm>
          <a:prstGeom prst="rect">
            <a:avLst/>
          </a:prstGeom>
        </p:spPr>
        <p:txBody>
          <a:bodyPr lIns="50760" rIns="50760" tIns="50760" bIns="50760" anchor="b"/>
          <a:p>
            <a:pPr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Hairline"/>
                <a:ea typeface="Lato Hairline"/>
              </a:rPr>
              <a:t>TITLE TEXT</a:t>
            </a:r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2192120" y="7074000"/>
            <a:ext cx="11359440" cy="1587240"/>
          </a:xfrm>
          <a:prstGeom prst="rect">
            <a:avLst/>
          </a:prstGeom>
        </p:spPr>
        <p:txBody>
          <a:bodyPr lIns="50760" rIns="50760" tIns="50760" bIns="5076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单击鼠标编辑大纲文字格式</a:t>
            </a:r>
            <a:endParaRPr b="0" lang="en-US" sz="4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第二个大纲级</a:t>
            </a:r>
            <a:endParaRPr b="0" lang="en-US" sz="4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第三大纲级别</a:t>
            </a:r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Thi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第四大纲级别</a:t>
            </a:r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Thi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第五大纲级别</a:t>
            </a:r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Thi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第六大纲级别</a:t>
            </a:r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Thin"/>
            </a:endParaRPr>
          </a:p>
          <a:p>
            <a:pPr>
              <a:lnSpc>
                <a:spcPct val="100000"/>
              </a:lnSpc>
            </a:pPr>
            <a:r>
              <a:rPr b="0" lang="en-US" sz="4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第七大纲级别</a:t>
            </a:r>
            <a:r>
              <a:rPr b="0" lang="en-US" sz="4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BODY LEVEL ONE</a:t>
            </a:r>
            <a:endParaRPr b="0" lang="en-US" sz="4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BODY LEVEL TWO</a:t>
            </a:r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BODY LEVEL THREE</a:t>
            </a:r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pic>
        <p:nvPicPr>
          <p:cNvPr id="2" name="圖片 2" descr=""/>
          <p:cNvPicPr/>
          <p:nvPr/>
        </p:nvPicPr>
        <p:blipFill>
          <a:blip r:embed="rId2"/>
          <a:stretch/>
        </p:blipFill>
        <p:spPr>
          <a:xfrm>
            <a:off x="-1970640" y="-9665280"/>
            <a:ext cx="13676400" cy="14672520"/>
          </a:xfrm>
          <a:prstGeom prst="rect">
            <a:avLst/>
          </a:prstGeom>
          <a:ln>
            <a:noFill/>
          </a:ln>
        </p:spPr>
      </p:pic>
      <p:pic>
        <p:nvPicPr>
          <p:cNvPr id="3" name="圖片 5" descr=""/>
          <p:cNvPicPr/>
          <p:nvPr/>
        </p:nvPicPr>
        <p:blipFill>
          <a:blip r:embed="rId3"/>
          <a:stretch/>
        </p:blipFill>
        <p:spPr>
          <a:xfrm>
            <a:off x="20963160" y="12445920"/>
            <a:ext cx="2588400" cy="6541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圖片 5" descr=""/>
          <p:cNvPicPr/>
          <p:nvPr/>
        </p:nvPicPr>
        <p:blipFill>
          <a:blip r:embed="rId2"/>
          <a:stretch/>
        </p:blipFill>
        <p:spPr>
          <a:xfrm>
            <a:off x="20963160" y="12445920"/>
            <a:ext cx="2588400" cy="654120"/>
          </a:xfrm>
          <a:prstGeom prst="rect">
            <a:avLst/>
          </a:prstGeom>
          <a:ln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2819520" y="7082640"/>
            <a:ext cx="5358960" cy="4326480"/>
          </a:xfrm>
          <a:prstGeom prst="rect">
            <a:avLst/>
          </a:prstGeom>
        </p:spPr>
        <p:txBody>
          <a:bodyPr lIns="45720" rIns="4572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单击鼠标编辑大纲文字格式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第二个大纲级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第三大纲级别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第四大纲级别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第五大纲级别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第六大纲级别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第七大纲级别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Body level one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9512280" y="7082640"/>
            <a:ext cx="5358960" cy="4326480"/>
          </a:xfrm>
          <a:prstGeom prst="rect">
            <a:avLst/>
          </a:prstGeom>
        </p:spPr>
        <p:txBody>
          <a:bodyPr lIns="45720" rIns="4572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单击鼠标编辑大纲文字格式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第二个大纲级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第三大纲级别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第四大纲级别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第五大纲级别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第六大纲级别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第七大纲级别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Body level one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16205040" y="7082640"/>
            <a:ext cx="5358960" cy="4326480"/>
          </a:xfrm>
          <a:prstGeom prst="rect">
            <a:avLst/>
          </a:prstGeom>
        </p:spPr>
        <p:txBody>
          <a:bodyPr lIns="45720" rIns="4572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单击鼠标编辑大纲文字格式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第二个大纲级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第三大纲级别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第四大纲级别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第五大纲级别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第六大纲级别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第七大纲级别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Body level one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2133720" y="5482440"/>
            <a:ext cx="6730560" cy="837720"/>
          </a:xfrm>
          <a:prstGeom prst="rect">
            <a:avLst/>
          </a:prstGeom>
        </p:spPr>
        <p:txBody>
          <a:bodyPr lIns="45720" rIns="45720" anchor="b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单击鼠标编辑大纲文字格式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第二个大纲级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第三大纲级别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第四大纲级别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第五大纲级别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第六大纲级别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第七大纲级别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BODY LEVEL ONE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8826480" y="5482440"/>
            <a:ext cx="6730560" cy="837720"/>
          </a:xfrm>
          <a:prstGeom prst="rect">
            <a:avLst/>
          </a:prstGeom>
        </p:spPr>
        <p:txBody>
          <a:bodyPr lIns="45720" rIns="45720" anchor="b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单击鼠标编辑大纲文字格式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第二个大纲级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第三大纲级别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第四大纲级别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第五大纲级别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第六大纲级别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第七大纲级别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BODY LEVEL ONE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15519240" y="5482440"/>
            <a:ext cx="6730560" cy="837720"/>
          </a:xfrm>
          <a:prstGeom prst="rect">
            <a:avLst/>
          </a:prstGeom>
        </p:spPr>
        <p:txBody>
          <a:bodyPr lIns="45720" rIns="45720" anchor="b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单击鼠标编辑大纲文字格式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第二个大纲级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第三大纲级别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第四大纲级别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第五大纲级别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第六大纲级别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第七大纲级别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BODY LEVEL ONE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45720" rIns="45720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Hairline"/>
                <a:ea typeface="Lato Hairline"/>
              </a:rPr>
              <a:t>Title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Hairline"/>
                <a:ea typeface="Lato Hairline"/>
              </a:rPr>
              <a:t>Text</a:t>
            </a:r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6" name="圖片 2" descr=""/>
          <p:cNvPicPr/>
          <p:nvPr/>
        </p:nvPicPr>
        <p:blipFill>
          <a:blip r:embed="rId3"/>
          <a:stretch/>
        </p:blipFill>
        <p:spPr>
          <a:xfrm>
            <a:off x="-1969200" y="-9666000"/>
            <a:ext cx="13676400" cy="14672520"/>
          </a:xfrm>
          <a:prstGeom prst="rect">
            <a:avLst/>
          </a:prstGeom>
          <a:ln>
            <a:noFill/>
          </a:ln>
        </p:spPr>
      </p:pic>
      <p:pic>
        <p:nvPicPr>
          <p:cNvPr id="47" name="圖片 5" descr=""/>
          <p:cNvPicPr/>
          <p:nvPr/>
        </p:nvPicPr>
        <p:blipFill>
          <a:blip r:embed="rId4"/>
          <a:stretch/>
        </p:blipFill>
        <p:spPr>
          <a:xfrm>
            <a:off x="20963160" y="12447360"/>
            <a:ext cx="2588400" cy="6512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9c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2192120" y="2298600"/>
            <a:ext cx="11359440" cy="4647960"/>
          </a:xfrm>
          <a:prstGeom prst="rect">
            <a:avLst/>
          </a:prstGeom>
        </p:spPr>
        <p:txBody>
          <a:bodyPr lIns="50760" rIns="50760" tIns="50760" bIns="50760" anchor="b"/>
          <a:p>
            <a:pPr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Hairline"/>
                <a:ea typeface="Lato Hairline"/>
              </a:rPr>
              <a:t>TITLE TEXT</a:t>
            </a:r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2192120" y="7074000"/>
            <a:ext cx="11359440" cy="1587240"/>
          </a:xfrm>
          <a:prstGeom prst="rect">
            <a:avLst/>
          </a:prstGeom>
        </p:spPr>
        <p:txBody>
          <a:bodyPr lIns="50760" rIns="50760" tIns="50760" bIns="5076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单击鼠标编辑大纲文字格式</a:t>
            </a:r>
            <a:endParaRPr b="0" lang="en-US" sz="4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第二个大纲级</a:t>
            </a:r>
            <a:endParaRPr b="0" lang="en-US" sz="4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第三大纲级别</a:t>
            </a:r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Thi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第四大纲级别</a:t>
            </a:r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Thi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第五大纲级别</a:t>
            </a:r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Thi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第六大纲级别</a:t>
            </a:r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Thin"/>
            </a:endParaRPr>
          </a:p>
          <a:p>
            <a:pPr>
              <a:lnSpc>
                <a:spcPct val="100000"/>
              </a:lnSpc>
            </a:pPr>
            <a:r>
              <a:rPr b="0" lang="en-US" sz="4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第七大纲级别</a:t>
            </a:r>
            <a:r>
              <a:rPr b="0" lang="en-US" sz="4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BODY LEVEL ONE</a:t>
            </a:r>
            <a:endParaRPr b="0" lang="en-US" sz="4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BODY LEVEL TWO</a:t>
            </a:r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BODY LEVEL THREE</a:t>
            </a:r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pic>
        <p:nvPicPr>
          <p:cNvPr id="84" name="圖片 2" descr=""/>
          <p:cNvPicPr/>
          <p:nvPr/>
        </p:nvPicPr>
        <p:blipFill>
          <a:blip r:embed="rId2"/>
          <a:stretch/>
        </p:blipFill>
        <p:spPr>
          <a:xfrm>
            <a:off x="-1970640" y="-9665280"/>
            <a:ext cx="13676400" cy="14672520"/>
          </a:xfrm>
          <a:prstGeom prst="rect">
            <a:avLst/>
          </a:prstGeom>
          <a:ln>
            <a:noFill/>
          </a:ln>
        </p:spPr>
      </p:pic>
      <p:pic>
        <p:nvPicPr>
          <p:cNvPr id="85" name="圖片 5" descr=""/>
          <p:cNvPicPr/>
          <p:nvPr/>
        </p:nvPicPr>
        <p:blipFill>
          <a:blip r:embed="rId3"/>
          <a:stretch/>
        </p:blipFill>
        <p:spPr>
          <a:xfrm>
            <a:off x="20963160" y="12445920"/>
            <a:ext cx="2588400" cy="6541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463800" y="4033080"/>
            <a:ext cx="16080480" cy="46479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b"/>
          <a:p>
            <a:pPr algn="ctr">
              <a:lnSpc>
                <a:spcPts val="1693"/>
              </a:lnSpc>
            </a:pPr>
            <a:r>
              <a:rPr b="1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SCD2017</a:t>
            </a:r>
            <a:r>
              <a:rPr b="1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届雏鹰</a:t>
            </a:r>
            <a:r>
              <a:rPr b="1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
</a:t>
            </a:r>
            <a:r>
              <a:rPr b="1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
</a:t>
            </a:r>
            <a:r>
              <a:rPr b="1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              </a:t>
            </a:r>
            <a:r>
              <a:rPr b="1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
</a:t>
            </a:r>
            <a:r>
              <a:rPr b="1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                           </a:t>
            </a:r>
            <a:r>
              <a:rPr b="1" lang="en-US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--</a:t>
            </a:r>
            <a:r>
              <a:rPr b="1" lang="en-US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转正答辩</a:t>
            </a:r>
            <a:r>
              <a:rPr b="1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
</a:t>
            </a:r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8291960" y="9621360"/>
            <a:ext cx="425232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部门：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SCD-SYS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姓名：李  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导师：潘  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941280" y="4695120"/>
            <a:ext cx="19612080" cy="46479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b"/>
          <a:p>
            <a:pPr algn="ctr">
              <a:lnSpc>
                <a:spcPts val="1693"/>
              </a:lnSpc>
            </a:pPr>
            <a:r>
              <a:rPr b="1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SCD2017</a:t>
            </a:r>
            <a:r>
              <a:rPr b="1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届雏鹰转正答辩</a:t>
            </a:r>
            <a:r>
              <a:rPr b="1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
</a:t>
            </a:r>
            <a:r>
              <a:rPr b="1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
</a:t>
            </a:r>
            <a:r>
              <a:rPr b="1" lang="en-US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
</a:t>
            </a:r>
            <a:r>
              <a:rPr b="1" lang="en-US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                                          </a:t>
            </a:r>
            <a:r>
              <a:rPr b="1" lang="en-US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--</a:t>
            </a:r>
            <a:r>
              <a:rPr b="1" lang="en-US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导师陈述</a:t>
            </a:r>
            <a:r>
              <a:rPr b="1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
</a:t>
            </a:r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transition spd="med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39640" y="711720"/>
            <a:ext cx="3261240" cy="8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导师陈述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39640" y="11640240"/>
            <a:ext cx="873000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导师可将已有计划或案例做详尽呈现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2170440" y="3720600"/>
            <a:ext cx="14855760" cy="38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685800" indent="-685440">
              <a:lnSpc>
                <a:spcPct val="100000"/>
              </a:lnSpc>
              <a:buClr>
                <a:srgbClr val="c00000"/>
              </a:buClr>
              <a:buFont typeface="Wingdings" charset="2"/>
              <a:buChar char=""/>
            </a:pPr>
            <a:r>
              <a:rPr b="0" lang="en-US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如何制定雏鹰培养计划？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685440">
              <a:lnSpc>
                <a:spcPct val="100000"/>
              </a:lnSpc>
              <a:buClr>
                <a:srgbClr val="c00000"/>
              </a:buClr>
              <a:buFont typeface="Wingdings" charset="2"/>
              <a:buChar char=""/>
            </a:pPr>
            <a:r>
              <a:rPr b="0" lang="en-US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在培养过程中是否有调整培养计划？如何操作？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685440">
              <a:lnSpc>
                <a:spcPct val="100000"/>
              </a:lnSpc>
              <a:buClr>
                <a:srgbClr val="c00000"/>
              </a:buClr>
              <a:buFont typeface="Wingdings" charset="2"/>
              <a:buChar char=""/>
            </a:pPr>
            <a:r>
              <a:rPr b="0" lang="en-US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在培养过程中如何把控雏鹰学习节奏？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685440">
              <a:lnSpc>
                <a:spcPct val="100000"/>
              </a:lnSpc>
              <a:buClr>
                <a:srgbClr val="c00000"/>
              </a:buClr>
              <a:buFont typeface="Wingdings" charset="2"/>
              <a:buChar char=""/>
            </a:pPr>
            <a:r>
              <a:rPr b="0" lang="en-US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分配的工作任务完成情况是否符合你的预期？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685440">
              <a:lnSpc>
                <a:spcPct val="100000"/>
              </a:lnSpc>
              <a:buClr>
                <a:srgbClr val="c00000"/>
              </a:buClr>
              <a:buFont typeface="Wingdings" charset="2"/>
              <a:buChar char=""/>
            </a:pPr>
            <a:r>
              <a:rPr b="0" lang="en-US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你对该雏鹰的评价。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68440" y="675360"/>
            <a:ext cx="6652080" cy="92304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本述职报告填写说明</a:t>
            </a:r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20720" y="2453040"/>
            <a:ext cx="22422960" cy="82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 algn="just">
              <a:lnSpc>
                <a:spcPct val="13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、请按照述职报告中规定的模块完成，对于单个具体的项目</a:t>
            </a:r>
            <a:r>
              <a:rPr b="0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可根据自身工作特质进行调整、补充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、完善。请尽量使用</a:t>
            </a:r>
            <a:r>
              <a:rPr b="0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形象化的展现方式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，以便更直观的进行工作展现；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3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、述职报告中灰色字体是备注说明文字，请在正式的述职报告中将所有</a:t>
            </a:r>
            <a:r>
              <a:rPr b="0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灰色字体的文字删除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；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3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、每人述职时间控制在</a:t>
            </a:r>
            <a:r>
              <a:rPr b="0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15</a:t>
            </a:r>
            <a:r>
              <a:rPr b="0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分钟内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，因此请注意讲解时突出重点，声音放大、语速流畅；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3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、本报告的内容我们将进行存档，因此虽然述职时间较短但</a:t>
            </a:r>
            <a:r>
              <a:rPr b="0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报告内容请尽可能详尽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；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3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、本次述职结果将作为雏鹰档案长期存档。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1166760" y="11550960"/>
            <a:ext cx="826092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正式汇报时，此页删除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2013200" y="3070800"/>
            <a:ext cx="10783080" cy="455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、雏鹰期间重点工作回顾；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0" lang="en-US" sz="5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、自身不足及待提升能力项；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1960" indent="-291600">
              <a:lnSpc>
                <a:spcPct val="100000"/>
              </a:lnSpc>
            </a:pPr>
            <a:r>
              <a:rPr b="0" lang="en-US" sz="5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0" lang="en-US" sz="5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、你想分享的事；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39640" y="711720"/>
            <a:ext cx="7752600" cy="8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雏鹰期间重点工作回顾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39640" y="11388240"/>
            <a:ext cx="9423720" cy="19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重点讲述原因分析、改善计划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呈现形式不仅限于表格形式，可自行发，原则：阐明要求内容即可；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8" name="Table 3"/>
          <p:cNvGraphicFramePr/>
          <p:nvPr/>
        </p:nvGraphicFramePr>
        <p:xfrm>
          <a:off x="880560" y="2698200"/>
          <a:ext cx="22546440" cy="7173720"/>
        </p:xfrm>
        <a:graphic>
          <a:graphicData uri="http://schemas.openxmlformats.org/drawingml/2006/table">
            <a:tbl>
              <a:tblPr/>
              <a:tblGrid>
                <a:gridCol w="3313800"/>
                <a:gridCol w="3882960"/>
                <a:gridCol w="3474360"/>
                <a:gridCol w="3269880"/>
                <a:gridCol w="3882960"/>
                <a:gridCol w="4722480"/>
              </a:tblGrid>
              <a:tr h="1814760">
                <a:tc>
                  <a:txBody>
                    <a:bodyPr lIns="84240" rIns="84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4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项目名称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4240" marR="842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 lIns="84240" rIns="84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4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内容描述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4240" marR="842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 lIns="84240" rIns="84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4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完成情况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4240" marR="842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 lIns="84240" rIns="84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4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遇到的问题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4240" marR="842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 lIns="84240" rIns="84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4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原因分析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4240" marR="842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 lIns="84240" rIns="842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4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改进计划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4240" marR="842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f7f7f"/>
                    </a:solidFill>
                  </a:tcPr>
                </a:tc>
              </a:tr>
              <a:tr h="1177920">
                <a:tc>
                  <a:tcPr marL="84240" marR="842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1179360">
                <a:tc>
                  <a:tcPr marL="84240" marR="842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1458360">
                <a:tc>
                  <a:tcPr marL="84240" marR="842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cPr marL="84240" marR="842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cPr marL="84240" marR="842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cPr marL="84240" marR="842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1544040">
                <a:tc>
                  <a:txBody>
                    <a:bodyPr lIns="84240" rIns="84240" anchor="ctr"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4240" marR="842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2013200" y="3070800"/>
            <a:ext cx="10783080" cy="455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0" lang="en-US" sz="5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、雏鹰期间重点工作回顾；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、自身不足及待提升能力项；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1960" indent="-291600">
              <a:lnSpc>
                <a:spcPct val="100000"/>
              </a:lnSpc>
            </a:pPr>
            <a:r>
              <a:rPr b="0" lang="en-US" sz="5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0" lang="en-US" sz="5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、你想分享的事；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39640" y="711720"/>
            <a:ext cx="7752600" cy="8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自身不足及待提升能力项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39640" y="11734920"/>
            <a:ext cx="951840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呈现形式不仅限于表格形式，可自行发，原则：阐明要求内容即可；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 rot="21300000">
            <a:off x="5458320" y="6302880"/>
            <a:ext cx="12538080" cy="1435320"/>
          </a:xfrm>
          <a:prstGeom prst="mathMinus">
            <a:avLst>
              <a:gd name="adj1" fmla="val 23520"/>
            </a:avLst>
          </a:prstGeom>
          <a:gradFill>
            <a:gsLst>
              <a:gs pos="0">
                <a:schemeClr val="accent2">
                  <a:tint val="40000"/>
                  <a:hueOff val="0"/>
                  <a:satOff val="0"/>
                  <a:lumOff val="0"/>
                  <a:alphaOff val="0"/>
                  <a:lumMod val="110000"/>
                  <a:satMod val="105000"/>
                  <a:tint val="67000"/>
                </a:schemeClr>
              </a:gs>
              <a:gs pos="50000">
                <a:schemeClr val="accent2">
                  <a:tint val="40000"/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tint val="40000"/>
                  <a:hueOff val="0"/>
                  <a:satOff val="0"/>
                  <a:lumOff val="0"/>
                  <a:alphaOff val="0"/>
                  <a:lumMod val="105000"/>
                  <a:satMod val="109000"/>
                  <a:tint val="81000"/>
                </a:schemeClr>
              </a:gs>
            </a:gsLst>
            <a:lin ang="5400000"/>
          </a:gra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  <a:scene3d>
            <a:camera prst="orthographicFront"/>
            <a:lightRig dir="t" rig="flat"/>
          </a:scene3d>
          <a:sp3d prstMaterial="dkEdge">
            <a:bevelT w="8200" h="38100"/>
          </a:sp3d>
        </p:spPr>
        <p:style>
          <a:lnRef idx="1"/>
          <a:fillRef idx="0"/>
          <a:effectRef idx="1"/>
          <a:fontRef idx="minor"/>
        </p:style>
      </p:sp>
      <p:sp>
        <p:nvSpPr>
          <p:cNvPr id="133" name="CustomShape 4"/>
          <p:cNvSpPr/>
          <p:nvPr/>
        </p:nvSpPr>
        <p:spPr>
          <a:xfrm>
            <a:off x="6933600" y="3170880"/>
            <a:ext cx="3784320" cy="3422160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2">
                  <a:hueOff val="0"/>
                  <a:satOff val="0"/>
                  <a:lumOff val="0"/>
                  <a:alphaOff val="0"/>
                  <a:lumMod val="110000"/>
                  <a:satMod val="105000"/>
                  <a:tint val="67000"/>
                </a:schemeClr>
              </a:gs>
              <a:gs pos="50000">
                <a:schemeClr val="accent2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hueOff val="0"/>
                  <a:satOff val="0"/>
                  <a:lumOff val="0"/>
                  <a:alphaOff val="0"/>
                  <a:lumMod val="105000"/>
                  <a:satMod val="109000"/>
                  <a:tint val="81000"/>
                </a:schemeClr>
              </a:gs>
            </a:gsLst>
            <a:lin ang="5400000"/>
          </a:gradFill>
          <a:ln>
            <a:noFill/>
          </a:ln>
          <a:scene3d>
            <a:camera prst="orthographicFront"/>
            <a:lightRig dir="t" rig="flat"/>
          </a:scene3d>
          <a:sp3d prstMaterial="dkEdge">
            <a:bevelT w="8200" h="38100"/>
          </a:sp3d>
        </p:spPr>
        <p:style>
          <a:lnRef idx="0"/>
          <a:fillRef idx="0"/>
          <a:effectRef idx="1"/>
          <a:fontRef idx="minor"/>
        </p:style>
      </p:sp>
      <p:sp>
        <p:nvSpPr>
          <p:cNvPr id="134" name="CustomShape 5"/>
          <p:cNvSpPr/>
          <p:nvPr/>
        </p:nvSpPr>
        <p:spPr>
          <a:xfrm>
            <a:off x="12106440" y="2743200"/>
            <a:ext cx="4036680" cy="35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4120" rIns="384120" tIns="384120" bIns="384120" anchor="ctr"/>
          <a:p>
            <a:pPr algn="ctr">
              <a:lnSpc>
                <a:spcPct val="9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待提升</a:t>
            </a:r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12737160" y="7449120"/>
            <a:ext cx="3784320" cy="3422160"/>
          </a:xfrm>
          <a:prstGeom prst="up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2">
                  <a:hueOff val="-1455363"/>
                  <a:satOff val="-83928"/>
                  <a:lumOff val="8628"/>
                  <a:alphaOff val="0"/>
                  <a:lumMod val="110000"/>
                  <a:satMod val="105000"/>
                  <a:tint val="67000"/>
                </a:schemeClr>
              </a:gs>
              <a:gs pos="50000">
                <a:schemeClr val="accent2">
                  <a:hueOff val="-1455363"/>
                  <a:satOff val="-83928"/>
                  <a:lumOff val="8628"/>
                  <a:alphaOff val="0"/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hueOff val="-1455363"/>
                  <a:satOff val="-83928"/>
                  <a:lumOff val="8628"/>
                  <a:alphaOff val="0"/>
                  <a:lumMod val="105000"/>
                  <a:satMod val="109000"/>
                  <a:tint val="81000"/>
                </a:schemeClr>
              </a:gs>
            </a:gsLst>
            <a:lin ang="5400000"/>
          </a:gradFill>
          <a:ln>
            <a:noFill/>
          </a:ln>
          <a:scene3d>
            <a:camera prst="orthographicFront"/>
            <a:lightRig dir="t" rig="flat"/>
          </a:scene3d>
          <a:sp3d prstMaterial="dkEdge">
            <a:bevelT w="8200" h="38100"/>
          </a:sp3d>
        </p:spPr>
        <p:style>
          <a:lnRef idx="0"/>
          <a:fillRef idx="0"/>
          <a:effectRef idx="1"/>
          <a:fontRef idx="minor"/>
        </p:style>
      </p:sp>
      <p:sp>
        <p:nvSpPr>
          <p:cNvPr id="136" name="CustomShape 7"/>
          <p:cNvSpPr/>
          <p:nvPr/>
        </p:nvSpPr>
        <p:spPr>
          <a:xfrm>
            <a:off x="7312320" y="7705800"/>
            <a:ext cx="4036680" cy="35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4120" rIns="384120" tIns="384120" bIns="384120" anchor="ctr"/>
          <a:p>
            <a:pPr algn="ctr">
              <a:lnSpc>
                <a:spcPct val="9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不足</a:t>
            </a:r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2013200" y="3070800"/>
            <a:ext cx="10783080" cy="455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0" lang="en-US" sz="5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、雏鹰期间重点工作回顾；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0" lang="en-US" sz="5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、自身不足及待提升能力项；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1960" indent="-291600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、你想分享的事；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39640" y="711720"/>
            <a:ext cx="7752600" cy="8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你想分享的事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39640" y="11640240"/>
            <a:ext cx="65228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原则：阐明要求内容即可；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792680" y="4351320"/>
            <a:ext cx="13905000" cy="429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38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方正少儿简体"/>
                <a:ea typeface="方正少儿简体"/>
              </a:rPr>
              <a:t>Share your story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0247760" y="5940000"/>
            <a:ext cx="13147920" cy="7385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23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rkAvenue BT"/>
                <a:ea typeface="Raleway Light"/>
              </a:rPr>
              <a:t>Thank You</a:t>
            </a:r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5526</TotalTime>
  <Application>LibreOffice/5.1.6.2$Linux_X86_64 LibreOffice_project/10m0$Build-2</Application>
  <Words>395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MARON, Jon</dc:creator>
  <dc:description/>
  <dc:language>zh-CN</dc:language>
  <cp:lastModifiedBy/>
  <dcterms:modified xsi:type="dcterms:W3CDTF">2018-01-01T00:49:28Z</dcterms:modified>
  <cp:revision>225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