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78" r:id="rId9"/>
    <p:sldId id="262" r:id="rId10"/>
    <p:sldId id="279" r:id="rId11"/>
    <p:sldId id="263" r:id="rId12"/>
    <p:sldId id="264" r:id="rId13"/>
    <p:sldId id="265" r:id="rId14"/>
    <p:sldId id="280" r:id="rId15"/>
    <p:sldId id="266" r:id="rId16"/>
    <p:sldId id="267" r:id="rId17"/>
    <p:sldId id="281" r:id="rId18"/>
    <p:sldId id="268" r:id="rId19"/>
    <p:sldId id="269" r:id="rId20"/>
    <p:sldId id="282" r:id="rId21"/>
    <p:sldId id="270" r:id="rId22"/>
    <p:sldId id="271" r:id="rId23"/>
    <p:sldId id="272" r:id="rId24"/>
    <p:sldId id="283" r:id="rId25"/>
    <p:sldId id="273" r:id="rId26"/>
    <p:sldId id="274" r:id="rId27"/>
    <p:sldId id="275" r:id="rId28"/>
    <p:sldId id="276" r:id="rId2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21" d="100"/>
          <a:sy n="121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404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white_family_hands_20230603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white_family_hands_20230603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white_family_hands_20230603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white_family_hands_20230603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7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2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2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27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48200" y="1800225"/>
            <a:ext cx="4177665" cy="13335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22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学生就业数据可视化数据大屏
</a:t>
            </a:r>
            <a:endParaRPr lang="en-US" sz="3220" dirty="0"/>
          </a:p>
        </p:txBody>
      </p:sp>
      <p:sp>
        <p:nvSpPr>
          <p:cNvPr id="3" name="Text 1"/>
          <p:cNvSpPr/>
          <p:nvPr/>
        </p:nvSpPr>
        <p:spPr>
          <a:xfrm>
            <a:off x="4648200" y="1423988"/>
            <a:ext cx="3496627" cy="390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855" dirty="0">
                <a:solidFill>
                  <a:srgbClr val="FAF0B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SUBTITLE HERE</a:t>
            </a:r>
            <a:endParaRPr lang="en-US" sz="1855" dirty="0"/>
          </a:p>
        </p:txBody>
      </p:sp>
      <p:sp>
        <p:nvSpPr>
          <p:cNvPr id="4" name="Text 2"/>
          <p:cNvSpPr/>
          <p:nvPr/>
        </p:nvSpPr>
        <p:spPr>
          <a:xfrm>
            <a:off x="6819900" y="4271963"/>
            <a:ext cx="1943100" cy="2190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buNone/>
            </a:pPr>
            <a:r>
              <a:rPr lang="en-US" sz="112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MindShow.fun</a:t>
            </a:r>
            <a:endParaRPr lang="en-US" sz="1120" dirty="0"/>
          </a:p>
        </p:txBody>
      </p:sp>
      <p:sp>
        <p:nvSpPr>
          <p:cNvPr id="5" name="Text 3"/>
          <p:cNvSpPr/>
          <p:nvPr/>
        </p:nvSpPr>
        <p:spPr>
          <a:xfrm>
            <a:off x="6819900" y="4586288"/>
            <a:ext cx="1943100" cy="2190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buNone/>
            </a:pPr>
            <a:r>
              <a:rPr lang="en-US" sz="112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2024-07-11</a:t>
            </a:r>
            <a:endParaRPr lang="en-US" sz="1120" dirty="0"/>
          </a:p>
        </p:txBody>
      </p:sp>
      <p:pic>
        <p:nvPicPr>
          <p:cNvPr id="6" name="Image 0" descr="https://assets.mindshow.fun/assets/edit/watermark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22A6BB7-EAD7-5988-1703-3E8195E44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717" y="0"/>
            <a:ext cx="49718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42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690563"/>
            <a:ext cx="7806690" cy="2143"/>
          </a:xfrm>
          <a:prstGeom prst="rect">
            <a:avLst/>
          </a:prstGeom>
          <a:solidFill>
            <a:srgbClr val="EB8E7D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EB8E7D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全国各地省份就业人数</a:t>
            </a:r>
            <a:endParaRPr lang="en-US" sz="2660" dirty="0"/>
          </a:p>
        </p:txBody>
      </p:sp>
      <p:sp>
        <p:nvSpPr>
          <p:cNvPr id="4" name="Shape 2"/>
          <p:cNvSpPr/>
          <p:nvPr/>
        </p:nvSpPr>
        <p:spPr>
          <a:xfrm>
            <a:off x="762000" y="690563"/>
            <a:ext cx="7806690" cy="2143"/>
          </a:xfrm>
          <a:prstGeom prst="rect">
            <a:avLst/>
          </a:prstGeom>
          <a:solidFill>
            <a:srgbClr val="EB8E7D"/>
          </a:solidFill>
          <a:ln/>
        </p:spPr>
      </p:sp>
      <p:sp>
        <p:nvSpPr>
          <p:cNvPr id="5" name="Text 3"/>
          <p:cNvSpPr/>
          <p:nvPr/>
        </p:nvSpPr>
        <p:spPr>
          <a:xfrm>
            <a:off x="762000" y="138113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EB8E7D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全国各地省份就业人数</a:t>
            </a:r>
            <a:endParaRPr lang="en-US" sz="266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939774"/>
            <a:ext cx="7715250" cy="1711627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762000" y="1939774"/>
            <a:ext cx="1820220" cy="17116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52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使用地图图表展示全国各省就业人数分布。</a:t>
            </a:r>
            <a:endParaRPr lang="en-US" sz="1520" dirty="0"/>
          </a:p>
        </p:txBody>
      </p:sp>
      <p:sp>
        <p:nvSpPr>
          <p:cNvPr id="8" name="Text 5"/>
          <p:cNvSpPr/>
          <p:nvPr/>
        </p:nvSpPr>
        <p:spPr>
          <a:xfrm>
            <a:off x="3719857" y="1939774"/>
            <a:ext cx="1820220" cy="17116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52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数据按省份统计，直观显示各省就业情况。</a:t>
            </a:r>
            <a:endParaRPr lang="en-US" sz="1520" dirty="0"/>
          </a:p>
        </p:txBody>
      </p:sp>
      <p:sp>
        <p:nvSpPr>
          <p:cNvPr id="9" name="Text 6"/>
          <p:cNvSpPr/>
          <p:nvPr/>
        </p:nvSpPr>
        <p:spPr>
          <a:xfrm>
            <a:off x="6657030" y="1939774"/>
            <a:ext cx="1820220" cy="17116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52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便于分析地域间就业差异和趋势。</a:t>
            </a:r>
            <a:endParaRPr lang="en-US" sz="1520" dirty="0"/>
          </a:p>
        </p:txBody>
      </p:sp>
      <p:pic>
        <p:nvPicPr>
          <p:cNvPr id="10" name="Image 1" descr="https://assets.mindshow.fun/assets/edit/watermark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71875" y="871538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795463" y="2676525"/>
            <a:ext cx="5101590" cy="15144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就业学生的年龄分布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690563"/>
            <a:ext cx="7806690" cy="2143"/>
          </a:xfrm>
          <a:prstGeom prst="rect">
            <a:avLst/>
          </a:prstGeom>
          <a:solidFill>
            <a:srgbClr val="EB8E7D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EB8E7D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就业学生的年龄分布</a:t>
            </a:r>
            <a:endParaRPr lang="en-US" sz="2660" dirty="0"/>
          </a:p>
        </p:txBody>
      </p:sp>
      <p:sp>
        <p:nvSpPr>
          <p:cNvPr id="4" name="Shape 2"/>
          <p:cNvSpPr/>
          <p:nvPr/>
        </p:nvSpPr>
        <p:spPr>
          <a:xfrm>
            <a:off x="762000" y="690563"/>
            <a:ext cx="7806690" cy="2143"/>
          </a:xfrm>
          <a:prstGeom prst="rect">
            <a:avLst/>
          </a:prstGeom>
          <a:solidFill>
            <a:srgbClr val="EB8E7D"/>
          </a:solidFill>
          <a:ln/>
        </p:spPr>
      </p:sp>
      <p:sp>
        <p:nvSpPr>
          <p:cNvPr id="5" name="Text 3"/>
          <p:cNvSpPr/>
          <p:nvPr/>
        </p:nvSpPr>
        <p:spPr>
          <a:xfrm>
            <a:off x="762000" y="138113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EB8E7D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就业学生的年龄分布</a:t>
            </a:r>
            <a:endParaRPr lang="en-US" sz="266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069181"/>
            <a:ext cx="7715250" cy="3452813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3462338" y="1145381"/>
            <a:ext cx="2314575" cy="10906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通过条形图展示不同年龄段的就业人数。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900113" y="3193256"/>
            <a:ext cx="2314575" cy="10906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ct val="15000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数据按年龄段分类统计，反映不同年龄层的就业情况。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6029325" y="3193256"/>
            <a:ext cx="2314575" cy="10906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有助于了解学生就业的年龄结构。</a:t>
            </a:r>
            <a:endParaRPr lang="en-US" sz="1750" dirty="0"/>
          </a:p>
        </p:txBody>
      </p:sp>
      <p:pic>
        <p:nvPicPr>
          <p:cNvPr id="10" name="Image 1" descr="https://assets.mindshow.fun/assets/edit/watermark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FBD65D9-AF4F-FBE2-4C59-13EA8690D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554" y="1109626"/>
            <a:ext cx="5096586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3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71875" y="871538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795463" y="2676525"/>
            <a:ext cx="5101590" cy="15144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 各个专业的就业率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690563"/>
            <a:ext cx="7806690" cy="2143"/>
          </a:xfrm>
          <a:prstGeom prst="rect">
            <a:avLst/>
          </a:prstGeom>
          <a:solidFill>
            <a:srgbClr val="EB8E7D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EB8E7D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 各个专业的就业率</a:t>
            </a:r>
            <a:endParaRPr lang="en-US" sz="2660" dirty="0"/>
          </a:p>
        </p:txBody>
      </p:sp>
      <p:sp>
        <p:nvSpPr>
          <p:cNvPr id="4" name="Shape 2"/>
          <p:cNvSpPr/>
          <p:nvPr/>
        </p:nvSpPr>
        <p:spPr>
          <a:xfrm>
            <a:off x="762000" y="690563"/>
            <a:ext cx="7806690" cy="2143"/>
          </a:xfrm>
          <a:prstGeom prst="rect">
            <a:avLst/>
          </a:prstGeom>
          <a:solidFill>
            <a:srgbClr val="EB8E7D"/>
          </a:solidFill>
          <a:ln/>
        </p:spPr>
      </p:sp>
      <p:sp>
        <p:nvSpPr>
          <p:cNvPr id="5" name="Text 3"/>
          <p:cNvSpPr/>
          <p:nvPr/>
        </p:nvSpPr>
        <p:spPr>
          <a:xfrm>
            <a:off x="762000" y="138113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EB8E7D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 各个专业的就业率</a:t>
            </a:r>
            <a:endParaRPr lang="en-US" sz="266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239444"/>
            <a:ext cx="7715250" cy="3112288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857685" y="2100611"/>
            <a:ext cx="1948957" cy="13949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4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使用饼图或条形图展示各专业的就业率。</a:t>
            </a:r>
            <a:endParaRPr lang="en-US" sz="1480" dirty="0"/>
          </a:p>
        </p:txBody>
      </p:sp>
      <p:sp>
        <p:nvSpPr>
          <p:cNvPr id="8" name="Text 5"/>
          <p:cNvSpPr/>
          <p:nvPr/>
        </p:nvSpPr>
        <p:spPr>
          <a:xfrm>
            <a:off x="6432608" y="2100611"/>
            <a:ext cx="1948957" cy="13949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4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帮助分析不同专业的就业情况和市场需求。</a:t>
            </a:r>
            <a:endParaRPr lang="en-US" sz="1480" dirty="0"/>
          </a:p>
        </p:txBody>
      </p:sp>
      <p:sp>
        <p:nvSpPr>
          <p:cNvPr id="9" name="Text 6"/>
          <p:cNvSpPr/>
          <p:nvPr/>
        </p:nvSpPr>
        <p:spPr>
          <a:xfrm>
            <a:off x="3642629" y="2100611"/>
            <a:ext cx="1948957" cy="13949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4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数据来源于各专业毕业生的就业统计。</a:t>
            </a:r>
            <a:endParaRPr lang="en-US" sz="1480" dirty="0"/>
          </a:p>
        </p:txBody>
      </p:sp>
      <p:pic>
        <p:nvPicPr>
          <p:cNvPr id="10" name="Image 1" descr="https://assets.mindshow.fun/assets/edit/watermark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3C33140-9DBA-64CD-37AD-6E15438A1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805" y="1014620"/>
            <a:ext cx="5096586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2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71875" y="871538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06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795463" y="2676525"/>
            <a:ext cx="5101590" cy="15144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 就业学生的工资分布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690563"/>
            <a:ext cx="7806690" cy="2143"/>
          </a:xfrm>
          <a:prstGeom prst="rect">
            <a:avLst/>
          </a:prstGeom>
          <a:solidFill>
            <a:srgbClr val="EB8E7D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EB8E7D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 就业学生的工资分布</a:t>
            </a:r>
            <a:endParaRPr lang="en-US" sz="2660" dirty="0"/>
          </a:p>
        </p:txBody>
      </p:sp>
      <p:sp>
        <p:nvSpPr>
          <p:cNvPr id="4" name="Shape 2"/>
          <p:cNvSpPr/>
          <p:nvPr/>
        </p:nvSpPr>
        <p:spPr>
          <a:xfrm>
            <a:off x="762000" y="690563"/>
            <a:ext cx="7806690" cy="2143"/>
          </a:xfrm>
          <a:prstGeom prst="rect">
            <a:avLst/>
          </a:prstGeom>
          <a:solidFill>
            <a:srgbClr val="EB8E7D"/>
          </a:solidFill>
          <a:ln/>
        </p:spPr>
      </p:sp>
      <p:sp>
        <p:nvSpPr>
          <p:cNvPr id="5" name="Text 3"/>
          <p:cNvSpPr/>
          <p:nvPr/>
        </p:nvSpPr>
        <p:spPr>
          <a:xfrm>
            <a:off x="762000" y="138113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EB8E7D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 就业学生的工资分布</a:t>
            </a:r>
            <a:endParaRPr lang="en-US" sz="266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469149"/>
            <a:ext cx="7715250" cy="2652878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869089" y="1814753"/>
            <a:ext cx="1854581" cy="19568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3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通过箱线图或分布图展示就业学生的工资分布情况。</a:t>
            </a:r>
            <a:endParaRPr lang="en-US" sz="1431" dirty="0"/>
          </a:p>
        </p:txBody>
      </p:sp>
      <p:sp>
        <p:nvSpPr>
          <p:cNvPr id="8" name="Text 5"/>
          <p:cNvSpPr/>
          <p:nvPr/>
        </p:nvSpPr>
        <p:spPr>
          <a:xfrm>
            <a:off x="3692335" y="1814753"/>
            <a:ext cx="1854581" cy="19568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3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数据按工资段分类统计，反映工资水平及其差异。</a:t>
            </a:r>
            <a:endParaRPr lang="en-US" sz="1431" dirty="0"/>
          </a:p>
        </p:txBody>
      </p:sp>
      <p:sp>
        <p:nvSpPr>
          <p:cNvPr id="9" name="Text 6"/>
          <p:cNvSpPr/>
          <p:nvPr/>
        </p:nvSpPr>
        <p:spPr>
          <a:xfrm>
            <a:off x="6520448" y="1814753"/>
            <a:ext cx="1854581" cy="19568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3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便于了解学生的薪资状况和市场行情。</a:t>
            </a:r>
            <a:endParaRPr lang="en-US" sz="1431" dirty="0"/>
          </a:p>
        </p:txBody>
      </p:sp>
      <p:pic>
        <p:nvPicPr>
          <p:cNvPr id="10" name="Image 1" descr="https://assets.mindshow.fun/assets/edit/watermark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28963" y="504825"/>
            <a:ext cx="5162550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42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CONTENTS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3128963" y="1423988"/>
            <a:ext cx="5386388" cy="3219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工作行业分布</a:t>
            </a:r>
            <a:endParaRPr lang="en-US" sz="126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前五工作城市</a:t>
            </a:r>
            <a:endParaRPr lang="en-US" sz="126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全国各地省份就业人数</a:t>
            </a:r>
            <a:endParaRPr lang="en-US" sz="126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就业学生的年龄分布</a:t>
            </a:r>
            <a:endParaRPr lang="en-US" sz="126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 各个专业的就业率</a:t>
            </a:r>
            <a:endParaRPr lang="en-US" sz="126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 就业学生的工资分布</a:t>
            </a:r>
            <a:endParaRPr lang="en-US" sz="126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数据展示效果</a:t>
            </a:r>
            <a:endParaRPr lang="en-US" sz="126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技术栈</a:t>
            </a:r>
            <a:endParaRPr lang="en-US" sz="126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总结</a:t>
            </a:r>
            <a:endParaRPr lang="en-US" sz="126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758F159-B91B-A0E2-F5CD-A4D929D0D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823" y="1280932"/>
            <a:ext cx="5068007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49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71875" y="871538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07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795463" y="2676525"/>
            <a:ext cx="5101590" cy="15144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数据展示效果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690563"/>
            <a:ext cx="7806690" cy="2143"/>
          </a:xfrm>
          <a:prstGeom prst="rect">
            <a:avLst/>
          </a:prstGeom>
          <a:solidFill>
            <a:srgbClr val="EB8E7D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EB8E7D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数据展示效果</a:t>
            </a:r>
            <a:endParaRPr lang="en-US" sz="2660" dirty="0"/>
          </a:p>
        </p:txBody>
      </p:sp>
      <p:sp>
        <p:nvSpPr>
          <p:cNvPr id="4" name="Shape 2"/>
          <p:cNvSpPr/>
          <p:nvPr/>
        </p:nvSpPr>
        <p:spPr>
          <a:xfrm>
            <a:off x="762000" y="690563"/>
            <a:ext cx="7806690" cy="2143"/>
          </a:xfrm>
          <a:prstGeom prst="rect">
            <a:avLst/>
          </a:prstGeom>
          <a:solidFill>
            <a:srgbClr val="EB8E7D"/>
          </a:solidFill>
          <a:ln/>
        </p:spPr>
      </p:sp>
      <p:sp>
        <p:nvSpPr>
          <p:cNvPr id="5" name="Text 3"/>
          <p:cNvSpPr/>
          <p:nvPr/>
        </p:nvSpPr>
        <p:spPr>
          <a:xfrm>
            <a:off x="762000" y="138113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EB8E7D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数据展示效果</a:t>
            </a:r>
            <a:endParaRPr lang="en-US" sz="266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069181"/>
            <a:ext cx="7715250" cy="3452813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762000" y="2450306"/>
            <a:ext cx="2185988" cy="1524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交互式图表</a:t>
            </a: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/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每个图表都支持鼠标悬停显示详细数据。</a:t>
            </a:r>
            <a:endParaRPr lang="en-US" sz="1400" dirty="0"/>
          </a:p>
        </p:txBody>
      </p:sp>
      <p:sp>
        <p:nvSpPr>
          <p:cNvPr id="8" name="Text 5"/>
          <p:cNvSpPr/>
          <p:nvPr/>
        </p:nvSpPr>
        <p:spPr>
          <a:xfrm>
            <a:off x="3462338" y="2450306"/>
            <a:ext cx="2185988" cy="1524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实时更新</a:t>
            </a: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/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数据大屏可以实时获取最新的就业数据。</a:t>
            </a:r>
            <a:endParaRPr lang="en-US" sz="1400" dirty="0"/>
          </a:p>
        </p:txBody>
      </p:sp>
      <p:sp>
        <p:nvSpPr>
          <p:cNvPr id="9" name="Text 6"/>
          <p:cNvSpPr/>
          <p:nvPr/>
        </p:nvSpPr>
        <p:spPr>
          <a:xfrm>
            <a:off x="6162675" y="2450306"/>
            <a:ext cx="2185988" cy="1524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美观直观</a:t>
            </a: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/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采用现代化设计，确保数据展示清晰、美观。</a:t>
            </a:r>
            <a:endParaRPr lang="en-US" sz="1400" dirty="0"/>
          </a:p>
        </p:txBody>
      </p:sp>
      <p:pic>
        <p:nvPicPr>
          <p:cNvPr id="10" name="Image 1" descr="https://assets.mindshow.fun/assets/edit/watermark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71875" y="871538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08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795463" y="2676525"/>
            <a:ext cx="5101590" cy="15144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技术栈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F351BA0-CA62-0ED1-1395-FD3ED7C23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192"/>
            <a:ext cx="9144000" cy="446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35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690563"/>
            <a:ext cx="7806690" cy="2143"/>
          </a:xfrm>
          <a:prstGeom prst="rect">
            <a:avLst/>
          </a:prstGeom>
          <a:solidFill>
            <a:srgbClr val="EB8E7D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EB8E7D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技术栈</a:t>
            </a:r>
            <a:endParaRPr lang="en-US" sz="2660" dirty="0"/>
          </a:p>
        </p:txBody>
      </p:sp>
      <p:sp>
        <p:nvSpPr>
          <p:cNvPr id="4" name="Shape 2"/>
          <p:cNvSpPr/>
          <p:nvPr/>
        </p:nvSpPr>
        <p:spPr>
          <a:xfrm>
            <a:off x="762000" y="690563"/>
            <a:ext cx="7806690" cy="2143"/>
          </a:xfrm>
          <a:prstGeom prst="rect">
            <a:avLst/>
          </a:prstGeom>
          <a:solidFill>
            <a:srgbClr val="EB8E7D"/>
          </a:solidFill>
          <a:ln/>
        </p:spPr>
      </p:sp>
      <p:sp>
        <p:nvSpPr>
          <p:cNvPr id="5" name="Text 3"/>
          <p:cNvSpPr/>
          <p:nvPr/>
        </p:nvSpPr>
        <p:spPr>
          <a:xfrm>
            <a:off x="762000" y="138113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EB8E7D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技术栈</a:t>
            </a:r>
            <a:endParaRPr lang="en-US" sz="266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275702"/>
            <a:ext cx="7715250" cy="3039771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762000" y="1275702"/>
            <a:ext cx="3531429" cy="113932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39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Vue.js</a:t>
            </a:r>
            <a:r>
              <a:rPr lang="en-US" sz="13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/>
            <a:r>
              <a:rPr lang="en-US" sz="13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前端框架，负责组件化开发。</a:t>
            </a:r>
            <a:endParaRPr lang="en-US" sz="1390" dirty="0"/>
          </a:p>
        </p:txBody>
      </p:sp>
      <p:sp>
        <p:nvSpPr>
          <p:cNvPr id="8" name="Text 5"/>
          <p:cNvSpPr/>
          <p:nvPr/>
        </p:nvSpPr>
        <p:spPr>
          <a:xfrm>
            <a:off x="4945821" y="1275702"/>
            <a:ext cx="3531429" cy="113932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39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Axios</a:t>
            </a:r>
            <a:r>
              <a:rPr lang="en-US" sz="13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/>
            <a:r>
              <a:rPr lang="en-US" sz="13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HTTP客户端，用于与后端接口进行数据交互。</a:t>
            </a:r>
            <a:endParaRPr lang="en-US" sz="1390" dirty="0"/>
          </a:p>
        </p:txBody>
      </p:sp>
      <p:sp>
        <p:nvSpPr>
          <p:cNvPr id="9" name="Text 6"/>
          <p:cNvSpPr/>
          <p:nvPr/>
        </p:nvSpPr>
        <p:spPr>
          <a:xfrm>
            <a:off x="2567898" y="3176150"/>
            <a:ext cx="3531429" cy="113932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39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ECharts</a:t>
            </a:r>
            <a:r>
              <a:rPr lang="en-US" sz="13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/>
            <a:r>
              <a:rPr lang="en-US" sz="139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数据可视化工具，用于绘制各类图表。</a:t>
            </a:r>
            <a:endParaRPr lang="en-US" sz="1390" dirty="0"/>
          </a:p>
        </p:txBody>
      </p:sp>
      <p:pic>
        <p:nvPicPr>
          <p:cNvPr id="10" name="Image 1" descr="https://assets.mindshow.fun/assets/edit/watermark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71875" y="871538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09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795463" y="2676525"/>
            <a:ext cx="5101590" cy="15144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总结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71550" y="1319213"/>
            <a:ext cx="2300288" cy="20097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总结</a:t>
            </a:r>
            <a:endParaRPr lang="en-US" sz="2800" dirty="0"/>
          </a:p>
        </p:txBody>
      </p:sp>
      <p:sp>
        <p:nvSpPr>
          <p:cNvPr id="4" name="Text 1"/>
          <p:cNvSpPr/>
          <p:nvPr/>
        </p:nvSpPr>
        <p:spPr>
          <a:xfrm>
            <a:off x="4462463" y="1319213"/>
            <a:ext cx="3667125" cy="30384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通过数据大屏的可视化展示，可以清晰地了解学生的就业情况，帮助学校和学生更好地分析就业趋势，制定相应的策略和计划。</a:t>
            </a:r>
            <a:endParaRPr lang="en-US" sz="1400" dirty="0"/>
          </a:p>
        </p:txBody>
      </p:sp>
      <p:pic>
        <p:nvPicPr>
          <p:cNvPr id="5" name="Image 1" descr="https://assets.mindshow.fun/assets/edit/watermark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38738" y="1833562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5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5138738" y="2276475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4800" b="1" dirty="0">
                <a:solidFill>
                  <a:srgbClr val="FAF0B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8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71875" y="871538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795463" y="2676525"/>
            <a:ext cx="5101590" cy="15144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工作行业分布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690563"/>
            <a:ext cx="7806690" cy="2143"/>
          </a:xfrm>
          <a:prstGeom prst="rect">
            <a:avLst/>
          </a:prstGeom>
          <a:solidFill>
            <a:srgbClr val="EB8E7D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EB8E7D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工作行业分布</a:t>
            </a:r>
            <a:endParaRPr lang="en-US" sz="2660" dirty="0"/>
          </a:p>
        </p:txBody>
      </p:sp>
      <p:sp>
        <p:nvSpPr>
          <p:cNvPr id="4" name="Shape 2"/>
          <p:cNvSpPr/>
          <p:nvPr/>
        </p:nvSpPr>
        <p:spPr>
          <a:xfrm>
            <a:off x="762000" y="690563"/>
            <a:ext cx="7806690" cy="2143"/>
          </a:xfrm>
          <a:prstGeom prst="rect">
            <a:avLst/>
          </a:prstGeom>
          <a:solidFill>
            <a:srgbClr val="EB8E7D"/>
          </a:solidFill>
          <a:ln/>
        </p:spPr>
      </p:sp>
      <p:sp>
        <p:nvSpPr>
          <p:cNvPr id="5" name="Text 3"/>
          <p:cNvSpPr/>
          <p:nvPr/>
        </p:nvSpPr>
        <p:spPr>
          <a:xfrm>
            <a:off x="762000" y="138113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EB8E7D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工作行业分布</a:t>
            </a:r>
            <a:endParaRPr lang="en-US" sz="266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469149"/>
            <a:ext cx="7715250" cy="2652878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869089" y="1814753"/>
            <a:ext cx="1854581" cy="19568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3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通过饼图展示各个行业的就业比例。</a:t>
            </a:r>
            <a:endParaRPr lang="en-US" sz="1431" dirty="0"/>
          </a:p>
        </p:txBody>
      </p:sp>
      <p:sp>
        <p:nvSpPr>
          <p:cNvPr id="8" name="Text 5"/>
          <p:cNvSpPr/>
          <p:nvPr/>
        </p:nvSpPr>
        <p:spPr>
          <a:xfrm>
            <a:off x="3692335" y="1814753"/>
            <a:ext cx="1854581" cy="19568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3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数据来源于学生就业统计，按行业进行分类。</a:t>
            </a:r>
            <a:endParaRPr lang="en-US" sz="1431" dirty="0"/>
          </a:p>
        </p:txBody>
      </p:sp>
      <p:sp>
        <p:nvSpPr>
          <p:cNvPr id="9" name="Text 6"/>
          <p:cNvSpPr/>
          <p:nvPr/>
        </p:nvSpPr>
        <p:spPr>
          <a:xfrm>
            <a:off x="6520448" y="1814753"/>
            <a:ext cx="1854581" cy="19568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3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不同行业的比例直观显示，便于观察主要就业方向。</a:t>
            </a:r>
            <a:endParaRPr lang="en-US" sz="1431" dirty="0"/>
          </a:p>
        </p:txBody>
      </p:sp>
      <p:pic>
        <p:nvPicPr>
          <p:cNvPr id="10" name="Image 1" descr="https://assets.mindshow.fun/assets/edit/watermark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1D6877A-C903-3460-2618-E3E682020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302" y="310879"/>
            <a:ext cx="4952307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2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71875" y="871538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795463" y="2676525"/>
            <a:ext cx="5101590" cy="15144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前五工作城市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690563"/>
            <a:ext cx="7806690" cy="2143"/>
          </a:xfrm>
          <a:prstGeom prst="rect">
            <a:avLst/>
          </a:prstGeom>
          <a:solidFill>
            <a:srgbClr val="EB8E7D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EB8E7D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前五工作城市</a:t>
            </a:r>
            <a:endParaRPr lang="en-US" sz="2660" dirty="0"/>
          </a:p>
        </p:txBody>
      </p:sp>
      <p:sp>
        <p:nvSpPr>
          <p:cNvPr id="4" name="Shape 2"/>
          <p:cNvSpPr/>
          <p:nvPr/>
        </p:nvSpPr>
        <p:spPr>
          <a:xfrm>
            <a:off x="762000" y="690563"/>
            <a:ext cx="7806690" cy="2143"/>
          </a:xfrm>
          <a:prstGeom prst="rect">
            <a:avLst/>
          </a:prstGeom>
          <a:solidFill>
            <a:srgbClr val="EB8E7D"/>
          </a:solidFill>
          <a:ln/>
        </p:spPr>
      </p:sp>
      <p:sp>
        <p:nvSpPr>
          <p:cNvPr id="5" name="Text 3"/>
          <p:cNvSpPr/>
          <p:nvPr/>
        </p:nvSpPr>
        <p:spPr>
          <a:xfrm>
            <a:off x="762000" y="138113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EB8E7D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前五工作城市</a:t>
            </a:r>
            <a:endParaRPr lang="en-US" sz="266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939774"/>
            <a:ext cx="7715250" cy="1711627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762000" y="1939774"/>
            <a:ext cx="1820220" cy="17116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52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利用柱状图展示学生就业人数最多的前五个城市。</a:t>
            </a:r>
            <a:endParaRPr lang="en-US" sz="1520" dirty="0"/>
          </a:p>
        </p:txBody>
      </p:sp>
      <p:sp>
        <p:nvSpPr>
          <p:cNvPr id="8" name="Text 5"/>
          <p:cNvSpPr/>
          <p:nvPr/>
        </p:nvSpPr>
        <p:spPr>
          <a:xfrm>
            <a:off x="3719857" y="1939774"/>
            <a:ext cx="1820220" cy="17116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52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数据按城市进行汇总，显示就业热点区域。</a:t>
            </a:r>
            <a:endParaRPr lang="en-US" sz="1520" dirty="0"/>
          </a:p>
        </p:txBody>
      </p:sp>
      <p:sp>
        <p:nvSpPr>
          <p:cNvPr id="9" name="Text 6"/>
          <p:cNvSpPr/>
          <p:nvPr/>
        </p:nvSpPr>
        <p:spPr>
          <a:xfrm>
            <a:off x="6657030" y="1939774"/>
            <a:ext cx="1820220" cy="17116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52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帮助了解学生就业的地理集中度。</a:t>
            </a:r>
            <a:endParaRPr lang="en-US" sz="1520" dirty="0"/>
          </a:p>
        </p:txBody>
      </p:sp>
      <p:pic>
        <p:nvPicPr>
          <p:cNvPr id="10" name="Image 1" descr="https://assets.mindshow.fun/assets/edit/watermark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246843C-D2CD-3B53-9B6B-A480EE6E2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322" y="645726"/>
            <a:ext cx="5106113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0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71875" y="871538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795463" y="2676525"/>
            <a:ext cx="5101590" cy="15144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全国各地省份就业人数</a:t>
            </a:r>
            <a:endParaRPr lang="en-US" sz="3500" dirty="0"/>
          </a:p>
        </p:txBody>
      </p:sp>
      <p:pic>
        <p:nvPicPr>
          <p:cNvPr id="4" name="Image 0" descr="https://assets.mindshow.fun/assets/edit/watermark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224</Words>
  <Application>Microsoft Office PowerPoint</Application>
  <PresentationFormat>全屏显示(16:9)</PresentationFormat>
  <Paragraphs>97</Paragraphs>
  <Slides>28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1" baseType="lpstr">
      <vt:lpstr>Noto Sans SC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学生就业数据可视化数据大屏
</dc:title>
  <dc:subject>SUBTITLE HERE</dc:subject>
  <dc:creator>MindShow.fun</dc:creator>
  <cp:lastModifiedBy>lql263447196@gmail.com</cp:lastModifiedBy>
  <cp:revision>3</cp:revision>
  <dcterms:created xsi:type="dcterms:W3CDTF">2024-07-11T01:32:14Z</dcterms:created>
  <dcterms:modified xsi:type="dcterms:W3CDTF">2024-07-15T00:39:50Z</dcterms:modified>
</cp:coreProperties>
</file>